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4" r:id="rId3"/>
    <p:sldId id="262" r:id="rId4"/>
    <p:sldId id="257" r:id="rId5"/>
    <p:sldId id="258" r:id="rId6"/>
    <p:sldId id="259" r:id="rId7"/>
    <p:sldId id="263" r:id="rId8"/>
    <p:sldId id="280" r:id="rId9"/>
    <p:sldId id="270" r:id="rId10"/>
    <p:sldId id="284" r:id="rId11"/>
    <p:sldId id="285" r:id="rId12"/>
    <p:sldId id="269" r:id="rId13"/>
    <p:sldId id="267" r:id="rId14"/>
    <p:sldId id="271" r:id="rId15"/>
    <p:sldId id="265" r:id="rId16"/>
    <p:sldId id="272" r:id="rId17"/>
    <p:sldId id="273" r:id="rId18"/>
    <p:sldId id="276" r:id="rId19"/>
    <p:sldId id="283" r:id="rId20"/>
    <p:sldId id="266" r:id="rId21"/>
    <p:sldId id="278" r:id="rId22"/>
    <p:sldId id="286" r:id="rId23"/>
    <p:sldId id="268" r:id="rId24"/>
    <p:sldId id="281" r:id="rId2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02" y="10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FB08-5B1B-4DBA-9CEE-0C0CB7FE74D8}" type="datetimeFigureOut">
              <a:rPr kumimoji="1" lang="ja-JP" altLang="en-US" smtClean="0"/>
              <a:t>2023/3/25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B9CE-29B9-4B56-8151-78D22164587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9849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FB08-5B1B-4DBA-9CEE-0C0CB7FE74D8}" type="datetimeFigureOut">
              <a:rPr kumimoji="1" lang="ja-JP" altLang="en-US" smtClean="0"/>
              <a:t>2023/3/25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B9CE-29B9-4B56-8151-78D2216458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8095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FB08-5B1B-4DBA-9CEE-0C0CB7FE74D8}" type="datetimeFigureOut">
              <a:rPr kumimoji="1" lang="ja-JP" altLang="en-US" smtClean="0"/>
              <a:t>2023/3/25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B9CE-29B9-4B56-8151-78D2216458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3418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B1F6DF6-252D-4C59-2CAB-68E1408A0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4E810C-0670-484A-99B5-8B5BCB8E534B}" type="datetimeFigureOut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D4BE34C-2F65-ED19-054F-0E81E3A08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FFEF3D1-FAD6-7056-8405-B3B7021F8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F61364-E4D4-406A-B8C2-C1B3D5FFCAD5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0523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FB08-5B1B-4DBA-9CEE-0C0CB7FE74D8}" type="datetimeFigureOut">
              <a:rPr kumimoji="1" lang="ja-JP" altLang="en-US" smtClean="0"/>
              <a:t>2023/3/25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B9CE-29B9-4B56-8151-78D2216458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0529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FB08-5B1B-4DBA-9CEE-0C0CB7FE74D8}" type="datetimeFigureOut">
              <a:rPr kumimoji="1" lang="ja-JP" altLang="en-US" smtClean="0"/>
              <a:t>2023/3/25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B9CE-29B9-4B56-8151-78D22164587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8555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FB08-5B1B-4DBA-9CEE-0C0CB7FE74D8}" type="datetimeFigureOut">
              <a:rPr kumimoji="1" lang="ja-JP" altLang="en-US" smtClean="0"/>
              <a:t>2023/3/25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B9CE-29B9-4B56-8151-78D2216458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7642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FB08-5B1B-4DBA-9CEE-0C0CB7FE74D8}" type="datetimeFigureOut">
              <a:rPr kumimoji="1" lang="ja-JP" altLang="en-US" smtClean="0"/>
              <a:t>2023/3/25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B9CE-29B9-4B56-8151-78D2216458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7527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FB08-5B1B-4DBA-9CEE-0C0CB7FE74D8}" type="datetimeFigureOut">
              <a:rPr kumimoji="1" lang="ja-JP" altLang="en-US" smtClean="0"/>
              <a:t>2023/3/25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B9CE-29B9-4B56-8151-78D2216458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6790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FB08-5B1B-4DBA-9CEE-0C0CB7FE74D8}" type="datetimeFigureOut">
              <a:rPr kumimoji="1" lang="ja-JP" altLang="en-US" smtClean="0"/>
              <a:t>2023/3/25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B9CE-29B9-4B56-8151-78D2216458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5164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6FDFB08-5B1B-4DBA-9CEE-0C0CB7FE74D8}" type="datetimeFigureOut">
              <a:rPr kumimoji="1" lang="ja-JP" altLang="en-US" smtClean="0"/>
              <a:t>2023/3/25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22B9CE-29B9-4B56-8151-78D2216458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6012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FDFB08-5B1B-4DBA-9CEE-0C0CB7FE74D8}" type="datetimeFigureOut">
              <a:rPr kumimoji="1" lang="ja-JP" altLang="en-US" smtClean="0"/>
              <a:t>2023/3/25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2B9CE-29B9-4B56-8151-78D22164587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2472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6FDFB08-5B1B-4DBA-9CEE-0C0CB7FE74D8}" type="datetimeFigureOut">
              <a:rPr kumimoji="1" lang="ja-JP" altLang="en-US" smtClean="0"/>
              <a:t>2023/3/25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822B9CE-29B9-4B56-8151-78D22164587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81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F2663786-ACAB-85D1-E477-5EF306D28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A097596-E711-13FB-0A77-3BB1EB7F6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23445AC-F824-C7AD-D946-15FED06DEA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E810C-0670-484A-99B5-8B5BCB8E534B}" type="datetimeFigureOut">
              <a:rPr kumimoji="1" lang="ja-JP" altLang="en-US" smtClean="0"/>
              <a:t>2023/3/25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3A67BE-4DBB-215F-FECA-FE4EA38FED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44E1535-A802-0E8E-7D6F-96E7BF4256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F61364-E4D4-406A-B8C2-C1B3D5FFCA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1902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0749A5-BBFA-43DC-A41A-F5C9CEF5DE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2130014"/>
            <a:ext cx="10058400" cy="2195097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6600" dirty="0">
                <a:solidFill>
                  <a:srgbClr val="FF0000"/>
                </a:solidFill>
              </a:rPr>
              <a:t>文字</a:t>
            </a:r>
            <a:r>
              <a:rPr kumimoji="1" lang="ja-JP" altLang="en-US" sz="6600" dirty="0"/>
              <a:t>はどのようにして</a:t>
            </a:r>
            <a:br>
              <a:rPr kumimoji="1" lang="en-US" altLang="ja-JP" sz="6600" dirty="0"/>
            </a:br>
            <a:r>
              <a:rPr kumimoji="1" lang="ja-JP" altLang="en-US" sz="6600" dirty="0"/>
              <a:t>生まれたのだろう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32ECF2A-11DC-4866-96C1-F99645977F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/>
              <a:t>　　　　　　　　　　　　　　</a:t>
            </a:r>
            <a:endParaRPr kumimoji="1" lang="en-US" altLang="ja-JP" dirty="0"/>
          </a:p>
          <a:p>
            <a:r>
              <a:rPr lang="ja-JP" altLang="en-US" dirty="0"/>
              <a:t>　　　　　　　　　　　　　　　　　</a:t>
            </a:r>
            <a:r>
              <a:rPr lang="ja-JP" altLang="en-US" sz="3200" dirty="0"/>
              <a:t>牟田泰三</a:t>
            </a:r>
            <a:endParaRPr lang="en-US" altLang="ja-JP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DDE35FF-5E71-4441-A23C-ACC45B94C852}"/>
              </a:ext>
            </a:extLst>
          </p:cNvPr>
          <p:cNvSpPr txBox="1"/>
          <p:nvPr/>
        </p:nvSpPr>
        <p:spPr>
          <a:xfrm>
            <a:off x="8810513" y="269631"/>
            <a:ext cx="3123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広島リカレント学院 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2023.03.15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54184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1FA6B69-6899-9909-33CF-E1F692989D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万葉仮名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BFDB294-AF27-04A1-20F7-3F4665ED1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480" y="2654300"/>
            <a:ext cx="10922000" cy="3468794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万葉仮名は　日本語（話し言葉）の文字表記の始まり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　古事記（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712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年）　日本書紀（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720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年）　万葉集（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759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年頃）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　中国語（漢字）を借用し、その発音のみを利用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　四声は無視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1353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07C154-5776-15ED-4697-F2DE3EB03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万葉仮名の形成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27290EA-D74F-9D0E-BB75-4186446061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4312" y="2210398"/>
            <a:ext cx="6721288" cy="3480896"/>
          </a:xfrm>
        </p:spPr>
        <p:txBody>
          <a:bodyPr/>
          <a:lstStyle/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3200" i="0" u="none" strike="noStrike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A</a:t>
            </a:r>
            <a:r>
              <a:rPr kumimoji="1" lang="ja-JP" altLang="en-US" sz="3200" i="0" u="none" strike="noStrike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</a:t>
            </a:r>
            <a:r>
              <a:rPr kumimoji="1" lang="zh-TW" altLang="ja-JP" sz="3200" i="0" u="none" strike="noStrike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阿</a:t>
            </a:r>
            <a:r>
              <a:rPr kumimoji="1" lang="ja-JP" altLang="en-US" sz="3200" i="0" u="none" strike="noStrike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kumimoji="1" lang="zh-TW" altLang="ja-JP" sz="3200" i="0" u="none" strike="noStrike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安</a:t>
            </a:r>
            <a:r>
              <a:rPr kumimoji="1" lang="ja-JP" altLang="en-US" sz="3200" i="0" u="none" strike="noStrike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kumimoji="1" lang="zh-TW" altLang="ja-JP" sz="3200" i="0" u="none" strike="noStrike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足</a:t>
            </a:r>
            <a:r>
              <a:rPr kumimoji="1" lang="ja-JP" altLang="en-US" sz="3200" i="0" u="none" strike="noStrike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kumimoji="1" lang="zh-TW" altLang="ja-JP" sz="3200" i="0" u="none" strike="noStrike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吾</a:t>
            </a:r>
            <a:r>
              <a:rPr kumimoji="1" lang="ja-JP" altLang="en-US" sz="3200" i="0" u="none" strike="noStrike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kumimoji="1" lang="zh-TW" altLang="ja-JP" sz="3200" i="0" u="none" strike="noStrike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網</a:t>
            </a:r>
            <a:r>
              <a:rPr kumimoji="1" lang="ja-JP" altLang="ja-JP" sz="3200" i="0" u="none" strike="noStrike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など</a:t>
            </a:r>
            <a:endParaRPr lang="ja-JP" altLang="ja-JP" sz="3200" i="0" u="none" strike="noStrike" dirty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zh-TW" sz="3200" i="0" u="none" strike="noStrike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I        </a:t>
            </a:r>
            <a:r>
              <a:rPr kumimoji="1" lang="zh-TW" altLang="ja-JP" sz="3200" i="0" u="none" strike="noStrike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伊</a:t>
            </a:r>
            <a:r>
              <a:rPr kumimoji="1" lang="ja-JP" altLang="en-US" sz="3200" i="0" u="none" strike="noStrike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kumimoji="1" lang="zh-TW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以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zh-TW" altLang="ja-JP" sz="3200" i="0" u="none" strike="noStrike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夷</a:t>
            </a:r>
            <a:r>
              <a:rPr kumimoji="1" lang="ja-JP" altLang="en-US" sz="3200" i="0" u="none" strike="noStrike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kumimoji="1" lang="zh-TW" altLang="ja-JP" sz="3200" i="0" u="none" strike="noStrike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異</a:t>
            </a:r>
            <a:r>
              <a:rPr kumimoji="1" lang="ja-JP" altLang="en-US" sz="3200" i="0" u="none" strike="noStrike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kumimoji="1" lang="zh-TW" altLang="ja-JP" sz="3200" i="0" u="none" strike="noStrike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移</a:t>
            </a:r>
            <a:r>
              <a:rPr kumimoji="1" lang="ja-JP" altLang="en-US" sz="3200" i="0" u="none" strike="noStrike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kumimoji="1" lang="zh-TW" altLang="ja-JP" sz="3200" i="0" u="none" strike="noStrike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射</a:t>
            </a:r>
            <a:r>
              <a:rPr kumimoji="1" lang="ja-JP" altLang="ja-JP" sz="3200" i="0" u="none" strike="noStrike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など</a:t>
            </a:r>
            <a:endParaRPr lang="ja-JP" altLang="ja-JP" sz="3200" i="0" u="none" strike="noStrike" dirty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3200" i="0" u="none" strike="noStrike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U       </a:t>
            </a:r>
            <a:r>
              <a:rPr kumimoji="1" lang="ja-JP" altLang="ja-JP" sz="3200" i="0" u="none" strike="noStrike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宇</a:t>
            </a:r>
            <a:r>
              <a:rPr kumimoji="1" lang="ja-JP" altLang="en-US" sz="3200" i="0" u="none" strike="noStrike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kumimoji="1" lang="ja-JP" altLang="ja-JP" sz="3200" i="0" u="none" strike="noStrike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羽</a:t>
            </a:r>
            <a:r>
              <a:rPr kumimoji="1" lang="ja-JP" altLang="en-US" sz="3200" i="0" u="none" strike="noStrike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kumimoji="1" lang="ja-JP" altLang="ja-JP" sz="3200" i="0" u="none" strike="noStrike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有</a:t>
            </a:r>
            <a:r>
              <a:rPr kumimoji="1" lang="ja-JP" altLang="en-US" sz="3200" i="0" u="none" strike="noStrike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kumimoji="1" lang="ja-JP" altLang="ja-JP" sz="3200" i="0" u="none" strike="noStrike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卯</a:t>
            </a:r>
            <a:r>
              <a:rPr kumimoji="1" lang="ja-JP" altLang="en-US" sz="3200" i="0" u="none" strike="noStrike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kumimoji="1" lang="ja-JP" altLang="ja-JP" sz="3200" i="0" u="none" strike="noStrike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得</a:t>
            </a:r>
            <a:r>
              <a:rPr kumimoji="1" lang="ja-JP" altLang="en-US" sz="3200" i="0" u="none" strike="noStrike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など</a:t>
            </a:r>
            <a:endParaRPr lang="ja-JP" altLang="ja-JP" sz="3200" i="0" u="none" strike="noStrike" dirty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zh-TW" sz="3200" i="0" u="none" strike="noStrike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E       </a:t>
            </a:r>
            <a:r>
              <a:rPr kumimoji="1" lang="ja-JP" altLang="en-US" sz="3200" i="0" u="none" strike="noStrike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江　</a:t>
            </a:r>
            <a:r>
              <a:rPr kumimoji="1" lang="zh-TW" altLang="ja-JP" sz="3200" i="0" u="none" strike="noStrike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衣</a:t>
            </a:r>
            <a:r>
              <a:rPr kumimoji="1" lang="ja-JP" altLang="en-US" sz="3200" i="0" u="none" strike="noStrike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kumimoji="1" lang="zh-TW" altLang="ja-JP" sz="3200" i="0" u="none" strike="noStrike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依</a:t>
            </a:r>
            <a:r>
              <a:rPr kumimoji="1" lang="ja-JP" altLang="en-US" sz="3200" i="0" u="none" strike="noStrike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kumimoji="1" lang="zh-TW" altLang="ja-JP" sz="3200" i="0" u="none" strike="noStrike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愛</a:t>
            </a:r>
            <a:r>
              <a:rPr kumimoji="1" lang="ja-JP" altLang="en-US" sz="3200" i="0" u="none" strike="noStrike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kumimoji="1" lang="zh-TW" altLang="ja-JP" sz="3200" i="0" u="none" strike="noStrike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榎</a:t>
            </a:r>
            <a:r>
              <a:rPr kumimoji="1" lang="ja-JP" altLang="en-US" sz="3200" i="0" u="none" strike="noStrike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など</a:t>
            </a:r>
            <a:endParaRPr lang="ja-JP" altLang="ja-JP" sz="3200" i="0" u="none" strike="noStrike" dirty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zh-TW" sz="3200" i="0" u="none" strike="noStrike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O</a:t>
            </a:r>
            <a:r>
              <a:rPr kumimoji="1" lang="ja-JP" altLang="en-US" sz="3200" i="0" u="none" strike="noStrike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　</a:t>
            </a:r>
            <a:r>
              <a:rPr kumimoji="1" lang="zh-TW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於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zh-TW" altLang="ja-JP" sz="3200" i="0" u="none" strike="noStrike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意</a:t>
            </a:r>
            <a:r>
              <a:rPr kumimoji="1" lang="ja-JP" altLang="en-US" sz="3200" i="0" u="none" strike="noStrike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kumimoji="1" lang="zh-TW" altLang="ja-JP" sz="3200" i="0" u="none" strike="noStrike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憶</a:t>
            </a:r>
            <a:r>
              <a:rPr kumimoji="1" lang="ja-JP" altLang="en-US" sz="3200" i="0" u="none" strike="noStrike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kumimoji="1" lang="zh-TW" altLang="ja-JP" sz="3200" i="0" u="none" strike="noStrike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応</a:t>
            </a:r>
            <a:r>
              <a:rPr kumimoji="1" lang="ja-JP" altLang="en-US" sz="3200" i="0" u="none" strike="noStrike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など</a:t>
            </a:r>
            <a:endParaRPr lang="ja-JP" altLang="ja-JP" sz="3200" i="0" u="none" strike="noStrike" dirty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algn="l" rtl="0" eaLnBrk="1" fontAlgn="ctr" latinLnBrk="0" hangingPunct="1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3200" i="0" u="none" strike="noStrike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KA</a:t>
            </a:r>
            <a:r>
              <a:rPr kumimoji="1" lang="ja-JP" altLang="en-US" sz="3200" i="0" u="none" strike="noStrike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</a:t>
            </a:r>
            <a:r>
              <a:rPr kumimoji="1" lang="ja-JP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加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ja-JP" altLang="ja-JP" sz="3200" i="0" u="none" strike="noStrike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可</a:t>
            </a:r>
            <a:r>
              <a:rPr kumimoji="1" lang="ja-JP" altLang="en-US" sz="3200" i="0" u="none" strike="noStrike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kumimoji="1" lang="ja-JP" altLang="ja-JP" sz="3200" i="0" u="none" strike="noStrike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何</a:t>
            </a:r>
            <a:r>
              <a:rPr kumimoji="1" lang="ja-JP" altLang="en-US" sz="3200" i="0" u="none" strike="noStrike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kumimoji="1" lang="ja-JP" altLang="ja-JP" sz="3200" i="0" u="none" strike="noStrike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架</a:t>
            </a:r>
            <a:r>
              <a:rPr kumimoji="1" lang="ja-JP" altLang="en-US" sz="3200" i="0" u="none" strike="noStrike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kumimoji="1" lang="ja-JP" altLang="ja-JP" sz="3200" i="0" u="none" strike="noStrike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香</a:t>
            </a:r>
            <a:r>
              <a:rPr kumimoji="1" lang="ja-JP" altLang="en-US" sz="3200" i="0" u="none" strike="noStrike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kumimoji="1" lang="ja-JP" altLang="ja-JP" sz="3200" i="0" u="none" strike="noStrike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鹿</a:t>
            </a:r>
            <a:r>
              <a:rPr kumimoji="1" lang="ja-JP" altLang="en-US" sz="3200" i="0" u="none" strike="noStrike" kern="1200" dirty="0">
                <a:solidFill>
                  <a:srgbClr val="000000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など</a:t>
            </a:r>
            <a:endParaRPr lang="ja-JP" altLang="ja-JP" sz="3200" i="0" u="none" strike="noStrike" dirty="0"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en-US" altLang="ja-JP" sz="3600" dirty="0"/>
              <a:t>KI</a:t>
            </a:r>
            <a:r>
              <a:rPr kumimoji="1" lang="ja-JP" altLang="en-US" sz="3600" dirty="0"/>
              <a:t>　　　・・・・・</a:t>
            </a:r>
          </a:p>
        </p:txBody>
      </p:sp>
    </p:spTree>
    <p:extLst>
      <p:ext uri="{BB962C8B-B14F-4D97-AF65-F5344CB8AC3E}">
        <p14:creationId xmlns:p14="http://schemas.microsoft.com/office/powerpoint/2010/main" val="1068243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68DAAEA-B64A-76C6-2A20-9948F92ED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万葉仮名　具体的な例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2320D12-DBC0-E095-7239-CA723677C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33600"/>
            <a:ext cx="10230522" cy="3735493"/>
          </a:xfrm>
        </p:spPr>
        <p:txBody>
          <a:bodyPr>
            <a:normAutofit lnSpcReduction="10000"/>
          </a:bodyPr>
          <a:lstStyle/>
          <a:p>
            <a:r>
              <a:rPr kumimoji="1" lang="ja-JP" altLang="en-US" sz="2400" dirty="0">
                <a:solidFill>
                  <a:srgbClr val="333333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持統天皇　御歌　</a:t>
            </a:r>
            <a:r>
              <a:rPr kumimoji="1" lang="ja-JP" altLang="en-US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万葉仮名による表記</a:t>
            </a:r>
          </a:p>
          <a:p>
            <a:r>
              <a:rPr kumimoji="1" lang="ja-JP" altLang="en-US" sz="2400" dirty="0">
                <a:solidFill>
                  <a:srgbClr val="333333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春過而　夏来良之　白妙能　衣乾有　天之香来山</a:t>
            </a:r>
          </a:p>
          <a:p>
            <a:r>
              <a:rPr kumimoji="1" lang="ja-JP" altLang="en-US" sz="2400" dirty="0">
                <a:solidFill>
                  <a:srgbClr val="333333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はるすぎて　なつきたるらし　しろたへの　ころもほしたり　あめのかぐやま</a:t>
            </a:r>
            <a:endParaRPr kumimoji="1" lang="en-US" altLang="ja-JP" sz="2400" dirty="0">
              <a:solidFill>
                <a:srgbClr val="333333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r>
              <a:rPr kumimoji="1" lang="ja-JP" altLang="en-US" sz="2400" dirty="0">
                <a:solidFill>
                  <a:srgbClr val="333333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　春過ぎて　夏来るらし　白妙の　衣干したり　天の香具山</a:t>
            </a:r>
            <a:endParaRPr kumimoji="1" lang="en-US" altLang="ja-JP" sz="2400" dirty="0">
              <a:solidFill>
                <a:srgbClr val="333333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endParaRPr kumimoji="1" lang="en-US" altLang="ja-JP" dirty="0"/>
          </a:p>
          <a:p>
            <a:r>
              <a:rPr kumimoji="1" lang="ja-JP" altLang="en-US" sz="2400" dirty="0"/>
              <a:t>現代日本語</a:t>
            </a:r>
            <a:endParaRPr kumimoji="1" lang="en-US" altLang="ja-JP" sz="2400" dirty="0"/>
          </a:p>
          <a:p>
            <a:r>
              <a:rPr kumimoji="1" lang="ja-JP" altLang="en-US" sz="2400" dirty="0"/>
              <a:t>　表意文字としての漢字はそのまま使い、表音文字としてのひらがなで補助する</a:t>
            </a:r>
            <a:endParaRPr kumimoji="1" lang="en-US" altLang="ja-JP" sz="2400" dirty="0"/>
          </a:p>
          <a:p>
            <a:r>
              <a:rPr kumimoji="1" lang="ja-JP" altLang="en-US" sz="2400" dirty="0"/>
              <a:t>　表意文字と表音文字の併用</a:t>
            </a:r>
          </a:p>
        </p:txBody>
      </p:sp>
    </p:spTree>
    <p:extLst>
      <p:ext uri="{BB962C8B-B14F-4D97-AF65-F5344CB8AC3E}">
        <p14:creationId xmlns:p14="http://schemas.microsoft.com/office/powerpoint/2010/main" val="43193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FAA198-0E39-9B7E-AC7D-D1F8925A9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万葉仮名から</a:t>
            </a:r>
            <a:r>
              <a:rPr kumimoji="1" lang="ja-JP" altLang="en-US" dirty="0">
                <a:solidFill>
                  <a:srgbClr val="FF0000"/>
                </a:solidFill>
              </a:rPr>
              <a:t>片仮名（カタカナ）</a:t>
            </a:r>
            <a:r>
              <a:rPr kumimoji="1" lang="ja-JP" altLang="en-US" dirty="0"/>
              <a:t>へ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990BF48-1B11-38A8-D072-CA601B747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6100" y="2235200"/>
            <a:ext cx="8813800" cy="3621194"/>
          </a:xfrm>
        </p:spPr>
        <p:txBody>
          <a:bodyPr>
            <a:normAutofit fontScale="92500"/>
          </a:bodyPr>
          <a:lstStyle/>
          <a:p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８００年頃、僧侶や官僚などによる万葉仮名の記号化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　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A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　　</a:t>
            </a:r>
            <a:r>
              <a:rPr kumimoji="1" lang="zh-TW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阿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→　阝（こざとへん）　→　ア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　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I        </a:t>
            </a:r>
            <a:r>
              <a:rPr kumimoji="1" lang="zh-TW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伊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→　にんべん　→　イ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　</a:t>
            </a:r>
            <a:r>
              <a:rPr kumimoji="1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U       </a:t>
            </a:r>
            <a:r>
              <a:rPr kumimoji="1" lang="ja-JP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宇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→　宀（うかんむり）　→　ウ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　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E       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江　→　エ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　</a:t>
            </a:r>
            <a:r>
              <a:rPr kumimoji="1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O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　　</a:t>
            </a:r>
            <a:r>
              <a:rPr kumimoji="1" lang="zh-TW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於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→　ほうへん　→　オ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88637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952153-F83F-AA11-6CFA-AF8C5E17E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片仮名（カタカナ）</a:t>
            </a:r>
          </a:p>
        </p:txBody>
      </p:sp>
      <p:pic>
        <p:nvPicPr>
          <p:cNvPr id="5" name="コンテンツ プレースホルダー 4" descr="カレンダー&#10;&#10;自動的に生成された説明">
            <a:extLst>
              <a:ext uri="{FF2B5EF4-FFF2-40B4-BE49-F238E27FC236}">
                <a16:creationId xmlns:a16="http://schemas.microsoft.com/office/drawing/2014/main" id="{0F83A503-4C8B-58E1-6E7F-A3C5E1E60B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882" y="1833563"/>
            <a:ext cx="3835823" cy="4425950"/>
          </a:xfrm>
        </p:spPr>
      </p:pic>
    </p:spTree>
    <p:extLst>
      <p:ext uri="{BB962C8B-B14F-4D97-AF65-F5344CB8AC3E}">
        <p14:creationId xmlns:p14="http://schemas.microsoft.com/office/powerpoint/2010/main" val="4995198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BA723E-A6C3-B46B-BCC0-3B8EECD5B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万葉仮名から</a:t>
            </a:r>
            <a:r>
              <a:rPr kumimoji="1" lang="ja-JP" altLang="en-US" dirty="0">
                <a:solidFill>
                  <a:srgbClr val="FF0000"/>
                </a:solidFill>
              </a:rPr>
              <a:t>平仮名（ひらがな）</a:t>
            </a:r>
            <a:r>
              <a:rPr kumimoji="1" lang="ja-JP" altLang="en-US" dirty="0"/>
              <a:t>へ</a:t>
            </a:r>
          </a:p>
        </p:txBody>
      </p:sp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id="{7840C5A7-FCC1-4FA8-901A-5EB5BE18E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7900" y="2730500"/>
            <a:ext cx="7200900" cy="2390141"/>
          </a:xfrm>
        </p:spPr>
        <p:txBody>
          <a:bodyPr>
            <a:normAutofit/>
          </a:bodyPr>
          <a:lstStyle/>
          <a:p>
            <a:r>
              <a:rPr lang="ja-JP" altLang="en-US" sz="3600" b="0" i="0" dirty="0">
                <a:solidFill>
                  <a:srgbClr val="333333"/>
                </a:solidFill>
                <a:effectLst/>
                <a:latin typeface="ヒラギノ角ゴ ProN W3"/>
              </a:rPr>
              <a:t>紀貫之</a:t>
            </a:r>
            <a:r>
              <a:rPr lang="en-US" altLang="ja-JP" sz="3600" b="0" i="0" dirty="0">
                <a:solidFill>
                  <a:srgbClr val="333333"/>
                </a:solidFill>
                <a:effectLst/>
                <a:latin typeface="ヒラギノ角ゴ ProN W3"/>
              </a:rPr>
              <a:t>『</a:t>
            </a:r>
            <a:r>
              <a:rPr lang="ja-JP" altLang="en-US" sz="3600" b="0" i="0" dirty="0">
                <a:solidFill>
                  <a:srgbClr val="333333"/>
                </a:solidFill>
                <a:effectLst/>
                <a:latin typeface="ヒラギノ角ゴ ProN W3"/>
              </a:rPr>
              <a:t>土佐日記</a:t>
            </a:r>
            <a:r>
              <a:rPr lang="en-US" altLang="ja-JP" sz="3600" b="0" i="0" dirty="0">
                <a:solidFill>
                  <a:srgbClr val="333333"/>
                </a:solidFill>
                <a:effectLst/>
                <a:latin typeface="ヒラギノ角ゴ ProN W3"/>
              </a:rPr>
              <a:t>』</a:t>
            </a:r>
            <a:r>
              <a:rPr lang="ja-JP" altLang="en-US" sz="3600" b="0" i="0" dirty="0">
                <a:solidFill>
                  <a:srgbClr val="333333"/>
                </a:solidFill>
                <a:effectLst/>
                <a:latin typeface="ヒラギノ角ゴ ProN W3"/>
              </a:rPr>
              <a:t>（</a:t>
            </a:r>
            <a:r>
              <a:rPr lang="en-US" altLang="ja-JP" sz="3600" b="0" i="0" dirty="0">
                <a:solidFill>
                  <a:srgbClr val="333333"/>
                </a:solidFill>
                <a:effectLst/>
                <a:latin typeface="ヒラギノ角ゴ ProN W3"/>
              </a:rPr>
              <a:t>935</a:t>
            </a:r>
            <a:r>
              <a:rPr lang="ja-JP" altLang="en-US" sz="3600" b="0" i="0" dirty="0">
                <a:solidFill>
                  <a:srgbClr val="333333"/>
                </a:solidFill>
                <a:effectLst/>
                <a:latin typeface="ヒラギノ角ゴ ProN W3"/>
              </a:rPr>
              <a:t>年ごろ）</a:t>
            </a:r>
            <a:endParaRPr lang="en-US" altLang="ja-JP" sz="3600" b="0" i="0" dirty="0">
              <a:solidFill>
                <a:srgbClr val="333333"/>
              </a:solidFill>
              <a:effectLst/>
              <a:latin typeface="ヒラギノ角ゴ ProN W3"/>
            </a:endParaRPr>
          </a:p>
          <a:p>
            <a:r>
              <a:rPr lang="ja-JP" altLang="en-US" sz="3600" b="0" i="0" dirty="0">
                <a:solidFill>
                  <a:srgbClr val="333333"/>
                </a:solidFill>
                <a:effectLst/>
                <a:latin typeface="ヒラギノ角ゴ ProN W3"/>
              </a:rPr>
              <a:t>清少納言</a:t>
            </a:r>
            <a:r>
              <a:rPr lang="en-US" altLang="ja-JP" sz="3600" b="0" i="0" dirty="0">
                <a:solidFill>
                  <a:srgbClr val="333333"/>
                </a:solidFill>
                <a:effectLst/>
                <a:latin typeface="ヒラギノ角ゴ ProN W3"/>
              </a:rPr>
              <a:t>『</a:t>
            </a:r>
            <a:r>
              <a:rPr lang="ja-JP" altLang="en-US" sz="3600" b="0" i="0" dirty="0">
                <a:solidFill>
                  <a:srgbClr val="333333"/>
                </a:solidFill>
                <a:effectLst/>
                <a:latin typeface="ヒラギノ角ゴ ProN W3"/>
              </a:rPr>
              <a:t>枕草子</a:t>
            </a:r>
            <a:r>
              <a:rPr lang="en-US" altLang="ja-JP" sz="3600" b="0" i="0" dirty="0">
                <a:solidFill>
                  <a:srgbClr val="333333"/>
                </a:solidFill>
                <a:effectLst/>
                <a:latin typeface="ヒラギノ角ゴ ProN W3"/>
              </a:rPr>
              <a:t>』</a:t>
            </a:r>
            <a:r>
              <a:rPr lang="ja-JP" altLang="en-US" sz="3600" b="0" i="0" dirty="0">
                <a:solidFill>
                  <a:srgbClr val="333333"/>
                </a:solidFill>
                <a:effectLst/>
                <a:latin typeface="ヒラギノ角ゴ ProN W3"/>
              </a:rPr>
              <a:t>（</a:t>
            </a:r>
            <a:r>
              <a:rPr lang="en-US" altLang="ja-JP" sz="3600" b="0" i="0" dirty="0">
                <a:solidFill>
                  <a:srgbClr val="333333"/>
                </a:solidFill>
                <a:effectLst/>
                <a:latin typeface="ヒラギノ角ゴ ProN W3"/>
              </a:rPr>
              <a:t>1001</a:t>
            </a:r>
            <a:r>
              <a:rPr lang="ja-JP" altLang="en-US" sz="3600" b="0" i="0" dirty="0">
                <a:solidFill>
                  <a:srgbClr val="333333"/>
                </a:solidFill>
                <a:effectLst/>
                <a:latin typeface="ヒラギノ角ゴ ProN W3"/>
              </a:rPr>
              <a:t>年ごろ）</a:t>
            </a:r>
            <a:endParaRPr lang="en-US" altLang="ja-JP" sz="3600" b="0" i="0" dirty="0">
              <a:solidFill>
                <a:srgbClr val="333333"/>
              </a:solidFill>
              <a:effectLst/>
              <a:latin typeface="ヒラギノ角ゴ ProN W3"/>
            </a:endParaRPr>
          </a:p>
          <a:p>
            <a:r>
              <a:rPr lang="ja-JP" altLang="en-US" sz="3600" b="0" i="0" dirty="0">
                <a:solidFill>
                  <a:srgbClr val="333333"/>
                </a:solidFill>
                <a:effectLst/>
                <a:latin typeface="ヒラギノ角ゴ ProN W3"/>
              </a:rPr>
              <a:t>紫式部</a:t>
            </a:r>
            <a:r>
              <a:rPr lang="en-US" altLang="ja-JP" sz="3600" b="0" i="0" dirty="0">
                <a:solidFill>
                  <a:srgbClr val="333333"/>
                </a:solidFill>
                <a:effectLst/>
                <a:latin typeface="ヒラギノ角ゴ ProN W3"/>
              </a:rPr>
              <a:t>『</a:t>
            </a:r>
            <a:r>
              <a:rPr lang="ja-JP" altLang="en-US" sz="3600" b="0" i="0" dirty="0">
                <a:solidFill>
                  <a:srgbClr val="333333"/>
                </a:solidFill>
                <a:effectLst/>
                <a:latin typeface="ヒラギノ角ゴ ProN W3"/>
              </a:rPr>
              <a:t>源氏物語</a:t>
            </a:r>
            <a:r>
              <a:rPr lang="en-US" altLang="ja-JP" sz="3600" b="0" i="0" dirty="0">
                <a:solidFill>
                  <a:srgbClr val="333333"/>
                </a:solidFill>
                <a:effectLst/>
                <a:latin typeface="ヒラギノ角ゴ ProN W3"/>
              </a:rPr>
              <a:t>』</a:t>
            </a:r>
            <a:r>
              <a:rPr lang="ja-JP" altLang="en-US" sz="3600" b="0" i="0" dirty="0">
                <a:solidFill>
                  <a:srgbClr val="333333"/>
                </a:solidFill>
                <a:effectLst/>
                <a:latin typeface="ヒラギノ角ゴ ProN W3"/>
              </a:rPr>
              <a:t>（</a:t>
            </a:r>
            <a:r>
              <a:rPr lang="en-US" altLang="ja-JP" sz="3600" b="0" i="0" dirty="0">
                <a:solidFill>
                  <a:srgbClr val="333333"/>
                </a:solidFill>
                <a:effectLst/>
                <a:latin typeface="ヒラギノ角ゴ ProN W3"/>
              </a:rPr>
              <a:t>1008</a:t>
            </a:r>
            <a:r>
              <a:rPr lang="ja-JP" altLang="en-US" sz="3600" b="0" i="0" dirty="0">
                <a:solidFill>
                  <a:srgbClr val="333333"/>
                </a:solidFill>
                <a:effectLst/>
                <a:latin typeface="ヒラギノ角ゴ ProN W3"/>
              </a:rPr>
              <a:t>年ごろ）</a:t>
            </a:r>
            <a:endParaRPr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661939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A4074FA1-2A8D-A794-7DE8-72537DC9A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3686" y="251769"/>
            <a:ext cx="441062" cy="594083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47B074A7-7119-E863-1B39-BA614BA8A7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231" y="251769"/>
            <a:ext cx="314015" cy="594083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2020642-7A27-9FC4-0C66-05DE7D38E7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431" y="251767"/>
            <a:ext cx="298320" cy="594083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B88F42B5-0E90-0445-2CB2-7B02E86717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749" y="251766"/>
            <a:ext cx="357202" cy="594083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A4B413A-3ED1-760E-375D-AE79BFEB0E22}"/>
              </a:ext>
            </a:extLst>
          </p:cNvPr>
          <p:cNvSpPr txBox="1"/>
          <p:nvPr/>
        </p:nvSpPr>
        <p:spPr>
          <a:xfrm>
            <a:off x="9126260" y="1086083"/>
            <a:ext cx="1046440" cy="427219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3200" dirty="0"/>
              <a:t>清少納言の枕草子</a:t>
            </a:r>
            <a:endParaRPr kumimoji="1" lang="en-US" altLang="ja-JP" sz="3200" dirty="0"/>
          </a:p>
          <a:p>
            <a:r>
              <a:rPr kumimoji="1" lang="ja-JP" altLang="en-US" sz="2400" dirty="0"/>
              <a:t>　　　　　　　　万葉仮名の草書　</a:t>
            </a:r>
          </a:p>
        </p:txBody>
      </p:sp>
    </p:spTree>
    <p:extLst>
      <p:ext uri="{BB962C8B-B14F-4D97-AF65-F5344CB8AC3E}">
        <p14:creationId xmlns:p14="http://schemas.microsoft.com/office/powerpoint/2010/main" val="369472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BFAA8945-7A8F-DA09-3C18-239121E1E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200" y="116634"/>
            <a:ext cx="6261100" cy="607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916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D325BE-0E7D-3584-1948-A70BB32E58F1}"/>
              </a:ext>
            </a:extLst>
          </p:cNvPr>
          <p:cNvSpPr txBox="1"/>
          <p:nvPr/>
        </p:nvSpPr>
        <p:spPr>
          <a:xfrm>
            <a:off x="1296785" y="665018"/>
            <a:ext cx="8961120" cy="464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楷書　　　　　　草書　　　　平仮名</a:t>
            </a:r>
            <a:endParaRPr kumimoji="1" lang="en-US" altLang="ja-JP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安　　　→　　　</a:t>
            </a: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白洲行草書体" panose="03000800000000000000" pitchFamily="66" charset="-128"/>
                <a:ea typeface="HGP白洲行草書体" panose="03000800000000000000" pitchFamily="66" charset="-128"/>
                <a:cs typeface="+mn-cs"/>
              </a:rPr>
              <a:t>　</a:t>
            </a: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　→　　　あ</a:t>
            </a:r>
            <a:endParaRPr kumimoji="1" lang="en-US" altLang="ja-JP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以　　　→　　　　　　→　　　い</a:t>
            </a:r>
            <a:endParaRPr kumimoji="1" lang="en-US" altLang="ja-JP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ja-JP" altLang="ja-JP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宇</a:t>
            </a: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　　→　　　　　　→　　　う</a:t>
            </a:r>
            <a:endParaRPr kumimoji="1" lang="en-US" altLang="ja-JP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衣　　　→　　　　　　→　　　え</a:t>
            </a:r>
            <a:endParaRPr kumimoji="1" lang="en-US" altLang="ja-JP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zh-TW" altLang="ja-JP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於</a:t>
            </a: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　　→　　</a:t>
            </a: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GP白洲行草書体" panose="03000800000000000000" pitchFamily="66" charset="-128"/>
                <a:ea typeface="HGP白洲行草書体" panose="03000800000000000000" pitchFamily="66" charset="-128"/>
                <a:cs typeface="+mn-cs"/>
              </a:rPr>
              <a:t>　　　　→　　　</a:t>
            </a: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お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1CC3049-E9E3-6CC9-C315-0C36394F2E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400" y="1546582"/>
            <a:ext cx="648393" cy="720048"/>
          </a:xfrm>
          <a:prstGeom prst="rect">
            <a:avLst/>
          </a:prstGeom>
        </p:spPr>
      </p:pic>
      <p:pic>
        <p:nvPicPr>
          <p:cNvPr id="6" name="図 5" descr="図形&#10;&#10;低い精度で自動的に生成された説明">
            <a:extLst>
              <a:ext uri="{FF2B5EF4-FFF2-40B4-BE49-F238E27FC236}">
                <a16:creationId xmlns:a16="http://schemas.microsoft.com/office/drawing/2014/main" id="{087C3599-DA89-DEE2-AB94-676FB0AD3D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618" y="2350555"/>
            <a:ext cx="891956" cy="517046"/>
          </a:xfrm>
          <a:prstGeom prst="rect">
            <a:avLst/>
          </a:prstGeom>
        </p:spPr>
      </p:pic>
      <p:pic>
        <p:nvPicPr>
          <p:cNvPr id="8" name="図 7" descr="飛ぶ, 空気 が含まれている画像&#10;&#10;自動的に生成された説明">
            <a:extLst>
              <a:ext uri="{FF2B5EF4-FFF2-40B4-BE49-F238E27FC236}">
                <a16:creationId xmlns:a16="http://schemas.microsoft.com/office/drawing/2014/main" id="{C406397A-BB08-32E1-DD52-A21EB56179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618" y="2951526"/>
            <a:ext cx="664531" cy="860412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A80815BA-CBAD-6CB5-5546-EB1310515D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944" y="3895863"/>
            <a:ext cx="527304" cy="615696"/>
          </a:xfrm>
          <a:prstGeom prst="rect">
            <a:avLst/>
          </a:prstGeom>
        </p:spPr>
      </p:pic>
      <p:pic>
        <p:nvPicPr>
          <p:cNvPr id="12" name="図 11" descr="空気, 鳥, 群れ, グループ が含まれている画像&#10;&#10;自動的に生成された説明">
            <a:extLst>
              <a:ext uri="{FF2B5EF4-FFF2-40B4-BE49-F238E27FC236}">
                <a16:creationId xmlns:a16="http://schemas.microsoft.com/office/drawing/2014/main" id="{A99E90A9-749E-387F-B6A0-C0066C7E64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431" y="4603640"/>
            <a:ext cx="609718" cy="61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670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9B3D69-AB16-F398-9AA7-6A7E87967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平仮名（ひらがな）</a:t>
            </a:r>
          </a:p>
        </p:txBody>
      </p:sp>
      <p:pic>
        <p:nvPicPr>
          <p:cNvPr id="9" name="コンテンツ プレースホルダー 8" descr="文字の書かれた紙&#10;&#10;自動的に生成された説明">
            <a:extLst>
              <a:ext uri="{FF2B5EF4-FFF2-40B4-BE49-F238E27FC236}">
                <a16:creationId xmlns:a16="http://schemas.microsoft.com/office/drawing/2014/main" id="{FBEECDDB-29B8-A762-E328-C5087839BB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443" y="1846263"/>
            <a:ext cx="4569920" cy="4417590"/>
          </a:xfrm>
        </p:spPr>
      </p:pic>
    </p:spTree>
    <p:extLst>
      <p:ext uri="{BB962C8B-B14F-4D97-AF65-F5344CB8AC3E}">
        <p14:creationId xmlns:p14="http://schemas.microsoft.com/office/powerpoint/2010/main" val="2562219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7E41E5-689A-478B-E99F-23A977C0B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人間は社会的動物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F2F5848-4243-687A-0670-1EE6EBE35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9558" y="2463500"/>
            <a:ext cx="7379746" cy="3405593"/>
          </a:xfrm>
        </p:spPr>
        <p:txBody>
          <a:bodyPr>
            <a:normAutofit/>
          </a:bodyPr>
          <a:lstStyle/>
          <a:p>
            <a:r>
              <a:rPr kumimoji="1" lang="ja-JP" altLang="en-US" sz="4000" dirty="0"/>
              <a:t>社会性の特徴</a:t>
            </a:r>
            <a:endParaRPr kumimoji="1" lang="en-US" altLang="ja-JP" sz="4000" dirty="0"/>
          </a:p>
          <a:p>
            <a:r>
              <a:rPr kumimoji="1" lang="ja-JP" altLang="en-US" sz="3200" dirty="0"/>
              <a:t>　　情報の　伝達　交換　共有</a:t>
            </a:r>
            <a:endParaRPr kumimoji="1" lang="en-US" altLang="ja-JP" sz="3200" dirty="0"/>
          </a:p>
          <a:p>
            <a:r>
              <a:rPr kumimoji="1" lang="ja-JP" altLang="en-US" sz="3200" dirty="0"/>
              <a:t>　　</a:t>
            </a:r>
            <a:r>
              <a:rPr kumimoji="1" lang="ja-JP" altLang="en-US" sz="3200" dirty="0">
                <a:solidFill>
                  <a:srgbClr val="FF0000"/>
                </a:solidFill>
              </a:rPr>
              <a:t>話し言葉と文字</a:t>
            </a:r>
            <a:r>
              <a:rPr kumimoji="1" lang="ja-JP" altLang="en-US" sz="3200" dirty="0"/>
              <a:t>　の使用</a:t>
            </a:r>
            <a:endParaRPr kumimoji="1" lang="en-US" altLang="ja-JP" sz="3200" dirty="0"/>
          </a:p>
          <a:p>
            <a:r>
              <a:rPr kumimoji="1" lang="ja-JP" altLang="en-US" sz="3200" dirty="0"/>
              <a:t>　　共同作業</a:t>
            </a:r>
          </a:p>
        </p:txBody>
      </p:sp>
    </p:spTree>
    <p:extLst>
      <p:ext uri="{BB962C8B-B14F-4D97-AF65-F5344CB8AC3E}">
        <p14:creationId xmlns:p14="http://schemas.microsoft.com/office/powerpoint/2010/main" val="150591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A5D962B-8215-246C-3835-2FCE07902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五十音図の発見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B4F6BD7-17C2-1666-AE3F-3E4CCCE0F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5100" y="1981200"/>
            <a:ext cx="9525000" cy="4241800"/>
          </a:xfrm>
        </p:spPr>
        <p:txBody>
          <a:bodyPr>
            <a:normAutofit fontScale="92500"/>
          </a:bodyPr>
          <a:lstStyle/>
          <a:p>
            <a:r>
              <a:rPr kumimoji="1" lang="ja-JP" altLang="en-US" sz="2800" dirty="0"/>
              <a:t>いろは歌</a:t>
            </a:r>
            <a:endParaRPr kumimoji="1" lang="en-US" altLang="ja-JP" sz="2800" dirty="0"/>
          </a:p>
          <a:p>
            <a:r>
              <a:rPr kumimoji="1" lang="ja-JP" altLang="en-US" sz="2800" dirty="0"/>
              <a:t>　日本語の発音を全て書き表した「いろは歌」を記した現存最古の文書は</a:t>
            </a:r>
            <a:r>
              <a:rPr kumimoji="1" lang="en-US" altLang="ja-JP" sz="2800" dirty="0"/>
              <a:t>1079</a:t>
            </a:r>
            <a:r>
              <a:rPr kumimoji="1" lang="ja-JP" altLang="en-US" sz="2800" dirty="0"/>
              <a:t>年に書写された仏教書</a:t>
            </a:r>
            <a:r>
              <a:rPr kumimoji="1" lang="en-US" altLang="ja-JP" sz="2800" dirty="0"/>
              <a:t>『</a:t>
            </a:r>
            <a:r>
              <a:rPr kumimoji="1" lang="ja-JP" altLang="en-US" sz="2800" dirty="0"/>
              <a:t>金光明最勝王経音義</a:t>
            </a:r>
            <a:r>
              <a:rPr kumimoji="1" lang="en-US" altLang="ja-JP" sz="2800" dirty="0"/>
              <a:t>』</a:t>
            </a:r>
            <a:r>
              <a:rPr kumimoji="1" lang="ja-JP" altLang="en-US" sz="2800" dirty="0"/>
              <a:t>（こんこうみょうさいしょうおうぎょうおんぎ）の巻頭に万葉仮名で書かれている</a:t>
            </a:r>
          </a:p>
          <a:p>
            <a:r>
              <a:rPr kumimoji="1" lang="ja-JP" altLang="en-US" sz="2800" dirty="0"/>
              <a:t>五十音図</a:t>
            </a:r>
            <a:endParaRPr kumimoji="1" lang="en-US" altLang="ja-JP" sz="2800" dirty="0"/>
          </a:p>
          <a:p>
            <a:r>
              <a:rPr kumimoji="1" lang="ja-JP" altLang="en-US" sz="2800" dirty="0"/>
              <a:t>　江戸時代になって、真言宗の僧契沖（けいちゅう）が、母音を横に、子音を縦に並べて「五十音表」を考案し、著書「和字正濫鈔</a:t>
            </a:r>
            <a:r>
              <a:rPr kumimoji="1" lang="en-US" altLang="ja-JP" sz="2800" dirty="0"/>
              <a:t>(</a:t>
            </a:r>
            <a:r>
              <a:rPr kumimoji="1" lang="ja-JP" altLang="en-US" sz="2800" dirty="0"/>
              <a:t>わじしょうらんしょう</a:t>
            </a:r>
            <a:r>
              <a:rPr kumimoji="1" lang="en-US" altLang="ja-JP" sz="2800" dirty="0"/>
              <a:t>)</a:t>
            </a:r>
            <a:r>
              <a:rPr kumimoji="1" lang="ja-JP" altLang="en-US" sz="2800" dirty="0"/>
              <a:t>」に掲載　この研究を継承した賀茂真淵、日本語研究書「語意考」において</a:t>
            </a:r>
            <a:r>
              <a:rPr kumimoji="1" lang="en-US" altLang="ja-JP" sz="2800" dirty="0"/>
              <a:t>『</a:t>
            </a:r>
            <a:r>
              <a:rPr kumimoji="1" lang="ja-JP" altLang="en-US" sz="2800" dirty="0"/>
              <a:t>五十聯音</a:t>
            </a:r>
            <a:r>
              <a:rPr kumimoji="1" lang="en-US" altLang="ja-JP" sz="2800" dirty="0"/>
              <a:t>(</a:t>
            </a:r>
            <a:r>
              <a:rPr kumimoji="1" lang="ja-JP" altLang="en-US" sz="2800" dirty="0"/>
              <a:t>いつらのこゑ</a:t>
            </a:r>
            <a:r>
              <a:rPr kumimoji="1" lang="en-US" altLang="ja-JP" sz="2800" dirty="0"/>
              <a:t>)』</a:t>
            </a:r>
            <a:r>
              <a:rPr kumimoji="1" lang="ja-JP" altLang="en-US" sz="2800" dirty="0"/>
              <a:t>と名付けた五十音表を紹介</a:t>
            </a:r>
          </a:p>
        </p:txBody>
      </p:sp>
    </p:spTree>
    <p:extLst>
      <p:ext uri="{BB962C8B-B14F-4D97-AF65-F5344CB8AC3E}">
        <p14:creationId xmlns:p14="http://schemas.microsoft.com/office/powerpoint/2010/main" val="282117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A6FF105-7B18-C035-F72B-0199A2FB11A7}"/>
              </a:ext>
            </a:extLst>
          </p:cNvPr>
          <p:cNvSpPr txBox="1"/>
          <p:nvPr/>
        </p:nvSpPr>
        <p:spPr>
          <a:xfrm>
            <a:off x="781804" y="3257550"/>
            <a:ext cx="5601533" cy="20828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ja-JP" altLang="en-US" sz="3200" dirty="0"/>
              <a:t>アイウエオ</a:t>
            </a:r>
            <a:endParaRPr kumimoji="1" lang="en-US" altLang="ja-JP" sz="3200" dirty="0"/>
          </a:p>
          <a:p>
            <a:r>
              <a:rPr kumimoji="1" lang="ja-JP" altLang="en-US" sz="3200" dirty="0"/>
              <a:t>カキクケコ</a:t>
            </a:r>
            <a:endParaRPr kumimoji="1" lang="en-US" altLang="ja-JP" sz="3200" dirty="0"/>
          </a:p>
          <a:p>
            <a:r>
              <a:rPr kumimoji="1" lang="ja-JP" altLang="en-US" sz="3200" dirty="0"/>
              <a:t>サシスセソ</a:t>
            </a:r>
            <a:endParaRPr kumimoji="1" lang="en-US" altLang="ja-JP" sz="3200" dirty="0"/>
          </a:p>
          <a:p>
            <a:r>
              <a:rPr kumimoji="1" lang="ja-JP" altLang="en-US" sz="3200" dirty="0"/>
              <a:t>タチツテト</a:t>
            </a:r>
            <a:endParaRPr kumimoji="1" lang="en-US" altLang="ja-JP" sz="3200" dirty="0"/>
          </a:p>
          <a:p>
            <a:r>
              <a:rPr kumimoji="1" lang="ja-JP" altLang="en-US" sz="3200" dirty="0"/>
              <a:t>ナニヌネノ</a:t>
            </a:r>
            <a:endParaRPr kumimoji="1" lang="en-US" altLang="ja-JP" sz="3200" dirty="0"/>
          </a:p>
          <a:p>
            <a:r>
              <a:rPr kumimoji="1" lang="ja-JP" altLang="en-US" sz="3200" dirty="0"/>
              <a:t>ハヒフヘホ</a:t>
            </a:r>
            <a:endParaRPr kumimoji="1" lang="en-US" altLang="ja-JP" sz="3200" dirty="0"/>
          </a:p>
          <a:p>
            <a:r>
              <a:rPr kumimoji="1" lang="ja-JP" altLang="en-US" sz="3200" dirty="0"/>
              <a:t>マミムメモ</a:t>
            </a:r>
            <a:endParaRPr kumimoji="1" lang="en-US" altLang="ja-JP" sz="3200" dirty="0"/>
          </a:p>
          <a:p>
            <a:r>
              <a:rPr kumimoji="1" lang="ja-JP" altLang="en-US" sz="3200" dirty="0"/>
              <a:t>ヤ○ユ○ヨ</a:t>
            </a:r>
            <a:endParaRPr kumimoji="1" lang="en-US" altLang="ja-JP" sz="3200" dirty="0"/>
          </a:p>
          <a:p>
            <a:r>
              <a:rPr kumimoji="1" lang="ja-JP" altLang="en-US" sz="3200" dirty="0"/>
              <a:t>ラリルレロ</a:t>
            </a:r>
            <a:endParaRPr kumimoji="1" lang="en-US" altLang="ja-JP" sz="3200" dirty="0"/>
          </a:p>
          <a:p>
            <a:r>
              <a:rPr kumimoji="1" lang="ja-JP" altLang="en-US" sz="3200" dirty="0"/>
              <a:t>ワ○○○ヲ</a:t>
            </a:r>
            <a:endParaRPr kumimoji="1" lang="en-US" altLang="ja-JP" sz="3200" dirty="0"/>
          </a:p>
          <a:p>
            <a:r>
              <a:rPr kumimoji="1" lang="ja-JP" altLang="en-US" sz="3200" dirty="0"/>
              <a:t>ン</a:t>
            </a:r>
            <a:endParaRPr kumimoji="1" lang="ja-JP" altLang="en-US" sz="2400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36CCF44-741B-792B-4DD7-6BE303E912FB}"/>
              </a:ext>
            </a:extLst>
          </p:cNvPr>
          <p:cNvSpPr txBox="1"/>
          <p:nvPr/>
        </p:nvSpPr>
        <p:spPr>
          <a:xfrm>
            <a:off x="6759575" y="3257550"/>
            <a:ext cx="4924425" cy="24384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en-US" altLang="ja-JP" sz="2800" dirty="0"/>
              <a:t>A</a:t>
            </a:r>
            <a:r>
              <a:rPr kumimoji="1" lang="ja-JP" altLang="en-US" sz="2800" dirty="0"/>
              <a:t>　</a:t>
            </a:r>
            <a:r>
              <a:rPr kumimoji="1" lang="en-US" altLang="ja-JP" sz="2800" dirty="0"/>
              <a:t>I</a:t>
            </a:r>
            <a:r>
              <a:rPr kumimoji="1" lang="ja-JP" altLang="en-US" sz="2800" dirty="0"/>
              <a:t>　</a:t>
            </a:r>
            <a:r>
              <a:rPr kumimoji="1" lang="en-US" altLang="ja-JP" sz="2800" dirty="0"/>
              <a:t>U</a:t>
            </a:r>
            <a:r>
              <a:rPr kumimoji="1" lang="ja-JP" altLang="en-US" sz="2800" dirty="0"/>
              <a:t>　</a:t>
            </a:r>
            <a:r>
              <a:rPr kumimoji="1" lang="en-US" altLang="ja-JP" sz="2800" dirty="0"/>
              <a:t>E</a:t>
            </a:r>
            <a:r>
              <a:rPr kumimoji="1" lang="ja-JP" altLang="en-US" sz="2800" dirty="0"/>
              <a:t>　</a:t>
            </a:r>
            <a:r>
              <a:rPr kumimoji="1" lang="en-US" altLang="ja-JP" sz="2800" dirty="0"/>
              <a:t>O</a:t>
            </a:r>
          </a:p>
          <a:p>
            <a:r>
              <a:rPr kumimoji="1" lang="en-US" altLang="ja-JP" sz="2800" dirty="0"/>
              <a:t>K</a:t>
            </a:r>
          </a:p>
          <a:p>
            <a:r>
              <a:rPr kumimoji="1" lang="en-US" altLang="ja-JP" sz="2800" dirty="0"/>
              <a:t>S</a:t>
            </a:r>
          </a:p>
          <a:p>
            <a:r>
              <a:rPr kumimoji="1" lang="en-US" altLang="ja-JP" sz="2800" dirty="0"/>
              <a:t>T</a:t>
            </a:r>
          </a:p>
          <a:p>
            <a:r>
              <a:rPr kumimoji="1" lang="en-US" altLang="ja-JP" sz="2800" dirty="0"/>
              <a:t>N</a:t>
            </a:r>
          </a:p>
          <a:p>
            <a:r>
              <a:rPr kumimoji="1" lang="en-US" altLang="ja-JP" sz="2800" dirty="0"/>
              <a:t>H</a:t>
            </a:r>
          </a:p>
          <a:p>
            <a:r>
              <a:rPr kumimoji="1" lang="en-US" altLang="ja-JP" sz="2800" dirty="0"/>
              <a:t>M</a:t>
            </a:r>
          </a:p>
          <a:p>
            <a:r>
              <a:rPr kumimoji="1" lang="en-US" altLang="ja-JP" sz="2800" dirty="0"/>
              <a:t>Y</a:t>
            </a:r>
          </a:p>
          <a:p>
            <a:r>
              <a:rPr kumimoji="1" lang="en-US" altLang="ja-JP" sz="2800" dirty="0"/>
              <a:t>R</a:t>
            </a:r>
          </a:p>
          <a:p>
            <a:r>
              <a:rPr kumimoji="1" lang="en-US" altLang="ja-JP" sz="2800" dirty="0"/>
              <a:t>W</a:t>
            </a:r>
          </a:p>
          <a:p>
            <a:r>
              <a:rPr kumimoji="1" lang="en-US" altLang="ja-JP" sz="2800" dirty="0"/>
              <a:t>NN</a:t>
            </a:r>
            <a:endParaRPr kumimoji="1" lang="ja-JP" altLang="en-US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064C435-A4E4-7838-6773-8E707EAB7B6A}"/>
              </a:ext>
            </a:extLst>
          </p:cNvPr>
          <p:cNvSpPr txBox="1"/>
          <p:nvPr/>
        </p:nvSpPr>
        <p:spPr>
          <a:xfrm>
            <a:off x="1562100" y="812800"/>
            <a:ext cx="6731000" cy="19050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7968576-5C32-1937-EAC5-D50B8968069D}"/>
              </a:ext>
            </a:extLst>
          </p:cNvPr>
          <p:cNvSpPr txBox="1"/>
          <p:nvPr/>
        </p:nvSpPr>
        <p:spPr>
          <a:xfrm>
            <a:off x="508000" y="1162050"/>
            <a:ext cx="1117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0" i="0" dirty="0">
                <a:solidFill>
                  <a:srgbClr val="040C28"/>
                </a:solidFill>
                <a:effectLst/>
                <a:latin typeface="Google Sans"/>
              </a:rPr>
              <a:t>母音　口腔内で空気の流れが妨げられずに発せられる音　</a:t>
            </a:r>
            <a:r>
              <a:rPr lang="en-US" altLang="ja-JP" sz="2400" b="0" i="0" dirty="0">
                <a:solidFill>
                  <a:srgbClr val="040C28"/>
                </a:solidFill>
                <a:effectLst/>
                <a:latin typeface="Google Sans"/>
              </a:rPr>
              <a:t>A</a:t>
            </a:r>
            <a:r>
              <a:rPr lang="ja-JP" altLang="en-US" sz="2400" b="0" i="0" dirty="0">
                <a:solidFill>
                  <a:srgbClr val="040C28"/>
                </a:solidFill>
                <a:effectLst/>
                <a:latin typeface="Google Sans"/>
              </a:rPr>
              <a:t>　</a:t>
            </a:r>
            <a:r>
              <a:rPr lang="en-US" altLang="ja-JP" sz="2400" b="0" i="0" dirty="0">
                <a:solidFill>
                  <a:srgbClr val="040C28"/>
                </a:solidFill>
                <a:effectLst/>
                <a:latin typeface="Google Sans"/>
              </a:rPr>
              <a:t>I</a:t>
            </a:r>
            <a:r>
              <a:rPr lang="ja-JP" altLang="en-US" sz="2400" b="0" i="0" dirty="0">
                <a:solidFill>
                  <a:srgbClr val="040C28"/>
                </a:solidFill>
                <a:effectLst/>
                <a:latin typeface="Google Sans"/>
              </a:rPr>
              <a:t>　</a:t>
            </a:r>
            <a:r>
              <a:rPr lang="en-US" altLang="ja-JP" sz="2400" b="0" i="0" dirty="0">
                <a:solidFill>
                  <a:srgbClr val="040C28"/>
                </a:solidFill>
                <a:effectLst/>
                <a:latin typeface="Google Sans"/>
              </a:rPr>
              <a:t>U</a:t>
            </a:r>
            <a:r>
              <a:rPr lang="ja-JP" altLang="en-US" sz="2400" b="0" i="0" dirty="0">
                <a:solidFill>
                  <a:srgbClr val="040C28"/>
                </a:solidFill>
                <a:effectLst/>
                <a:latin typeface="Google Sans"/>
              </a:rPr>
              <a:t>　</a:t>
            </a:r>
            <a:r>
              <a:rPr lang="en-US" altLang="ja-JP" sz="2400" b="0" i="0" dirty="0">
                <a:solidFill>
                  <a:srgbClr val="040C28"/>
                </a:solidFill>
                <a:effectLst/>
                <a:latin typeface="Google Sans"/>
              </a:rPr>
              <a:t>E</a:t>
            </a:r>
            <a:r>
              <a:rPr lang="ja-JP" altLang="en-US" sz="2400" b="0" i="0" dirty="0">
                <a:solidFill>
                  <a:srgbClr val="040C28"/>
                </a:solidFill>
                <a:effectLst/>
                <a:latin typeface="Google Sans"/>
              </a:rPr>
              <a:t>　</a:t>
            </a:r>
            <a:r>
              <a:rPr lang="en-US" altLang="ja-JP" sz="2400" b="0" i="0" dirty="0">
                <a:solidFill>
                  <a:srgbClr val="040C28"/>
                </a:solidFill>
                <a:effectLst/>
                <a:latin typeface="Google Sans"/>
              </a:rPr>
              <a:t>O</a:t>
            </a:r>
          </a:p>
          <a:p>
            <a:r>
              <a:rPr lang="ja-JP" altLang="en-US" sz="2400" b="0" i="0" dirty="0">
                <a:solidFill>
                  <a:srgbClr val="040C28"/>
                </a:solidFill>
                <a:effectLst/>
                <a:latin typeface="Google Sans"/>
              </a:rPr>
              <a:t>子音　口腔内で空気の流れが妨げられて発せられる音　　</a:t>
            </a:r>
            <a:r>
              <a:rPr lang="en-US" altLang="ja-JP" sz="2400" b="0" i="0" dirty="0">
                <a:solidFill>
                  <a:srgbClr val="040C28"/>
                </a:solidFill>
                <a:effectLst/>
                <a:latin typeface="Google Sans"/>
              </a:rPr>
              <a:t>K</a:t>
            </a:r>
            <a:r>
              <a:rPr lang="ja-JP" altLang="en-US" sz="2400" b="0" i="0" dirty="0">
                <a:solidFill>
                  <a:srgbClr val="040C28"/>
                </a:solidFill>
                <a:effectLst/>
                <a:latin typeface="Google Sans"/>
              </a:rPr>
              <a:t>　</a:t>
            </a:r>
            <a:r>
              <a:rPr lang="en-US" altLang="ja-JP" sz="2400" b="0" i="0" dirty="0">
                <a:solidFill>
                  <a:srgbClr val="040C28"/>
                </a:solidFill>
                <a:effectLst/>
                <a:latin typeface="Google Sans"/>
              </a:rPr>
              <a:t>S</a:t>
            </a:r>
            <a:r>
              <a:rPr lang="ja-JP" altLang="en-US" sz="2400" b="0" i="0" dirty="0">
                <a:solidFill>
                  <a:srgbClr val="040C28"/>
                </a:solidFill>
                <a:effectLst/>
                <a:latin typeface="Google Sans"/>
              </a:rPr>
              <a:t>　</a:t>
            </a:r>
            <a:r>
              <a:rPr lang="en-US" altLang="ja-JP" sz="2400" b="0" i="0" dirty="0">
                <a:solidFill>
                  <a:srgbClr val="040C28"/>
                </a:solidFill>
                <a:effectLst/>
                <a:latin typeface="Google Sans"/>
              </a:rPr>
              <a:t>T</a:t>
            </a:r>
            <a:r>
              <a:rPr lang="ja-JP" altLang="en-US" sz="2400" b="0" i="0" dirty="0">
                <a:solidFill>
                  <a:srgbClr val="040C28"/>
                </a:solidFill>
                <a:effectLst/>
                <a:latin typeface="Google Sans"/>
              </a:rPr>
              <a:t>　</a:t>
            </a:r>
            <a:r>
              <a:rPr lang="en-US" altLang="ja-JP" sz="2400" b="0" i="0" dirty="0">
                <a:solidFill>
                  <a:srgbClr val="040C28"/>
                </a:solidFill>
                <a:effectLst/>
                <a:latin typeface="Google Sans"/>
              </a:rPr>
              <a:t>N</a:t>
            </a:r>
            <a:r>
              <a:rPr lang="ja-JP" altLang="en-US" sz="2400" b="0" i="0" dirty="0">
                <a:solidFill>
                  <a:srgbClr val="040C28"/>
                </a:solidFill>
                <a:effectLst/>
                <a:latin typeface="Google Sans"/>
              </a:rPr>
              <a:t>　</a:t>
            </a:r>
            <a:r>
              <a:rPr lang="en-US" altLang="ja-JP" sz="2400" b="0" i="0" dirty="0">
                <a:solidFill>
                  <a:srgbClr val="040C28"/>
                </a:solidFill>
                <a:effectLst/>
                <a:latin typeface="Google Sans"/>
              </a:rPr>
              <a:t>H</a:t>
            </a:r>
            <a:r>
              <a:rPr lang="ja-JP" altLang="en-US" sz="2400" b="0" i="0" dirty="0">
                <a:solidFill>
                  <a:srgbClr val="040C28"/>
                </a:solidFill>
                <a:effectLst/>
                <a:latin typeface="Google Sans"/>
              </a:rPr>
              <a:t>　</a:t>
            </a:r>
            <a:r>
              <a:rPr lang="en-US" altLang="ja-JP" sz="2400" b="0" i="0" dirty="0">
                <a:solidFill>
                  <a:srgbClr val="040C28"/>
                </a:solidFill>
                <a:effectLst/>
                <a:latin typeface="Google Sans"/>
              </a:rPr>
              <a:t>M</a:t>
            </a:r>
            <a:r>
              <a:rPr lang="ja-JP" altLang="en-US" sz="2400" b="0" i="0" dirty="0">
                <a:solidFill>
                  <a:srgbClr val="040C28"/>
                </a:solidFill>
                <a:effectLst/>
                <a:latin typeface="Google Sans"/>
              </a:rPr>
              <a:t>　</a:t>
            </a:r>
            <a:r>
              <a:rPr lang="en-US" altLang="ja-JP" sz="2400" b="0" i="0" dirty="0">
                <a:solidFill>
                  <a:srgbClr val="040C28"/>
                </a:solidFill>
                <a:effectLst/>
                <a:latin typeface="Google Sans"/>
              </a:rPr>
              <a:t>Y</a:t>
            </a:r>
            <a:r>
              <a:rPr lang="ja-JP" altLang="en-US" sz="2400" b="0" i="0" dirty="0">
                <a:solidFill>
                  <a:srgbClr val="040C28"/>
                </a:solidFill>
                <a:effectLst/>
                <a:latin typeface="Google Sans"/>
              </a:rPr>
              <a:t>　</a:t>
            </a:r>
            <a:r>
              <a:rPr lang="en-US" altLang="ja-JP" sz="2400" b="0" i="0" dirty="0">
                <a:solidFill>
                  <a:srgbClr val="040C28"/>
                </a:solidFill>
                <a:effectLst/>
                <a:latin typeface="Google Sans"/>
              </a:rPr>
              <a:t>R</a:t>
            </a:r>
            <a:r>
              <a:rPr lang="ja-JP" altLang="en-US" sz="2400" b="0" i="0" dirty="0">
                <a:solidFill>
                  <a:srgbClr val="040C28"/>
                </a:solidFill>
                <a:effectLst/>
                <a:latin typeface="Google Sans"/>
              </a:rPr>
              <a:t>　</a:t>
            </a:r>
            <a:r>
              <a:rPr lang="en-US" altLang="ja-JP" sz="2400" b="0" i="0" dirty="0">
                <a:solidFill>
                  <a:srgbClr val="040C28"/>
                </a:solidFill>
                <a:effectLst/>
                <a:latin typeface="Google Sans"/>
              </a:rPr>
              <a:t>W</a:t>
            </a:r>
          </a:p>
          <a:p>
            <a:r>
              <a:rPr kumimoji="1" lang="ja-JP" altLang="en-US" sz="2400" dirty="0"/>
              <a:t>ん　　　口を閉じて発せられる音　　</a:t>
            </a:r>
            <a:r>
              <a:rPr kumimoji="1" lang="en-US" altLang="ja-JP" sz="2400" dirty="0"/>
              <a:t>NN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98970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F7324B-E14A-6447-6E90-3F2D62534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文章表現のいろいろ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6B37FC0-7CAE-04AE-818B-A392CB9C7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2890" y="2093160"/>
            <a:ext cx="8788997" cy="4023360"/>
          </a:xfrm>
        </p:spPr>
        <p:txBody>
          <a:bodyPr>
            <a:normAutofit lnSpcReduction="10000"/>
          </a:bodyPr>
          <a:lstStyle/>
          <a:p>
            <a:r>
              <a:rPr kumimoji="1" lang="ja-JP" altLang="en-US" sz="3200" dirty="0">
                <a:solidFill>
                  <a:srgbClr val="FF0000"/>
                </a:solidFill>
              </a:rPr>
              <a:t>表音文字</a:t>
            </a:r>
            <a:r>
              <a:rPr kumimoji="1" lang="ja-JP" altLang="en-US" sz="3200" dirty="0"/>
              <a:t>のみによる表現</a:t>
            </a:r>
            <a:endParaRPr kumimoji="1" lang="en-US" altLang="ja-JP" sz="3200" dirty="0"/>
          </a:p>
          <a:p>
            <a:r>
              <a:rPr kumimoji="1" lang="ja-JP" altLang="en-US" dirty="0"/>
              <a:t>　　わたしは　ひがしひろしましから　まいにち　たのしく　つうきんしています</a:t>
            </a:r>
            <a:endParaRPr kumimoji="1" lang="en-US" altLang="ja-JP" dirty="0"/>
          </a:p>
          <a:p>
            <a:r>
              <a:rPr kumimoji="1" lang="en-US" altLang="ja-JP" dirty="0"/>
              <a:t>      </a:t>
            </a:r>
            <a:r>
              <a:rPr kumimoji="1" lang="en-US" altLang="ja-JP" dirty="0" err="1"/>
              <a:t>Watashiha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Higashihiroshimashikara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mainichi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tanoshiku</a:t>
            </a:r>
            <a:r>
              <a:rPr kumimoji="1" lang="en-US" altLang="ja-JP" dirty="0"/>
              <a:t> </a:t>
            </a:r>
            <a:r>
              <a:rPr kumimoji="1" lang="en-US" altLang="ja-JP" dirty="0" err="1"/>
              <a:t>tsuukinshiteimasu</a:t>
            </a:r>
            <a:endParaRPr kumimoji="1" lang="en-US" altLang="ja-JP" dirty="0"/>
          </a:p>
          <a:p>
            <a:r>
              <a:rPr lang="ja-JP" altLang="en-US" dirty="0"/>
              <a:t>　　</a:t>
            </a:r>
            <a:r>
              <a:rPr lang="en-US" altLang="ja-JP" dirty="0"/>
              <a:t>I am commuting every day happily from </a:t>
            </a:r>
            <a:r>
              <a:rPr lang="en-US" altLang="ja-JP" dirty="0" err="1"/>
              <a:t>Higashihiroshima</a:t>
            </a:r>
            <a:r>
              <a:rPr lang="en-US" altLang="ja-JP" dirty="0"/>
              <a:t> city</a:t>
            </a:r>
          </a:p>
          <a:p>
            <a:r>
              <a:rPr kumimoji="1" lang="ja-JP" altLang="en-US" sz="3200" dirty="0">
                <a:solidFill>
                  <a:srgbClr val="FF0000"/>
                </a:solidFill>
              </a:rPr>
              <a:t>表意文字</a:t>
            </a:r>
            <a:r>
              <a:rPr kumimoji="1" lang="ja-JP" altLang="en-US" sz="3200" dirty="0"/>
              <a:t>のみによる表現</a:t>
            </a:r>
            <a:endParaRPr kumimoji="1" lang="en-US" altLang="ja-JP" sz="3200" dirty="0"/>
          </a:p>
          <a:p>
            <a:r>
              <a:rPr lang="ja-JP" altLang="en-US" dirty="0"/>
              <a:t>　　</a:t>
            </a:r>
            <a:r>
              <a:rPr lang="zh-CN" altLang="en-US" dirty="0"/>
              <a:t>我每天愉快从东广岛市去上班</a:t>
            </a:r>
            <a:endParaRPr lang="en-US" altLang="ja-JP" dirty="0"/>
          </a:p>
          <a:p>
            <a:r>
              <a:rPr lang="ja-JP" altLang="en-US" sz="3200" dirty="0">
                <a:solidFill>
                  <a:srgbClr val="FF0000"/>
                </a:solidFill>
              </a:rPr>
              <a:t>表意文字</a:t>
            </a:r>
            <a:r>
              <a:rPr lang="ja-JP" altLang="en-US" sz="3200" dirty="0"/>
              <a:t>と</a:t>
            </a:r>
            <a:r>
              <a:rPr lang="ja-JP" altLang="en-US" sz="3200" dirty="0">
                <a:solidFill>
                  <a:srgbClr val="FF0000"/>
                </a:solidFill>
              </a:rPr>
              <a:t>表音文字</a:t>
            </a:r>
            <a:r>
              <a:rPr lang="ja-JP" altLang="en-US" sz="3200" dirty="0"/>
              <a:t>の混合表現</a:t>
            </a:r>
            <a:endParaRPr lang="en-US" altLang="ja-JP" sz="3200" dirty="0"/>
          </a:p>
          <a:p>
            <a:r>
              <a:rPr kumimoji="1" lang="ja-JP" altLang="en-US" dirty="0"/>
              <a:t>　　私は　東広島市から　毎日　楽しく　通勤しています</a:t>
            </a:r>
          </a:p>
        </p:txBody>
      </p:sp>
    </p:spTree>
    <p:extLst>
      <p:ext uri="{BB962C8B-B14F-4D97-AF65-F5344CB8AC3E}">
        <p14:creationId xmlns:p14="http://schemas.microsoft.com/office/powerpoint/2010/main" val="3834566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21F0AA-EF41-2D6F-55FD-81283639C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日本語を学ぼう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AC42CAA-87C9-5E78-7E75-FC14B1B6A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1900" y="2260600"/>
            <a:ext cx="9923780" cy="3608494"/>
          </a:xfrm>
        </p:spPr>
        <p:txBody>
          <a:bodyPr>
            <a:normAutofit/>
          </a:bodyPr>
          <a:lstStyle/>
          <a:p>
            <a:r>
              <a:rPr kumimoji="1" lang="ja-JP" altLang="en-US" sz="3200" dirty="0"/>
              <a:t>日本語は分かりやすい</a:t>
            </a:r>
            <a:endParaRPr kumimoji="1" lang="en-US" altLang="ja-JP" sz="3200" dirty="0"/>
          </a:p>
          <a:p>
            <a:r>
              <a:rPr kumimoji="1" lang="ja-JP" altLang="en-US" sz="3200" dirty="0"/>
              <a:t>ひらがな（アルファベット）からはじめよう</a:t>
            </a:r>
            <a:endParaRPr kumimoji="1" lang="en-US" altLang="ja-JP" sz="3200" dirty="0"/>
          </a:p>
          <a:p>
            <a:r>
              <a:rPr kumimoji="1" lang="ja-JP" altLang="en-US" sz="3200" dirty="0"/>
              <a:t>漢字は後でもよい</a:t>
            </a:r>
            <a:endParaRPr kumimoji="1" lang="en-US" altLang="ja-JP" sz="3200" dirty="0"/>
          </a:p>
          <a:p>
            <a:r>
              <a:rPr kumimoji="1" lang="ja-JP" altLang="en-US" sz="3200" dirty="0"/>
              <a:t>敬語や丁寧語などは　最初は無視</a:t>
            </a:r>
            <a:endParaRPr kumimoji="1" lang="en-US" altLang="ja-JP" sz="3200" dirty="0"/>
          </a:p>
          <a:p>
            <a:r>
              <a:rPr kumimoji="1" lang="ja-JP" altLang="en-US" sz="3200" dirty="0"/>
              <a:t>表音文字と表意文字の混在によるわかりやすさを学ぼう</a:t>
            </a:r>
          </a:p>
        </p:txBody>
      </p:sp>
    </p:spTree>
    <p:extLst>
      <p:ext uri="{BB962C8B-B14F-4D97-AF65-F5344CB8AC3E}">
        <p14:creationId xmlns:p14="http://schemas.microsoft.com/office/powerpoint/2010/main" val="1918765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0101A9B-FD0A-C6F8-3622-10598CB65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情報伝達のいろいろな方法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6EF8A1-958A-1958-787B-89C618056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7501" y="2646381"/>
            <a:ext cx="6019800" cy="2332020"/>
          </a:xfrm>
        </p:spPr>
        <p:txBody>
          <a:bodyPr/>
          <a:lstStyle/>
          <a:p>
            <a:r>
              <a:rPr kumimoji="1" lang="ja-JP" altLang="en-US" sz="3200" dirty="0"/>
              <a:t>動作　　　→　　指さし　踊り</a:t>
            </a:r>
            <a:endParaRPr lang="en-US" altLang="ja-JP" sz="3200" dirty="0"/>
          </a:p>
          <a:p>
            <a:r>
              <a:rPr kumimoji="1" lang="ja-JP" altLang="en-US" sz="3200" dirty="0"/>
              <a:t>音声　　　→　　</a:t>
            </a:r>
            <a:r>
              <a:rPr kumimoji="1" lang="ja-JP" altLang="en-US" sz="3200" dirty="0">
                <a:solidFill>
                  <a:srgbClr val="FF0000"/>
                </a:solidFill>
              </a:rPr>
              <a:t>話し言葉　</a:t>
            </a:r>
            <a:r>
              <a:rPr kumimoji="1" lang="ja-JP" altLang="en-US" sz="3200" dirty="0"/>
              <a:t>歌</a:t>
            </a:r>
            <a:endParaRPr kumimoji="1" lang="en-US" altLang="ja-JP" sz="3200" dirty="0"/>
          </a:p>
          <a:p>
            <a:r>
              <a:rPr kumimoji="1" lang="ja-JP" altLang="en-US" sz="3200" dirty="0"/>
              <a:t>図形　　　→　　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記号　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文字　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絵画</a:t>
            </a:r>
            <a:endParaRPr kumimoji="1" lang="en-US" altLang="ja-JP" sz="3200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9208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81BBDB7-4E5E-633C-8505-FD5F746FA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話し言葉　情報伝達の原点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57A1A92-8BF4-C21C-465F-884E943477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77440" y="2065467"/>
            <a:ext cx="6282466" cy="3991088"/>
          </a:xfrm>
        </p:spPr>
        <p:txBody>
          <a:bodyPr>
            <a:normAutofit/>
          </a:bodyPr>
          <a:lstStyle/>
          <a:p>
            <a:r>
              <a:rPr kumimoji="1" lang="ja-JP" altLang="en-US" sz="3600" dirty="0"/>
              <a:t>音声による情報伝達</a:t>
            </a:r>
            <a:endParaRPr kumimoji="1" lang="en-US" altLang="ja-JP" sz="3600" dirty="0"/>
          </a:p>
          <a:p>
            <a:r>
              <a:rPr kumimoji="1" lang="ja-JP" altLang="en-US" sz="2800" dirty="0"/>
              <a:t>　　雀のさえずり</a:t>
            </a:r>
            <a:endParaRPr kumimoji="1" lang="en-US" altLang="ja-JP" sz="2800" dirty="0"/>
          </a:p>
          <a:p>
            <a:r>
              <a:rPr kumimoji="1" lang="ja-JP" altLang="en-US" sz="2800" dirty="0"/>
              <a:t>　　オオカミの遠吠え</a:t>
            </a:r>
            <a:endParaRPr kumimoji="1" lang="en-US" altLang="ja-JP" sz="2800" dirty="0"/>
          </a:p>
          <a:p>
            <a:r>
              <a:rPr kumimoji="1" lang="ja-JP" altLang="en-US" sz="2800" dirty="0"/>
              <a:t>　　　　　　・</a:t>
            </a:r>
            <a:endParaRPr kumimoji="1" lang="en-US" altLang="ja-JP" sz="2800" dirty="0"/>
          </a:p>
          <a:p>
            <a:r>
              <a:rPr kumimoji="1" lang="ja-JP" altLang="en-US" sz="2800" dirty="0"/>
              <a:t>　　　　　　・</a:t>
            </a:r>
            <a:endParaRPr kumimoji="1" lang="en-US" altLang="ja-JP" sz="2800" dirty="0"/>
          </a:p>
          <a:p>
            <a:r>
              <a:rPr kumimoji="1" lang="ja-JP" altLang="en-US" sz="2800" dirty="0"/>
              <a:t>　　　　　　・</a:t>
            </a:r>
            <a:endParaRPr kumimoji="1" lang="en-US" altLang="ja-JP" sz="2800" dirty="0"/>
          </a:p>
          <a:p>
            <a:r>
              <a:rPr kumimoji="1" lang="ja-JP" altLang="en-US" sz="2800" dirty="0"/>
              <a:t>　　人間の言葉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30613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BC46B4-314B-F032-6377-503CD3A69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言葉から文字へ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CFE6A99-6665-AFDD-190B-3AA0EC830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3700" y="2760233"/>
            <a:ext cx="9639300" cy="2624568"/>
          </a:xfrm>
        </p:spPr>
        <p:txBody>
          <a:bodyPr>
            <a:normAutofit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記号による情報伝達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　　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絵文字　→　表意文字　→　表音文字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　　　　　　　表意文字　言葉の意味を表す文字（シュメール文字、漢字の天、花、雷など）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　　　　　　　表音文字　言葉の音を表す文字（英語、日本語のひらがななど）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829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C547E6B-BA70-B7AF-2B64-547E3F9D0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表意文字から表音文字へ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7E813E9-B7D7-E6E6-2B5D-16FF6DD5E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900" y="2349500"/>
            <a:ext cx="11315700" cy="3873500"/>
          </a:xfrm>
        </p:spPr>
        <p:txBody>
          <a:bodyPr>
            <a:normAutofit/>
          </a:bodyPr>
          <a:lstStyle/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ヨーロッパ系の文字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　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シュメール文字（メソポタミア文明）→ヒエログリフ（エジプト文明）→・・・→ギリシャ文字</a:t>
            </a: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　→ラテン文字（ローマ帝国）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日本語の形成過程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　話し言葉→万葉仮名→カタカナ、ひらがな→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50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音図→表音文字と表意文字の併用</a:t>
            </a:r>
          </a:p>
        </p:txBody>
      </p:sp>
    </p:spTree>
    <p:extLst>
      <p:ext uri="{BB962C8B-B14F-4D97-AF65-F5344CB8AC3E}">
        <p14:creationId xmlns:p14="http://schemas.microsoft.com/office/powerpoint/2010/main" val="2684413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8F73B22-8D45-F134-F0D4-64A50EB00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中国語の特殊性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FDE09BD-2E68-4B77-247B-348F3D4DBC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402417"/>
            <a:ext cx="10058400" cy="1267883"/>
          </a:xfrm>
        </p:spPr>
        <p:txBody>
          <a:bodyPr/>
          <a:lstStyle/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漢字には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四声</a:t>
            </a: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があるので簡単なアルファベットが作れない　表意文字から表音文字への進化が難しい</a:t>
            </a: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　</a:t>
            </a:r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349CA56-3B81-4E93-F65B-BF48C9458ECC}"/>
              </a:ext>
            </a:extLst>
          </p:cNvPr>
          <p:cNvSpPr txBox="1"/>
          <p:nvPr/>
        </p:nvSpPr>
        <p:spPr>
          <a:xfrm>
            <a:off x="3975514" y="3941856"/>
            <a:ext cx="4038186" cy="2357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マクドナルド　</a:t>
            </a:r>
            <a:r>
              <a:rPr lang="ja-JP" altLang="en-US" sz="2800" b="0" i="0" dirty="0">
                <a:solidFill>
                  <a:srgbClr val="4D4D4F"/>
                </a:solidFill>
                <a:effectLst/>
                <a:latin typeface="Arial" panose="020B0604020202020204" pitchFamily="34" charset="0"/>
              </a:rPr>
              <a:t>麦当劳</a:t>
            </a:r>
            <a:endParaRPr lang="en-US" altLang="ja-JP" sz="2800" b="0" i="0" dirty="0">
              <a:solidFill>
                <a:srgbClr val="4D4D4F"/>
              </a:solidFill>
              <a:effectLst/>
              <a:latin typeface="Arial" panose="020B0604020202020204" pitchFamily="34" charset="0"/>
            </a:endParaRPr>
          </a:p>
          <a:p>
            <a:pPr marR="0" algn="l">
              <a:spcBef>
                <a:spcPts val="0"/>
              </a:spcBef>
              <a:spcAft>
                <a:spcPts val="0"/>
              </a:spcAft>
            </a:pPr>
            <a:r>
              <a:rPr lang="ja-JP" altLang="en-US" sz="2800" b="0" i="0" dirty="0">
                <a:solidFill>
                  <a:srgbClr val="4D4D4F"/>
                </a:solidFill>
                <a:effectLst/>
                <a:latin typeface="Arial" panose="020B0604020202020204" pitchFamily="34" charset="0"/>
              </a:rPr>
              <a:t>　　　</a:t>
            </a:r>
            <a:r>
              <a:rPr lang="zh-CN" altLang="en-US" sz="2800" b="0" i="0" dirty="0">
                <a:solidFill>
                  <a:srgbClr val="4D4D4F"/>
                </a:solidFill>
                <a:effectLst/>
                <a:latin typeface="Arial" panose="020B0604020202020204" pitchFamily="34" charset="0"/>
              </a:rPr>
              <a:t>麦 </a:t>
            </a:r>
            <a:r>
              <a:rPr lang="en-US" altLang="zh-CN" sz="2800" b="0" i="0" dirty="0">
                <a:solidFill>
                  <a:srgbClr val="4D4D4F"/>
                </a:solidFill>
                <a:effectLst/>
                <a:latin typeface="Arial" panose="020B0604020202020204" pitchFamily="34" charset="0"/>
              </a:rPr>
              <a:t>= </a:t>
            </a:r>
            <a:r>
              <a:rPr lang="en-US" altLang="zh-CN" sz="2800" b="0" i="0" dirty="0" err="1">
                <a:solidFill>
                  <a:srgbClr val="4D4D4F"/>
                </a:solidFill>
                <a:effectLst/>
                <a:latin typeface="Arial" panose="020B0604020202020204" pitchFamily="34" charset="0"/>
              </a:rPr>
              <a:t>mài</a:t>
            </a:r>
            <a:endParaRPr lang="en-US" altLang="zh-CN" sz="2800" b="0" i="0" dirty="0">
              <a:solidFill>
                <a:srgbClr val="4D4D4F"/>
              </a:solidFill>
              <a:effectLst/>
              <a:latin typeface="Arial" panose="020B0604020202020204" pitchFamily="34" charset="0"/>
            </a:endParaRPr>
          </a:p>
          <a:p>
            <a:pPr marR="0" algn="l">
              <a:spcBef>
                <a:spcPts val="0"/>
              </a:spcBef>
              <a:spcAft>
                <a:spcPts val="0"/>
              </a:spcAft>
            </a:pPr>
            <a:r>
              <a:rPr lang="ja-JP" altLang="en-US" sz="2800" b="0" i="0" dirty="0">
                <a:solidFill>
                  <a:srgbClr val="4D4D4F"/>
                </a:solidFill>
                <a:effectLst/>
                <a:latin typeface="Arial" panose="020B0604020202020204" pitchFamily="34" charset="0"/>
              </a:rPr>
              <a:t>　　　</a:t>
            </a:r>
            <a:r>
              <a:rPr lang="zh-CN" altLang="en-US" sz="2800" b="0" i="0" dirty="0">
                <a:solidFill>
                  <a:srgbClr val="4D4D4F"/>
                </a:solidFill>
                <a:effectLst/>
                <a:latin typeface="Arial" panose="020B0604020202020204" pitchFamily="34" charset="0"/>
              </a:rPr>
              <a:t>当 </a:t>
            </a:r>
            <a:r>
              <a:rPr lang="en-US" altLang="zh-CN" sz="2800" b="0" i="0" dirty="0">
                <a:solidFill>
                  <a:srgbClr val="4D4D4F"/>
                </a:solidFill>
                <a:effectLst/>
                <a:latin typeface="Arial" panose="020B0604020202020204" pitchFamily="34" charset="0"/>
              </a:rPr>
              <a:t>= </a:t>
            </a:r>
            <a:r>
              <a:rPr lang="en-US" altLang="zh-CN" sz="2800" b="0" i="0" dirty="0" err="1">
                <a:solidFill>
                  <a:srgbClr val="4D4D4F"/>
                </a:solidFill>
                <a:effectLst/>
                <a:latin typeface="Arial" panose="020B0604020202020204" pitchFamily="34" charset="0"/>
              </a:rPr>
              <a:t>dāng</a:t>
            </a:r>
            <a:endParaRPr lang="en-US" altLang="zh-CN" sz="2800" b="0" i="0" dirty="0">
              <a:solidFill>
                <a:srgbClr val="4D4D4F"/>
              </a:solidFill>
              <a:effectLst/>
              <a:latin typeface="Arial" panose="020B0604020202020204" pitchFamily="34" charset="0"/>
            </a:endParaRPr>
          </a:p>
          <a:p>
            <a:pPr marR="0" algn="l">
              <a:spcBef>
                <a:spcPts val="0"/>
              </a:spcBef>
              <a:spcAft>
                <a:spcPts val="0"/>
              </a:spcAft>
            </a:pPr>
            <a:r>
              <a:rPr lang="ja-JP" altLang="en-US" sz="2800" b="0" i="0" dirty="0">
                <a:solidFill>
                  <a:srgbClr val="4D4D4F"/>
                </a:solidFill>
                <a:effectLst/>
                <a:latin typeface="Arial" panose="020B0604020202020204" pitchFamily="34" charset="0"/>
              </a:rPr>
              <a:t>　　　</a:t>
            </a:r>
            <a:r>
              <a:rPr lang="zh-CN" altLang="en-US" sz="2800" b="0" i="0" dirty="0">
                <a:solidFill>
                  <a:srgbClr val="4D4D4F"/>
                </a:solidFill>
                <a:effectLst/>
                <a:latin typeface="Arial" panose="020B0604020202020204" pitchFamily="34" charset="0"/>
              </a:rPr>
              <a:t>劳 </a:t>
            </a:r>
            <a:r>
              <a:rPr lang="en-US" altLang="zh-CN" sz="2800" b="0" i="0" dirty="0">
                <a:solidFill>
                  <a:srgbClr val="4D4D4F"/>
                </a:solidFill>
                <a:effectLst/>
                <a:latin typeface="Arial" panose="020B0604020202020204" pitchFamily="34" charset="0"/>
              </a:rPr>
              <a:t>= </a:t>
            </a:r>
            <a:r>
              <a:rPr lang="en-US" altLang="zh-CN" sz="2800" b="0" i="0" dirty="0" err="1">
                <a:solidFill>
                  <a:srgbClr val="4D4D4F"/>
                </a:solidFill>
                <a:effectLst/>
                <a:latin typeface="Arial" panose="020B0604020202020204" pitchFamily="34" charset="0"/>
              </a:rPr>
              <a:t>láo</a:t>
            </a:r>
            <a:endParaRPr lang="en-US" altLang="zh-CN" sz="2800" b="0" i="0" dirty="0">
              <a:solidFill>
                <a:srgbClr val="4D4D4F"/>
              </a:solidFill>
              <a:effectLst/>
              <a:latin typeface="Arial" panose="020B0604020202020204" pitchFamily="34" charset="0"/>
            </a:endParaRP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　</a:t>
            </a:r>
          </a:p>
        </p:txBody>
      </p:sp>
    </p:spTree>
    <p:extLst>
      <p:ext uri="{BB962C8B-B14F-4D97-AF65-F5344CB8AC3E}">
        <p14:creationId xmlns:p14="http://schemas.microsoft.com/office/powerpoint/2010/main" val="38941818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62D0408-1EA8-B23B-7A58-BC4DBFAE4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t>日本語の文字形成過程</a:t>
            </a:r>
            <a:endParaRPr kumimoji="1" lang="en-US" altLang="ja-JP" sz="48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D4DF312-2BFE-5CB4-F655-21EC64211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030" y="3556001"/>
            <a:ext cx="10756900" cy="2603500"/>
          </a:xfrm>
        </p:spPr>
        <p:txBody>
          <a:bodyPr>
            <a:normAutofit/>
          </a:bodyPr>
          <a:lstStyle/>
          <a:p>
            <a:pPr marL="0" lvl="0" indent="0">
              <a:buClr>
                <a:srgbClr val="E48312"/>
              </a:buClr>
              <a:buNone/>
              <a:defRPr/>
            </a:pPr>
            <a:r>
              <a:rPr lang="ja-JP" altLang="en-US" sz="3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話し言葉　→　話し言葉の音を表す</a:t>
            </a:r>
            <a:r>
              <a:rPr lang="ja-JP" altLang="en-US" sz="3200" dirty="0">
                <a:solidFill>
                  <a:srgbClr val="FF0000"/>
                </a:solidFill>
              </a:rPr>
              <a:t>万葉仮名</a:t>
            </a:r>
            <a:r>
              <a:rPr lang="ja-JP" altLang="en-US" sz="3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の発明</a:t>
            </a:r>
            <a:endParaRPr lang="en-US" altLang="ja-JP" sz="3200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marL="0" lvl="0" indent="0">
              <a:buClr>
                <a:srgbClr val="E48312"/>
              </a:buClr>
              <a:buNone/>
              <a:defRPr/>
            </a:pPr>
            <a:r>
              <a:rPr lang="ja-JP" altLang="en-US" sz="3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　　　　　　  →　</a:t>
            </a:r>
            <a:r>
              <a:rPr lang="ja-JP" altLang="en-US" sz="3200" dirty="0">
                <a:solidFill>
                  <a:srgbClr val="FF0000"/>
                </a:solidFill>
              </a:rPr>
              <a:t>片仮名、平仮名</a:t>
            </a:r>
            <a:r>
              <a:rPr lang="ja-JP" altLang="en-US" sz="3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の発明</a:t>
            </a:r>
            <a:endParaRPr lang="en-US" altLang="ja-JP" sz="3200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marL="0" lvl="0" indent="0">
              <a:buClr>
                <a:srgbClr val="E48312"/>
              </a:buClr>
              <a:buNone/>
              <a:defRPr/>
            </a:pPr>
            <a:r>
              <a:rPr lang="ja-JP" altLang="en-US" sz="3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　　　　　　  →　</a:t>
            </a:r>
            <a:r>
              <a:rPr lang="ja-JP" altLang="en-US" sz="3200" dirty="0">
                <a:solidFill>
                  <a:srgbClr val="FF0000"/>
                </a:solidFill>
              </a:rPr>
              <a:t>五十音図</a:t>
            </a:r>
            <a:r>
              <a:rPr lang="ja-JP" altLang="en-US" sz="3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の発見</a:t>
            </a:r>
            <a:endParaRPr lang="en-US" altLang="ja-JP" sz="3200" dirty="0">
              <a:solidFill>
                <a:srgbClr val="000000">
                  <a:lumMod val="75000"/>
                  <a:lumOff val="25000"/>
                </a:srgbClr>
              </a:solidFill>
            </a:endParaRPr>
          </a:p>
          <a:p>
            <a:pPr marL="0" lvl="0" indent="0">
              <a:buClr>
                <a:srgbClr val="E48312"/>
              </a:buClr>
              <a:buNone/>
              <a:defRPr/>
            </a:pPr>
            <a:r>
              <a:rPr lang="ja-JP" altLang="en-US" sz="3200" dirty="0">
                <a:solidFill>
                  <a:srgbClr val="000000">
                    <a:lumMod val="75000"/>
                    <a:lumOff val="25000"/>
                  </a:srgbClr>
                </a:solidFill>
              </a:rPr>
              <a:t>　　　　　　  →   表音文字と表意文字を併用する日本文字完成</a:t>
            </a:r>
          </a:p>
          <a:p>
            <a:pPr marL="0" lvl="0" indent="0">
              <a:buClr>
                <a:srgbClr val="E48312"/>
              </a:buClr>
              <a:buNone/>
              <a:defRPr/>
            </a:pP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985CC22-F41B-E24F-147F-9E2AD1B35F80}"/>
              </a:ext>
            </a:extLst>
          </p:cNvPr>
          <p:cNvSpPr txBox="1"/>
          <p:nvPr/>
        </p:nvSpPr>
        <p:spPr>
          <a:xfrm>
            <a:off x="1200150" y="2002582"/>
            <a:ext cx="86423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/>
              <a:t>日本語には文字がなかった　話し言葉のみ</a:t>
            </a:r>
            <a:endParaRPr kumimoji="1" lang="en-US" altLang="ja-JP" sz="3200" dirty="0"/>
          </a:p>
          <a:p>
            <a:r>
              <a:rPr kumimoji="1" lang="ja-JP" altLang="en-US" sz="3200" dirty="0"/>
              <a:t>話し言葉の起源や進化はよく分かっていない</a:t>
            </a:r>
          </a:p>
        </p:txBody>
      </p:sp>
    </p:spTree>
    <p:extLst>
      <p:ext uri="{BB962C8B-B14F-4D97-AF65-F5344CB8AC3E}">
        <p14:creationId xmlns:p14="http://schemas.microsoft.com/office/powerpoint/2010/main" val="50052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1967A1-3403-45F3-3766-20F1A6FE8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仮名の始まり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0A76BFF-9D16-AB6A-0F2B-1F6FAF459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7180" y="2057400"/>
            <a:ext cx="7475220" cy="4152900"/>
          </a:xfrm>
        </p:spPr>
        <p:txBody>
          <a:bodyPr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仮名（かな）　</a:t>
            </a:r>
            <a:r>
              <a:rPr lang="ja-JP" altLang="en-US" sz="2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かりにつけた名・文字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真名（まな）　本来の名・文字　漢字のこと</a:t>
            </a:r>
            <a:endParaRPr lang="en-US" altLang="ja-JP" sz="2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ja-JP" altLang="en-US" sz="2800" dirty="0">
                <a:solidFill>
                  <a:srgbClr val="00206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片仮名　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片（</a:t>
            </a:r>
            <a:r>
              <a:rPr lang="ja-JP" altLang="en-US" sz="2800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</a:rPr>
              <a:t>かた）は不完全とか一部分を表す。</a:t>
            </a:r>
            <a:endParaRPr lang="en-US" altLang="ja-JP" sz="2800" b="0" i="0" dirty="0">
              <a:solidFill>
                <a:srgbClr val="1A1A1A"/>
              </a:solidFill>
              <a:effectLst/>
              <a:latin typeface="Times New Roman" panose="02020603050405020304" pitchFamily="18" charset="0"/>
            </a:endParaRPr>
          </a:p>
          <a:p>
            <a:pPr marL="0" lvl="0" indent="0">
              <a:buClr>
                <a:srgbClr val="E48312"/>
              </a:buClr>
              <a:buNone/>
              <a:defRPr/>
            </a:pPr>
            <a:r>
              <a:rPr lang="ja-JP" altLang="en-US" sz="2800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</a:rPr>
              <a:t>　　　　　　　漢字の一部分を取った</a:t>
            </a:r>
            <a:r>
              <a:rPr lang="ja-JP" altLang="en-US" sz="2800" dirty="0">
                <a:solidFill>
                  <a:srgbClr val="1A1A1A"/>
                </a:solidFill>
                <a:latin typeface="Times New Roman" panose="02020603050405020304" pitchFamily="18" charset="0"/>
              </a:rPr>
              <a:t>仮名が片仮名</a:t>
            </a:r>
            <a:endParaRPr lang="en-US" altLang="ja-JP" sz="2800" b="0" i="0" dirty="0">
              <a:solidFill>
                <a:srgbClr val="1A1A1A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lang="ja-JP" altLang="en-US" sz="2800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</a:rPr>
              <a:t>　　　　　　　僧侶や官僚が使用（男手）</a:t>
            </a:r>
            <a:endParaRPr lang="en-US" altLang="ja-JP" sz="3200" dirty="0">
              <a:solidFill>
                <a:srgbClr val="00206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平仮名　平（ひら）は角のないことを表す。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lvl="0" indent="0">
              <a:buClr>
                <a:srgbClr val="E48312"/>
              </a:buClr>
              <a:buNone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　　　　　　漢字の草書を使った</a:t>
            </a:r>
            <a:r>
              <a:rPr lang="ja-JP" altLang="en-US" sz="2800" dirty="0">
                <a:solidFill>
                  <a:schemeClr val="tx1"/>
                </a:solidFill>
                <a:latin typeface="ＭＳ Ｐゴシック" panose="020B0600070205080204" pitchFamily="50" charset="-128"/>
              </a:rPr>
              <a:t>仮名が平仮名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　　　　　　　女官などが使用（女手）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06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レトロスペクト">
  <a:themeElements>
    <a:clrScheme name="レトロスペクト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1011</Words>
  <Application>Microsoft Office PowerPoint</Application>
  <PresentationFormat>ワイド画面</PresentationFormat>
  <Paragraphs>143</Paragraphs>
  <Slides>23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23</vt:i4>
      </vt:variant>
    </vt:vector>
  </HeadingPairs>
  <TitlesOfParts>
    <vt:vector size="36" baseType="lpstr">
      <vt:lpstr>Google Sans</vt:lpstr>
      <vt:lpstr>HGP白洲行草書体</vt:lpstr>
      <vt:lpstr>ＭＳ Ｐゴシック</vt:lpstr>
      <vt:lpstr>ヒラギノ角ゴ ProN W3</vt:lpstr>
      <vt:lpstr>游ゴシック</vt:lpstr>
      <vt:lpstr>游ゴシック Light</vt:lpstr>
      <vt:lpstr>arial</vt:lpstr>
      <vt:lpstr>arial</vt:lpstr>
      <vt:lpstr>Calibri</vt:lpstr>
      <vt:lpstr>Calibri Light</vt:lpstr>
      <vt:lpstr>Times New Roman</vt:lpstr>
      <vt:lpstr>レトロスペクト</vt:lpstr>
      <vt:lpstr>Office テーマ</vt:lpstr>
      <vt:lpstr>文字はどのようにして 生まれたのだろう</vt:lpstr>
      <vt:lpstr>人間は社会的動物</vt:lpstr>
      <vt:lpstr>情報伝達のいろいろな方法</vt:lpstr>
      <vt:lpstr>話し言葉　情報伝達の原点</vt:lpstr>
      <vt:lpstr>言葉から文字へ</vt:lpstr>
      <vt:lpstr>表意文字から表音文字へ</vt:lpstr>
      <vt:lpstr>中国語の特殊性</vt:lpstr>
      <vt:lpstr>日本語の文字形成過程</vt:lpstr>
      <vt:lpstr>仮名の始まり</vt:lpstr>
      <vt:lpstr>万葉仮名</vt:lpstr>
      <vt:lpstr>万葉仮名の形成</vt:lpstr>
      <vt:lpstr>万葉仮名　具体的な例</vt:lpstr>
      <vt:lpstr>万葉仮名から片仮名（カタカナ）へ</vt:lpstr>
      <vt:lpstr>片仮名（カタカナ）</vt:lpstr>
      <vt:lpstr>万葉仮名から平仮名（ひらがな）へ</vt:lpstr>
      <vt:lpstr>PowerPoint プレゼンテーション</vt:lpstr>
      <vt:lpstr>PowerPoint プレゼンテーション</vt:lpstr>
      <vt:lpstr>PowerPoint プレゼンテーション</vt:lpstr>
      <vt:lpstr>平仮名（ひらがな）</vt:lpstr>
      <vt:lpstr>五十音図の発見</vt:lpstr>
      <vt:lpstr>PowerPoint プレゼンテーション</vt:lpstr>
      <vt:lpstr>文章表現のいろいろ</vt:lpstr>
      <vt:lpstr>日本語を学ぼう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牟田 泰三</dc:creator>
  <cp:lastModifiedBy>牟田 泰三</cp:lastModifiedBy>
  <cp:revision>31</cp:revision>
  <dcterms:created xsi:type="dcterms:W3CDTF">2023-02-21T14:17:38Z</dcterms:created>
  <dcterms:modified xsi:type="dcterms:W3CDTF">2023-03-25T03:24:33Z</dcterms:modified>
</cp:coreProperties>
</file>