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57" r:id="rId5"/>
    <p:sldId id="258" r:id="rId6"/>
    <p:sldId id="265" r:id="rId7"/>
    <p:sldId id="262" r:id="rId8"/>
    <p:sldId id="263" r:id="rId9"/>
    <p:sldId id="264" r:id="rId10"/>
    <p:sldId id="261" r:id="rId11"/>
    <p:sldId id="266" r:id="rId12"/>
    <p:sldId id="267" r:id="rId13"/>
    <p:sldId id="268" r:id="rId14"/>
    <p:sldId id="269" r:id="rId15"/>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20033" autoAdjust="0"/>
    <p:restoredTop sz="94660"/>
  </p:normalViewPr>
  <p:slideViewPr>
    <p:cSldViewPr snapToGrid="0">
      <p:cViewPr varScale="1">
        <p:scale>
          <a:sx n="89" d="100"/>
          <a:sy n="89" d="100"/>
        </p:scale>
        <p:origin x="120" y="64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6FDFB08-5B1B-4DBA-9CEE-0C0CB7FE74D8}" type="datetimeFigureOut">
              <a:rPr kumimoji="1" lang="ja-JP" altLang="en-US" smtClean="0"/>
              <a:t>2021/8/24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22B9CE-29B9-4B56-8151-78D22164587C}"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44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FDFB08-5B1B-4DBA-9CEE-0C0CB7FE74D8}" type="datetimeFigureOut">
              <a:rPr kumimoji="1" lang="ja-JP" altLang="en-US" smtClean="0"/>
              <a:t>2021/8/24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22B9CE-29B9-4B56-8151-78D22164587C}" type="slidenum">
              <a:rPr kumimoji="1" lang="ja-JP" altLang="en-US" smtClean="0"/>
              <a:t>‹#›</a:t>
            </a:fld>
            <a:endParaRPr kumimoji="1" lang="ja-JP" altLang="en-US"/>
          </a:p>
        </p:txBody>
      </p:sp>
    </p:spTree>
    <p:extLst>
      <p:ext uri="{BB962C8B-B14F-4D97-AF65-F5344CB8AC3E}">
        <p14:creationId xmlns:p14="http://schemas.microsoft.com/office/powerpoint/2010/main" val="3325964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FDFB08-5B1B-4DBA-9CEE-0C0CB7FE74D8}" type="datetimeFigureOut">
              <a:rPr kumimoji="1" lang="ja-JP" altLang="en-US" smtClean="0"/>
              <a:t>2021/8/24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22B9CE-29B9-4B56-8151-78D22164587C}" type="slidenum">
              <a:rPr kumimoji="1" lang="ja-JP" altLang="en-US" smtClean="0"/>
              <a:t>‹#›</a:t>
            </a:fld>
            <a:endParaRPr kumimoji="1" lang="ja-JP" altLang="en-US"/>
          </a:p>
        </p:txBody>
      </p:sp>
    </p:spTree>
    <p:extLst>
      <p:ext uri="{BB962C8B-B14F-4D97-AF65-F5344CB8AC3E}">
        <p14:creationId xmlns:p14="http://schemas.microsoft.com/office/powerpoint/2010/main" val="3186420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FDFB08-5B1B-4DBA-9CEE-0C0CB7FE74D8}" type="datetimeFigureOut">
              <a:rPr kumimoji="1" lang="ja-JP" altLang="en-US" smtClean="0"/>
              <a:t>2021/8/24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22B9CE-29B9-4B56-8151-78D22164587C}" type="slidenum">
              <a:rPr kumimoji="1" lang="ja-JP" altLang="en-US" smtClean="0"/>
              <a:t>‹#›</a:t>
            </a:fld>
            <a:endParaRPr kumimoji="1" lang="ja-JP" altLang="en-US"/>
          </a:p>
        </p:txBody>
      </p:sp>
    </p:spTree>
    <p:extLst>
      <p:ext uri="{BB962C8B-B14F-4D97-AF65-F5344CB8AC3E}">
        <p14:creationId xmlns:p14="http://schemas.microsoft.com/office/powerpoint/2010/main" val="555223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6FDFB08-5B1B-4DBA-9CEE-0C0CB7FE74D8}" type="datetimeFigureOut">
              <a:rPr kumimoji="1" lang="ja-JP" altLang="en-US" smtClean="0"/>
              <a:t>2021/8/24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22B9CE-29B9-4B56-8151-78D22164587C}"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9760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6FDFB08-5B1B-4DBA-9CEE-0C0CB7FE74D8}" type="datetimeFigureOut">
              <a:rPr kumimoji="1" lang="ja-JP" altLang="en-US" smtClean="0"/>
              <a:t>2021/8/24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822B9CE-29B9-4B56-8151-78D22164587C}" type="slidenum">
              <a:rPr kumimoji="1" lang="ja-JP" altLang="en-US" smtClean="0"/>
              <a:t>‹#›</a:t>
            </a:fld>
            <a:endParaRPr kumimoji="1" lang="ja-JP" altLang="en-US"/>
          </a:p>
        </p:txBody>
      </p:sp>
    </p:spTree>
    <p:extLst>
      <p:ext uri="{BB962C8B-B14F-4D97-AF65-F5344CB8AC3E}">
        <p14:creationId xmlns:p14="http://schemas.microsoft.com/office/powerpoint/2010/main" val="1836839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97280" y="2582334"/>
            <a:ext cx="493776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7920" y="2582334"/>
            <a:ext cx="493776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6FDFB08-5B1B-4DBA-9CEE-0C0CB7FE74D8}" type="datetimeFigureOut">
              <a:rPr kumimoji="1" lang="ja-JP" altLang="en-US" smtClean="0"/>
              <a:t>2021/8/24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822B9CE-29B9-4B56-8151-78D22164587C}" type="slidenum">
              <a:rPr kumimoji="1" lang="ja-JP" altLang="en-US" smtClean="0"/>
              <a:t>‹#›</a:t>
            </a:fld>
            <a:endParaRPr kumimoji="1" lang="ja-JP" altLang="en-US"/>
          </a:p>
        </p:txBody>
      </p:sp>
    </p:spTree>
    <p:extLst>
      <p:ext uri="{BB962C8B-B14F-4D97-AF65-F5344CB8AC3E}">
        <p14:creationId xmlns:p14="http://schemas.microsoft.com/office/powerpoint/2010/main" val="1955729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6FDFB08-5B1B-4DBA-9CEE-0C0CB7FE74D8}" type="datetimeFigureOut">
              <a:rPr kumimoji="1" lang="ja-JP" altLang="en-US" smtClean="0"/>
              <a:t>2021/8/24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822B9CE-29B9-4B56-8151-78D22164587C}" type="slidenum">
              <a:rPr kumimoji="1" lang="ja-JP" altLang="en-US" smtClean="0"/>
              <a:t>‹#›</a:t>
            </a:fld>
            <a:endParaRPr kumimoji="1" lang="ja-JP" altLang="en-US"/>
          </a:p>
        </p:txBody>
      </p:sp>
    </p:spTree>
    <p:extLst>
      <p:ext uri="{BB962C8B-B14F-4D97-AF65-F5344CB8AC3E}">
        <p14:creationId xmlns:p14="http://schemas.microsoft.com/office/powerpoint/2010/main" val="1806987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6FDFB08-5B1B-4DBA-9CEE-0C0CB7FE74D8}" type="datetimeFigureOut">
              <a:rPr kumimoji="1" lang="ja-JP" altLang="en-US" smtClean="0"/>
              <a:t>2021/8/24</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8822B9CE-29B9-4B56-8151-78D22164587C}" type="slidenum">
              <a:rPr kumimoji="1" lang="ja-JP" altLang="en-US" smtClean="0"/>
              <a:t>‹#›</a:t>
            </a:fld>
            <a:endParaRPr kumimoji="1" lang="ja-JP" altLang="en-US"/>
          </a:p>
        </p:txBody>
      </p:sp>
    </p:spTree>
    <p:extLst>
      <p:ext uri="{BB962C8B-B14F-4D97-AF65-F5344CB8AC3E}">
        <p14:creationId xmlns:p14="http://schemas.microsoft.com/office/powerpoint/2010/main" val="342497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6FDFB08-5B1B-4DBA-9CEE-0C0CB7FE74D8}" type="datetimeFigureOut">
              <a:rPr kumimoji="1" lang="ja-JP" altLang="en-US" smtClean="0"/>
              <a:t>2021/8/24</a:t>
            </a:fld>
            <a:endParaRPr kumimoji="1" lang="ja-JP"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822B9CE-29B9-4B56-8151-78D22164587C}" type="slidenum">
              <a:rPr kumimoji="1" lang="ja-JP" altLang="en-US" smtClean="0"/>
              <a:t>‹#›</a:t>
            </a:fld>
            <a:endParaRPr kumimoji="1" lang="ja-JP" altLang="en-US"/>
          </a:p>
        </p:txBody>
      </p:sp>
    </p:spTree>
    <p:extLst>
      <p:ext uri="{BB962C8B-B14F-4D97-AF65-F5344CB8AC3E}">
        <p14:creationId xmlns:p14="http://schemas.microsoft.com/office/powerpoint/2010/main" val="1175875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FDFB08-5B1B-4DBA-9CEE-0C0CB7FE74D8}" type="datetimeFigureOut">
              <a:rPr kumimoji="1" lang="ja-JP" altLang="en-US" smtClean="0"/>
              <a:t>2021/8/24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822B9CE-29B9-4B56-8151-78D22164587C}" type="slidenum">
              <a:rPr kumimoji="1" lang="ja-JP" altLang="en-US" smtClean="0"/>
              <a:t>‹#›</a:t>
            </a:fld>
            <a:endParaRPr kumimoji="1" lang="ja-JP" altLang="en-US"/>
          </a:p>
        </p:txBody>
      </p:sp>
    </p:spTree>
    <p:extLst>
      <p:ext uri="{BB962C8B-B14F-4D97-AF65-F5344CB8AC3E}">
        <p14:creationId xmlns:p14="http://schemas.microsoft.com/office/powerpoint/2010/main" val="13089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6FDFB08-5B1B-4DBA-9CEE-0C0CB7FE74D8}" type="datetimeFigureOut">
              <a:rPr kumimoji="1" lang="ja-JP" altLang="en-US" smtClean="0"/>
              <a:t>2021/8/24</a:t>
            </a:fld>
            <a:endParaRPr kumimoji="1" lang="ja-JP"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822B9CE-29B9-4B56-8151-78D22164587C}" type="slidenum">
              <a:rPr kumimoji="1" lang="ja-JP" altLang="en-US" smtClean="0"/>
              <a:t>‹#›</a:t>
            </a:fld>
            <a:endParaRPr kumimoji="1" lang="ja-JP"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00932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xoUzGVp1-Po?feature=oembed"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0749A5-BBFA-43DC-A41A-F5C9CEF5DE5B}"/>
              </a:ext>
            </a:extLst>
          </p:cNvPr>
          <p:cNvSpPr>
            <a:spLocks noGrp="1"/>
          </p:cNvSpPr>
          <p:nvPr>
            <p:ph type="ctrTitle"/>
          </p:nvPr>
        </p:nvSpPr>
        <p:spPr>
          <a:xfrm>
            <a:off x="1097280" y="2528046"/>
            <a:ext cx="10058400" cy="1797065"/>
          </a:xfrm>
        </p:spPr>
        <p:txBody>
          <a:bodyPr>
            <a:normAutofit/>
          </a:bodyPr>
          <a:lstStyle/>
          <a:p>
            <a:pPr algn="ctr"/>
            <a:r>
              <a:rPr kumimoji="1" lang="ja-JP" altLang="en-US" dirty="0"/>
              <a:t>浦島太郎と相対性理論</a:t>
            </a:r>
          </a:p>
        </p:txBody>
      </p:sp>
      <p:sp>
        <p:nvSpPr>
          <p:cNvPr id="3" name="字幕 2">
            <a:extLst>
              <a:ext uri="{FF2B5EF4-FFF2-40B4-BE49-F238E27FC236}">
                <a16:creationId xmlns:a16="http://schemas.microsoft.com/office/drawing/2014/main" id="{432ECF2A-11DC-4866-96C1-F99645977FBD}"/>
              </a:ext>
            </a:extLst>
          </p:cNvPr>
          <p:cNvSpPr>
            <a:spLocks noGrp="1"/>
          </p:cNvSpPr>
          <p:nvPr>
            <p:ph type="subTitle" idx="1"/>
          </p:nvPr>
        </p:nvSpPr>
        <p:spPr/>
        <p:txBody>
          <a:bodyPr/>
          <a:lstStyle/>
          <a:p>
            <a:r>
              <a:rPr kumimoji="1" lang="ja-JP" altLang="en-US" dirty="0"/>
              <a:t>　　　　　　　　　　　　　　</a:t>
            </a:r>
            <a:endParaRPr kumimoji="1" lang="en-US" altLang="ja-JP" dirty="0"/>
          </a:p>
          <a:p>
            <a:r>
              <a:rPr lang="ja-JP" altLang="en-US" dirty="0"/>
              <a:t>　　　　　　　　　　　　　　　　　牟田泰三</a:t>
            </a:r>
            <a:endParaRPr lang="en-US" altLang="ja-JP" dirty="0"/>
          </a:p>
        </p:txBody>
      </p:sp>
      <p:sp>
        <p:nvSpPr>
          <p:cNvPr id="4" name="テキスト ボックス 3">
            <a:extLst>
              <a:ext uri="{FF2B5EF4-FFF2-40B4-BE49-F238E27FC236}">
                <a16:creationId xmlns:a16="http://schemas.microsoft.com/office/drawing/2014/main" id="{3DDE35FF-5E71-4441-A23C-ACC45B94C852}"/>
              </a:ext>
            </a:extLst>
          </p:cNvPr>
          <p:cNvSpPr txBox="1"/>
          <p:nvPr/>
        </p:nvSpPr>
        <p:spPr>
          <a:xfrm>
            <a:off x="8810512" y="269631"/>
            <a:ext cx="3123579" cy="369332"/>
          </a:xfrm>
          <a:prstGeom prst="rect">
            <a:avLst/>
          </a:prstGeom>
          <a:noFill/>
        </p:spPr>
        <p:txBody>
          <a:bodyPr wrap="square" rtlCol="0">
            <a:spAutoFit/>
          </a:bodyPr>
          <a:lstStyle/>
          <a:p>
            <a:r>
              <a:rPr kumimoji="1" lang="ja-JP" altLang="en-US" dirty="0"/>
              <a:t>広島リカレント学院 </a:t>
            </a:r>
            <a:r>
              <a:rPr kumimoji="1" lang="en-US" altLang="ja-JP" dirty="0"/>
              <a:t>2021.08.18</a:t>
            </a:r>
            <a:endParaRPr kumimoji="1" lang="ja-JP" altLang="en-US" dirty="0"/>
          </a:p>
        </p:txBody>
      </p:sp>
    </p:spTree>
    <p:extLst>
      <p:ext uri="{BB962C8B-B14F-4D97-AF65-F5344CB8AC3E}">
        <p14:creationId xmlns:p14="http://schemas.microsoft.com/office/powerpoint/2010/main" val="2045418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AB3016-BBF5-4A13-AEB7-19135267F8A5}"/>
              </a:ext>
            </a:extLst>
          </p:cNvPr>
          <p:cNvSpPr>
            <a:spLocks noGrp="1"/>
          </p:cNvSpPr>
          <p:nvPr>
            <p:ph type="title"/>
          </p:nvPr>
        </p:nvSpPr>
        <p:spPr/>
        <p:txBody>
          <a:bodyPr/>
          <a:lstStyle/>
          <a:p>
            <a:r>
              <a:rPr kumimoji="1" lang="ja-JP" altLang="en-US" dirty="0"/>
              <a:t>時間の遅れ</a:t>
            </a:r>
          </a:p>
        </p:txBody>
      </p:sp>
      <p:sp>
        <p:nvSpPr>
          <p:cNvPr id="3" name="コンテンツ プレースホルダー 2">
            <a:extLst>
              <a:ext uri="{FF2B5EF4-FFF2-40B4-BE49-F238E27FC236}">
                <a16:creationId xmlns:a16="http://schemas.microsoft.com/office/drawing/2014/main" id="{A32EBC04-35CD-433E-9037-1912EE392252}"/>
              </a:ext>
            </a:extLst>
          </p:cNvPr>
          <p:cNvSpPr>
            <a:spLocks noGrp="1"/>
          </p:cNvSpPr>
          <p:nvPr>
            <p:ph idx="1"/>
          </p:nvPr>
        </p:nvSpPr>
        <p:spPr/>
        <p:txBody>
          <a:bodyPr>
            <a:normAutofit/>
          </a:bodyPr>
          <a:lstStyle/>
          <a:p>
            <a:r>
              <a:rPr kumimoji="1" lang="ja-JP" altLang="en-US" sz="3200" dirty="0"/>
              <a:t>相対性理論では、高速で動く人の時間は遅れる。</a:t>
            </a:r>
          </a:p>
        </p:txBody>
      </p:sp>
      <p:sp>
        <p:nvSpPr>
          <p:cNvPr id="5" name="吹き出し: 角を丸めた四角形 4">
            <a:extLst>
              <a:ext uri="{FF2B5EF4-FFF2-40B4-BE49-F238E27FC236}">
                <a16:creationId xmlns:a16="http://schemas.microsoft.com/office/drawing/2014/main" id="{E664BAC4-82E7-44F3-B06B-AB672E5C6076}"/>
              </a:ext>
            </a:extLst>
          </p:cNvPr>
          <p:cNvSpPr/>
          <p:nvPr/>
        </p:nvSpPr>
        <p:spPr>
          <a:xfrm>
            <a:off x="1404273" y="4258388"/>
            <a:ext cx="1753497" cy="1545684"/>
          </a:xfrm>
          <a:prstGeom prst="wedgeRoundRectCallout">
            <a:avLst>
              <a:gd name="adj1" fmla="val 28123"/>
              <a:gd name="adj2" fmla="val -8892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n>
                  <a:solidFill>
                    <a:schemeClr val="bg1"/>
                  </a:solidFill>
                </a:ln>
              </a:rPr>
              <a:t>高速で動く人の時間の経過</a:t>
            </a:r>
          </a:p>
        </p:txBody>
      </p:sp>
      <p:sp>
        <p:nvSpPr>
          <p:cNvPr id="6" name="吹き出し: 角を丸めた四角形 5">
            <a:extLst>
              <a:ext uri="{FF2B5EF4-FFF2-40B4-BE49-F238E27FC236}">
                <a16:creationId xmlns:a16="http://schemas.microsoft.com/office/drawing/2014/main" id="{8623E953-6E08-46A9-8343-2230A42E2C4A}"/>
              </a:ext>
            </a:extLst>
          </p:cNvPr>
          <p:cNvSpPr/>
          <p:nvPr/>
        </p:nvSpPr>
        <p:spPr>
          <a:xfrm>
            <a:off x="5446259" y="4323410"/>
            <a:ext cx="1667435" cy="1545684"/>
          </a:xfrm>
          <a:prstGeom prst="wedgeRoundRectCallout">
            <a:avLst>
              <a:gd name="adj1" fmla="val -47930"/>
              <a:gd name="adj2" fmla="val -9178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静止した人の時間の経過</a:t>
            </a:r>
          </a:p>
        </p:txBody>
      </p:sp>
      <mc:AlternateContent xmlns:mc="http://schemas.openxmlformats.org/markup-compatibility/2006" xmlns:a14="http://schemas.microsoft.com/office/drawing/2010/main">
        <mc:Choice Requires="a14">
          <p:sp>
            <p:nvSpPr>
              <p:cNvPr id="9" name="テキスト ボックス 8">
                <a:extLst>
                  <a:ext uri="{FF2B5EF4-FFF2-40B4-BE49-F238E27FC236}">
                    <a16:creationId xmlns:a16="http://schemas.microsoft.com/office/drawing/2014/main" id="{016066D7-F782-4F58-97CA-40335F734830}"/>
                  </a:ext>
                </a:extLst>
              </p:cNvPr>
              <p:cNvSpPr txBox="1"/>
              <p:nvPr/>
            </p:nvSpPr>
            <p:spPr>
              <a:xfrm>
                <a:off x="8143539" y="3238052"/>
                <a:ext cx="2213491" cy="830997"/>
              </a:xfrm>
              <a:prstGeom prst="rect">
                <a:avLst/>
              </a:prstGeom>
              <a:noFill/>
            </p:spPr>
            <p:txBody>
              <a:bodyPr wrap="none" rtlCol="0">
                <a:spAutoFit/>
              </a:bodyPr>
              <a:lstStyle/>
              <a:p>
                <a14:m>
                  <m:oMath xmlns:m="http://schemas.openxmlformats.org/officeDocument/2006/math">
                    <m:r>
                      <a:rPr kumimoji="1" lang="en-US" altLang="ja-JP" sz="2400" b="0" i="1" smtClean="0">
                        <a:latin typeface="Cambria Math" panose="02040503050406030204" pitchFamily="18" charset="0"/>
                      </a:rPr>
                      <m:t>𝑣</m:t>
                    </m:r>
                  </m:oMath>
                </a14:m>
                <a:r>
                  <a:rPr kumimoji="1" lang="ja-JP" altLang="en-US" sz="2400" dirty="0"/>
                  <a:t>　動く人の速さ</a:t>
                </a:r>
                <a:endParaRPr kumimoji="1" lang="en-US" altLang="ja-JP" sz="2400" dirty="0"/>
              </a:p>
              <a:p>
                <a14:m>
                  <m:oMath xmlns:m="http://schemas.openxmlformats.org/officeDocument/2006/math">
                    <m:r>
                      <a:rPr kumimoji="1" lang="en-US" altLang="ja-JP" sz="2400" b="0" i="1" smtClean="0">
                        <a:latin typeface="Cambria Math" panose="02040503050406030204" pitchFamily="18" charset="0"/>
                      </a:rPr>
                      <m:t>𝑐</m:t>
                    </m:r>
                  </m:oMath>
                </a14:m>
                <a:r>
                  <a:rPr kumimoji="1" lang="ja-JP" altLang="en-US" sz="2400" dirty="0"/>
                  <a:t>　光の速さ　</a:t>
                </a:r>
              </a:p>
            </p:txBody>
          </p:sp>
        </mc:Choice>
        <mc:Fallback xmlns="">
          <p:sp>
            <p:nvSpPr>
              <p:cNvPr id="9" name="テキスト ボックス 8">
                <a:extLst>
                  <a:ext uri="{FF2B5EF4-FFF2-40B4-BE49-F238E27FC236}">
                    <a16:creationId xmlns:a16="http://schemas.microsoft.com/office/drawing/2014/main" xmlns="" id="{016066D7-F782-4F58-97CA-40335F734830}"/>
                  </a:ext>
                </a:extLst>
              </p:cNvPr>
              <p:cNvSpPr txBox="1">
                <a:spLocks noRot="1" noChangeAspect="1" noMove="1" noResize="1" noEditPoints="1" noAdjustHandles="1" noChangeArrowheads="1" noChangeShapeType="1" noTextEdit="1"/>
              </p:cNvSpPr>
              <p:nvPr/>
            </p:nvSpPr>
            <p:spPr>
              <a:xfrm>
                <a:off x="8143539" y="3238052"/>
                <a:ext cx="2213491" cy="830997"/>
              </a:xfrm>
              <a:prstGeom prst="rect">
                <a:avLst/>
              </a:prstGeom>
              <a:blipFill rotWithShape="0">
                <a:blip r:embed="rId2"/>
                <a:stretch>
                  <a:fillRect t="-8824" r="-3030" b="-1323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 name="テキスト ボックス 9">
                <a:extLst>
                  <a:ext uri="{FF2B5EF4-FFF2-40B4-BE49-F238E27FC236}">
                    <a16:creationId xmlns:a16="http://schemas.microsoft.com/office/drawing/2014/main" id="{9CD8DD6E-4B03-495F-92DF-A507A695CC51}"/>
                  </a:ext>
                </a:extLst>
              </p:cNvPr>
              <p:cNvSpPr txBox="1"/>
              <p:nvPr/>
            </p:nvSpPr>
            <p:spPr>
              <a:xfrm>
                <a:off x="8891596" y="4193366"/>
                <a:ext cx="2033827" cy="369332"/>
              </a:xfrm>
              <a:prstGeom prst="rect">
                <a:avLst/>
              </a:prstGeom>
              <a:noFill/>
            </p:spPr>
            <p:txBody>
              <a:bodyPr wrap="none" rtlCol="0">
                <a:spAutoFit/>
              </a:bodyPr>
              <a:lstStyle/>
              <a:p>
                <a:r>
                  <a:rPr kumimoji="1" lang="en-US" altLang="ja-JP" dirty="0"/>
                  <a:t> </a:t>
                </a:r>
                <a14:m>
                  <m:oMath xmlns:m="http://schemas.openxmlformats.org/officeDocument/2006/math">
                    <m:r>
                      <a:rPr kumimoji="1" lang="en-US" altLang="ja-JP" b="0" i="1" smtClean="0">
                        <a:latin typeface="Cambria Math" panose="02040503050406030204" pitchFamily="18" charset="0"/>
                      </a:rPr>
                      <m:t>𝑐</m:t>
                    </m:r>
                    <m:r>
                      <a:rPr kumimoji="1" lang="en-US" altLang="ja-JP" b="0" i="1" smtClean="0">
                        <a:latin typeface="Cambria Math" panose="02040503050406030204" pitchFamily="18" charset="0"/>
                      </a:rPr>
                      <m:t>=</m:t>
                    </m:r>
                  </m:oMath>
                </a14:m>
                <a:r>
                  <a:rPr kumimoji="1" lang="ja-JP" altLang="en-US" dirty="0"/>
                  <a:t>秒速約</a:t>
                </a:r>
                <a:r>
                  <a:rPr kumimoji="1" lang="en-US" altLang="ja-JP" dirty="0"/>
                  <a:t>30</a:t>
                </a:r>
                <a:r>
                  <a:rPr kumimoji="1" lang="ja-JP" altLang="en-US" dirty="0"/>
                  <a:t>万</a:t>
                </a:r>
                <a:r>
                  <a:rPr kumimoji="1" lang="en-US" altLang="ja-JP" dirty="0"/>
                  <a:t>km</a:t>
                </a:r>
                <a:endParaRPr kumimoji="1" lang="ja-JP" altLang="en-US" dirty="0"/>
              </a:p>
            </p:txBody>
          </p:sp>
        </mc:Choice>
        <mc:Fallback xmlns="">
          <p:sp>
            <p:nvSpPr>
              <p:cNvPr id="10" name="テキスト ボックス 9">
                <a:extLst>
                  <a:ext uri="{FF2B5EF4-FFF2-40B4-BE49-F238E27FC236}">
                    <a16:creationId xmlns:a16="http://schemas.microsoft.com/office/drawing/2014/main" xmlns="" id="{9CD8DD6E-4B03-495F-92DF-A507A695CC51}"/>
                  </a:ext>
                </a:extLst>
              </p:cNvPr>
              <p:cNvSpPr txBox="1">
                <a:spLocks noRot="1" noChangeAspect="1" noMove="1" noResize="1" noEditPoints="1" noAdjustHandles="1" noChangeArrowheads="1" noChangeShapeType="1" noTextEdit="1"/>
              </p:cNvSpPr>
              <p:nvPr/>
            </p:nvSpPr>
            <p:spPr>
              <a:xfrm>
                <a:off x="8891596" y="4193366"/>
                <a:ext cx="2033827" cy="369332"/>
              </a:xfrm>
              <a:prstGeom prst="rect">
                <a:avLst/>
              </a:prstGeom>
              <a:blipFill rotWithShape="0">
                <a:blip r:embed="rId3"/>
                <a:stretch>
                  <a:fillRect t="-15000" r="-2402" b="-28333"/>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7" name="テキスト ボックス 6"/>
              <p:cNvSpPr txBox="1"/>
              <p:nvPr/>
            </p:nvSpPr>
            <p:spPr>
              <a:xfrm>
                <a:off x="2620224" y="2556508"/>
                <a:ext cx="3012683" cy="163685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3600" b="1" i="1" smtClean="0">
                          <a:latin typeface="Cambria Math" panose="02040503050406030204" pitchFamily="18" charset="0"/>
                        </a:rPr>
                        <m:t>𝑻</m:t>
                      </m:r>
                      <m:r>
                        <a:rPr kumimoji="1" lang="en-US" altLang="ja-JP" sz="3600" b="0" i="1" smtClean="0">
                          <a:latin typeface="Cambria Math" panose="02040503050406030204" pitchFamily="18" charset="0"/>
                        </a:rPr>
                        <m:t>=</m:t>
                      </m:r>
                      <m:rad>
                        <m:radPr>
                          <m:degHide m:val="on"/>
                          <m:ctrlPr>
                            <a:rPr kumimoji="1" lang="en-US" altLang="ja-JP" sz="3600" b="0" i="1" smtClean="0">
                              <a:latin typeface="Cambria Math" panose="02040503050406030204" pitchFamily="18" charset="0"/>
                            </a:rPr>
                          </m:ctrlPr>
                        </m:radPr>
                        <m:deg/>
                        <m:e>
                          <m:r>
                            <a:rPr kumimoji="1" lang="en-US" altLang="ja-JP" sz="3600" b="0" i="1" smtClean="0">
                              <a:latin typeface="Cambria Math" panose="02040503050406030204" pitchFamily="18" charset="0"/>
                            </a:rPr>
                            <m:t>1−</m:t>
                          </m:r>
                          <m:f>
                            <m:fPr>
                              <m:ctrlPr>
                                <a:rPr kumimoji="1" lang="en-US" altLang="ja-JP" sz="3600" b="0" i="1" smtClean="0">
                                  <a:latin typeface="Cambria Math" panose="02040503050406030204" pitchFamily="18" charset="0"/>
                                </a:rPr>
                              </m:ctrlPr>
                            </m:fPr>
                            <m:num>
                              <m:sSup>
                                <m:sSupPr>
                                  <m:ctrlPr>
                                    <a:rPr kumimoji="1" lang="en-US" altLang="ja-JP" sz="3600" b="0" i="1" smtClean="0">
                                      <a:latin typeface="Cambria Math" panose="02040503050406030204" pitchFamily="18" charset="0"/>
                                    </a:rPr>
                                  </m:ctrlPr>
                                </m:sSupPr>
                                <m:e>
                                  <m:r>
                                    <a:rPr kumimoji="1" lang="en-US" altLang="ja-JP" sz="3600" b="0" i="1" smtClean="0">
                                      <a:latin typeface="Cambria Math" panose="02040503050406030204" pitchFamily="18" charset="0"/>
                                    </a:rPr>
                                    <m:t>𝑣</m:t>
                                  </m:r>
                                </m:e>
                                <m:sup>
                                  <m:r>
                                    <a:rPr kumimoji="1" lang="en-US" altLang="ja-JP" sz="3600" b="0" i="1" smtClean="0">
                                      <a:latin typeface="Cambria Math" panose="02040503050406030204" pitchFamily="18" charset="0"/>
                                    </a:rPr>
                                    <m:t>2</m:t>
                                  </m:r>
                                </m:sup>
                              </m:sSup>
                            </m:num>
                            <m:den>
                              <m:sSup>
                                <m:sSupPr>
                                  <m:ctrlPr>
                                    <a:rPr kumimoji="1" lang="en-US" altLang="ja-JP" sz="3600" b="0" i="1" smtClean="0">
                                      <a:latin typeface="Cambria Math" panose="02040503050406030204" pitchFamily="18" charset="0"/>
                                    </a:rPr>
                                  </m:ctrlPr>
                                </m:sSupPr>
                                <m:e>
                                  <m:r>
                                    <a:rPr kumimoji="1" lang="en-US" altLang="ja-JP" sz="3600" b="0" i="1" smtClean="0">
                                      <a:latin typeface="Cambria Math" panose="02040503050406030204" pitchFamily="18" charset="0"/>
                                    </a:rPr>
                                    <m:t>𝑐</m:t>
                                  </m:r>
                                </m:e>
                                <m:sup>
                                  <m:r>
                                    <a:rPr kumimoji="1" lang="en-US" altLang="ja-JP" sz="3600" b="0" i="1" smtClean="0">
                                      <a:latin typeface="Cambria Math" panose="02040503050406030204" pitchFamily="18" charset="0"/>
                                    </a:rPr>
                                    <m:t>2</m:t>
                                  </m:r>
                                </m:sup>
                              </m:sSup>
                            </m:den>
                          </m:f>
                        </m:e>
                      </m:rad>
                      <m:r>
                        <a:rPr kumimoji="1" lang="en-US" altLang="ja-JP" sz="3600" b="0" i="1" smtClean="0">
                          <a:latin typeface="Cambria Math" panose="02040503050406030204" pitchFamily="18" charset="0"/>
                        </a:rPr>
                        <m:t> </m:t>
                      </m:r>
                      <m:r>
                        <a:rPr kumimoji="1" lang="en-US" altLang="ja-JP" sz="3600" b="1" i="1" smtClean="0">
                          <a:latin typeface="Cambria Math" panose="02040503050406030204" pitchFamily="18" charset="0"/>
                        </a:rPr>
                        <m:t>𝒕</m:t>
                      </m:r>
                    </m:oMath>
                  </m:oMathPara>
                </a14:m>
                <a:endParaRPr kumimoji="1" lang="ja-JP" altLang="en-US" sz="3600" b="1" dirty="0"/>
              </a:p>
            </p:txBody>
          </p:sp>
        </mc:Choice>
        <mc:Fallback>
          <p:sp>
            <p:nvSpPr>
              <p:cNvPr id="7" name="テキスト ボックス 6"/>
              <p:cNvSpPr txBox="1">
                <a:spLocks noRot="1" noChangeAspect="1" noMove="1" noResize="1" noEditPoints="1" noAdjustHandles="1" noChangeArrowheads="1" noChangeShapeType="1" noTextEdit="1"/>
              </p:cNvSpPr>
              <p:nvPr/>
            </p:nvSpPr>
            <p:spPr>
              <a:xfrm>
                <a:off x="2620224" y="2556508"/>
                <a:ext cx="3012683" cy="1636858"/>
              </a:xfrm>
              <a:prstGeom prst="rect">
                <a:avLst/>
              </a:prstGeom>
              <a:blipFill>
                <a:blip r:embed="rId4"/>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432688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893342-05DD-4B53-A53C-CC8C741C23B7}"/>
              </a:ext>
            </a:extLst>
          </p:cNvPr>
          <p:cNvSpPr>
            <a:spLocks noGrp="1"/>
          </p:cNvSpPr>
          <p:nvPr>
            <p:ph type="title"/>
          </p:nvPr>
        </p:nvSpPr>
        <p:spPr/>
        <p:txBody>
          <a:bodyPr>
            <a:normAutofit/>
          </a:bodyPr>
          <a:lstStyle/>
          <a:p>
            <a:r>
              <a:rPr kumimoji="1" lang="ja-JP" altLang="en-US" sz="3200" dirty="0"/>
              <a:t>実際に時間はどのくらい遅れるだろうか</a:t>
            </a:r>
          </a:p>
        </p:txBody>
      </p:sp>
      <mc:AlternateContent xmlns:mc="http://schemas.openxmlformats.org/markup-compatibility/2006">
        <mc:Choice xmlns:a14="http://schemas.microsoft.com/office/drawing/2010/main" Requires="a14">
          <p:sp>
            <p:nvSpPr>
              <p:cNvPr id="8" name="テキスト ボックス 7">
                <a:extLst>
                  <a:ext uri="{FF2B5EF4-FFF2-40B4-BE49-F238E27FC236}">
                    <a16:creationId xmlns:a16="http://schemas.microsoft.com/office/drawing/2014/main" id="{4E8E3637-7000-4B71-BF49-958910DD0444}"/>
                  </a:ext>
                </a:extLst>
              </p:cNvPr>
              <p:cNvSpPr txBox="1"/>
              <p:nvPr/>
            </p:nvSpPr>
            <p:spPr>
              <a:xfrm>
                <a:off x="4572001" y="4284984"/>
                <a:ext cx="5118978" cy="461665"/>
              </a:xfrm>
              <a:prstGeom prst="rect">
                <a:avLst/>
              </a:prstGeom>
              <a:noFill/>
            </p:spPr>
            <p:txBody>
              <a:bodyPr wrap="square" rtlCol="0">
                <a:spAutoFit/>
              </a:bodyPr>
              <a:lstStyle/>
              <a:p>
                <a:r>
                  <a:rPr kumimoji="1" lang="ja-JP" altLang="en-US" dirty="0"/>
                  <a:t>だったら、</a:t>
                </a:r>
                <a:r>
                  <a:rPr kumimoji="1" lang="en-US" altLang="ja-JP" sz="2400" dirty="0"/>
                  <a:t>  </a:t>
                </a:r>
                <a14:m>
                  <m:oMath xmlns:m="http://schemas.openxmlformats.org/officeDocument/2006/math">
                    <m:r>
                      <a:rPr kumimoji="1" lang="en-US" altLang="ja-JP" sz="2400" b="1" i="1" smtClean="0">
                        <a:latin typeface="Cambria Math" panose="02040503050406030204" pitchFamily="18" charset="0"/>
                      </a:rPr>
                      <m:t>𝒕</m:t>
                    </m:r>
                    <m:r>
                      <a:rPr kumimoji="1" lang="en-US" altLang="ja-JP" sz="2400" b="0" i="1" smtClean="0">
                        <a:latin typeface="Cambria Math" panose="02040503050406030204" pitchFamily="18" charset="0"/>
                      </a:rPr>
                      <m:t>=100</m:t>
                    </m:r>
                  </m:oMath>
                </a14:m>
                <a:r>
                  <a:rPr kumimoji="1" lang="ja-JP" altLang="en-US" sz="2400" dirty="0"/>
                  <a:t>年間 で </a:t>
                </a:r>
                <a:r>
                  <a:rPr kumimoji="1" lang="en-US" altLang="ja-JP" sz="2400" dirty="0"/>
                  <a:t> </a:t>
                </a:r>
                <a14:m>
                  <m:oMath xmlns:m="http://schemas.openxmlformats.org/officeDocument/2006/math">
                    <m:r>
                      <a:rPr kumimoji="1" lang="en-US" altLang="ja-JP" sz="2400" b="1" i="1" smtClean="0">
                        <a:latin typeface="Cambria Math" panose="02040503050406030204" pitchFamily="18" charset="0"/>
                      </a:rPr>
                      <m:t>𝑻</m:t>
                    </m:r>
                    <m:r>
                      <a:rPr kumimoji="1" lang="en-US" altLang="ja-JP" sz="2400" b="0" i="1" smtClean="0">
                        <a:latin typeface="Cambria Math" panose="02040503050406030204" pitchFamily="18" charset="0"/>
                      </a:rPr>
                      <m:t>=1</m:t>
                    </m:r>
                  </m:oMath>
                </a14:m>
                <a:r>
                  <a:rPr kumimoji="1" lang="ja-JP" altLang="en-US" sz="2400" dirty="0"/>
                  <a:t>年間</a:t>
                </a:r>
                <a:endParaRPr kumimoji="1" lang="en-US" altLang="ja-JP" sz="2400" dirty="0"/>
              </a:p>
            </p:txBody>
          </p:sp>
        </mc:Choice>
        <mc:Fallback>
          <p:sp>
            <p:nvSpPr>
              <p:cNvPr id="8" name="テキスト ボックス 7">
                <a:extLst>
                  <a:ext uri="{FF2B5EF4-FFF2-40B4-BE49-F238E27FC236}">
                    <a16:creationId xmlns:a16="http://schemas.microsoft.com/office/drawing/2014/main" id="{4E8E3637-7000-4B71-BF49-958910DD0444}"/>
                  </a:ext>
                </a:extLst>
              </p:cNvPr>
              <p:cNvSpPr txBox="1">
                <a:spLocks noRot="1" noChangeAspect="1" noMove="1" noResize="1" noEditPoints="1" noAdjustHandles="1" noChangeArrowheads="1" noChangeShapeType="1" noTextEdit="1"/>
              </p:cNvSpPr>
              <p:nvPr/>
            </p:nvSpPr>
            <p:spPr>
              <a:xfrm>
                <a:off x="4572001" y="4284984"/>
                <a:ext cx="5118978" cy="461665"/>
              </a:xfrm>
              <a:prstGeom prst="rect">
                <a:avLst/>
              </a:prstGeom>
              <a:blipFill>
                <a:blip r:embed="rId2"/>
                <a:stretch>
                  <a:fillRect l="-952" t="-15789" b="-23684"/>
                </a:stretch>
              </a:blipFill>
            </p:spPr>
            <p:txBody>
              <a:bodyPr/>
              <a:lstStyle/>
              <a:p>
                <a:r>
                  <a:rPr lang="ja-JP" altLang="en-US">
                    <a:noFill/>
                  </a:rPr>
                  <a:t> </a:t>
                </a:r>
              </a:p>
            </p:txBody>
          </p:sp>
        </mc:Fallback>
      </mc:AlternateContent>
      <p:sp>
        <p:nvSpPr>
          <p:cNvPr id="9" name="テキスト ボックス 8">
            <a:extLst>
              <a:ext uri="{FF2B5EF4-FFF2-40B4-BE49-F238E27FC236}">
                <a16:creationId xmlns:a16="http://schemas.microsoft.com/office/drawing/2014/main" id="{F58E72F9-5464-4DE3-8A6C-771D12E75B7D}"/>
              </a:ext>
            </a:extLst>
          </p:cNvPr>
          <p:cNvSpPr txBox="1"/>
          <p:nvPr/>
        </p:nvSpPr>
        <p:spPr>
          <a:xfrm>
            <a:off x="890111" y="5486791"/>
            <a:ext cx="10472737" cy="523220"/>
          </a:xfrm>
          <a:prstGeom prst="rect">
            <a:avLst/>
          </a:prstGeom>
          <a:noFill/>
        </p:spPr>
        <p:txBody>
          <a:bodyPr wrap="square" rtlCol="0">
            <a:spAutoFit/>
          </a:bodyPr>
          <a:lstStyle/>
          <a:p>
            <a:r>
              <a:rPr kumimoji="1" lang="ja-JP" altLang="en-US" sz="2800" dirty="0"/>
              <a:t>即ち、村人達が</a:t>
            </a:r>
            <a:r>
              <a:rPr kumimoji="1" lang="en-US" altLang="ja-JP" sz="2800" dirty="0"/>
              <a:t>100</a:t>
            </a:r>
            <a:r>
              <a:rPr kumimoji="1" lang="ja-JP" altLang="en-US" sz="2800" dirty="0"/>
              <a:t>年過ごしても、浦島太郎は</a:t>
            </a:r>
            <a:r>
              <a:rPr kumimoji="1" lang="en-US" altLang="ja-JP" sz="2800" dirty="0"/>
              <a:t>1</a:t>
            </a:r>
            <a:r>
              <a:rPr kumimoji="1" lang="ja-JP" altLang="en-US" sz="2800" dirty="0"/>
              <a:t>歳しか歳を取らない。</a:t>
            </a:r>
          </a:p>
        </p:txBody>
      </p:sp>
      <mc:AlternateContent xmlns:mc="http://schemas.openxmlformats.org/markup-compatibility/2006">
        <mc:Choice xmlns:a14="http://schemas.microsoft.com/office/drawing/2010/main" Requires="a14">
          <p:sp>
            <p:nvSpPr>
              <p:cNvPr id="10" name="テキスト ボックス 9"/>
              <p:cNvSpPr txBox="1"/>
              <p:nvPr/>
            </p:nvSpPr>
            <p:spPr>
              <a:xfrm>
                <a:off x="1427918" y="1907983"/>
                <a:ext cx="3016980" cy="163685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3600" b="1" i="1" smtClean="0">
                          <a:latin typeface="Cambria Math" panose="02040503050406030204" pitchFamily="18" charset="0"/>
                        </a:rPr>
                        <m:t>𝑻</m:t>
                      </m:r>
                      <m:r>
                        <a:rPr kumimoji="1" lang="en-US" altLang="ja-JP" sz="3600" b="0" i="1" smtClean="0">
                          <a:latin typeface="Cambria Math" panose="02040503050406030204" pitchFamily="18" charset="0"/>
                        </a:rPr>
                        <m:t>=</m:t>
                      </m:r>
                      <m:rad>
                        <m:radPr>
                          <m:degHide m:val="on"/>
                          <m:ctrlPr>
                            <a:rPr kumimoji="1" lang="en-US" altLang="ja-JP" sz="3600" b="0" i="1" smtClean="0">
                              <a:latin typeface="Cambria Math" panose="02040503050406030204" pitchFamily="18" charset="0"/>
                            </a:rPr>
                          </m:ctrlPr>
                        </m:radPr>
                        <m:deg/>
                        <m:e>
                          <m:r>
                            <a:rPr kumimoji="1" lang="en-US" altLang="ja-JP" sz="3600" b="0" i="1" smtClean="0">
                              <a:latin typeface="Cambria Math" panose="02040503050406030204" pitchFamily="18" charset="0"/>
                            </a:rPr>
                            <m:t>1−</m:t>
                          </m:r>
                          <m:f>
                            <m:fPr>
                              <m:ctrlPr>
                                <a:rPr kumimoji="1" lang="en-US" altLang="ja-JP" sz="3600" b="0" i="1" smtClean="0">
                                  <a:latin typeface="Cambria Math" panose="02040503050406030204" pitchFamily="18" charset="0"/>
                                </a:rPr>
                              </m:ctrlPr>
                            </m:fPr>
                            <m:num>
                              <m:sSup>
                                <m:sSupPr>
                                  <m:ctrlPr>
                                    <a:rPr kumimoji="1" lang="en-US" altLang="ja-JP" sz="3600" b="0" i="1" smtClean="0">
                                      <a:latin typeface="Cambria Math" panose="02040503050406030204" pitchFamily="18" charset="0"/>
                                    </a:rPr>
                                  </m:ctrlPr>
                                </m:sSupPr>
                                <m:e>
                                  <m:r>
                                    <a:rPr kumimoji="1" lang="en-US" altLang="ja-JP" sz="3600" b="0" i="1" smtClean="0">
                                      <a:latin typeface="Cambria Math" panose="02040503050406030204" pitchFamily="18" charset="0"/>
                                    </a:rPr>
                                    <m:t>𝑣</m:t>
                                  </m:r>
                                </m:e>
                                <m:sup>
                                  <m:r>
                                    <a:rPr kumimoji="1" lang="en-US" altLang="ja-JP" sz="3600" b="0" i="1" smtClean="0">
                                      <a:latin typeface="Cambria Math" panose="02040503050406030204" pitchFamily="18" charset="0"/>
                                    </a:rPr>
                                    <m:t>2</m:t>
                                  </m:r>
                                </m:sup>
                              </m:sSup>
                            </m:num>
                            <m:den>
                              <m:sSup>
                                <m:sSupPr>
                                  <m:ctrlPr>
                                    <a:rPr kumimoji="1" lang="en-US" altLang="ja-JP" sz="3600" b="0" i="1" smtClean="0">
                                      <a:latin typeface="Cambria Math" panose="02040503050406030204" pitchFamily="18" charset="0"/>
                                    </a:rPr>
                                  </m:ctrlPr>
                                </m:sSupPr>
                                <m:e>
                                  <m:r>
                                    <a:rPr kumimoji="1" lang="en-US" altLang="ja-JP" sz="3600" b="0" i="1" smtClean="0">
                                      <a:latin typeface="Cambria Math" panose="02040503050406030204" pitchFamily="18" charset="0"/>
                                    </a:rPr>
                                    <m:t>𝑐</m:t>
                                  </m:r>
                                </m:e>
                                <m:sup>
                                  <m:r>
                                    <a:rPr kumimoji="1" lang="en-US" altLang="ja-JP" sz="3600" b="0" i="1" smtClean="0">
                                      <a:latin typeface="Cambria Math" panose="02040503050406030204" pitchFamily="18" charset="0"/>
                                    </a:rPr>
                                    <m:t>2</m:t>
                                  </m:r>
                                </m:sup>
                              </m:sSup>
                            </m:den>
                          </m:f>
                        </m:e>
                      </m:rad>
                      <m:r>
                        <a:rPr kumimoji="1" lang="en-US" altLang="ja-JP" sz="3600" b="0" i="1" smtClean="0">
                          <a:latin typeface="Cambria Math" panose="02040503050406030204" pitchFamily="18" charset="0"/>
                        </a:rPr>
                        <m:t> </m:t>
                      </m:r>
                      <m:r>
                        <a:rPr kumimoji="1" lang="en-US" altLang="ja-JP" sz="3600" b="1" i="1" smtClean="0">
                          <a:latin typeface="Cambria Math" panose="02040503050406030204" pitchFamily="18" charset="0"/>
                        </a:rPr>
                        <m:t>𝒕</m:t>
                      </m:r>
                    </m:oMath>
                  </m:oMathPara>
                </a14:m>
                <a:endParaRPr kumimoji="1" lang="ja-JP" altLang="en-US" sz="3600" b="1" dirty="0"/>
              </a:p>
            </p:txBody>
          </p:sp>
        </mc:Choice>
        <mc:Fallback>
          <p:sp>
            <p:nvSpPr>
              <p:cNvPr id="10" name="テキスト ボックス 9"/>
              <p:cNvSpPr txBox="1">
                <a:spLocks noRot="1" noChangeAspect="1" noMove="1" noResize="1" noEditPoints="1" noAdjustHandles="1" noChangeArrowheads="1" noChangeShapeType="1" noTextEdit="1"/>
              </p:cNvSpPr>
              <p:nvPr/>
            </p:nvSpPr>
            <p:spPr>
              <a:xfrm>
                <a:off x="1427918" y="1907983"/>
                <a:ext cx="3016980" cy="1636858"/>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 name="テキスト ボックス 10"/>
              <p:cNvSpPr txBox="1"/>
              <p:nvPr/>
            </p:nvSpPr>
            <p:spPr>
              <a:xfrm>
                <a:off x="1427918" y="3852231"/>
                <a:ext cx="2828210" cy="1127360"/>
              </a:xfrm>
              <a:prstGeom prst="rect">
                <a:avLst/>
              </a:prstGeom>
              <a:noFill/>
            </p:spPr>
            <p:txBody>
              <a:bodyPr wrap="none" lIns="0" tIns="0" rIns="0" bIns="0" rtlCol="0">
                <a:spAutoFit/>
              </a:bodyPr>
              <a:lstStyle/>
              <a:p>
                <a14:m>
                  <m:oMath xmlns:m="http://schemas.openxmlformats.org/officeDocument/2006/math">
                    <m:rad>
                      <m:radPr>
                        <m:degHide m:val="on"/>
                        <m:ctrlPr>
                          <a:rPr kumimoji="1" lang="en-US" altLang="ja-JP" sz="3600" b="0" i="1" smtClean="0">
                            <a:latin typeface="Cambria Math" panose="02040503050406030204" pitchFamily="18" charset="0"/>
                          </a:rPr>
                        </m:ctrlPr>
                      </m:radPr>
                      <m:deg/>
                      <m:e>
                        <m:r>
                          <a:rPr kumimoji="1" lang="en-US" altLang="ja-JP" sz="3600" b="0" i="1" smtClean="0">
                            <a:latin typeface="Cambria Math" panose="02040503050406030204" pitchFamily="18" charset="0"/>
                          </a:rPr>
                          <m:t>1−</m:t>
                        </m:r>
                        <m:f>
                          <m:fPr>
                            <m:ctrlPr>
                              <a:rPr kumimoji="1" lang="en-US" altLang="ja-JP" sz="3600" b="0" i="1" smtClean="0">
                                <a:latin typeface="Cambria Math" panose="02040503050406030204" pitchFamily="18" charset="0"/>
                              </a:rPr>
                            </m:ctrlPr>
                          </m:fPr>
                          <m:num>
                            <m:sSup>
                              <m:sSupPr>
                                <m:ctrlPr>
                                  <a:rPr kumimoji="1" lang="en-US" altLang="ja-JP" sz="3600" b="0" i="1" smtClean="0">
                                    <a:latin typeface="Cambria Math" panose="02040503050406030204" pitchFamily="18" charset="0"/>
                                  </a:rPr>
                                </m:ctrlPr>
                              </m:sSupPr>
                              <m:e>
                                <m:r>
                                  <a:rPr kumimoji="1" lang="en-US" altLang="ja-JP" sz="3600" b="0" i="1" smtClean="0">
                                    <a:latin typeface="Cambria Math" panose="02040503050406030204" pitchFamily="18" charset="0"/>
                                  </a:rPr>
                                  <m:t>𝑣</m:t>
                                </m:r>
                              </m:e>
                              <m:sup>
                                <m:r>
                                  <a:rPr kumimoji="1" lang="en-US" altLang="ja-JP" sz="3600" b="0" i="1" smtClean="0">
                                    <a:latin typeface="Cambria Math" panose="02040503050406030204" pitchFamily="18" charset="0"/>
                                  </a:rPr>
                                  <m:t>2</m:t>
                                </m:r>
                              </m:sup>
                            </m:sSup>
                          </m:num>
                          <m:den>
                            <m:sSup>
                              <m:sSupPr>
                                <m:ctrlPr>
                                  <a:rPr kumimoji="1" lang="en-US" altLang="ja-JP" sz="3600" b="0" i="1" smtClean="0">
                                    <a:latin typeface="Cambria Math" panose="02040503050406030204" pitchFamily="18" charset="0"/>
                                  </a:rPr>
                                </m:ctrlPr>
                              </m:sSupPr>
                              <m:e>
                                <m:r>
                                  <a:rPr kumimoji="1" lang="en-US" altLang="ja-JP" sz="3600" b="0" i="1" smtClean="0">
                                    <a:latin typeface="Cambria Math" panose="02040503050406030204" pitchFamily="18" charset="0"/>
                                  </a:rPr>
                                  <m:t>𝑐</m:t>
                                </m:r>
                              </m:e>
                              <m:sup>
                                <m:r>
                                  <a:rPr kumimoji="1" lang="en-US" altLang="ja-JP" sz="3600" b="0" i="1" smtClean="0">
                                    <a:latin typeface="Cambria Math" panose="02040503050406030204" pitchFamily="18" charset="0"/>
                                  </a:rPr>
                                  <m:t>2</m:t>
                                </m:r>
                              </m:sup>
                            </m:sSup>
                          </m:den>
                        </m:f>
                      </m:e>
                    </m:rad>
                    <m:r>
                      <a:rPr kumimoji="1" lang="en-US" altLang="ja-JP" sz="3600" b="0" i="1" smtClean="0">
                        <a:latin typeface="Cambria Math" panose="02040503050406030204" pitchFamily="18" charset="0"/>
                      </a:rPr>
                      <m:t>=</m:t>
                    </m:r>
                    <m:f>
                      <m:fPr>
                        <m:ctrlPr>
                          <a:rPr kumimoji="1" lang="en-US" altLang="ja-JP" sz="3600" b="0" i="1" smtClean="0">
                            <a:latin typeface="Cambria Math" panose="02040503050406030204" pitchFamily="18" charset="0"/>
                          </a:rPr>
                        </m:ctrlPr>
                      </m:fPr>
                      <m:num>
                        <m:r>
                          <a:rPr kumimoji="1" lang="en-US" altLang="ja-JP" sz="3600" b="0" i="1" smtClean="0">
                            <a:latin typeface="Cambria Math" panose="02040503050406030204" pitchFamily="18" charset="0"/>
                          </a:rPr>
                          <m:t>1</m:t>
                        </m:r>
                      </m:num>
                      <m:den>
                        <m:r>
                          <a:rPr kumimoji="1" lang="en-US" altLang="ja-JP" sz="3600" b="0" i="1" smtClean="0">
                            <a:latin typeface="Cambria Math" panose="02040503050406030204" pitchFamily="18" charset="0"/>
                          </a:rPr>
                          <m:t>100</m:t>
                        </m:r>
                      </m:den>
                    </m:f>
                  </m:oMath>
                </a14:m>
                <a:r>
                  <a:rPr kumimoji="1" lang="en-US" altLang="ja-JP" sz="3600" dirty="0"/>
                  <a:t> </a:t>
                </a:r>
                <a:endParaRPr kumimoji="1" lang="ja-JP" altLang="en-US" sz="3600" dirty="0"/>
              </a:p>
            </p:txBody>
          </p:sp>
        </mc:Choice>
        <mc:Fallback xmlns="">
          <p:sp>
            <p:nvSpPr>
              <p:cNvPr id="11" name="テキスト ボックス 10"/>
              <p:cNvSpPr txBox="1">
                <a:spLocks noRot="1" noChangeAspect="1" noMove="1" noResize="1" noEditPoints="1" noAdjustHandles="1" noChangeArrowheads="1" noChangeShapeType="1" noTextEdit="1"/>
              </p:cNvSpPr>
              <p:nvPr/>
            </p:nvSpPr>
            <p:spPr>
              <a:xfrm>
                <a:off x="1427918" y="3852231"/>
                <a:ext cx="2828210" cy="1127360"/>
              </a:xfrm>
              <a:prstGeom prst="rect">
                <a:avLst/>
              </a:prstGeom>
              <a:blipFill rotWithShape="0">
                <a:blip r:embed="rId4"/>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4205839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5BCC382-967A-44FD-8F61-12A99632836B}"/>
              </a:ext>
            </a:extLst>
          </p:cNvPr>
          <p:cNvSpPr>
            <a:spLocks noGrp="1"/>
          </p:cNvSpPr>
          <p:nvPr>
            <p:ph type="title"/>
          </p:nvPr>
        </p:nvSpPr>
        <p:spPr/>
        <p:txBody>
          <a:bodyPr>
            <a:normAutofit/>
          </a:bodyPr>
          <a:lstStyle/>
          <a:p>
            <a:r>
              <a:rPr kumimoji="1" lang="ja-JP" altLang="en-US" sz="3600" dirty="0"/>
              <a:t>宇宙船の速度</a:t>
            </a:r>
          </a:p>
        </p:txBody>
      </p:sp>
      <p:sp>
        <p:nvSpPr>
          <p:cNvPr id="3" name="コンテンツ プレースホルダー 2">
            <a:extLst>
              <a:ext uri="{FF2B5EF4-FFF2-40B4-BE49-F238E27FC236}">
                <a16:creationId xmlns:a16="http://schemas.microsoft.com/office/drawing/2014/main" id="{55A0E3CD-7DA4-4B03-8017-CBA907F314A5}"/>
              </a:ext>
            </a:extLst>
          </p:cNvPr>
          <p:cNvSpPr>
            <a:spLocks noGrp="1"/>
          </p:cNvSpPr>
          <p:nvPr>
            <p:ph idx="1"/>
          </p:nvPr>
        </p:nvSpPr>
        <p:spPr>
          <a:xfrm>
            <a:off x="1097280" y="1957892"/>
            <a:ext cx="10058400" cy="4249269"/>
          </a:xfrm>
        </p:spPr>
        <p:txBody>
          <a:bodyPr>
            <a:normAutofit/>
          </a:bodyPr>
          <a:lstStyle/>
          <a:p>
            <a:r>
              <a:rPr kumimoji="1" lang="ja-JP" altLang="en-US" sz="2800" dirty="0"/>
              <a:t>では、宇宙船はどれだけの速さで飛んだのだろう。</a:t>
            </a:r>
            <a:endParaRPr kumimoji="1" lang="en-US" altLang="ja-JP" sz="2800" dirty="0"/>
          </a:p>
          <a:p>
            <a:endParaRPr kumimoji="1" lang="en-US" altLang="ja-JP" sz="2800" dirty="0"/>
          </a:p>
          <a:p>
            <a:endParaRPr lang="en-US" altLang="ja-JP" sz="2800" dirty="0"/>
          </a:p>
          <a:p>
            <a:endParaRPr kumimoji="1" lang="en-US" altLang="ja-JP" sz="2800" dirty="0"/>
          </a:p>
          <a:p>
            <a:endParaRPr kumimoji="1" lang="en-US" altLang="ja-JP" sz="2800" dirty="0"/>
          </a:p>
          <a:p>
            <a:r>
              <a:rPr kumimoji="1" lang="ja-JP" altLang="en-US" sz="2800" dirty="0">
                <a:solidFill>
                  <a:srgbClr val="FF0000"/>
                </a:solidFill>
              </a:rPr>
              <a:t>光速度 </a:t>
            </a:r>
            <a:r>
              <a:rPr kumimoji="1" lang="en-US" altLang="ja-JP" sz="2800" dirty="0">
                <a:solidFill>
                  <a:srgbClr val="FF0000"/>
                </a:solidFill>
              </a:rPr>
              <a:t>c </a:t>
            </a:r>
            <a:r>
              <a:rPr kumimoji="1" lang="ja-JP" altLang="en-US" sz="2800" dirty="0">
                <a:solidFill>
                  <a:srgbClr val="FF0000"/>
                </a:solidFill>
              </a:rPr>
              <a:t>の</a:t>
            </a:r>
            <a:r>
              <a:rPr kumimoji="1" lang="en-US" altLang="ja-JP" sz="2800" dirty="0">
                <a:solidFill>
                  <a:srgbClr val="FF0000"/>
                </a:solidFill>
              </a:rPr>
              <a:t>99.995%</a:t>
            </a:r>
            <a:r>
              <a:rPr kumimoji="1" lang="ja-JP" altLang="en-US" sz="2800" dirty="0"/>
              <a:t>というとんでもない速さで宇宙中継基地まで行ったと考えられる。恐るべき宇宙航行技術。</a:t>
            </a:r>
          </a:p>
        </p:txBody>
      </p:sp>
      <p:sp>
        <p:nvSpPr>
          <p:cNvPr id="7" name="テキスト ボックス 6">
            <a:extLst>
              <a:ext uri="{FF2B5EF4-FFF2-40B4-BE49-F238E27FC236}">
                <a16:creationId xmlns:a16="http://schemas.microsoft.com/office/drawing/2014/main" id="{590ABDAC-A3AB-4ED8-B47E-FC82165FE2D9}"/>
              </a:ext>
            </a:extLst>
          </p:cNvPr>
          <p:cNvSpPr txBox="1"/>
          <p:nvPr/>
        </p:nvSpPr>
        <p:spPr>
          <a:xfrm>
            <a:off x="4001295" y="3188117"/>
            <a:ext cx="1306768" cy="523220"/>
          </a:xfrm>
          <a:prstGeom prst="rect">
            <a:avLst/>
          </a:prstGeom>
          <a:noFill/>
        </p:spPr>
        <p:txBody>
          <a:bodyPr wrap="none" rtlCol="0">
            <a:spAutoFit/>
          </a:bodyPr>
          <a:lstStyle/>
          <a:p>
            <a:r>
              <a:rPr kumimoji="1" lang="ja-JP" altLang="en-US" sz="2800" dirty="0"/>
              <a:t>と置くと</a:t>
            </a:r>
          </a:p>
        </p:txBody>
      </p:sp>
      <mc:AlternateContent xmlns:mc="http://schemas.openxmlformats.org/markup-compatibility/2006" xmlns:a14="http://schemas.microsoft.com/office/drawing/2010/main">
        <mc:Choice Requires="a14">
          <p:sp>
            <p:nvSpPr>
              <p:cNvPr id="8" name="テキスト ボックス 7">
                <a:extLst>
                  <a:ext uri="{FF2B5EF4-FFF2-40B4-BE49-F238E27FC236}">
                    <a16:creationId xmlns:a16="http://schemas.microsoft.com/office/drawing/2014/main" id="{93D9209F-6F01-4A1E-987A-CDDE0DE1068C}"/>
                  </a:ext>
                </a:extLst>
              </p:cNvPr>
              <p:cNvSpPr txBox="1"/>
              <p:nvPr/>
            </p:nvSpPr>
            <p:spPr>
              <a:xfrm>
                <a:off x="6781696" y="3889095"/>
                <a:ext cx="1057534" cy="6127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𝑎</m:t>
                      </m:r>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1</m:t>
                          </m:r>
                        </m:num>
                        <m:den>
                          <m:r>
                            <a:rPr kumimoji="1" lang="en-US" altLang="ja-JP" b="0" i="1" smtClean="0">
                              <a:latin typeface="Cambria Math" panose="02040503050406030204" pitchFamily="18" charset="0"/>
                            </a:rPr>
                            <m:t>100</m:t>
                          </m:r>
                        </m:den>
                      </m:f>
                    </m:oMath>
                  </m:oMathPara>
                </a14:m>
                <a:endParaRPr kumimoji="1" lang="ja-JP" altLang="en-US" dirty="0"/>
              </a:p>
            </p:txBody>
          </p:sp>
        </mc:Choice>
        <mc:Fallback xmlns="">
          <p:sp>
            <p:nvSpPr>
              <p:cNvPr id="8" name="テキスト ボックス 7">
                <a:extLst>
                  <a:ext uri="{FF2B5EF4-FFF2-40B4-BE49-F238E27FC236}">
                    <a16:creationId xmlns:a16="http://schemas.microsoft.com/office/drawing/2014/main" xmlns="" id="{93D9209F-6F01-4A1E-987A-CDDE0DE1068C}"/>
                  </a:ext>
                </a:extLst>
              </p:cNvPr>
              <p:cNvSpPr txBox="1">
                <a:spLocks noRot="1" noChangeAspect="1" noMove="1" noResize="1" noEditPoints="1" noAdjustHandles="1" noChangeArrowheads="1" noChangeShapeType="1" noTextEdit="1"/>
              </p:cNvSpPr>
              <p:nvPr/>
            </p:nvSpPr>
            <p:spPr>
              <a:xfrm>
                <a:off x="6781696" y="3889095"/>
                <a:ext cx="1057534" cy="612732"/>
              </a:xfrm>
              <a:prstGeom prst="rect">
                <a:avLst/>
              </a:prstGeom>
              <a:blipFill rotWithShape="0">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 name="テキスト ボックス 10"/>
              <p:cNvSpPr txBox="1"/>
              <p:nvPr/>
            </p:nvSpPr>
            <p:spPr>
              <a:xfrm>
                <a:off x="1368970" y="2445668"/>
                <a:ext cx="2624245" cy="163685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ad>
                        <m:radPr>
                          <m:degHide m:val="on"/>
                          <m:ctrlPr>
                            <a:rPr kumimoji="1" lang="en-US" altLang="ja-JP" sz="3600" b="0" i="1" smtClean="0">
                              <a:latin typeface="Cambria Math" panose="02040503050406030204" pitchFamily="18" charset="0"/>
                            </a:rPr>
                          </m:ctrlPr>
                        </m:radPr>
                        <m:deg/>
                        <m:e>
                          <m:r>
                            <a:rPr kumimoji="1" lang="en-US" altLang="ja-JP" sz="3600" b="0" i="1" smtClean="0">
                              <a:latin typeface="Cambria Math" panose="02040503050406030204" pitchFamily="18" charset="0"/>
                            </a:rPr>
                            <m:t>1−</m:t>
                          </m:r>
                          <m:f>
                            <m:fPr>
                              <m:ctrlPr>
                                <a:rPr kumimoji="1" lang="en-US" altLang="ja-JP" sz="3600" b="0" i="1" smtClean="0">
                                  <a:latin typeface="Cambria Math" panose="02040503050406030204" pitchFamily="18" charset="0"/>
                                </a:rPr>
                              </m:ctrlPr>
                            </m:fPr>
                            <m:num>
                              <m:sSup>
                                <m:sSupPr>
                                  <m:ctrlPr>
                                    <a:rPr kumimoji="1" lang="en-US" altLang="ja-JP" sz="3600" b="0" i="1" smtClean="0">
                                      <a:latin typeface="Cambria Math" panose="02040503050406030204" pitchFamily="18" charset="0"/>
                                    </a:rPr>
                                  </m:ctrlPr>
                                </m:sSupPr>
                                <m:e>
                                  <m:r>
                                    <a:rPr kumimoji="1" lang="en-US" altLang="ja-JP" sz="3600" b="0" i="1" smtClean="0">
                                      <a:latin typeface="Cambria Math" panose="02040503050406030204" pitchFamily="18" charset="0"/>
                                    </a:rPr>
                                    <m:t>𝑣</m:t>
                                  </m:r>
                                </m:e>
                                <m:sup>
                                  <m:r>
                                    <a:rPr kumimoji="1" lang="en-US" altLang="ja-JP" sz="3600" b="0" i="1" smtClean="0">
                                      <a:latin typeface="Cambria Math" panose="02040503050406030204" pitchFamily="18" charset="0"/>
                                    </a:rPr>
                                    <m:t>2</m:t>
                                  </m:r>
                                </m:sup>
                              </m:sSup>
                            </m:num>
                            <m:den>
                              <m:sSup>
                                <m:sSupPr>
                                  <m:ctrlPr>
                                    <a:rPr kumimoji="1" lang="en-US" altLang="ja-JP" sz="3600" b="0" i="1" smtClean="0">
                                      <a:latin typeface="Cambria Math" panose="02040503050406030204" pitchFamily="18" charset="0"/>
                                    </a:rPr>
                                  </m:ctrlPr>
                                </m:sSupPr>
                                <m:e>
                                  <m:r>
                                    <a:rPr kumimoji="1" lang="en-US" altLang="ja-JP" sz="3600" b="0" i="1" smtClean="0">
                                      <a:latin typeface="Cambria Math" panose="02040503050406030204" pitchFamily="18" charset="0"/>
                                    </a:rPr>
                                    <m:t>𝑐</m:t>
                                  </m:r>
                                </m:e>
                                <m:sup>
                                  <m:r>
                                    <a:rPr kumimoji="1" lang="en-US" altLang="ja-JP" sz="3600" b="0" i="1" smtClean="0">
                                      <a:latin typeface="Cambria Math" panose="02040503050406030204" pitchFamily="18" charset="0"/>
                                    </a:rPr>
                                    <m:t>2</m:t>
                                  </m:r>
                                </m:sup>
                              </m:sSup>
                            </m:den>
                          </m:f>
                        </m:e>
                      </m:rad>
                      <m:r>
                        <a:rPr kumimoji="1" lang="en-US" altLang="ja-JP" sz="3600" b="0" i="1" smtClean="0">
                          <a:latin typeface="Cambria Math" panose="02040503050406030204" pitchFamily="18" charset="0"/>
                        </a:rPr>
                        <m:t>=</m:t>
                      </m:r>
                      <m:r>
                        <a:rPr kumimoji="1" lang="en-US" altLang="ja-JP" sz="3600" b="0" i="1" smtClean="0">
                          <a:latin typeface="Cambria Math" panose="02040503050406030204" pitchFamily="18" charset="0"/>
                        </a:rPr>
                        <m:t>𝑎</m:t>
                      </m:r>
                    </m:oMath>
                  </m:oMathPara>
                </a14:m>
                <a:endParaRPr kumimoji="1" lang="ja-JP" altLang="en-US" sz="3600" dirty="0"/>
              </a:p>
            </p:txBody>
          </p:sp>
        </mc:Choice>
        <mc:Fallback xmlns="">
          <p:sp>
            <p:nvSpPr>
              <p:cNvPr id="11" name="テキスト ボックス 10"/>
              <p:cNvSpPr txBox="1">
                <a:spLocks noRot="1" noChangeAspect="1" noMove="1" noResize="1" noEditPoints="1" noAdjustHandles="1" noChangeArrowheads="1" noChangeShapeType="1" noTextEdit="1"/>
              </p:cNvSpPr>
              <p:nvPr/>
            </p:nvSpPr>
            <p:spPr>
              <a:xfrm>
                <a:off x="1368970" y="2445668"/>
                <a:ext cx="2624245" cy="1636858"/>
              </a:xfrm>
              <a:prstGeom prst="rect">
                <a:avLst/>
              </a:prstGeom>
              <a:blipFill rotWithShape="0">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2" name="テキスト ボックス 11"/>
              <p:cNvSpPr txBox="1"/>
              <p:nvPr/>
            </p:nvSpPr>
            <p:spPr>
              <a:xfrm>
                <a:off x="5651204" y="3131172"/>
                <a:ext cx="4110741" cy="53739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𝑣</m:t>
                      </m:r>
                      <m:r>
                        <a:rPr kumimoji="1" lang="en-US" altLang="ja-JP" sz="2800" b="0" i="1" smtClean="0">
                          <a:latin typeface="Cambria Math" panose="02040503050406030204" pitchFamily="18" charset="0"/>
                        </a:rPr>
                        <m:t>=</m:t>
                      </m:r>
                      <m:r>
                        <a:rPr kumimoji="1" lang="en-US" altLang="ja-JP" sz="2800" b="0" i="1" smtClean="0">
                          <a:latin typeface="Cambria Math" panose="02040503050406030204" pitchFamily="18" charset="0"/>
                        </a:rPr>
                        <m:t>𝑐</m:t>
                      </m:r>
                      <m:rad>
                        <m:radPr>
                          <m:degHide m:val="on"/>
                          <m:ctrlPr>
                            <a:rPr kumimoji="1" lang="en-US" altLang="ja-JP" sz="2800" b="0" i="1" smtClean="0">
                              <a:latin typeface="Cambria Math" panose="02040503050406030204" pitchFamily="18" charset="0"/>
                            </a:rPr>
                          </m:ctrlPr>
                        </m:radPr>
                        <m:deg/>
                        <m:e>
                          <m:r>
                            <a:rPr kumimoji="1" lang="en-US" altLang="ja-JP" sz="2800" b="0" i="1" smtClean="0">
                              <a:latin typeface="Cambria Math" panose="02040503050406030204" pitchFamily="18" charset="0"/>
                            </a:rPr>
                            <m:t>1−</m:t>
                          </m:r>
                          <m:sSup>
                            <m:sSupPr>
                              <m:ctrlPr>
                                <a:rPr kumimoji="1" lang="en-US" altLang="ja-JP" sz="2800" b="0" i="1" smtClean="0">
                                  <a:latin typeface="Cambria Math" panose="02040503050406030204" pitchFamily="18" charset="0"/>
                                </a:rPr>
                              </m:ctrlPr>
                            </m:sSupPr>
                            <m:e>
                              <m:r>
                                <a:rPr kumimoji="1" lang="en-US" altLang="ja-JP" sz="2800" b="0" i="1" smtClean="0">
                                  <a:latin typeface="Cambria Math" panose="02040503050406030204" pitchFamily="18" charset="0"/>
                                </a:rPr>
                                <m:t>𝑎</m:t>
                              </m:r>
                            </m:e>
                            <m:sup>
                              <m:r>
                                <a:rPr kumimoji="1" lang="en-US" altLang="ja-JP" sz="2800" b="0" i="1" smtClean="0">
                                  <a:latin typeface="Cambria Math" panose="02040503050406030204" pitchFamily="18" charset="0"/>
                                </a:rPr>
                                <m:t>2</m:t>
                              </m:r>
                            </m:sup>
                          </m:sSup>
                        </m:e>
                      </m:rad>
                      <m:r>
                        <a:rPr kumimoji="1" lang="en-US" altLang="ja-JP" sz="2800" b="0" i="1" smtClean="0">
                          <a:latin typeface="Cambria Math" panose="02040503050406030204" pitchFamily="18" charset="0"/>
                        </a:rPr>
                        <m:t>=0.99995</m:t>
                      </m:r>
                      <m:r>
                        <a:rPr kumimoji="1" lang="en-US" altLang="ja-JP" sz="2800" b="0" i="1" smtClean="0">
                          <a:latin typeface="Cambria Math" panose="02040503050406030204" pitchFamily="18" charset="0"/>
                        </a:rPr>
                        <m:t>𝑐</m:t>
                      </m:r>
                    </m:oMath>
                  </m:oMathPara>
                </a14:m>
                <a:endParaRPr kumimoji="1" lang="ja-JP" altLang="en-US" sz="2800" dirty="0"/>
              </a:p>
            </p:txBody>
          </p:sp>
        </mc:Choice>
        <mc:Fallback xmlns="">
          <p:sp>
            <p:nvSpPr>
              <p:cNvPr id="12" name="テキスト ボックス 11"/>
              <p:cNvSpPr txBox="1">
                <a:spLocks noRot="1" noChangeAspect="1" noMove="1" noResize="1" noEditPoints="1" noAdjustHandles="1" noChangeArrowheads="1" noChangeShapeType="1" noTextEdit="1"/>
              </p:cNvSpPr>
              <p:nvPr/>
            </p:nvSpPr>
            <p:spPr>
              <a:xfrm>
                <a:off x="5651204" y="3131172"/>
                <a:ext cx="4110741" cy="537391"/>
              </a:xfrm>
              <a:prstGeom prst="rect">
                <a:avLst/>
              </a:prstGeom>
              <a:blipFill rotWithShape="0">
                <a:blip r:embed="rId4"/>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029724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A78A31-66B2-4BFB-B896-8130741D61A3}"/>
              </a:ext>
            </a:extLst>
          </p:cNvPr>
          <p:cNvSpPr>
            <a:spLocks noGrp="1"/>
          </p:cNvSpPr>
          <p:nvPr>
            <p:ph type="title"/>
          </p:nvPr>
        </p:nvSpPr>
        <p:spPr/>
        <p:txBody>
          <a:bodyPr>
            <a:normAutofit/>
          </a:bodyPr>
          <a:lstStyle/>
          <a:p>
            <a:r>
              <a:rPr kumimoji="1" lang="ja-JP" altLang="en-US" sz="28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疑問</a:t>
            </a:r>
            <a:r>
              <a:rPr kumimoji="1" lang="en-US" altLang="ja-JP" sz="28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4</a:t>
            </a:r>
            <a:r>
              <a:rPr kumimoji="1" lang="ja-JP" altLang="en-US" sz="2800" b="0" i="0" u="none" strike="noStrike" kern="1200" cap="none" spc="0" normalizeH="0" baseline="0" noProof="0" dirty="0">
                <a:ln>
                  <a:noFill/>
                </a:ln>
                <a:solidFill>
                  <a:srgbClr val="000000">
                    <a:lumMod val="75000"/>
                    <a:lumOff val="25000"/>
                  </a:srgbClr>
                </a:solidFill>
                <a:effectLst/>
                <a:uLnTx/>
                <a:uFillTx/>
                <a:latin typeface="Calibri" panose="020F0502020204030204"/>
                <a:ea typeface="ＭＳ Ｐゴシック" panose="020B0600070205080204" pitchFamily="50" charset="-128"/>
                <a:cs typeface="+mn-cs"/>
              </a:rPr>
              <a:t>　</a:t>
            </a:r>
            <a:r>
              <a:rPr kumimoji="1" lang="ja-JP" altLang="en-US" sz="28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煙で急に歳を取るなんておかしい。玉手箱って何だ？</a:t>
            </a:r>
            <a:endParaRPr kumimoji="1" lang="ja-JP" altLang="en-US" sz="2800" dirty="0"/>
          </a:p>
        </p:txBody>
      </p:sp>
      <p:sp>
        <p:nvSpPr>
          <p:cNvPr id="3" name="コンテンツ プレースホルダー 2">
            <a:extLst>
              <a:ext uri="{FF2B5EF4-FFF2-40B4-BE49-F238E27FC236}">
                <a16:creationId xmlns:a16="http://schemas.microsoft.com/office/drawing/2014/main" id="{21B46B2E-2631-4C28-9AAD-0AB63F51533F}"/>
              </a:ext>
            </a:extLst>
          </p:cNvPr>
          <p:cNvSpPr>
            <a:spLocks noGrp="1"/>
          </p:cNvSpPr>
          <p:nvPr>
            <p:ph idx="1"/>
          </p:nvPr>
        </p:nvSpPr>
        <p:spPr>
          <a:xfrm>
            <a:off x="1097280" y="2054710"/>
            <a:ext cx="10058400" cy="3814383"/>
          </a:xfrm>
        </p:spPr>
        <p:txBody>
          <a:bodyPr>
            <a:normAutofit/>
          </a:bodyPr>
          <a:lstStyle/>
          <a:p>
            <a:r>
              <a:rPr kumimoji="1" lang="ja-JP" altLang="en-US" sz="2400" dirty="0"/>
              <a:t>宇宙人達は</a:t>
            </a:r>
            <a:r>
              <a:rPr kumimoji="1" lang="ja-JP" altLang="en-US" sz="2400" dirty="0">
                <a:solidFill>
                  <a:srgbClr val="FF0000"/>
                </a:solidFill>
              </a:rPr>
              <a:t>相対論的時間の遅れ</a:t>
            </a:r>
            <a:r>
              <a:rPr kumimoji="1" lang="ja-JP" altLang="en-US" sz="2400" dirty="0"/>
              <a:t>のことは勿論知っていた。</a:t>
            </a:r>
            <a:endParaRPr kumimoji="1" lang="en-US" altLang="ja-JP" sz="2400" dirty="0"/>
          </a:p>
          <a:p>
            <a:r>
              <a:rPr kumimoji="1" lang="ja-JP" altLang="en-US" sz="2400" dirty="0"/>
              <a:t>太郎が村人達と会ったときに、年老いた村人にビックリしないように、太郎のための</a:t>
            </a:r>
            <a:r>
              <a:rPr kumimoji="1" lang="ja-JP" altLang="en-US" sz="2400" dirty="0">
                <a:solidFill>
                  <a:srgbClr val="FF0000"/>
                </a:solidFill>
              </a:rPr>
              <a:t>老化促進剤</a:t>
            </a:r>
            <a:r>
              <a:rPr kumimoji="1" lang="ja-JP" altLang="en-US" sz="2400" dirty="0"/>
              <a:t>を用意していた。これが玉手箱。</a:t>
            </a:r>
            <a:endParaRPr kumimoji="1" lang="en-US" altLang="ja-JP" sz="2400" dirty="0"/>
          </a:p>
          <a:p>
            <a:r>
              <a:rPr kumimoji="1" lang="ja-JP" altLang="en-US" sz="2400" dirty="0"/>
              <a:t>残念ながら村人達は皆亡くなっていた。</a:t>
            </a:r>
          </a:p>
        </p:txBody>
      </p:sp>
    </p:spTree>
    <p:extLst>
      <p:ext uri="{BB962C8B-B14F-4D97-AF65-F5344CB8AC3E}">
        <p14:creationId xmlns:p14="http://schemas.microsoft.com/office/powerpoint/2010/main" val="25925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66B027-BAC9-4551-AFB8-513A4B20947E}"/>
              </a:ext>
            </a:extLst>
          </p:cNvPr>
          <p:cNvSpPr>
            <a:spLocks noGrp="1"/>
          </p:cNvSpPr>
          <p:nvPr>
            <p:ph type="title"/>
          </p:nvPr>
        </p:nvSpPr>
        <p:spPr/>
        <p:txBody>
          <a:bodyPr>
            <a:normAutofit/>
          </a:bodyPr>
          <a:lstStyle/>
          <a:p>
            <a:r>
              <a:rPr kumimoji="1" lang="ja-JP" altLang="en-US" sz="3600" dirty="0"/>
              <a:t>高度の文明を持った宇宙人は本当にいるのか</a:t>
            </a:r>
          </a:p>
        </p:txBody>
      </p:sp>
      <p:sp>
        <p:nvSpPr>
          <p:cNvPr id="3" name="コンテンツ プレースホルダー 2">
            <a:extLst>
              <a:ext uri="{FF2B5EF4-FFF2-40B4-BE49-F238E27FC236}">
                <a16:creationId xmlns:a16="http://schemas.microsoft.com/office/drawing/2014/main" id="{C87BB170-E46F-4E4C-968C-2070FE1B1EF5}"/>
              </a:ext>
            </a:extLst>
          </p:cNvPr>
          <p:cNvSpPr>
            <a:spLocks noGrp="1"/>
          </p:cNvSpPr>
          <p:nvPr>
            <p:ph idx="1"/>
          </p:nvPr>
        </p:nvSpPr>
        <p:spPr>
          <a:xfrm>
            <a:off x="390861" y="2683810"/>
            <a:ext cx="5389583" cy="2615479"/>
          </a:xfrm>
          <a:ln w="38100">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a:normAutofit/>
          </a:bodyPr>
          <a:lstStyle/>
          <a:p>
            <a:pPr algn="ctr"/>
            <a:endParaRPr kumimoji="1" lang="en-US" altLang="ja-JP" dirty="0"/>
          </a:p>
          <a:p>
            <a:pPr algn="ctr"/>
            <a:r>
              <a:rPr kumimoji="1" lang="ja-JP" altLang="en-US" dirty="0"/>
              <a:t>高度の文明を持った宇宙人の存在を</a:t>
            </a:r>
            <a:r>
              <a:rPr kumimoji="1" lang="ja-JP" altLang="en-US" dirty="0">
                <a:solidFill>
                  <a:srgbClr val="FF0000"/>
                </a:solidFill>
              </a:rPr>
              <a:t>仮定</a:t>
            </a:r>
            <a:endParaRPr kumimoji="1" lang="en-US" altLang="ja-JP" dirty="0">
              <a:solidFill>
                <a:srgbClr val="FF0000"/>
              </a:solidFill>
            </a:endParaRPr>
          </a:p>
          <a:p>
            <a:pPr algn="ctr"/>
            <a:endParaRPr lang="en-US" altLang="ja-JP" dirty="0"/>
          </a:p>
          <a:p>
            <a:pPr algn="ctr"/>
            <a:endParaRPr kumimoji="1" lang="en-US" altLang="ja-JP" dirty="0"/>
          </a:p>
          <a:p>
            <a:pPr algn="ctr"/>
            <a:r>
              <a:rPr kumimoji="1" lang="ja-JP" altLang="en-US" dirty="0"/>
              <a:t>浦島太郎物語の論理的</a:t>
            </a:r>
            <a:r>
              <a:rPr kumimoji="1" lang="ja-JP" altLang="en-US" dirty="0">
                <a:solidFill>
                  <a:srgbClr val="FF0000"/>
                </a:solidFill>
              </a:rPr>
              <a:t>説明可能</a:t>
            </a:r>
            <a:endParaRPr kumimoji="1" lang="en-US" altLang="ja-JP" dirty="0">
              <a:solidFill>
                <a:srgbClr val="FF0000"/>
              </a:solidFill>
            </a:endParaRPr>
          </a:p>
          <a:p>
            <a:pPr algn="ctr"/>
            <a:endParaRPr kumimoji="1" lang="en-US" altLang="ja-JP" dirty="0"/>
          </a:p>
        </p:txBody>
      </p:sp>
      <p:cxnSp>
        <p:nvCxnSpPr>
          <p:cNvPr id="5" name="直線矢印コネクタ 4">
            <a:extLst>
              <a:ext uri="{FF2B5EF4-FFF2-40B4-BE49-F238E27FC236}">
                <a16:creationId xmlns:a16="http://schemas.microsoft.com/office/drawing/2014/main" id="{C7488526-220F-4F10-814B-406FCF876620}"/>
              </a:ext>
            </a:extLst>
          </p:cNvPr>
          <p:cNvCxnSpPr>
            <a:cxnSpLocks/>
          </p:cNvCxnSpPr>
          <p:nvPr/>
        </p:nvCxnSpPr>
        <p:spPr>
          <a:xfrm>
            <a:off x="3232674" y="3711389"/>
            <a:ext cx="0" cy="51636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a:extLst>
              <a:ext uri="{FF2B5EF4-FFF2-40B4-BE49-F238E27FC236}">
                <a16:creationId xmlns:a16="http://schemas.microsoft.com/office/drawing/2014/main" id="{B6EC9442-98B0-490F-AE89-E4B27E10751C}"/>
              </a:ext>
            </a:extLst>
          </p:cNvPr>
          <p:cNvCxnSpPr>
            <a:cxnSpLocks/>
          </p:cNvCxnSpPr>
          <p:nvPr/>
        </p:nvCxnSpPr>
        <p:spPr>
          <a:xfrm>
            <a:off x="9111730" y="3603810"/>
            <a:ext cx="0" cy="524436"/>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7" name="テキスト ボックス 6">
            <a:extLst>
              <a:ext uri="{FF2B5EF4-FFF2-40B4-BE49-F238E27FC236}">
                <a16:creationId xmlns:a16="http://schemas.microsoft.com/office/drawing/2014/main" id="{64A98251-898A-4CAB-8071-9BE5193C7F83}"/>
              </a:ext>
            </a:extLst>
          </p:cNvPr>
          <p:cNvSpPr txBox="1"/>
          <p:nvPr/>
        </p:nvSpPr>
        <p:spPr>
          <a:xfrm>
            <a:off x="6949444" y="2683810"/>
            <a:ext cx="4851695" cy="2652008"/>
          </a:xfrm>
          <a:prstGeom prst="rect">
            <a:avLst/>
          </a:prstGeom>
          <a:noFill/>
          <a:ln w="38100">
            <a:solidFill>
              <a:schemeClr val="accent5">
                <a:lumMod val="75000"/>
              </a:schemeClr>
            </a:solidFill>
          </a:ln>
        </p:spPr>
        <p:txBody>
          <a:bodyPr wrap="square" rtlCol="0">
            <a:spAutoFit/>
          </a:bodyPr>
          <a:lstStyle/>
          <a:p>
            <a:pPr marL="91440" marR="0" lvl="0" indent="-91440" algn="ctr"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1" lang="en-US" altLang="ja-JP" sz="20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endParaRPr>
          </a:p>
          <a:p>
            <a:pPr marL="91440" marR="0" lvl="0" indent="-91440" algn="ctr"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1" lang="ja-JP" altLang="en-US" sz="20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rPr>
              <a:t>浦島太郎物語の</a:t>
            </a:r>
            <a:r>
              <a:rPr kumimoji="1" lang="ja-JP" altLang="en-US" sz="20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実在性</a:t>
            </a:r>
            <a:endParaRPr kumimoji="1" lang="en-US" altLang="ja-JP" sz="20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endParaRPr>
          </a:p>
          <a:p>
            <a:pPr marL="91440" marR="0" lvl="0" indent="-91440" algn="ctr"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1" lang="en-US" altLang="ja-JP" sz="20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endParaRPr>
          </a:p>
          <a:p>
            <a:pPr marL="91440" marR="0" lvl="0" indent="-91440" algn="ctr"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1" lang="en-US" altLang="ja-JP" sz="20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endParaRPr>
          </a:p>
          <a:p>
            <a:pPr marL="91440" marR="0" lvl="0" indent="-91440" algn="ctr"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1" lang="ja-JP" altLang="en-US" sz="20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rPr>
              <a:t>高度の文明を持った宇宙人の</a:t>
            </a:r>
            <a:r>
              <a:rPr kumimoji="1" lang="ja-JP" altLang="en-US" sz="20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存在</a:t>
            </a:r>
            <a:endParaRPr kumimoji="1" lang="en-US" altLang="ja-JP" sz="20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endParaRPr>
          </a:p>
          <a:p>
            <a:pPr marL="91440" marR="0" lvl="0" indent="-91440" algn="ctr"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1" lang="en-US" altLang="ja-JP" sz="20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endParaRPr>
          </a:p>
        </p:txBody>
      </p:sp>
      <p:sp>
        <p:nvSpPr>
          <p:cNvPr id="4" name="矢印: 右 3">
            <a:extLst>
              <a:ext uri="{FF2B5EF4-FFF2-40B4-BE49-F238E27FC236}">
                <a16:creationId xmlns:a16="http://schemas.microsoft.com/office/drawing/2014/main" id="{FFAEFB52-4707-4B17-925C-6F5AF944893D}"/>
              </a:ext>
            </a:extLst>
          </p:cNvPr>
          <p:cNvSpPr/>
          <p:nvPr/>
        </p:nvSpPr>
        <p:spPr>
          <a:xfrm>
            <a:off x="5959736" y="3711389"/>
            <a:ext cx="742278" cy="4168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97238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CB0229-16C4-487C-92ED-D59054E1C79A}"/>
              </a:ext>
            </a:extLst>
          </p:cNvPr>
          <p:cNvSpPr>
            <a:spLocks noGrp="1"/>
          </p:cNvSpPr>
          <p:nvPr>
            <p:ph type="title"/>
          </p:nvPr>
        </p:nvSpPr>
        <p:spPr/>
        <p:txBody>
          <a:bodyPr/>
          <a:lstStyle/>
          <a:p>
            <a:r>
              <a:rPr kumimoji="1" lang="ja-JP" altLang="en-US" dirty="0"/>
              <a:t>浦島太郎の歌</a:t>
            </a:r>
          </a:p>
        </p:txBody>
      </p:sp>
      <p:pic>
        <p:nvPicPr>
          <p:cNvPr id="6" name="オンライン メディア 5" title="浦島太郎（うらしまたろう）童謡 どうよう こどものうた 日本の歌（にほんのうた） みんなのうた ♬むかしむかしうらしまは〜  めろでぃー・らいん♪">
            <a:hlinkClick r:id="" action="ppaction://media"/>
            <a:extLst>
              <a:ext uri="{FF2B5EF4-FFF2-40B4-BE49-F238E27FC236}">
                <a16:creationId xmlns:a16="http://schemas.microsoft.com/office/drawing/2014/main" id="{2A6A8AE5-D6DC-4371-B50E-5D6EAE6B1E91}"/>
              </a:ext>
            </a:extLst>
          </p:cNvPr>
          <p:cNvPicPr>
            <a:picLocks noGrp="1" noRot="1" noChangeAspect="1"/>
          </p:cNvPicPr>
          <p:nvPr>
            <p:ph idx="1"/>
            <a:videoFile r:link="rId1"/>
          </p:nvPr>
        </p:nvPicPr>
        <p:blipFill>
          <a:blip r:embed="rId3"/>
          <a:stretch>
            <a:fillRect/>
          </a:stretch>
        </p:blipFill>
        <p:spPr>
          <a:xfrm>
            <a:off x="2177887" y="1846263"/>
            <a:ext cx="7889843" cy="4457718"/>
          </a:xfrm>
          <a:prstGeom prst="rect">
            <a:avLst/>
          </a:prstGeom>
        </p:spPr>
      </p:pic>
    </p:spTree>
    <p:extLst>
      <p:ext uri="{BB962C8B-B14F-4D97-AF65-F5344CB8AC3E}">
        <p14:creationId xmlns:p14="http://schemas.microsoft.com/office/powerpoint/2010/main" val="3858794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766973C-9765-40BF-9793-DF8A0A51A3B8}"/>
              </a:ext>
            </a:extLst>
          </p:cNvPr>
          <p:cNvSpPr txBox="1"/>
          <p:nvPr/>
        </p:nvSpPr>
        <p:spPr>
          <a:xfrm>
            <a:off x="2979868" y="591671"/>
            <a:ext cx="7702475" cy="5262979"/>
          </a:xfrm>
          <a:prstGeom prst="rect">
            <a:avLst/>
          </a:prstGeom>
          <a:noFill/>
        </p:spPr>
        <p:txBody>
          <a:bodyPr wrap="square" rtlCol="0">
            <a:spAutoFit/>
          </a:bodyPr>
          <a:lstStyle/>
          <a:p>
            <a:r>
              <a:rPr kumimoji="1" lang="ja-JP" altLang="en-US" sz="2400" dirty="0"/>
              <a:t>昔　昔、浦島は助けた</a:t>
            </a:r>
            <a:r>
              <a:rPr kumimoji="1" lang="ja-JP" altLang="en-US" sz="2400" dirty="0">
                <a:solidFill>
                  <a:srgbClr val="FF0000"/>
                </a:solidFill>
              </a:rPr>
              <a:t>亀</a:t>
            </a:r>
            <a:r>
              <a:rPr kumimoji="1" lang="ja-JP" altLang="en-US" sz="2400" dirty="0"/>
              <a:t>に連れられて、</a:t>
            </a:r>
          </a:p>
          <a:p>
            <a:r>
              <a:rPr kumimoji="1" lang="ja-JP" altLang="en-US" sz="2400" dirty="0">
                <a:solidFill>
                  <a:srgbClr val="FF0000"/>
                </a:solidFill>
              </a:rPr>
              <a:t>龍宮城</a:t>
            </a:r>
            <a:r>
              <a:rPr kumimoji="1" lang="ja-JP" altLang="en-US" sz="2400" dirty="0"/>
              <a:t>へ来て見れば、絵にもかけない美しさ。</a:t>
            </a:r>
          </a:p>
          <a:p>
            <a:endParaRPr kumimoji="1" lang="ja-JP" altLang="en-US" sz="2400" dirty="0"/>
          </a:p>
          <a:p>
            <a:r>
              <a:rPr kumimoji="1" lang="ja-JP" altLang="en-US" sz="2400" dirty="0"/>
              <a:t>乙姫様の御馳走に、鯛やひらめの舞い踊り、</a:t>
            </a:r>
          </a:p>
          <a:p>
            <a:r>
              <a:rPr kumimoji="1" lang="ja-JP" altLang="en-US" sz="2400" dirty="0"/>
              <a:t>ただめずらしくおもしろく、</a:t>
            </a:r>
            <a:r>
              <a:rPr kumimoji="1" lang="ja-JP" altLang="en-US" sz="2400" dirty="0">
                <a:solidFill>
                  <a:srgbClr val="FF0000"/>
                </a:solidFill>
              </a:rPr>
              <a:t>月日のたつのも</a:t>
            </a:r>
            <a:r>
              <a:rPr kumimoji="1" lang="ja-JP" altLang="en-US" sz="2400" dirty="0"/>
              <a:t>夢のうち。</a:t>
            </a:r>
          </a:p>
          <a:p>
            <a:endParaRPr kumimoji="1" lang="ja-JP" altLang="en-US" sz="2400" dirty="0"/>
          </a:p>
          <a:p>
            <a:r>
              <a:rPr kumimoji="1" lang="ja-JP" altLang="en-US" sz="2400" dirty="0"/>
              <a:t>遊びにあきて気がついて、おいとまごいもそこそこに、</a:t>
            </a:r>
          </a:p>
          <a:p>
            <a:r>
              <a:rPr kumimoji="1" lang="ja-JP" altLang="en-US" sz="2400" dirty="0"/>
              <a:t>帰る途中の楽しみは、土産にもらった</a:t>
            </a:r>
            <a:r>
              <a:rPr kumimoji="1" lang="ja-JP" altLang="en-US" sz="2400" dirty="0">
                <a:solidFill>
                  <a:srgbClr val="FF0000"/>
                </a:solidFill>
              </a:rPr>
              <a:t>玉手箱</a:t>
            </a:r>
            <a:r>
              <a:rPr kumimoji="1" lang="ja-JP" altLang="en-US" sz="2400" dirty="0"/>
              <a:t>。</a:t>
            </a:r>
          </a:p>
          <a:p>
            <a:endParaRPr kumimoji="1" lang="ja-JP" altLang="en-US" sz="2400" dirty="0"/>
          </a:p>
          <a:p>
            <a:r>
              <a:rPr kumimoji="1" lang="ja-JP" altLang="en-US" sz="2400" dirty="0"/>
              <a:t>帰って見れば、こは如何に、</a:t>
            </a:r>
            <a:r>
              <a:rPr kumimoji="1" lang="ja-JP" altLang="en-US" sz="2400" dirty="0">
                <a:solidFill>
                  <a:srgbClr val="FF0000"/>
                </a:solidFill>
              </a:rPr>
              <a:t>もと居た家も村も無く</a:t>
            </a:r>
            <a:r>
              <a:rPr kumimoji="1" lang="ja-JP" altLang="en-US" sz="2400" dirty="0"/>
              <a:t>、</a:t>
            </a:r>
          </a:p>
          <a:p>
            <a:r>
              <a:rPr kumimoji="1" lang="ja-JP" altLang="en-US" sz="2400" dirty="0"/>
              <a:t>道に行きあう人々は、</a:t>
            </a:r>
            <a:r>
              <a:rPr kumimoji="1" lang="ja-JP" altLang="en-US" sz="2400" dirty="0">
                <a:solidFill>
                  <a:srgbClr val="FF0000"/>
                </a:solidFill>
              </a:rPr>
              <a:t>顔も知らない者ばかり</a:t>
            </a:r>
            <a:r>
              <a:rPr kumimoji="1" lang="ja-JP" altLang="en-US" sz="2400" dirty="0"/>
              <a:t>。</a:t>
            </a:r>
          </a:p>
          <a:p>
            <a:endParaRPr kumimoji="1" lang="ja-JP" altLang="en-US" sz="2400" dirty="0"/>
          </a:p>
          <a:p>
            <a:r>
              <a:rPr kumimoji="1" lang="ja-JP" altLang="en-US" sz="2400" dirty="0"/>
              <a:t>心細さに蓋とれば、あけて悔しき玉手箱、</a:t>
            </a:r>
          </a:p>
          <a:p>
            <a:r>
              <a:rPr kumimoji="1" lang="ja-JP" altLang="en-US" sz="2400" dirty="0"/>
              <a:t>中からぱっと白煙、</a:t>
            </a:r>
            <a:r>
              <a:rPr kumimoji="1" lang="ja-JP" altLang="en-US" sz="2400" dirty="0">
                <a:solidFill>
                  <a:srgbClr val="FF0000"/>
                </a:solidFill>
              </a:rPr>
              <a:t>たちまち太郎はお爺さん</a:t>
            </a:r>
            <a:r>
              <a:rPr kumimoji="1" lang="ja-JP" altLang="en-US" sz="2400" dirty="0"/>
              <a:t>。</a:t>
            </a:r>
          </a:p>
        </p:txBody>
      </p:sp>
    </p:spTree>
    <p:extLst>
      <p:ext uri="{BB962C8B-B14F-4D97-AF65-F5344CB8AC3E}">
        <p14:creationId xmlns:p14="http://schemas.microsoft.com/office/powerpoint/2010/main" val="1593137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CAD0A3-57BB-4A89-B960-2239576EE759}"/>
              </a:ext>
            </a:extLst>
          </p:cNvPr>
          <p:cNvSpPr>
            <a:spLocks noGrp="1"/>
          </p:cNvSpPr>
          <p:nvPr>
            <p:ph type="title"/>
          </p:nvPr>
        </p:nvSpPr>
        <p:spPr>
          <a:xfrm>
            <a:off x="1097280" y="597050"/>
            <a:ext cx="10058400" cy="972042"/>
          </a:xfrm>
        </p:spPr>
        <p:txBody>
          <a:bodyPr/>
          <a:lstStyle/>
          <a:p>
            <a:r>
              <a:rPr kumimoji="1" lang="ja-JP" altLang="en-US" dirty="0">
                <a:solidFill>
                  <a:srgbClr val="FF0000"/>
                </a:solidFill>
              </a:rPr>
              <a:t>疑問</a:t>
            </a:r>
            <a:endParaRPr kumimoji="1" lang="ja-JP" altLang="en-US" dirty="0"/>
          </a:p>
        </p:txBody>
      </p:sp>
      <p:sp>
        <p:nvSpPr>
          <p:cNvPr id="3" name="コンテンツ プレースホルダー 2">
            <a:extLst>
              <a:ext uri="{FF2B5EF4-FFF2-40B4-BE49-F238E27FC236}">
                <a16:creationId xmlns:a16="http://schemas.microsoft.com/office/drawing/2014/main" id="{EE5B9AA5-B397-4263-9698-D6B18AE518B8}"/>
              </a:ext>
            </a:extLst>
          </p:cNvPr>
          <p:cNvSpPr>
            <a:spLocks noGrp="1"/>
          </p:cNvSpPr>
          <p:nvPr>
            <p:ph idx="1"/>
          </p:nvPr>
        </p:nvSpPr>
        <p:spPr>
          <a:xfrm>
            <a:off x="1066800" y="1845733"/>
            <a:ext cx="10058400" cy="4522794"/>
          </a:xfrm>
        </p:spPr>
        <p:txBody>
          <a:bodyPr>
            <a:normAutofit/>
          </a:bodyPr>
          <a:lstStyle/>
          <a:p>
            <a:r>
              <a:rPr kumimoji="1" lang="ja-JP" altLang="en-US" dirty="0"/>
              <a:t>浦島太郎は海辺で海亀をいじめる子供達から海亀を助ける。</a:t>
            </a:r>
            <a:endParaRPr kumimoji="1" lang="en-US" altLang="ja-JP" dirty="0"/>
          </a:p>
          <a:p>
            <a:r>
              <a:rPr kumimoji="1" lang="ja-JP" altLang="en-US" dirty="0"/>
              <a:t>海亀は浦島太郎に感謝、太郎は海亀に乗って竜宮城へ。</a:t>
            </a:r>
            <a:endParaRPr kumimoji="1" lang="en-US" altLang="ja-JP" dirty="0"/>
          </a:p>
          <a:p>
            <a:r>
              <a:rPr kumimoji="1" lang="ja-JP" altLang="en-US" dirty="0"/>
              <a:t>　</a:t>
            </a:r>
            <a:r>
              <a:rPr kumimoji="1" lang="ja-JP" altLang="en-US" dirty="0">
                <a:solidFill>
                  <a:srgbClr val="FF0000"/>
                </a:solidFill>
              </a:rPr>
              <a:t>疑問</a:t>
            </a:r>
            <a:r>
              <a:rPr kumimoji="1" lang="en-US" altLang="ja-JP" dirty="0">
                <a:solidFill>
                  <a:srgbClr val="FF0000"/>
                </a:solidFill>
              </a:rPr>
              <a:t>1</a:t>
            </a:r>
            <a:r>
              <a:rPr kumimoji="1" lang="ja-JP" altLang="en-US" dirty="0"/>
              <a:t>　</a:t>
            </a:r>
            <a:r>
              <a:rPr kumimoji="1" lang="ja-JP" altLang="en-US" dirty="0">
                <a:solidFill>
                  <a:srgbClr val="FF0000"/>
                </a:solidFill>
              </a:rPr>
              <a:t>海亀がお礼なんかするのか？　海亀に乗って海中に行くなんておかしい。</a:t>
            </a:r>
            <a:endParaRPr kumimoji="1" lang="en-US" altLang="ja-JP" dirty="0">
              <a:solidFill>
                <a:srgbClr val="FF0000"/>
              </a:solidFill>
            </a:endParaRPr>
          </a:p>
          <a:p>
            <a:r>
              <a:rPr kumimoji="1" lang="ja-JP" altLang="en-US" dirty="0"/>
              <a:t>竜宮城は絵にも描けない美しさ、乙姫様のごちそう、鯛やヒラメの舞い踊り。</a:t>
            </a:r>
            <a:endParaRPr kumimoji="1" lang="en-US" altLang="ja-JP" dirty="0"/>
          </a:p>
          <a:p>
            <a:r>
              <a:rPr kumimoji="1" lang="ja-JP" altLang="en-US" dirty="0"/>
              <a:t>　</a:t>
            </a:r>
            <a:r>
              <a:rPr kumimoji="1" lang="ja-JP" altLang="en-US" dirty="0">
                <a:solidFill>
                  <a:srgbClr val="FF0000"/>
                </a:solidFill>
              </a:rPr>
              <a:t>疑問</a:t>
            </a:r>
            <a:r>
              <a:rPr kumimoji="1" lang="en-US" altLang="ja-JP" dirty="0">
                <a:solidFill>
                  <a:srgbClr val="FF0000"/>
                </a:solidFill>
              </a:rPr>
              <a:t>2</a:t>
            </a:r>
            <a:r>
              <a:rPr kumimoji="1" lang="ja-JP" altLang="en-US" dirty="0"/>
              <a:t>　</a:t>
            </a:r>
            <a:r>
              <a:rPr kumimoji="1" lang="ja-JP" altLang="en-US" dirty="0">
                <a:solidFill>
                  <a:srgbClr val="FF0000"/>
                </a:solidFill>
              </a:rPr>
              <a:t>現実に竜宮城なんかあるのか？</a:t>
            </a:r>
            <a:endParaRPr kumimoji="1" lang="en-US" altLang="ja-JP" dirty="0">
              <a:solidFill>
                <a:srgbClr val="FF0000"/>
              </a:solidFill>
            </a:endParaRPr>
          </a:p>
          <a:p>
            <a:r>
              <a:rPr kumimoji="1" lang="ja-JP" altLang="en-US" dirty="0"/>
              <a:t>しばらく経って亀に乗って村に帰る。帰ってきたら誰も知った者がいない。</a:t>
            </a:r>
            <a:endParaRPr kumimoji="1" lang="en-US" altLang="ja-JP" dirty="0"/>
          </a:p>
          <a:p>
            <a:r>
              <a:rPr kumimoji="1" lang="ja-JP" altLang="en-US" dirty="0"/>
              <a:t>若い者に聞くと、昔そんな人がいたよ。</a:t>
            </a:r>
            <a:endParaRPr kumimoji="1" lang="en-US" altLang="ja-JP" dirty="0"/>
          </a:p>
          <a:p>
            <a:r>
              <a:rPr kumimoji="1" lang="ja-JP" altLang="en-US" dirty="0"/>
              <a:t>　</a:t>
            </a:r>
            <a:r>
              <a:rPr kumimoji="1" lang="ja-JP" altLang="en-US" dirty="0">
                <a:solidFill>
                  <a:srgbClr val="FF0000"/>
                </a:solidFill>
              </a:rPr>
              <a:t>疑問</a:t>
            </a:r>
            <a:r>
              <a:rPr kumimoji="1" lang="en-US" altLang="ja-JP" dirty="0">
                <a:solidFill>
                  <a:srgbClr val="FF0000"/>
                </a:solidFill>
              </a:rPr>
              <a:t>3</a:t>
            </a:r>
            <a:r>
              <a:rPr kumimoji="1" lang="ja-JP" altLang="en-US" dirty="0"/>
              <a:t>　</a:t>
            </a:r>
            <a:r>
              <a:rPr kumimoji="1" lang="ja-JP" altLang="en-US" dirty="0">
                <a:solidFill>
                  <a:srgbClr val="FF0000"/>
                </a:solidFill>
              </a:rPr>
              <a:t>友達や親戚縁者が亡くなっているのに浦島太郎だけ歳を取らないのはおかしい。</a:t>
            </a:r>
            <a:endParaRPr kumimoji="1" lang="en-US" altLang="ja-JP" dirty="0">
              <a:solidFill>
                <a:srgbClr val="FF0000"/>
              </a:solidFill>
            </a:endParaRPr>
          </a:p>
          <a:p>
            <a:r>
              <a:rPr kumimoji="1" lang="ja-JP" altLang="en-US" dirty="0"/>
              <a:t>困ってしまって、土産にもらった玉手箱を開けてみたら、たちまち歳を取ってしまった。</a:t>
            </a:r>
            <a:endParaRPr kumimoji="1" lang="en-US" altLang="ja-JP" dirty="0"/>
          </a:p>
          <a:p>
            <a:r>
              <a:rPr kumimoji="1" lang="ja-JP" altLang="en-US" dirty="0"/>
              <a:t>　</a:t>
            </a:r>
            <a:r>
              <a:rPr kumimoji="1" lang="ja-JP" altLang="en-US" dirty="0">
                <a:solidFill>
                  <a:srgbClr val="FF0000"/>
                </a:solidFill>
              </a:rPr>
              <a:t>疑問</a:t>
            </a:r>
            <a:r>
              <a:rPr kumimoji="1" lang="en-US" altLang="ja-JP" dirty="0">
                <a:solidFill>
                  <a:srgbClr val="FF0000"/>
                </a:solidFill>
              </a:rPr>
              <a:t>4</a:t>
            </a:r>
            <a:r>
              <a:rPr kumimoji="1" lang="ja-JP" altLang="en-US" dirty="0"/>
              <a:t>　</a:t>
            </a:r>
            <a:r>
              <a:rPr kumimoji="1" lang="ja-JP" altLang="en-US" dirty="0">
                <a:solidFill>
                  <a:srgbClr val="FF0000"/>
                </a:solidFill>
              </a:rPr>
              <a:t>煙で急に歳を取るなんておかしい。玉手箱って何だ？</a:t>
            </a:r>
          </a:p>
        </p:txBody>
      </p:sp>
    </p:spTree>
    <p:extLst>
      <p:ext uri="{BB962C8B-B14F-4D97-AF65-F5344CB8AC3E}">
        <p14:creationId xmlns:p14="http://schemas.microsoft.com/office/powerpoint/2010/main" val="1266494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DA4567-F740-4886-A861-2085EEFADDD8}"/>
              </a:ext>
            </a:extLst>
          </p:cNvPr>
          <p:cNvSpPr>
            <a:spLocks noGrp="1"/>
          </p:cNvSpPr>
          <p:nvPr>
            <p:ph type="title"/>
          </p:nvPr>
        </p:nvSpPr>
        <p:spPr/>
        <p:txBody>
          <a:bodyPr/>
          <a:lstStyle/>
          <a:p>
            <a:pPr algn="ctr"/>
            <a:r>
              <a:rPr kumimoji="1" lang="ja-JP" altLang="en-US" dirty="0"/>
              <a:t>浦島太郎の不思議を解明する方法</a:t>
            </a:r>
          </a:p>
        </p:txBody>
      </p:sp>
      <p:sp>
        <p:nvSpPr>
          <p:cNvPr id="3" name="コンテンツ プレースホルダー 2">
            <a:extLst>
              <a:ext uri="{FF2B5EF4-FFF2-40B4-BE49-F238E27FC236}">
                <a16:creationId xmlns:a16="http://schemas.microsoft.com/office/drawing/2014/main" id="{6B38C20F-00A8-4B84-87DB-DF5BA6FC3BE0}"/>
              </a:ext>
            </a:extLst>
          </p:cNvPr>
          <p:cNvSpPr>
            <a:spLocks noGrp="1"/>
          </p:cNvSpPr>
          <p:nvPr>
            <p:ph idx="1"/>
          </p:nvPr>
        </p:nvSpPr>
        <p:spPr>
          <a:xfrm>
            <a:off x="731520" y="2667896"/>
            <a:ext cx="10908254" cy="3033657"/>
          </a:xfrm>
        </p:spPr>
        <p:txBody>
          <a:bodyPr/>
          <a:lstStyle/>
          <a:p>
            <a:pPr marL="0" indent="0" algn="ctr">
              <a:buNone/>
            </a:pPr>
            <a:r>
              <a:rPr kumimoji="1" lang="ja-JP" altLang="en-US" dirty="0"/>
              <a:t>　</a:t>
            </a:r>
            <a:r>
              <a:rPr kumimoji="1" lang="ja-JP" altLang="en-US" sz="4000" dirty="0">
                <a:solidFill>
                  <a:srgbClr val="FF0000"/>
                </a:solidFill>
              </a:rPr>
              <a:t>大前提</a:t>
            </a:r>
            <a:endParaRPr kumimoji="1" lang="en-US" altLang="ja-JP" sz="4000" dirty="0">
              <a:solidFill>
                <a:srgbClr val="FF0000"/>
              </a:solidFill>
            </a:endParaRPr>
          </a:p>
          <a:p>
            <a:pPr marL="0" indent="0" algn="ctr">
              <a:buNone/>
            </a:pPr>
            <a:r>
              <a:rPr kumimoji="1" lang="ja-JP" altLang="en-US" sz="4000" dirty="0">
                <a:solidFill>
                  <a:srgbClr val="FF0000"/>
                </a:solidFill>
              </a:rPr>
              <a:t>高度の文明を持った宇宙人の存在</a:t>
            </a:r>
            <a:endParaRPr kumimoji="1" lang="en-US" altLang="ja-JP" sz="4000" dirty="0">
              <a:solidFill>
                <a:srgbClr val="FF0000"/>
              </a:solidFill>
            </a:endParaRPr>
          </a:p>
          <a:p>
            <a:pPr marL="0" indent="0" algn="ctr">
              <a:buNone/>
            </a:pPr>
            <a:r>
              <a:rPr kumimoji="1" lang="ja-JP" altLang="en-US" sz="3200" dirty="0">
                <a:solidFill>
                  <a:schemeClr val="tx1"/>
                </a:solidFill>
              </a:rPr>
              <a:t>この大前提の下で、科学的につじつまの合った説明が</a:t>
            </a:r>
            <a:endParaRPr kumimoji="1" lang="en-US" altLang="ja-JP" sz="3200" dirty="0">
              <a:solidFill>
                <a:schemeClr val="tx1"/>
              </a:solidFill>
            </a:endParaRPr>
          </a:p>
          <a:p>
            <a:pPr marL="0" indent="0" algn="ctr">
              <a:buNone/>
            </a:pPr>
            <a:r>
              <a:rPr kumimoji="1" lang="ja-JP" altLang="en-US" sz="3200" dirty="0">
                <a:solidFill>
                  <a:schemeClr val="tx1"/>
                </a:solidFill>
              </a:rPr>
              <a:t>出来るだろうか？</a:t>
            </a:r>
          </a:p>
        </p:txBody>
      </p:sp>
    </p:spTree>
    <p:extLst>
      <p:ext uri="{BB962C8B-B14F-4D97-AF65-F5344CB8AC3E}">
        <p14:creationId xmlns:p14="http://schemas.microsoft.com/office/powerpoint/2010/main" val="2943872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895D54-4DAD-40C3-A0CF-202B506E81AC}"/>
              </a:ext>
            </a:extLst>
          </p:cNvPr>
          <p:cNvSpPr>
            <a:spLocks noGrp="1"/>
          </p:cNvSpPr>
          <p:nvPr>
            <p:ph type="title"/>
          </p:nvPr>
        </p:nvSpPr>
        <p:spPr/>
        <p:txBody>
          <a:bodyPr/>
          <a:lstStyle/>
          <a:p>
            <a:r>
              <a:rPr kumimoji="1" lang="ja-JP" altLang="en-US" dirty="0"/>
              <a:t>浦島太郎の不思議</a:t>
            </a:r>
          </a:p>
        </p:txBody>
      </p:sp>
      <p:sp>
        <p:nvSpPr>
          <p:cNvPr id="3" name="コンテンツ プレースホルダー 2">
            <a:extLst>
              <a:ext uri="{FF2B5EF4-FFF2-40B4-BE49-F238E27FC236}">
                <a16:creationId xmlns:a16="http://schemas.microsoft.com/office/drawing/2014/main" id="{513FFAA4-89F4-4518-8FCC-8AE2920E8785}"/>
              </a:ext>
            </a:extLst>
          </p:cNvPr>
          <p:cNvSpPr>
            <a:spLocks noGrp="1"/>
          </p:cNvSpPr>
          <p:nvPr>
            <p:ph idx="1"/>
          </p:nvPr>
        </p:nvSpPr>
        <p:spPr>
          <a:xfrm>
            <a:off x="1699708" y="2162286"/>
            <a:ext cx="7949901" cy="3706807"/>
          </a:xfrm>
        </p:spPr>
        <p:txBody>
          <a:bodyPr>
            <a:normAutofit lnSpcReduction="10000"/>
          </a:bodyPr>
          <a:lstStyle/>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1" lang="ja-JP" altLang="en-US" sz="28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疑問</a:t>
            </a:r>
            <a:r>
              <a:rPr kumimoji="1" lang="en-US" altLang="ja-JP" sz="28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1</a:t>
            </a:r>
            <a:r>
              <a:rPr kumimoji="1" lang="ja-JP" altLang="en-US" sz="2800" b="0" i="0" u="none" strike="noStrike" kern="1200" cap="none" spc="0" normalizeH="0" baseline="0" noProof="0" dirty="0">
                <a:ln>
                  <a:noFill/>
                </a:ln>
                <a:solidFill>
                  <a:srgbClr val="000000">
                    <a:lumMod val="75000"/>
                    <a:lumOff val="25000"/>
                  </a:srgbClr>
                </a:solidFill>
                <a:effectLst/>
                <a:uLnTx/>
                <a:uFillTx/>
                <a:latin typeface="Calibri" panose="020F0502020204030204"/>
                <a:ea typeface="ＭＳ Ｐゴシック" panose="020B0600070205080204" pitchFamily="50" charset="-128"/>
                <a:cs typeface="+mn-cs"/>
              </a:rPr>
              <a:t>　</a:t>
            </a:r>
            <a:r>
              <a:rPr kumimoji="1" lang="ja-JP" altLang="en-US" sz="28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海亀がお礼なんかするのか？　</a:t>
            </a:r>
            <a:endParaRPr kumimoji="1" lang="en-US" altLang="ja-JP" sz="28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1" lang="ja-JP" altLang="en-US" sz="28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　　　　　海亀に乗って海中に行くなんておかしい。</a:t>
            </a:r>
            <a:endParaRPr kumimoji="1" lang="en-US" altLang="ja-JP" sz="28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1" lang="ja-JP" altLang="en-US" sz="28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疑問</a:t>
            </a:r>
            <a:r>
              <a:rPr kumimoji="1" lang="en-US" altLang="ja-JP" sz="28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2</a:t>
            </a:r>
            <a:r>
              <a:rPr kumimoji="1" lang="ja-JP" altLang="en-US" sz="2800" b="0" i="0" u="none" strike="noStrike" kern="1200" cap="none" spc="0" normalizeH="0" baseline="0" noProof="0" dirty="0">
                <a:ln>
                  <a:noFill/>
                </a:ln>
                <a:solidFill>
                  <a:srgbClr val="000000">
                    <a:lumMod val="75000"/>
                    <a:lumOff val="25000"/>
                  </a:srgbClr>
                </a:solidFill>
                <a:effectLst/>
                <a:uLnTx/>
                <a:uFillTx/>
                <a:latin typeface="Calibri" panose="020F0502020204030204"/>
                <a:ea typeface="ＭＳ Ｐゴシック" panose="020B0600070205080204" pitchFamily="50" charset="-128"/>
                <a:cs typeface="+mn-cs"/>
              </a:rPr>
              <a:t>　</a:t>
            </a:r>
            <a:r>
              <a:rPr kumimoji="1" lang="ja-JP" altLang="en-US" sz="28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現実に竜宮城なんかあるのか？</a:t>
            </a:r>
            <a:endParaRPr kumimoji="1" lang="en-US" altLang="ja-JP" sz="28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1" lang="ja-JP" altLang="en-US" sz="28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疑問</a:t>
            </a:r>
            <a:r>
              <a:rPr kumimoji="1" lang="en-US" altLang="ja-JP" sz="28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3</a:t>
            </a:r>
            <a:r>
              <a:rPr kumimoji="1" lang="ja-JP" altLang="en-US" sz="2800" b="0" i="0" u="none" strike="noStrike" kern="1200" cap="none" spc="0" normalizeH="0" baseline="0" noProof="0" dirty="0">
                <a:ln>
                  <a:noFill/>
                </a:ln>
                <a:solidFill>
                  <a:srgbClr val="000000">
                    <a:lumMod val="75000"/>
                    <a:lumOff val="25000"/>
                  </a:srgbClr>
                </a:solidFill>
                <a:effectLst/>
                <a:uLnTx/>
                <a:uFillTx/>
                <a:latin typeface="Calibri" panose="020F0502020204030204"/>
                <a:ea typeface="ＭＳ Ｐゴシック" panose="020B0600070205080204" pitchFamily="50" charset="-128"/>
                <a:cs typeface="+mn-cs"/>
              </a:rPr>
              <a:t>　</a:t>
            </a:r>
            <a:r>
              <a:rPr kumimoji="1" lang="ja-JP" altLang="en-US" sz="28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友達や親戚縁者が亡くなっているのに</a:t>
            </a:r>
            <a:endParaRPr kumimoji="1" lang="en-US" altLang="ja-JP" sz="28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1" lang="ja-JP" altLang="en-US" sz="28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　　　　　浦島太郎だけ歳を取らないのはおかしい。</a:t>
            </a:r>
            <a:endParaRPr kumimoji="1" lang="en-US" altLang="ja-JP" sz="28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1" lang="ja-JP" altLang="en-US" sz="28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疑問</a:t>
            </a:r>
            <a:r>
              <a:rPr kumimoji="1" lang="en-US" altLang="ja-JP" sz="28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4</a:t>
            </a:r>
            <a:r>
              <a:rPr kumimoji="1" lang="ja-JP" altLang="en-US" sz="2800" b="0" i="0" u="none" strike="noStrike" kern="1200" cap="none" spc="0" normalizeH="0" baseline="0" noProof="0" dirty="0">
                <a:ln>
                  <a:noFill/>
                </a:ln>
                <a:solidFill>
                  <a:srgbClr val="000000">
                    <a:lumMod val="75000"/>
                    <a:lumOff val="25000"/>
                  </a:srgbClr>
                </a:solidFill>
                <a:effectLst/>
                <a:uLnTx/>
                <a:uFillTx/>
                <a:latin typeface="Calibri" panose="020F0502020204030204"/>
                <a:ea typeface="ＭＳ Ｐゴシック" panose="020B0600070205080204" pitchFamily="50" charset="-128"/>
                <a:cs typeface="+mn-cs"/>
              </a:rPr>
              <a:t>　</a:t>
            </a:r>
            <a:r>
              <a:rPr kumimoji="1" lang="ja-JP" altLang="en-US" sz="28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煙で急に歳を取るなんておかしい。</a:t>
            </a:r>
            <a:endParaRPr kumimoji="1" lang="en-US" altLang="ja-JP" sz="28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1" lang="ja-JP" altLang="en-US" sz="28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　　　　　玉手箱って何だ？</a:t>
            </a:r>
          </a:p>
          <a:p>
            <a:endParaRPr kumimoji="1" lang="ja-JP" altLang="en-US" dirty="0"/>
          </a:p>
        </p:txBody>
      </p:sp>
    </p:spTree>
    <p:extLst>
      <p:ext uri="{BB962C8B-B14F-4D97-AF65-F5344CB8AC3E}">
        <p14:creationId xmlns:p14="http://schemas.microsoft.com/office/powerpoint/2010/main" val="3279994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7B2D55-1DC0-460B-AC41-438DF710B1ED}"/>
              </a:ext>
            </a:extLst>
          </p:cNvPr>
          <p:cNvSpPr>
            <a:spLocks noGrp="1"/>
          </p:cNvSpPr>
          <p:nvPr>
            <p:ph type="title"/>
          </p:nvPr>
        </p:nvSpPr>
        <p:spPr>
          <a:xfrm>
            <a:off x="1097279" y="286603"/>
            <a:ext cx="10402645" cy="1450757"/>
          </a:xfrm>
        </p:spPr>
        <p:txBody>
          <a:bodyPr>
            <a:normAutofit/>
          </a:bodyPr>
          <a:lstStyle/>
          <a:p>
            <a:pPr marL="91440" marR="0" lvl="0" indent="-91440" defTabSz="914400" rtl="0" eaLnBrk="1" fontAlgn="auto" latinLnBrk="0" hangingPunct="1">
              <a:lnSpc>
                <a:spcPct val="90000"/>
              </a:lnSpc>
              <a:spcBef>
                <a:spcPts val="1200"/>
              </a:spcBef>
              <a:spcAft>
                <a:spcPts val="200"/>
              </a:spcAft>
              <a:tabLst/>
              <a:defRPr/>
            </a:pPr>
            <a:r>
              <a:rPr kumimoji="1" lang="ja-JP" altLang="en-US" sz="24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疑問</a:t>
            </a:r>
            <a:r>
              <a:rPr kumimoji="1" lang="en-US" altLang="ja-JP" sz="24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1</a:t>
            </a:r>
            <a:r>
              <a:rPr kumimoji="1" lang="ja-JP" altLang="en-US" sz="2400" b="0" i="0" u="none" strike="noStrike" kern="1200" cap="none" spc="0" normalizeH="0" baseline="0" noProof="0" dirty="0">
                <a:ln>
                  <a:noFill/>
                </a:ln>
                <a:solidFill>
                  <a:srgbClr val="000000">
                    <a:lumMod val="75000"/>
                    <a:lumOff val="25000"/>
                  </a:srgbClr>
                </a:solidFill>
                <a:effectLst/>
                <a:uLnTx/>
                <a:uFillTx/>
                <a:latin typeface="Calibri" panose="020F0502020204030204"/>
                <a:ea typeface="ＭＳ Ｐゴシック" panose="020B0600070205080204" pitchFamily="50" charset="-128"/>
                <a:cs typeface="+mn-cs"/>
              </a:rPr>
              <a:t>　</a:t>
            </a:r>
            <a:r>
              <a:rPr kumimoji="1" lang="ja-JP" altLang="en-US" sz="24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海亀がお礼なんかするのか？　海亀に乗って海中に行くなんておかしい</a:t>
            </a:r>
            <a:endParaRPr kumimoji="1" lang="ja-JP" altLang="en-US" sz="2400" dirty="0"/>
          </a:p>
        </p:txBody>
      </p:sp>
      <p:sp>
        <p:nvSpPr>
          <p:cNvPr id="3" name="コンテンツ プレースホルダー 2">
            <a:extLst>
              <a:ext uri="{FF2B5EF4-FFF2-40B4-BE49-F238E27FC236}">
                <a16:creationId xmlns:a16="http://schemas.microsoft.com/office/drawing/2014/main" id="{DBFF3DD0-50CA-4839-A3F7-57588614C954}"/>
              </a:ext>
            </a:extLst>
          </p:cNvPr>
          <p:cNvSpPr>
            <a:spLocks noGrp="1"/>
          </p:cNvSpPr>
          <p:nvPr>
            <p:ph idx="1"/>
          </p:nvPr>
        </p:nvSpPr>
        <p:spPr>
          <a:xfrm>
            <a:off x="1097280" y="2011680"/>
            <a:ext cx="10058400" cy="3857414"/>
          </a:xfrm>
        </p:spPr>
        <p:txBody>
          <a:bodyPr/>
          <a:lstStyle/>
          <a:p>
            <a:r>
              <a:rPr kumimoji="1" lang="ja-JP" altLang="en-US" dirty="0"/>
              <a:t>海亀は実は宇宙人達の宇宙船だった。地球探査中に機器の故障で海岸に不時着していた。</a:t>
            </a:r>
            <a:endParaRPr kumimoji="1" lang="en-US" altLang="ja-JP" dirty="0"/>
          </a:p>
          <a:p>
            <a:r>
              <a:rPr kumimoji="1" lang="ja-JP" altLang="en-US" dirty="0"/>
              <a:t>宇宙人達は地球人との交信装置を持っていた。浦島太郎とコミュニケーションを取ることが出来た。</a:t>
            </a:r>
            <a:endParaRPr kumimoji="1" lang="en-US" altLang="ja-JP" dirty="0"/>
          </a:p>
          <a:p>
            <a:r>
              <a:rPr kumimoji="1" lang="ja-JP" altLang="en-US" dirty="0"/>
              <a:t>機器の修理がすむと、浦島太郎に感謝して、宇宙中継基地まで招待することにした。</a:t>
            </a:r>
            <a:endParaRPr kumimoji="1" lang="en-US" altLang="ja-JP" dirty="0"/>
          </a:p>
          <a:p>
            <a:endParaRPr kumimoji="1" lang="ja-JP" altLang="en-US" dirty="0"/>
          </a:p>
        </p:txBody>
      </p:sp>
      <p:pic>
        <p:nvPicPr>
          <p:cNvPr id="5" name="図 4" descr="爬虫類, カメ, 動物, 水 が含まれている画像&#10;&#10;自動的に生成された説明">
            <a:extLst>
              <a:ext uri="{FF2B5EF4-FFF2-40B4-BE49-F238E27FC236}">
                <a16:creationId xmlns:a16="http://schemas.microsoft.com/office/drawing/2014/main" id="{30202410-A6B3-4976-9988-21BF8E5FE1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5966" y="3824467"/>
            <a:ext cx="2831022" cy="2044627"/>
          </a:xfrm>
          <a:prstGeom prst="rect">
            <a:avLst/>
          </a:prstGeom>
        </p:spPr>
      </p:pic>
      <p:pic>
        <p:nvPicPr>
          <p:cNvPr id="7" name="図 6" descr="ダイアグラム, アイコン&#10;&#10;自動的に生成された説明">
            <a:extLst>
              <a:ext uri="{FF2B5EF4-FFF2-40B4-BE49-F238E27FC236}">
                <a16:creationId xmlns:a16="http://schemas.microsoft.com/office/drawing/2014/main" id="{7103D307-9B89-463B-9484-79D29A9928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5014" y="3965717"/>
            <a:ext cx="2590800" cy="1762125"/>
          </a:xfrm>
          <a:prstGeom prst="rect">
            <a:avLst/>
          </a:prstGeom>
        </p:spPr>
      </p:pic>
    </p:spTree>
    <p:extLst>
      <p:ext uri="{BB962C8B-B14F-4D97-AF65-F5344CB8AC3E}">
        <p14:creationId xmlns:p14="http://schemas.microsoft.com/office/powerpoint/2010/main" val="3920553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E71969-8CF4-4C4E-91FD-96F1591777B6}"/>
              </a:ext>
            </a:extLst>
          </p:cNvPr>
          <p:cNvSpPr>
            <a:spLocks noGrp="1"/>
          </p:cNvSpPr>
          <p:nvPr>
            <p:ph type="title"/>
          </p:nvPr>
        </p:nvSpPr>
        <p:spPr>
          <a:xfrm>
            <a:off x="1097280" y="286603"/>
            <a:ext cx="10058400" cy="1450757"/>
          </a:xfrm>
        </p:spPr>
        <p:txBody>
          <a:bodyPr>
            <a:normAutofit/>
          </a:bodyPr>
          <a:lstStyle/>
          <a:p>
            <a:pPr marL="91440" marR="0" lvl="0" indent="-91440" defTabSz="914400" rtl="0" eaLnBrk="1" fontAlgn="auto" latinLnBrk="0" hangingPunct="1">
              <a:spcBef>
                <a:spcPts val="1200"/>
              </a:spcBef>
              <a:spcAft>
                <a:spcPts val="200"/>
              </a:spcAft>
              <a:tabLst/>
              <a:defRPr/>
            </a:pPr>
            <a:r>
              <a:rPr kumimoji="1" lang="ja-JP" altLang="en-US" sz="32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疑問</a:t>
            </a:r>
            <a:r>
              <a:rPr kumimoji="1" lang="en-US" altLang="ja-JP" sz="32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2</a:t>
            </a:r>
            <a:r>
              <a:rPr kumimoji="1" lang="ja-JP" altLang="en-US" sz="32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　現実に竜宮城なんかあるのか？</a:t>
            </a:r>
            <a:endParaRPr kumimoji="1" lang="ja-JP" altLang="en-US" sz="3200" dirty="0">
              <a:solidFill>
                <a:srgbClr val="FF0000"/>
              </a:solidFill>
            </a:endParaRPr>
          </a:p>
        </p:txBody>
      </p:sp>
      <p:sp>
        <p:nvSpPr>
          <p:cNvPr id="3" name="コンテンツ プレースホルダー 2">
            <a:extLst>
              <a:ext uri="{FF2B5EF4-FFF2-40B4-BE49-F238E27FC236}">
                <a16:creationId xmlns:a16="http://schemas.microsoft.com/office/drawing/2014/main" id="{287E6A9A-1530-4A15-A0DD-C5BFB67588F0}"/>
              </a:ext>
            </a:extLst>
          </p:cNvPr>
          <p:cNvSpPr>
            <a:spLocks noGrp="1"/>
          </p:cNvSpPr>
          <p:nvPr>
            <p:ph idx="1"/>
          </p:nvPr>
        </p:nvSpPr>
        <p:spPr>
          <a:xfrm>
            <a:off x="1097279" y="2114550"/>
            <a:ext cx="6617971" cy="3754544"/>
          </a:xfrm>
        </p:spPr>
        <p:txBody>
          <a:bodyPr>
            <a:normAutofit/>
          </a:bodyPr>
          <a:lstStyle/>
          <a:p>
            <a:r>
              <a:rPr kumimoji="1" lang="ja-JP" altLang="en-US" sz="2400" dirty="0"/>
              <a:t>地球から </a:t>
            </a:r>
            <a:r>
              <a:rPr kumimoji="1" lang="en-US" altLang="ja-JP" sz="2400" dirty="0"/>
              <a:t>0.1</a:t>
            </a:r>
            <a:r>
              <a:rPr kumimoji="1" lang="ja-JP" altLang="en-US" sz="2400" dirty="0"/>
              <a:t>光年程のところに宇宙中継基地がある。そこへ連れて行った。</a:t>
            </a:r>
            <a:endParaRPr kumimoji="1" lang="en-US" altLang="ja-JP" sz="2400" dirty="0"/>
          </a:p>
          <a:p>
            <a:r>
              <a:rPr kumimoji="1" lang="en-US" altLang="ja-JP" sz="2400" dirty="0"/>
              <a:t>VR</a:t>
            </a:r>
            <a:r>
              <a:rPr kumimoji="1" lang="ja-JP" altLang="en-US" sz="2400" dirty="0"/>
              <a:t>（</a:t>
            </a:r>
            <a:r>
              <a:rPr kumimoji="1" lang="en-US" altLang="ja-JP" sz="2400" dirty="0"/>
              <a:t>Virtual Reality </a:t>
            </a:r>
            <a:r>
              <a:rPr kumimoji="1" lang="ja-JP" altLang="en-US" sz="2400" dirty="0"/>
              <a:t>仮想現実）装置によって、地球人好みの素晴らしいものを見せて体験させることが出来る。浦島太郎には漁師さん好みのものを見せ、食事も豪華な感じのものにした。</a:t>
            </a:r>
            <a:endParaRPr kumimoji="1" lang="en-US" altLang="ja-JP" sz="2400" dirty="0"/>
          </a:p>
          <a:p>
            <a:r>
              <a:rPr kumimoji="1" lang="ja-JP" altLang="en-US" sz="2400" dirty="0"/>
              <a:t>浦島太郎は竜宮城に行ったと思い込んでいる。</a:t>
            </a:r>
          </a:p>
        </p:txBody>
      </p:sp>
      <p:pic>
        <p:nvPicPr>
          <p:cNvPr id="5" name="図 4" descr="ボックス, 挿絵, 時計 が含まれている画像&#10;&#10;自動的に生成された説明">
            <a:extLst>
              <a:ext uri="{FF2B5EF4-FFF2-40B4-BE49-F238E27FC236}">
                <a16:creationId xmlns:a16="http://schemas.microsoft.com/office/drawing/2014/main" id="{D40BE413-64EF-4D16-B631-005EA4C5EB7B}"/>
              </a:ext>
            </a:extLst>
          </p:cNvPr>
          <p:cNvPicPr>
            <a:picLocks noChangeAspect="1"/>
          </p:cNvPicPr>
          <p:nvPr/>
        </p:nvPicPr>
        <p:blipFill rotWithShape="1">
          <a:blip r:embed="rId2">
            <a:extLst>
              <a:ext uri="{28A0092B-C50C-407E-A947-70E740481C1C}">
                <a14:useLocalDpi xmlns:a14="http://schemas.microsoft.com/office/drawing/2010/main" val="0"/>
              </a:ext>
            </a:extLst>
          </a:blip>
          <a:srcRect l="17104" r="15154"/>
          <a:stretch/>
        </p:blipFill>
        <p:spPr>
          <a:xfrm>
            <a:off x="8020571" y="2398082"/>
            <a:ext cx="3135109" cy="3471012"/>
          </a:xfrm>
          <a:prstGeom prst="rect">
            <a:avLst/>
          </a:prstGeom>
        </p:spPr>
      </p:pic>
    </p:spTree>
    <p:extLst>
      <p:ext uri="{BB962C8B-B14F-4D97-AF65-F5344CB8AC3E}">
        <p14:creationId xmlns:p14="http://schemas.microsoft.com/office/powerpoint/2010/main" val="3082067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E7A4D5-D556-4D7A-B1FF-4E8244C3931B}"/>
              </a:ext>
            </a:extLst>
          </p:cNvPr>
          <p:cNvSpPr>
            <a:spLocks noGrp="1"/>
          </p:cNvSpPr>
          <p:nvPr>
            <p:ph type="title"/>
          </p:nvPr>
        </p:nvSpPr>
        <p:spPr>
          <a:xfrm>
            <a:off x="1097280" y="286603"/>
            <a:ext cx="10058400" cy="1450757"/>
          </a:xfrm>
        </p:spPr>
        <p:txBody>
          <a:bodyPr>
            <a:normAutofit/>
          </a:bodyPr>
          <a:lstStyle/>
          <a:p>
            <a:pPr marL="91440" marR="0" lvl="0" indent="-91440" defTabSz="914400" rtl="0" eaLnBrk="1" fontAlgn="auto" latinLnBrk="0" hangingPunct="1">
              <a:spcBef>
                <a:spcPts val="1200"/>
              </a:spcBef>
              <a:spcAft>
                <a:spcPts val="200"/>
              </a:spcAft>
              <a:tabLst/>
              <a:defRPr/>
            </a:pPr>
            <a:r>
              <a:rPr kumimoji="1" lang="ja-JP" altLang="en-US" sz="34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疑問</a:t>
            </a:r>
            <a:r>
              <a:rPr kumimoji="1" lang="en-US" altLang="ja-JP" sz="34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3</a:t>
            </a:r>
            <a:r>
              <a:rPr kumimoji="1" lang="ja-JP" altLang="en-US" sz="34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　友達や親戚縁者が亡くなっているのに</a:t>
            </a:r>
            <a:br>
              <a:rPr kumimoji="1" lang="en-US" altLang="ja-JP" sz="34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br>
            <a:r>
              <a:rPr kumimoji="1" lang="ja-JP" altLang="en-US" sz="34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　　　　 浦島太郎だけ歳を取らないのはおかしい</a:t>
            </a:r>
            <a:endParaRPr kumimoji="1" lang="ja-JP" altLang="en-US" sz="3400" dirty="0">
              <a:solidFill>
                <a:srgbClr val="FF0000"/>
              </a:solidFill>
            </a:endParaRPr>
          </a:p>
        </p:txBody>
      </p:sp>
      <p:sp>
        <p:nvSpPr>
          <p:cNvPr id="3" name="コンテンツ プレースホルダー 2">
            <a:extLst>
              <a:ext uri="{FF2B5EF4-FFF2-40B4-BE49-F238E27FC236}">
                <a16:creationId xmlns:a16="http://schemas.microsoft.com/office/drawing/2014/main" id="{033527B9-F8CF-4FE8-98E0-893823C7F1F3}"/>
              </a:ext>
            </a:extLst>
          </p:cNvPr>
          <p:cNvSpPr>
            <a:spLocks noGrp="1"/>
          </p:cNvSpPr>
          <p:nvPr>
            <p:ph idx="1"/>
          </p:nvPr>
        </p:nvSpPr>
        <p:spPr>
          <a:xfrm>
            <a:off x="591672" y="2226832"/>
            <a:ext cx="7831566" cy="3642261"/>
          </a:xfrm>
        </p:spPr>
        <p:txBody>
          <a:bodyPr>
            <a:normAutofit/>
          </a:bodyPr>
          <a:lstStyle/>
          <a:p>
            <a:r>
              <a:rPr kumimoji="1" lang="ja-JP" altLang="en-US" dirty="0"/>
              <a:t>これは理論的には可能です。</a:t>
            </a:r>
            <a:endParaRPr kumimoji="1" lang="en-US" altLang="ja-JP" dirty="0"/>
          </a:p>
          <a:p>
            <a:r>
              <a:rPr kumimoji="1" lang="ja-JP" altLang="en-US" dirty="0"/>
              <a:t>相対性理論をちょっとだけ勉強しましょう。アインシュタイン博士の偉大な業績</a:t>
            </a:r>
            <a:endParaRPr kumimoji="1" lang="en-US" altLang="ja-JP" dirty="0"/>
          </a:p>
          <a:p>
            <a:r>
              <a:rPr kumimoji="1" lang="ja-JP" altLang="en-US" dirty="0"/>
              <a:t>　特殊相対性理論　等速直線運動のみに適用できる理論</a:t>
            </a:r>
            <a:endParaRPr kumimoji="1" lang="en-US" altLang="ja-JP" dirty="0"/>
          </a:p>
          <a:p>
            <a:r>
              <a:rPr kumimoji="1" lang="ja-JP" altLang="en-US" dirty="0"/>
              <a:t>　一般相対性理論　加速度を含む運動（重力のもとでの運動）</a:t>
            </a:r>
            <a:endParaRPr kumimoji="1" lang="en-US" altLang="ja-JP" dirty="0"/>
          </a:p>
          <a:p>
            <a:r>
              <a:rPr kumimoji="1" lang="ja-JP" altLang="en-US" dirty="0"/>
              <a:t>　　　　　　　　　　　　に適用出来る理論</a:t>
            </a:r>
            <a:endParaRPr kumimoji="1" lang="en-US" altLang="ja-JP" dirty="0"/>
          </a:p>
          <a:p>
            <a:r>
              <a:rPr kumimoji="1" lang="ja-JP" altLang="en-US" dirty="0"/>
              <a:t>以下では</a:t>
            </a:r>
            <a:r>
              <a:rPr kumimoji="1" lang="ja-JP" altLang="en-US" dirty="0">
                <a:solidFill>
                  <a:srgbClr val="FF0000"/>
                </a:solidFill>
              </a:rPr>
              <a:t>特殊相対性理論</a:t>
            </a:r>
            <a:r>
              <a:rPr kumimoji="1" lang="ja-JP" altLang="en-US" dirty="0"/>
              <a:t>に基づく説明をします。</a:t>
            </a:r>
            <a:endParaRPr kumimoji="1" lang="en-US" altLang="ja-JP" dirty="0"/>
          </a:p>
          <a:p>
            <a:endParaRPr kumimoji="1" lang="en-US" altLang="ja-JP" dirty="0"/>
          </a:p>
          <a:p>
            <a:endParaRPr kumimoji="1" lang="ja-JP" altLang="en-US" dirty="0"/>
          </a:p>
        </p:txBody>
      </p:sp>
      <p:pic>
        <p:nvPicPr>
          <p:cNvPr id="5" name="図 4" descr="ポーズをとっている人たちの白黒写真&#10;&#10;自動的に生成された説明">
            <a:extLst>
              <a:ext uri="{FF2B5EF4-FFF2-40B4-BE49-F238E27FC236}">
                <a16:creationId xmlns:a16="http://schemas.microsoft.com/office/drawing/2014/main" id="{DCE9FB29-6DB9-4204-A73F-F34A477F3845}"/>
              </a:ext>
            </a:extLst>
          </p:cNvPr>
          <p:cNvPicPr>
            <a:picLocks noChangeAspect="1"/>
          </p:cNvPicPr>
          <p:nvPr/>
        </p:nvPicPr>
        <p:blipFill rotWithShape="1">
          <a:blip r:embed="rId2">
            <a:extLst>
              <a:ext uri="{28A0092B-C50C-407E-A947-70E740481C1C}">
                <a14:useLocalDpi xmlns:a14="http://schemas.microsoft.com/office/drawing/2010/main" val="0"/>
              </a:ext>
            </a:extLst>
          </a:blip>
          <a:srcRect l="13871" r="18387"/>
          <a:stretch/>
        </p:blipFill>
        <p:spPr>
          <a:xfrm>
            <a:off x="8723405" y="2327498"/>
            <a:ext cx="3135109" cy="3541596"/>
          </a:xfrm>
          <a:prstGeom prst="rect">
            <a:avLst/>
          </a:prstGeom>
        </p:spPr>
      </p:pic>
    </p:spTree>
    <p:extLst>
      <p:ext uri="{BB962C8B-B14F-4D97-AF65-F5344CB8AC3E}">
        <p14:creationId xmlns:p14="http://schemas.microsoft.com/office/powerpoint/2010/main" val="1178950081"/>
      </p:ext>
    </p:extLst>
  </p:cSld>
  <p:clrMapOvr>
    <a:masterClrMapping/>
  </p:clrMapOvr>
</p:sld>
</file>

<file path=ppt/theme/theme1.xml><?xml version="1.0" encoding="utf-8"?>
<a:theme xmlns:a="http://schemas.openxmlformats.org/drawingml/2006/main" name="レトロスペクト">
  <a:themeElements>
    <a:clrScheme name="レトロスペクト">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847</TotalTime>
  <Words>1003</Words>
  <Application>Microsoft Office PowerPoint</Application>
  <PresentationFormat>ワイド画面</PresentationFormat>
  <Paragraphs>97</Paragraphs>
  <Slides>14</Slides>
  <Notes>0</Notes>
  <HiddenSlides>0</HiddenSlides>
  <MMClips>1</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14</vt:i4>
      </vt:variant>
    </vt:vector>
  </HeadingPairs>
  <TitlesOfParts>
    <vt:vector size="18" baseType="lpstr">
      <vt:lpstr>Calibri</vt:lpstr>
      <vt:lpstr>Calibri Light</vt:lpstr>
      <vt:lpstr>Cambria Math</vt:lpstr>
      <vt:lpstr>レトロスペクト</vt:lpstr>
      <vt:lpstr>浦島太郎と相対性理論</vt:lpstr>
      <vt:lpstr>浦島太郎の歌</vt:lpstr>
      <vt:lpstr>PowerPoint プレゼンテーション</vt:lpstr>
      <vt:lpstr>疑問</vt:lpstr>
      <vt:lpstr>浦島太郎の不思議を解明する方法</vt:lpstr>
      <vt:lpstr>浦島太郎の不思議</vt:lpstr>
      <vt:lpstr>疑問1　海亀がお礼なんかするのか？　海亀に乗って海中に行くなんておかしい</vt:lpstr>
      <vt:lpstr>疑問2　現実に竜宮城なんかあるのか？</vt:lpstr>
      <vt:lpstr>疑問3　友達や親戚縁者が亡くなっているのに 　　　　 浦島太郎だけ歳を取らないのはおかしい</vt:lpstr>
      <vt:lpstr>時間の遅れ</vt:lpstr>
      <vt:lpstr>実際に時間はどのくらい遅れるだろうか</vt:lpstr>
      <vt:lpstr>宇宙船の速度</vt:lpstr>
      <vt:lpstr>疑問4　煙で急に歳を取るなんておかしい。玉手箱って何だ？</vt:lpstr>
      <vt:lpstr>高度の文明を持った宇宙人は本当にいるのか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老いて益々盛ん</dc:title>
  <dc:creator>Muta</dc:creator>
  <cp:lastModifiedBy>牟田 泰三</cp:lastModifiedBy>
  <cp:revision>95</cp:revision>
  <dcterms:created xsi:type="dcterms:W3CDTF">2019-02-20T02:26:33Z</dcterms:created>
  <dcterms:modified xsi:type="dcterms:W3CDTF">2021-08-24T07:01:35Z</dcterms:modified>
</cp:coreProperties>
</file>