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19"/>
  </p:notesMasterIdLst>
  <p:handoutMasterIdLst>
    <p:handoutMasterId r:id="rId20"/>
  </p:handoutMasterIdLst>
  <p:sldIdLst>
    <p:sldId id="376" r:id="rId2"/>
    <p:sldId id="719" r:id="rId3"/>
    <p:sldId id="703" r:id="rId4"/>
    <p:sldId id="705" r:id="rId5"/>
    <p:sldId id="708" r:id="rId6"/>
    <p:sldId id="706" r:id="rId7"/>
    <p:sldId id="707" r:id="rId8"/>
    <p:sldId id="716" r:id="rId9"/>
    <p:sldId id="710" r:id="rId10"/>
    <p:sldId id="709" r:id="rId11"/>
    <p:sldId id="711" r:id="rId12"/>
    <p:sldId id="712" r:id="rId13"/>
    <p:sldId id="713" r:id="rId14"/>
    <p:sldId id="714" r:id="rId15"/>
    <p:sldId id="721" r:id="rId16"/>
    <p:sldId id="718" r:id="rId17"/>
    <p:sldId id="704" r:id="rId18"/>
  </p:sldIdLst>
  <p:sldSz cx="9144000" cy="6858000" type="screen4x3"/>
  <p:notesSz cx="9939338" cy="6805613"/>
  <p:custDataLst>
    <p:tags r:id="rId21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buClr>
        <a:schemeClr val="bg2"/>
      </a:buClr>
      <a:buSzPct val="80000"/>
      <a:buFont typeface="Wingdings" pitchFamily="2" charset="2"/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F74C23F-156A-4CEA-ACDE-FDBAB4093CF5}">
          <p14:sldIdLst>
            <p14:sldId id="376"/>
            <p14:sldId id="719"/>
            <p14:sldId id="703"/>
            <p14:sldId id="705"/>
            <p14:sldId id="708"/>
            <p14:sldId id="706"/>
            <p14:sldId id="707"/>
            <p14:sldId id="716"/>
            <p14:sldId id="710"/>
            <p14:sldId id="709"/>
            <p14:sldId id="711"/>
            <p14:sldId id="712"/>
            <p14:sldId id="713"/>
            <p14:sldId id="714"/>
            <p14:sldId id="721"/>
            <p14:sldId id="718"/>
            <p14:sldId id="704"/>
          </p14:sldIdLst>
        </p14:section>
        <p14:section name="タイトルなしのセクション" id="{A1368BF8-7CA0-4B57-ABC7-C0A47D3CA41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8080"/>
    <a:srgbClr val="0033CC"/>
    <a:srgbClr val="808000"/>
    <a:srgbClr val="5AB408"/>
    <a:srgbClr val="68D109"/>
    <a:srgbClr val="6DDA0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600" autoAdjust="0"/>
    <p:restoredTop sz="63695" autoAdjust="0"/>
  </p:normalViewPr>
  <p:slideViewPr>
    <p:cSldViewPr>
      <p:cViewPr varScale="1">
        <p:scale>
          <a:sx n="103" d="100"/>
          <a:sy n="103" d="100"/>
        </p:scale>
        <p:origin x="3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168" y="-96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863" y="0"/>
            <a:ext cx="43068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algn="r"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2713"/>
            <a:ext cx="43068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863" y="6462713"/>
            <a:ext cx="43068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algn="r"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fld id="{B6437651-E5C1-4A5C-9390-FCDD43CA8A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2338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3068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>
            <a:lvl1pPr algn="r"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403600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32150"/>
            <a:ext cx="7951788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2713"/>
            <a:ext cx="43068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6462713"/>
            <a:ext cx="43068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algn="r" defTabSz="957263">
              <a:buClrTx/>
              <a:buSzTx/>
              <a:buFontTx/>
              <a:buNone/>
              <a:defRPr sz="1300">
                <a:effectLst/>
                <a:latin typeface="Arial" charset="0"/>
              </a:defRPr>
            </a:lvl1pPr>
          </a:lstStyle>
          <a:p>
            <a:pPr>
              <a:defRPr/>
            </a:pPr>
            <a:fld id="{68408EDE-0C65-48FB-91FF-9DE5DD129A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1117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CDF0670-83DC-4AA9-8DB6-9DC95870E4D6}" type="slidenum">
              <a:rPr lang="en-US" altLang="ja-JP" sz="1300" smtClean="0">
                <a:latin typeface="Arial" charset="0"/>
              </a:rPr>
              <a:pPr eaLnBrk="1" hangingPunct="1"/>
              <a:t>1</a:t>
            </a:fld>
            <a:endParaRPr lang="en-US" altLang="ja-JP" sz="1300" dirty="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Today I would</a:t>
            </a:r>
            <a:r>
              <a:rPr lang="en-US" altLang="ja-JP" baseline="0" dirty="0" smtClean="0"/>
              <a:t> like to talk about thermodynamics in the fixed scale approach with the shifted boundary conditions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7889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BC3FD-BD3A-495E-9953-6B54707DA5D4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Most of this talk is not so recent studies</a:t>
            </a:r>
          </a:p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573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F67846C-2B90-4145-8C60-29F175E41C75}" type="slidenum">
              <a:rPr lang="en-US" altLang="ja-JP" sz="1300" smtClean="0">
                <a:latin typeface="Arial" charset="0"/>
              </a:rPr>
              <a:pPr eaLnBrk="1" hangingPunct="1"/>
              <a:t>10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In the fixed scale approach we can calculate</a:t>
            </a:r>
            <a:r>
              <a:rPr lang="en-US" altLang="ja-JP" baseline="0" dirty="0" smtClean="0"/>
              <a:t> the EOS by the T-integration method which is the temperature integration of the trace anomaly.</a:t>
            </a:r>
          </a:p>
          <a:p>
            <a:pPr eaLnBrk="1" hangingPunct="1"/>
            <a:r>
              <a:rPr lang="en-US" altLang="ja-JP" baseline="0" dirty="0" smtClean="0"/>
              <a:t>So we have performed the first study of the EOS with 2+1 flavor Wilson type quarks.</a:t>
            </a:r>
          </a:p>
          <a:p>
            <a:pPr eaLnBrk="1" hangingPunct="1"/>
            <a:r>
              <a:rPr lang="en-US" altLang="ja-JP" baseline="0" dirty="0" smtClean="0"/>
              <a:t>Recently some groups adopted the approach to calculate the EOS.</a:t>
            </a:r>
          </a:p>
          <a:p>
            <a:pPr eaLnBrk="1" hangingPunct="1"/>
            <a:r>
              <a:rPr lang="en-US" altLang="ja-JP" baseline="0" dirty="0" smtClean="0"/>
              <a:t>However, as you know, in the approach, possible temperatures are restricted by integer Nt.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This is a main drawback of the approach.</a:t>
            </a:r>
          </a:p>
        </p:txBody>
      </p:sp>
    </p:spTree>
    <p:extLst>
      <p:ext uri="{BB962C8B-B14F-4D97-AF65-F5344CB8AC3E}">
        <p14:creationId xmlns:p14="http://schemas.microsoft.com/office/powerpoint/2010/main" val="347606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12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In</a:t>
            </a:r>
            <a:r>
              <a:rPr lang="en-US" altLang="ja-JP" baseline="0" dirty="0" smtClean="0"/>
              <a:t> the conditions, literally there is spatial shift at the boundary in temporal direction at finite temperature.</a:t>
            </a:r>
          </a:p>
          <a:p>
            <a:pPr eaLnBrk="1" hangingPunct="1"/>
            <a:r>
              <a:rPr lang="en-US" altLang="ja-JP" baseline="0" dirty="0" smtClean="0"/>
              <a:t>As a result, length of the compact direction, in other words inverse temperature, is larger than the temporal extent.</a:t>
            </a:r>
          </a:p>
          <a:p>
            <a:pPr eaLnBrk="1" hangingPunct="1"/>
            <a:r>
              <a:rPr lang="en-US" altLang="ja-JP" baseline="0" dirty="0" smtClean="0"/>
              <a:t>By using the shifted boundary various temperatures are realized with the same lattice spacing.</a:t>
            </a:r>
          </a:p>
          <a:p>
            <a:pPr eaLnBrk="1" hangingPunct="1"/>
            <a:r>
              <a:rPr lang="en-US" altLang="ja-JP" baseline="0" dirty="0" smtClean="0"/>
              <a:t>Therefore temperature resolution is largely improved while keeping advantages of the fixed scale approach. 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93874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13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And, in the right panel,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the data of shifted boundary is added in the same figure.</a:t>
            </a:r>
          </a:p>
          <a:p>
            <a:pPr eaLnBrk="1" hangingPunct="1"/>
            <a:r>
              <a:rPr lang="en-US" altLang="ja-JP" dirty="0" smtClean="0"/>
              <a:t>We can largely increase a number of temperature</a:t>
            </a:r>
            <a:r>
              <a:rPr lang="en-US" altLang="ja-JP" baseline="0" dirty="0" smtClean="0"/>
              <a:t> at single lattice spacing.</a:t>
            </a:r>
          </a:p>
          <a:p>
            <a:pPr eaLnBrk="1" hangingPunct="1"/>
            <a:r>
              <a:rPr lang="en-US" altLang="ja-JP" dirty="0" smtClean="0"/>
              <a:t>These</a:t>
            </a:r>
            <a:r>
              <a:rPr lang="en-US" altLang="ja-JP" baseline="0" dirty="0" smtClean="0"/>
              <a:t> are roughly consistent with the conventional continuum result.</a:t>
            </a:r>
          </a:p>
          <a:p>
            <a:pPr eaLnBrk="1" hangingPunct="1"/>
            <a:r>
              <a:rPr lang="en-US" altLang="ja-JP" baseline="0" dirty="0" smtClean="0"/>
              <a:t>But we can find some deviation from the continuum one at no shift results.</a:t>
            </a:r>
          </a:p>
          <a:p>
            <a:pPr eaLnBrk="1" hangingPunct="1"/>
            <a:r>
              <a:rPr lang="en-US" altLang="ja-JP" dirty="0" smtClean="0"/>
              <a:t>In the next slide we focus on the deviations.</a:t>
            </a:r>
          </a:p>
        </p:txBody>
      </p:sp>
    </p:spTree>
    <p:extLst>
      <p:ext uri="{BB962C8B-B14F-4D97-AF65-F5344CB8AC3E}">
        <p14:creationId xmlns:p14="http://schemas.microsoft.com/office/powerpoint/2010/main" val="1996078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CAB142-9D3A-47EB-9CBE-C1124D398705}" type="slidenum">
              <a:rPr lang="en-US" altLang="ja-JP" sz="1300" smtClean="0">
                <a:latin typeface="Arial" charset="0"/>
              </a:rPr>
              <a:pPr eaLnBrk="1" hangingPunct="1"/>
              <a:t>14</a:t>
            </a:fld>
            <a:endParaRPr lang="en-US" altLang="ja-JP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/>
              <a:t>Instead of the </a:t>
            </a:r>
            <a:r>
              <a:rPr lang="en-US" altLang="ja-JP" dirty="0" err="1" smtClean="0"/>
              <a:t>Polyakov</a:t>
            </a:r>
            <a:r>
              <a:rPr lang="en-US" altLang="ja-JP" dirty="0" smtClean="0"/>
              <a:t> loop, we use the </a:t>
            </a:r>
            <a:r>
              <a:rPr lang="en-US" altLang="ja-JP" dirty="0" err="1" smtClean="0"/>
              <a:t>plaquette</a:t>
            </a:r>
            <a:r>
              <a:rPr lang="en-US" altLang="ja-JP" baseline="0" dirty="0" smtClean="0"/>
              <a:t> susceptibility to identify the critical temperature.</a:t>
            </a:r>
          </a:p>
          <a:p>
            <a:pPr eaLnBrk="1" hangingPunct="1"/>
            <a:r>
              <a:rPr lang="en-US" altLang="ja-JP" baseline="0" dirty="0" smtClean="0"/>
              <a:t>The left panel shows the </a:t>
            </a:r>
            <a:r>
              <a:rPr lang="en-US" altLang="ja-JP" baseline="0" dirty="0" err="1" smtClean="0"/>
              <a:t>plaquette</a:t>
            </a:r>
            <a:r>
              <a:rPr lang="en-US" altLang="ja-JP" baseline="0" dirty="0" smtClean="0"/>
              <a:t> as a function of temperature.</a:t>
            </a:r>
          </a:p>
          <a:p>
            <a:pPr eaLnBrk="1" hangingPunct="1"/>
            <a:r>
              <a:rPr lang="en-US" altLang="ja-JP" baseline="0" dirty="0" smtClean="0"/>
              <a:t>And the right panel shows its susceptibility, which is defined with the equation.</a:t>
            </a:r>
          </a:p>
          <a:p>
            <a:pPr eaLnBrk="1" hangingPunct="1"/>
            <a:r>
              <a:rPr lang="en-US" altLang="ja-JP" baseline="0" dirty="0" smtClean="0"/>
              <a:t>We can find that </a:t>
            </a:r>
            <a:r>
              <a:rPr lang="en-US" altLang="ja-JP" baseline="0" dirty="0" err="1" smtClean="0"/>
              <a:t>plaquette</a:t>
            </a:r>
            <a:r>
              <a:rPr lang="en-US" altLang="ja-JP" baseline="0" dirty="0" smtClean="0"/>
              <a:t> susceptibility has a peak around an expected temperature.</a:t>
            </a:r>
          </a:p>
          <a:p>
            <a:pPr eaLnBrk="1" hangingPunct="1"/>
            <a:r>
              <a:rPr lang="en-US" altLang="ja-JP" b="1" baseline="0" dirty="0" smtClean="0"/>
              <a:t>Such calculation was difficult </a:t>
            </a:r>
            <a:r>
              <a:rPr lang="en-US" altLang="ja-JP" baseline="0" dirty="0" smtClean="0"/>
              <a:t>in the fixed scale approach without shifted boundary condition.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486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020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0F24-3B16-4286-9809-A7101233E9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2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F773E-DC4F-409A-B11F-3323BD8045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086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F87E-6834-4146-83E1-27B715AB80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94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2587-D061-4B00-A12A-E512B5E37CB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2504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02B83-7EB5-4BF9-987A-7EE3CF6C3A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32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0CF0E-A622-4932-921B-493B130C6B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583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E377-F1E3-4A3E-AC18-98A3A66693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872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03AB-0835-4F2A-8011-2D9E1D82A6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336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BA8E-E0E5-4E3E-A8CC-144546A63D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355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7D18E-7C26-4AF8-B5EF-B9BD2561E8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107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70BD-6478-4C8B-A656-9D6A5D218E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00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19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kumimoji="0" sz="1000">
                <a:effectLst/>
              </a:defRPr>
            </a:lvl1pPr>
          </a:lstStyle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1019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kumimoji="0" sz="100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T. Umeda (Hiroshima)</a:t>
            </a:r>
          </a:p>
        </p:txBody>
      </p:sp>
      <p:sp>
        <p:nvSpPr>
          <p:cNvPr id="1019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kumimoji="0" sz="1000">
                <a:effectLst/>
              </a:defRPr>
            </a:lvl1pPr>
          </a:lstStyle>
          <a:p>
            <a:pPr>
              <a:defRPr/>
            </a:pPr>
            <a:fld id="{BA5DBC44-AE96-4F36-A4F7-CAAE7308E8C1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kumimoji="0" lang="ja-JP" altLang="ja-JP" sz="2400">
              <a:effectLst/>
              <a:latin typeface="Times New Roman" pitchFamily="18" charset="0"/>
            </a:endParaRPr>
          </a:p>
        </p:txBody>
      </p:sp>
      <p:sp>
        <p:nvSpPr>
          <p:cNvPr id="101991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kumimoji="0" lang="ja-JP" altLang="ja-JP" sz="2400">
              <a:effectLst/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kumimoji="0" lang="ja-JP" altLang="ja-JP" sz="2400">
              <a:effectLst/>
              <a:latin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56376" y="6351131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CC9B5D-8A58-410E-AED9-B1D47C0889EC}" type="slidenum">
              <a:rPr kumimoji="1" lang="ja-JP" altLang="en-US" sz="1000" smtClean="0">
                <a:effectLst/>
              </a:rPr>
              <a:t>‹#›</a:t>
            </a:fld>
            <a:r>
              <a:rPr kumimoji="1" lang="ja-JP" altLang="en-US" sz="1000" dirty="0" smtClean="0">
                <a:effectLst/>
              </a:rPr>
              <a:t> </a:t>
            </a:r>
            <a:r>
              <a:rPr kumimoji="1" lang="en-US" altLang="ja-JP" sz="1000" dirty="0" smtClean="0">
                <a:effectLst/>
              </a:rPr>
              <a:t>/ 16</a:t>
            </a:r>
            <a:endParaRPr kumimoji="1" lang="ja-JP" altLang="en-US" sz="1000" dirty="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1.png"/><Relationship Id="rId3" Type="http://schemas.openxmlformats.org/officeDocument/2006/relationships/tags" Target="../tags/tag10.xml"/><Relationship Id="rId12" Type="http://schemas.openxmlformats.org/officeDocument/2006/relationships/image" Target="../media/image2500.png"/><Relationship Id="rId17" Type="http://schemas.openxmlformats.org/officeDocument/2006/relationships/image" Target="../media/image19.png"/><Relationship Id="rId2" Type="http://schemas.openxmlformats.org/officeDocument/2006/relationships/tags" Target="../tags/tag9.xml"/><Relationship Id="rId16" Type="http://schemas.openxmlformats.org/officeDocument/2006/relationships/image" Target="../media/image21.png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11" Type="http://schemas.openxmlformats.org/officeDocument/2006/relationships/image" Target="../media/image2700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300.png"/><Relationship Id="rId4" Type="http://schemas.openxmlformats.org/officeDocument/2006/relationships/slideLayout" Target="../slideLayouts/slideLayout2.xml"/><Relationship Id="rId14" Type="http://schemas.openxmlformats.org/officeDocument/2006/relationships/image" Target="../media/image29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12" Type="http://schemas.openxmlformats.org/officeDocument/2006/relationships/image" Target="../media/image2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4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6.xml"/><Relationship Id="rId7" Type="http://schemas.openxmlformats.org/officeDocument/2006/relationships/image" Target="../media/image2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dirty="0" smtClean="0"/>
              <a:t>KK60</a:t>
            </a:r>
            <a:r>
              <a:rPr kumimoji="0" lang="ja-JP" altLang="en-US" sz="1000" dirty="0" smtClean="0"/>
              <a:t>研究会</a:t>
            </a:r>
            <a:endParaRPr kumimoji="0" lang="en-US" altLang="ja-JP" sz="10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dirty="0" smtClean="0"/>
              <a:t>T. Umeda (Hiroshima)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1196752"/>
            <a:ext cx="7992887" cy="10081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ja-JP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固定格子間隔で行う有限温度格子</a:t>
            </a:r>
            <a:r>
              <a:rPr lang="en-US" altLang="ja-JP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QCD</a:t>
            </a:r>
            <a:r>
              <a:rPr lang="ja-JP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計算</a:t>
            </a:r>
            <a:endParaRPr lang="en-US" altLang="ja-JP" sz="32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6500" name="Text Box 4"/>
          <p:cNvSpPr txBox="1">
            <a:spLocks noChangeArrowheads="1"/>
          </p:cNvSpPr>
          <p:nvPr/>
        </p:nvSpPr>
        <p:spPr bwMode="auto">
          <a:xfrm>
            <a:off x="2074942" y="3532946"/>
            <a:ext cx="48013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ctr">
              <a:buClrTx/>
              <a:buSzTx/>
              <a:buFontTx/>
              <a:buNone/>
              <a:defRPr/>
            </a:pPr>
            <a:r>
              <a:rPr lang="ja-JP" altLang="en-US" sz="2000" dirty="0">
                <a:solidFill>
                  <a:srgbClr val="808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梅田</a:t>
            </a:r>
            <a:r>
              <a:rPr lang="ja-JP" altLang="en-US" sz="2000" dirty="0" smtClean="0">
                <a:solidFill>
                  <a:srgbClr val="808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貴士　広島大学大学院教育学研究科</a:t>
            </a:r>
            <a:endParaRPr lang="en-US" altLang="ja-JP" sz="2000" dirty="0" smtClean="0">
              <a:solidFill>
                <a:srgbClr val="808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6506" name="Text Box 10"/>
          <p:cNvSpPr txBox="1">
            <a:spLocks noChangeArrowheads="1"/>
          </p:cNvSpPr>
          <p:nvPr/>
        </p:nvSpPr>
        <p:spPr bwMode="auto">
          <a:xfrm>
            <a:off x="1533331" y="5004465"/>
            <a:ext cx="61350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ctr">
              <a:buClrTx/>
              <a:buSzTx/>
              <a:buFontTx/>
              <a:buNone/>
              <a:defRPr/>
            </a:pPr>
            <a:r>
              <a:rPr lang="ja-JP" altLang="en-US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研究会「有限温度密度系の物理と格子ＱＣＤシミュレーション」</a:t>
            </a:r>
            <a:endParaRPr lang="en-US" altLang="ja-JP" dirty="0" smtClean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ctr">
              <a:buClrTx/>
              <a:buSzTx/>
              <a:buFontTx/>
              <a:buNone/>
              <a:defRPr/>
            </a:pPr>
            <a:r>
              <a:rPr lang="ja-JP" altLang="en-US" i="1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筑波大学</a:t>
            </a:r>
            <a:r>
              <a:rPr lang="ja-JP" altLang="en-US" i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i="1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計算科学研究センター</a:t>
            </a:r>
            <a:r>
              <a:rPr lang="ja-JP" altLang="en-US" i="1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i="1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lang="ja-JP" altLang="en-US" i="1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i="1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i="1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i="1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i="1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i="1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81" name="Picture 16" descr="12758042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37" y="3933056"/>
            <a:ext cx="24923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KK60</a:t>
            </a:r>
            <a:r>
              <a:rPr kumimoji="0" lang="ja-JP" altLang="en-US" sz="1000" smtClean="0"/>
              <a:t>研究会</a:t>
            </a:r>
            <a:endParaRPr kumimoji="0" lang="en-US" altLang="ja-JP" sz="1000" smtClean="0"/>
          </a:p>
        </p:txBody>
      </p:sp>
      <p:sp>
        <p:nvSpPr>
          <p:cNvPr id="10244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Equation of State in </a:t>
            </a:r>
            <a:r>
              <a:rPr lang="en-US" altLang="ja-JP" sz="2800" dirty="0" err="1" smtClean="0">
                <a:solidFill>
                  <a:schemeClr val="bg2"/>
                </a:solidFill>
              </a:rPr>
              <a:t>N</a:t>
            </a:r>
            <a:r>
              <a:rPr lang="en-US" altLang="ja-JP" sz="2800" baseline="-25000" dirty="0" err="1" smtClean="0">
                <a:solidFill>
                  <a:schemeClr val="bg2"/>
                </a:solidFill>
              </a:rPr>
              <a:t>f</a:t>
            </a:r>
            <a:r>
              <a:rPr lang="en-US" altLang="ja-JP" sz="2800" dirty="0" smtClean="0">
                <a:solidFill>
                  <a:schemeClr val="bg2"/>
                </a:solidFill>
              </a:rPr>
              <a:t>=2+1 QCD @ Lattice2012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17079" y="1844675"/>
            <a:ext cx="3982913" cy="3528541"/>
            <a:chOff x="373063" y="1844675"/>
            <a:chExt cx="4630737" cy="4032250"/>
          </a:xfrm>
        </p:grpSpPr>
        <p:pic>
          <p:nvPicPr>
            <p:cNvPr id="10242" name="図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3" y="1844675"/>
              <a:ext cx="4630737" cy="403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49" name="直線矢印コネクタ 3"/>
            <p:cNvCxnSpPr>
              <a:cxnSpLocks noChangeShapeType="1"/>
            </p:cNvCxnSpPr>
            <p:nvPr/>
          </p:nvCxnSpPr>
          <p:spPr bwMode="auto">
            <a:xfrm>
              <a:off x="3562350" y="2730500"/>
              <a:ext cx="1296988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テキスト ボックス 5"/>
            <p:cNvSpPr txBox="1"/>
            <p:nvPr/>
          </p:nvSpPr>
          <p:spPr>
            <a:xfrm>
              <a:off x="3708400" y="2443163"/>
              <a:ext cx="1032882" cy="351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400" dirty="0">
                  <a:effectLst/>
                </a:rPr>
                <a:t>SB limit</a:t>
              </a:r>
              <a:endParaRPr lang="ja-JP" altLang="en-US" sz="1400" dirty="0">
                <a:effectLst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827584" y="5580529"/>
            <a:ext cx="3370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808080"/>
                </a:solidFill>
                <a:effectLst/>
              </a:rPr>
              <a:t>T. </a:t>
            </a:r>
            <a:r>
              <a:rPr lang="en-US" altLang="ja-JP" dirty="0" err="1" smtClean="0">
                <a:solidFill>
                  <a:srgbClr val="808080"/>
                </a:solidFill>
                <a:effectLst/>
              </a:rPr>
              <a:t>Umeda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 et al. (WHOT-QCD)</a:t>
            </a:r>
          </a:p>
          <a:p>
            <a:r>
              <a:rPr lang="en-US" altLang="ja-JP" dirty="0" smtClean="0">
                <a:solidFill>
                  <a:srgbClr val="808080"/>
                </a:solidFill>
                <a:effectLst/>
              </a:rPr>
              <a:t>Phys</a:t>
            </a:r>
            <a:r>
              <a:rPr lang="en-US" altLang="ja-JP" dirty="0">
                <a:solidFill>
                  <a:srgbClr val="808080"/>
                </a:solidFill>
                <a:effectLst/>
              </a:rPr>
              <a:t>. Rev. D85 (2012) 094508</a:t>
            </a:r>
            <a:endParaRPr lang="ja-JP" altLang="en-US" dirty="0">
              <a:solidFill>
                <a:srgbClr val="808080"/>
              </a:solidFill>
              <a:effectLst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556792"/>
            <a:ext cx="439248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EOS is obtained by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       </a:t>
            </a:r>
            <a:r>
              <a:rPr lang="en-US" altLang="ja-JP" sz="1800" dirty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t</a:t>
            </a: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emperature integration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       in the Fixed scale approach</a:t>
            </a:r>
            <a:endParaRPr lang="en-US" altLang="ja-JP" sz="1800" dirty="0">
              <a:solidFill>
                <a:schemeClr val="accent4">
                  <a:lumMod val="65000"/>
                  <a:lumOff val="35000"/>
                </a:schemeClr>
              </a:solidFill>
              <a:effectLst/>
              <a:latin typeface="+mn-lt"/>
            </a:endParaRPr>
          </a:p>
          <a:p>
            <a:pPr>
              <a:lnSpc>
                <a:spcPct val="150000"/>
              </a:lnSpc>
              <a:defRPr/>
            </a:pPr>
            <a:endParaRPr lang="en-US" altLang="ja-JP" sz="1800" dirty="0">
              <a:solidFill>
                <a:srgbClr val="C00000"/>
              </a:solidFill>
              <a:effectLst/>
              <a:latin typeface="+mn-lt"/>
            </a:endParaRPr>
          </a:p>
          <a:p>
            <a:pPr>
              <a:defRPr/>
            </a:pP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     </a:t>
            </a:r>
          </a:p>
          <a:p>
            <a:pPr>
              <a:defRPr/>
            </a:pPr>
            <a:endParaRPr lang="en-US" altLang="ja-JP" sz="1800" dirty="0">
              <a:solidFill>
                <a:schemeClr val="accent4">
                  <a:lumMod val="65000"/>
                  <a:lumOff val="35000"/>
                </a:schemeClr>
              </a:solidFill>
              <a:effectLst/>
              <a:latin typeface="+mn-lt"/>
            </a:endParaRPr>
          </a:p>
          <a:p>
            <a:pPr>
              <a:defRPr/>
            </a:pPr>
            <a:endParaRPr lang="en-US" altLang="ja-JP" sz="1800" dirty="0" smtClean="0">
              <a:solidFill>
                <a:schemeClr val="accent4">
                  <a:lumMod val="65000"/>
                  <a:lumOff val="35000"/>
                </a:schemeClr>
              </a:solidFill>
              <a:effectLst/>
              <a:latin typeface="+mn-lt"/>
            </a:endParaRPr>
          </a:p>
          <a:p>
            <a:pPr>
              <a:defRPr/>
            </a:pPr>
            <a:r>
              <a:rPr lang="en-US" altLang="ja-JP" sz="1800" dirty="0" smtClean="0"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latin typeface="+mn-lt"/>
              </a:rPr>
              <a:t>Some groups adopted the approach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ja-JP" sz="1800" dirty="0" smtClean="0">
                <a:solidFill>
                  <a:srgbClr val="808080"/>
                </a:solidFill>
                <a:effectLst/>
                <a:latin typeface="+mn-lt"/>
              </a:rPr>
              <a:t>- </a:t>
            </a:r>
            <a:r>
              <a:rPr lang="en-US" altLang="ja-JP" sz="1800" dirty="0" err="1" smtClean="0">
                <a:solidFill>
                  <a:srgbClr val="808080"/>
                </a:solidFill>
                <a:effectLst/>
                <a:latin typeface="+mn-lt"/>
              </a:rPr>
              <a:t>tmfT</a:t>
            </a:r>
            <a:r>
              <a:rPr lang="en-US" altLang="ja-JP" sz="1800" dirty="0" smtClean="0">
                <a:solidFill>
                  <a:srgbClr val="808080"/>
                </a:solidFill>
                <a:effectLst/>
                <a:latin typeface="+mn-lt"/>
              </a:rPr>
              <a:t>, arXiv:1311.1631</a:t>
            </a:r>
            <a:endParaRPr lang="en-US" altLang="ja-JP" sz="1800" dirty="0">
              <a:solidFill>
                <a:srgbClr val="808080"/>
              </a:solidFill>
              <a:effectLst/>
              <a:latin typeface="+mn-lt"/>
            </a:endParaRPr>
          </a:p>
          <a:p>
            <a:pPr lvl="1">
              <a:defRPr/>
            </a:pPr>
            <a:r>
              <a:rPr lang="en-US" altLang="ja-JP" sz="1800" dirty="0" smtClean="0">
                <a:solidFill>
                  <a:srgbClr val="808080"/>
                </a:solidFill>
                <a:effectLst/>
                <a:latin typeface="+mn-lt"/>
              </a:rPr>
              <a:t>- Wuppertal, JHEP08(2012)126.</a:t>
            </a:r>
          </a:p>
        </p:txBody>
      </p:sp>
      <p:pic>
        <p:nvPicPr>
          <p:cNvPr id="5" name="図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9017" y="2959460"/>
            <a:ext cx="2469554" cy="79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788024" y="544522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33CC"/>
                </a:solidFill>
                <a:effectLst/>
              </a:rPr>
              <a:t>However possible temperatures are restricted by integer </a:t>
            </a:r>
            <a:r>
              <a:rPr kumimoji="1" lang="en-US" altLang="ja-JP" sz="1800" dirty="0" err="1" smtClean="0">
                <a:solidFill>
                  <a:srgbClr val="0033CC"/>
                </a:solidFill>
                <a:effectLst/>
              </a:rPr>
              <a:t>N</a:t>
            </a:r>
            <a:r>
              <a:rPr kumimoji="1" lang="en-US" altLang="ja-JP" sz="1800" baseline="-25000" dirty="0" err="1" smtClean="0">
                <a:solidFill>
                  <a:srgbClr val="0033CC"/>
                </a:solidFill>
                <a:effectLst/>
              </a:rPr>
              <a:t>t</a:t>
            </a:r>
            <a:r>
              <a:rPr kumimoji="1" lang="en-US" altLang="ja-JP" sz="1800" dirty="0" smtClean="0">
                <a:solidFill>
                  <a:srgbClr val="0033CC"/>
                </a:solidFill>
                <a:effectLst/>
              </a:rPr>
              <a:t> </a:t>
            </a:r>
            <a:endParaRPr lang="en-US" altLang="ja-JP" sz="1800" dirty="0" smtClean="0">
              <a:solidFill>
                <a:srgbClr val="0033CC"/>
              </a:solidFill>
              <a:effectLst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48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Toward the physical point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@ Lattice2015</a:t>
            </a:r>
            <a:endParaRPr kumimoji="1" lang="ja-JP" altLang="en-US" sz="36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4428843" cy="453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Umeda (Hiroshima)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54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KK60</a:t>
            </a:r>
            <a:r>
              <a:rPr kumimoji="0" lang="ja-JP" altLang="en-US" sz="1000" smtClean="0"/>
              <a:t>研究会</a:t>
            </a:r>
            <a:endParaRPr kumimoji="0" lang="en-US" altLang="ja-JP" sz="1000" smtClean="0"/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Shifted boundary conditions at the fixed scale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920328" y="2132184"/>
            <a:ext cx="3096344" cy="50436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28" y="2796675"/>
            <a:ext cx="762002" cy="202692"/>
          </a:xfrm>
          <a:prstGeom prst="rect">
            <a:avLst/>
          </a:prstGeom>
        </p:spPr>
      </p:pic>
      <p:sp>
        <p:nvSpPr>
          <p:cNvPr id="3" name="下矢印 2"/>
          <p:cNvSpPr/>
          <p:nvPr/>
        </p:nvSpPr>
        <p:spPr bwMode="auto">
          <a:xfrm>
            <a:off x="2072456" y="2647892"/>
            <a:ext cx="504056" cy="500258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grpSp>
        <p:nvGrpSpPr>
          <p:cNvPr id="59" name="グループ化 58"/>
          <p:cNvGrpSpPr>
            <a:grpSpLocks noChangeAspect="1"/>
          </p:cNvGrpSpPr>
          <p:nvPr/>
        </p:nvGrpSpPr>
        <p:grpSpPr>
          <a:xfrm>
            <a:off x="1640408" y="3372265"/>
            <a:ext cx="1944215" cy="1352207"/>
            <a:chOff x="4644008" y="377957"/>
            <a:chExt cx="2160240" cy="1502451"/>
          </a:xfrm>
        </p:grpSpPr>
        <p:grpSp>
          <p:nvGrpSpPr>
            <p:cNvPr id="60" name="グループ化 59"/>
            <p:cNvGrpSpPr/>
            <p:nvPr/>
          </p:nvGrpSpPr>
          <p:grpSpPr>
            <a:xfrm>
              <a:off x="4644008" y="377957"/>
              <a:ext cx="2003878" cy="1434595"/>
              <a:chOff x="4014460" y="2996952"/>
              <a:chExt cx="3816424" cy="2541457"/>
            </a:xfrm>
          </p:grpSpPr>
          <p:sp>
            <p:nvSpPr>
              <p:cNvPr id="63" name="円弧 62"/>
              <p:cNvSpPr/>
              <p:nvPr/>
            </p:nvSpPr>
            <p:spPr>
              <a:xfrm rot="455970">
                <a:off x="6497692" y="2996952"/>
                <a:ext cx="936104" cy="2520280"/>
              </a:xfrm>
              <a:prstGeom prst="arc">
                <a:avLst>
                  <a:gd name="adj1" fmla="val 5339891"/>
                  <a:gd name="adj2" fmla="val 16143547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4" name="円弧 63"/>
              <p:cNvSpPr/>
              <p:nvPr/>
            </p:nvSpPr>
            <p:spPr>
              <a:xfrm>
                <a:off x="6444208" y="2996952"/>
                <a:ext cx="720080" cy="2520280"/>
              </a:xfrm>
              <a:prstGeom prst="arc">
                <a:avLst>
                  <a:gd name="adj1" fmla="val 356362"/>
                  <a:gd name="adj2" fmla="val 5396932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5" name="円弧 64"/>
              <p:cNvSpPr/>
              <p:nvPr/>
            </p:nvSpPr>
            <p:spPr>
              <a:xfrm>
                <a:off x="6372200" y="2999028"/>
                <a:ext cx="1458684" cy="2515850"/>
              </a:xfrm>
              <a:prstGeom prst="arc">
                <a:avLst>
                  <a:gd name="adj1" fmla="val 16200000"/>
                  <a:gd name="adj2" fmla="val 268650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6" name="円弧 65"/>
              <p:cNvSpPr/>
              <p:nvPr/>
            </p:nvSpPr>
            <p:spPr>
              <a:xfrm rot="455970">
                <a:off x="4086468" y="3018129"/>
                <a:ext cx="936104" cy="2520280"/>
              </a:xfrm>
              <a:prstGeom prst="arc">
                <a:avLst>
                  <a:gd name="adj1" fmla="val 5339891"/>
                  <a:gd name="adj2" fmla="val 16143547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7" name="円弧 66"/>
              <p:cNvSpPr/>
              <p:nvPr/>
            </p:nvSpPr>
            <p:spPr>
              <a:xfrm>
                <a:off x="4086468" y="3018129"/>
                <a:ext cx="720080" cy="2520280"/>
              </a:xfrm>
              <a:prstGeom prst="arc">
                <a:avLst>
                  <a:gd name="adj1" fmla="val 356362"/>
                  <a:gd name="adj2" fmla="val 5396932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68" name="円弧 67"/>
              <p:cNvSpPr/>
              <p:nvPr/>
            </p:nvSpPr>
            <p:spPr>
              <a:xfrm>
                <a:off x="4014460" y="3020205"/>
                <a:ext cx="1458684" cy="2515850"/>
              </a:xfrm>
              <a:prstGeom prst="arc">
                <a:avLst>
                  <a:gd name="adj1" fmla="val 16200000"/>
                  <a:gd name="adj2" fmla="val 268650"/>
                </a:avLst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cxnSp>
            <p:nvCxnSpPr>
              <p:cNvPr id="69" name="直線コネクタ 68"/>
              <p:cNvCxnSpPr>
                <a:stCxn id="68" idx="0"/>
                <a:endCxn id="63" idx="2"/>
              </p:cNvCxnSpPr>
              <p:nvPr/>
            </p:nvCxnSpPr>
            <p:spPr>
              <a:xfrm flipV="1">
                <a:off x="4743802" y="3006505"/>
                <a:ext cx="2367937" cy="1370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0" name="直線コネクタ 69"/>
              <p:cNvCxnSpPr>
                <a:endCxn id="64" idx="2"/>
              </p:cNvCxnSpPr>
              <p:nvPr/>
            </p:nvCxnSpPr>
            <p:spPr>
              <a:xfrm flipV="1">
                <a:off x="4446508" y="5517226"/>
                <a:ext cx="2358865" cy="21183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1" name="直線コネクタ 70"/>
              <p:cNvCxnSpPr>
                <a:endCxn id="65" idx="2"/>
              </p:cNvCxnSpPr>
              <p:nvPr/>
            </p:nvCxnSpPr>
            <p:spPr>
              <a:xfrm>
                <a:off x="6444208" y="4314007"/>
                <a:ext cx="1385925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72" name="直線コネクタ 71"/>
              <p:cNvCxnSpPr>
                <a:stCxn id="67" idx="0"/>
              </p:cNvCxnSpPr>
              <p:nvPr/>
            </p:nvCxnSpPr>
            <p:spPr>
              <a:xfrm>
                <a:off x="4806389" y="4315709"/>
                <a:ext cx="163781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sp>
            <p:nvSpPr>
              <p:cNvPr id="73" name="円弧 72"/>
              <p:cNvSpPr/>
              <p:nvPr/>
            </p:nvSpPr>
            <p:spPr>
              <a:xfrm>
                <a:off x="5341932" y="2996952"/>
                <a:ext cx="904716" cy="2520280"/>
              </a:xfrm>
              <a:prstGeom prst="arc">
                <a:avLst>
                  <a:gd name="adj1" fmla="val 5339891"/>
                  <a:gd name="adj2" fmla="val 16143547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74" name="円弧 73"/>
              <p:cNvSpPr/>
              <p:nvPr/>
            </p:nvSpPr>
            <p:spPr>
              <a:xfrm>
                <a:off x="5341932" y="2996952"/>
                <a:ext cx="904716" cy="2520280"/>
              </a:xfrm>
              <a:prstGeom prst="arc">
                <a:avLst>
                  <a:gd name="adj1" fmla="val 16200000"/>
                  <a:gd name="adj2" fmla="val 5396932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p:cxnSp>
            <p:nvCxnSpPr>
              <p:cNvPr id="75" name="直線コネクタ 74"/>
              <p:cNvCxnSpPr/>
              <p:nvPr/>
            </p:nvCxnSpPr>
            <p:spPr>
              <a:xfrm flipH="1">
                <a:off x="5220072" y="3573016"/>
                <a:ext cx="204946" cy="288032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5389330" y="3600000"/>
                <a:ext cx="158656" cy="288032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6229282" y="1234077"/>
                  <a:ext cx="57496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ja-JP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kumimoji="0" lang="ja-JP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altLang="ja-JP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96" name="テキスト ボックス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9282" y="1234077"/>
                  <a:ext cx="574966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右中かっこ 61"/>
            <p:cNvSpPr/>
            <p:nvPr/>
          </p:nvSpPr>
          <p:spPr>
            <a:xfrm rot="5400000">
              <a:off x="6420720" y="1057294"/>
              <a:ext cx="115695" cy="338637"/>
            </a:xfrm>
            <a:prstGeom prst="rightBrace">
              <a:avLst/>
            </a:prstGeom>
            <a:noFill/>
            <a:ln w="158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</p:grpSp>
      <p:sp>
        <p:nvSpPr>
          <p:cNvPr id="77" name="上下矢印 76"/>
          <p:cNvSpPr>
            <a:spLocks noChangeAspect="1"/>
          </p:cNvSpPr>
          <p:nvPr/>
        </p:nvSpPr>
        <p:spPr>
          <a:xfrm rot="16200000">
            <a:off x="4301728" y="3485655"/>
            <a:ext cx="420342" cy="1025769"/>
          </a:xfrm>
          <a:prstGeom prst="upDownArrow">
            <a:avLst/>
          </a:prstGeom>
          <a:solidFill>
            <a:srgbClr val="EEECE1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5480690" y="2476279"/>
            <a:ext cx="1988036" cy="2752921"/>
            <a:chOff x="4811883" y="3506634"/>
            <a:chExt cx="1988036" cy="2752921"/>
          </a:xfrm>
        </p:grpSpPr>
        <p:grpSp>
          <p:nvGrpSpPr>
            <p:cNvPr id="79" name="グループ化 78"/>
            <p:cNvGrpSpPr>
              <a:grpSpLocks noChangeAspect="1"/>
            </p:cNvGrpSpPr>
            <p:nvPr/>
          </p:nvGrpSpPr>
          <p:grpSpPr>
            <a:xfrm>
              <a:off x="4811883" y="3506634"/>
              <a:ext cx="1988036" cy="2308540"/>
              <a:chOff x="4811883" y="2718352"/>
              <a:chExt cx="2208931" cy="2565044"/>
            </a:xfrm>
          </p:grpSpPr>
          <p:grpSp>
            <p:nvGrpSpPr>
              <p:cNvPr id="81" name="グループ化 80"/>
              <p:cNvGrpSpPr/>
              <p:nvPr/>
            </p:nvGrpSpPr>
            <p:grpSpPr>
              <a:xfrm>
                <a:off x="4811883" y="2718352"/>
                <a:ext cx="2208931" cy="2425517"/>
                <a:chOff x="5436096" y="3332396"/>
                <a:chExt cx="2599004" cy="3019264"/>
              </a:xfrm>
            </p:grpSpPr>
            <p:sp>
              <p:nvSpPr>
                <p:cNvPr id="84" name="正方形/長方形 83"/>
                <p:cNvSpPr/>
                <p:nvPr/>
              </p:nvSpPr>
              <p:spPr>
                <a:xfrm>
                  <a:off x="5436096" y="3356992"/>
                  <a:ext cx="1927599" cy="2952328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</a:endParaRPr>
                </a:p>
              </p:txBody>
            </p:sp>
            <p:grpSp>
              <p:nvGrpSpPr>
                <p:cNvPr id="85" name="グループ化 84"/>
                <p:cNvGrpSpPr/>
                <p:nvPr/>
              </p:nvGrpSpPr>
              <p:grpSpPr>
                <a:xfrm rot="20959358">
                  <a:off x="6249568" y="3332396"/>
                  <a:ext cx="296564" cy="3019264"/>
                  <a:chOff x="6247895" y="2636912"/>
                  <a:chExt cx="296564" cy="3672408"/>
                </a:xfrm>
              </p:grpSpPr>
              <p:cxnSp>
                <p:nvCxnSpPr>
                  <p:cNvPr id="89" name="直線コネクタ 88"/>
                  <p:cNvCxnSpPr>
                    <a:stCxn id="84" idx="0"/>
                    <a:endCxn id="84" idx="2"/>
                  </p:cNvCxnSpPr>
                  <p:nvPr/>
                </p:nvCxnSpPr>
                <p:spPr>
                  <a:xfrm>
                    <a:off x="6399896" y="2636912"/>
                    <a:ext cx="0" cy="367240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0" name="直線コネクタ 89"/>
                  <p:cNvCxnSpPr/>
                  <p:nvPr/>
                </p:nvCxnSpPr>
                <p:spPr>
                  <a:xfrm flipH="1">
                    <a:off x="6247895" y="4212100"/>
                    <a:ext cx="150574" cy="23264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直線コネクタ 90"/>
                  <p:cNvCxnSpPr/>
                  <p:nvPr/>
                </p:nvCxnSpPr>
                <p:spPr>
                  <a:xfrm>
                    <a:off x="6398468" y="4212100"/>
                    <a:ext cx="145991" cy="23264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テキスト ボックス 85"/>
                    <p:cNvSpPr txBox="1"/>
                    <p:nvPr/>
                  </p:nvSpPr>
                  <p:spPr>
                    <a:xfrm>
                      <a:off x="6618393" y="5918425"/>
                      <a:ext cx="745302" cy="38311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𝑡</m:t>
                            </m:r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=0</m:t>
                            </m:r>
                          </m:oMath>
                        </m:oMathPara>
                      </a14:m>
                      <a:endParaRPr kumimoji="0" lang="en-US" altLang="ja-JP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</a:endParaRPr>
                    </a:p>
                  </p:txBody>
                </p:sp>
              </mc:Choice>
              <mc:Fallback xmlns="">
                <p:sp>
                  <p:nvSpPr>
                    <p:cNvPr id="122" name="テキスト ボックス 1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18393" y="5918425"/>
                      <a:ext cx="745302" cy="383118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テキスト ボックス 86"/>
                    <p:cNvSpPr txBox="1"/>
                    <p:nvPr/>
                  </p:nvSpPr>
                  <p:spPr>
                    <a:xfrm>
                      <a:off x="6418689" y="3367404"/>
                      <a:ext cx="1616411" cy="4256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𝑡</m:t>
                            </m:r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=</m:t>
                            </m:r>
                            <m:r>
                              <a:rPr kumimoji="0" lang="en-US" altLang="ja-JP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altLang="ja-JP" sz="14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ＭＳ Ｐゴシック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ＭＳ Ｐゴシック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0" lang="en-US" altLang="ja-JP" sz="1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ＭＳ Ｐゴシック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n-US" altLang="ja-JP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/>
                      </a:endParaRPr>
                    </a:p>
                  </p:txBody>
                </p:sp>
              </mc:Choice>
              <mc:Fallback xmlns="">
                <p:sp>
                  <p:nvSpPr>
                    <p:cNvPr id="87" name="テキスト ボックス 8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18689" y="3367404"/>
                      <a:ext cx="1616411" cy="425687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8" name="直線コネクタ 87"/>
                <p:cNvCxnSpPr/>
                <p:nvPr/>
              </p:nvCxnSpPr>
              <p:spPr>
                <a:xfrm>
                  <a:off x="6121802" y="3357844"/>
                  <a:ext cx="17747" cy="295147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</p:grpSp>
          <p:sp>
            <p:nvSpPr>
              <p:cNvPr id="82" name="右中かっこ 81"/>
              <p:cNvSpPr/>
              <p:nvPr/>
            </p:nvSpPr>
            <p:spPr>
              <a:xfrm rot="5400000">
                <a:off x="5589156" y="5002433"/>
                <a:ext cx="115695" cy="446232"/>
              </a:xfrm>
              <a:prstGeom prst="rightBrace">
                <a:avLst/>
              </a:prstGeom>
              <a:noFill/>
              <a:ln w="158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テキスト ボックス 82"/>
                  <p:cNvSpPr txBox="1"/>
                  <p:nvPr/>
                </p:nvSpPr>
                <p:spPr>
                  <a:xfrm rot="4593732">
                    <a:off x="5514672" y="3505559"/>
                    <a:ext cx="979242" cy="4681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ja-JP" sz="12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kumimoji="0" lang="en-US" altLang="ja-JP" sz="12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𝒕</m:t>
                                  </m:r>
                                </m:sub>
                                <m:sup>
                                  <m: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kumimoji="0" lang="en-US" altLang="ja-JP" sz="12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en-US" altLang="ja-JP" sz="12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ja-JP" sz="1200" b="1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𝒏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altLang="ja-JP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oMath>
                      </m:oMathPara>
                    </a14:m>
                    <a:endParaRPr kumimoji="0" lang="en-US" altLang="ja-JP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/>
                    </a:endParaRPr>
                  </a:p>
                </p:txBody>
              </p:sp>
            </mc:Choice>
            <mc:Fallback xmlns="">
              <p:sp>
                <p:nvSpPr>
                  <p:cNvPr id="119" name="テキスト ボックス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4593732">
                    <a:off x="5514672" y="3505559"/>
                    <a:ext cx="979242" cy="468141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テキスト ボックス 79"/>
                <p:cNvSpPr txBox="1">
                  <a:spLocks noChangeAspect="1"/>
                </p:cNvSpPr>
                <p:nvPr/>
              </p:nvSpPr>
              <p:spPr>
                <a:xfrm>
                  <a:off x="5293179" y="5733257"/>
                  <a:ext cx="516257" cy="526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effectLst/>
                            <a:latin typeface="Cambria Math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kumimoji="1" lang="ja-JP" altLang="en-US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kumimoji="1" lang="en-US" altLang="ja-JP" i="1" dirty="0" smtClean="0"/>
                </a:p>
                <a:p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88" name="テキスト ボックス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179" y="5733257"/>
                  <a:ext cx="516257" cy="526298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曲折矢印 91"/>
          <p:cNvSpPr/>
          <p:nvPr/>
        </p:nvSpPr>
        <p:spPr bwMode="auto">
          <a:xfrm rot="5400000">
            <a:off x="7206635" y="3593956"/>
            <a:ext cx="432048" cy="532841"/>
          </a:xfrm>
          <a:prstGeom prst="bentArrow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cxnSp>
        <p:nvCxnSpPr>
          <p:cNvPr id="93" name="直線矢印コネクタ 92"/>
          <p:cNvCxnSpPr>
            <a:cxnSpLocks noChangeAspect="1"/>
          </p:cNvCxnSpPr>
          <p:nvPr/>
        </p:nvCxnSpPr>
        <p:spPr>
          <a:xfrm flipV="1">
            <a:off x="689979" y="3684978"/>
            <a:ext cx="0" cy="751189"/>
          </a:xfrm>
          <a:prstGeom prst="straightConnector1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4" name="直線コネクタ 93"/>
          <p:cNvCxnSpPr>
            <a:cxnSpLocks noChangeAspect="1"/>
          </p:cNvCxnSpPr>
          <p:nvPr/>
        </p:nvCxnSpPr>
        <p:spPr>
          <a:xfrm>
            <a:off x="689979" y="4436440"/>
            <a:ext cx="550807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5" name="テキスト ボックス 94"/>
          <p:cNvSpPr txBox="1">
            <a:spLocks noChangeAspect="1"/>
          </p:cNvSpPr>
          <p:nvPr/>
        </p:nvSpPr>
        <p:spPr>
          <a:xfrm>
            <a:off x="599728" y="4457926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ja-JP" dirty="0" smtClean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space</a:t>
            </a:r>
            <a:endParaRPr lang="ja-JP" altLang="en-US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p:sp>
        <p:nvSpPr>
          <p:cNvPr id="96" name="テキスト ボックス 95"/>
          <p:cNvSpPr txBox="1">
            <a:spLocks noChangeAspect="1"/>
          </p:cNvSpPr>
          <p:nvPr/>
        </p:nvSpPr>
        <p:spPr>
          <a:xfrm rot="16200000">
            <a:off x="230451" y="383017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ja-JP" dirty="0" smtClean="0">
                <a:solidFill>
                  <a:prstClr val="black"/>
                </a:solidFill>
                <a:effectLst/>
                <a:latin typeface="Calibri"/>
                <a:ea typeface="ＭＳ Ｐゴシック"/>
              </a:rPr>
              <a:t>time</a:t>
            </a:r>
            <a:endParaRPr lang="ja-JP" altLang="en-US" dirty="0">
              <a:solidFill>
                <a:prstClr val="black"/>
              </a:solidFill>
              <a:effectLst/>
              <a:latin typeface="Calibri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テキスト ボックス 96"/>
              <p:cNvSpPr txBox="1"/>
              <p:nvPr/>
            </p:nvSpPr>
            <p:spPr>
              <a:xfrm>
                <a:off x="7041008" y="4139442"/>
                <a:ext cx="1635448" cy="6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effectLst/>
                          <a:latin typeface="Cambria Math"/>
                        </a:rPr>
                        <m:t>T</m:t>
                      </m:r>
                      <m:r>
                        <a:rPr kumimoji="1" lang="en-US" altLang="ja-JP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effectLst/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b="0" i="1" smtClean="0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en-US" altLang="ja-JP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b="0" i="1" smtClean="0">
                                          <a:effectLst/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1" lang="en-US" altLang="ja-JP" b="0" dirty="0" smtClean="0">
                  <a:effectLst/>
                </a:endParaRPr>
              </a:p>
            </p:txBody>
          </p:sp>
        </mc:Choice>
        <mc:Fallback xmlns="">
          <p:sp>
            <p:nvSpPr>
              <p:cNvPr id="97" name="テキスト ボックス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008" y="4139442"/>
                <a:ext cx="1635448" cy="65825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2" y="2244210"/>
            <a:ext cx="2664001" cy="289668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899592" y="5013176"/>
            <a:ext cx="6631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By using the shifted boundary</a:t>
            </a:r>
          </a:p>
          <a:p>
            <a:r>
              <a:rPr lang="en-US" altLang="ja-JP" dirty="0" smtClean="0">
                <a:effectLst/>
              </a:rPr>
              <a:t>	various T’s are realized with </a:t>
            </a:r>
            <a:r>
              <a:rPr lang="en-US" altLang="ja-JP" dirty="0" smtClean="0">
                <a:solidFill>
                  <a:srgbClr val="C00000"/>
                </a:solidFill>
                <a:effectLst/>
              </a:rPr>
              <a:t>the same lattice spacing</a:t>
            </a:r>
            <a:endParaRPr kumimoji="1" lang="en-US" altLang="ja-JP" dirty="0">
              <a:solidFill>
                <a:srgbClr val="FF000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effectLst/>
              </a:rPr>
              <a:t>T resolution is largely improved </a:t>
            </a:r>
          </a:p>
          <a:p>
            <a:r>
              <a:rPr kumimoji="1" lang="en-US" altLang="ja-JP" dirty="0" smtClean="0">
                <a:effectLst/>
              </a:rPr>
              <a:t>	while </a:t>
            </a:r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keeping advantages of the fixed scale approach</a:t>
            </a:r>
            <a:endParaRPr kumimoji="1" lang="ja-JP" altLang="en-US" dirty="0">
              <a:solidFill>
                <a:srgbClr val="C00000"/>
              </a:solidFill>
              <a:effectLst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99592" y="1628800"/>
            <a:ext cx="6667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33CC"/>
                </a:solidFill>
                <a:effectLst/>
              </a:rPr>
              <a:t>L. </a:t>
            </a:r>
            <a:r>
              <a:rPr lang="en-US" altLang="ja-JP" dirty="0" err="1">
                <a:solidFill>
                  <a:srgbClr val="0033CC"/>
                </a:solidFill>
                <a:effectLst/>
              </a:rPr>
              <a:t>Giusti</a:t>
            </a:r>
            <a:r>
              <a:rPr lang="en-US" altLang="ja-JP" dirty="0">
                <a:solidFill>
                  <a:srgbClr val="0033CC"/>
                </a:solidFill>
                <a:effectLst/>
              </a:rPr>
              <a:t> and H. B. Meyer, Phys. Rev. </a:t>
            </a:r>
            <a:r>
              <a:rPr lang="en-US" altLang="ja-JP" dirty="0" err="1">
                <a:solidFill>
                  <a:srgbClr val="0033CC"/>
                </a:solidFill>
                <a:effectLst/>
              </a:rPr>
              <a:t>Lett</a:t>
            </a:r>
            <a:r>
              <a:rPr lang="en-US" altLang="ja-JP" dirty="0">
                <a:solidFill>
                  <a:srgbClr val="0033CC"/>
                </a:solidFill>
                <a:effectLst/>
              </a:rPr>
              <a:t>. 106 (2011) </a:t>
            </a:r>
            <a:r>
              <a:rPr lang="en-US" altLang="ja-JP" dirty="0" smtClean="0">
                <a:solidFill>
                  <a:srgbClr val="0033CC"/>
                </a:solidFill>
                <a:effectLst/>
              </a:rPr>
              <a:t>131601.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85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KK60</a:t>
            </a:r>
            <a:r>
              <a:rPr kumimoji="0" lang="ja-JP" altLang="en-US" sz="1000" smtClean="0"/>
              <a:t>研究会</a:t>
            </a:r>
            <a:endParaRPr kumimoji="0" lang="en-US" altLang="ja-JP" sz="1000" smtClean="0"/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Trace anomaly  ( e-3p )/T</a:t>
            </a:r>
            <a:r>
              <a:rPr lang="en-US" altLang="ja-JP" sz="2800" baseline="30000" dirty="0" smtClean="0">
                <a:solidFill>
                  <a:schemeClr val="bg2"/>
                </a:solidFill>
              </a:rPr>
              <a:t>4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9251" y="5941596"/>
            <a:ext cx="4838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effectLst/>
              </a:rPr>
              <a:t>T. Umeda, Phys.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effectLst/>
              </a:rPr>
              <a:t>Rev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effectLst/>
              </a:rPr>
              <a:t>. D90 (2014) 5, 054511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6" y="1796835"/>
            <a:ext cx="2854272" cy="538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412954" y="1749843"/>
                <a:ext cx="1635448" cy="6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effectLst/>
                          <a:latin typeface="Cambria Math"/>
                        </a:rPr>
                        <m:t>T</m:t>
                      </m:r>
                      <m:r>
                        <a:rPr kumimoji="1" lang="en-US" altLang="ja-JP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effectLst/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ja-JP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b="0" i="1" smtClean="0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en-US" altLang="ja-JP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b="0" i="1" smtClean="0">
                                          <a:effectLst/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1" lang="en-US" altLang="ja-JP" b="0" i="1" smtClean="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kumimoji="1" lang="en-US" altLang="ja-JP" b="0" dirty="0" smtClean="0">
                  <a:effectLst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54" y="1749843"/>
                <a:ext cx="1635448" cy="6582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016" y="1772816"/>
            <a:ext cx="1646436" cy="6472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106291" y="2492896"/>
            <a:ext cx="2385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w/o shifted boundary</a:t>
            </a:r>
            <a:endParaRPr kumimoji="1" lang="ja-JP" altLang="en-US" dirty="0">
              <a:solidFill>
                <a:srgbClr val="C00000"/>
              </a:solidFill>
              <a:effectLst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64088" y="2492896"/>
            <a:ext cx="2332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  <a:effectLst/>
              </a:rPr>
              <a:t>w/  shifted boundary</a:t>
            </a:r>
            <a:endParaRPr kumimoji="1" lang="ja-JP" altLang="en-US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33590"/>
            <a:ext cx="3816424" cy="32156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35" y="2766967"/>
            <a:ext cx="3771305" cy="3182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8727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KK60</a:t>
            </a:r>
            <a:r>
              <a:rPr kumimoji="0" lang="ja-JP" altLang="en-US" sz="1000" smtClean="0"/>
              <a:t>研究会</a:t>
            </a:r>
            <a:endParaRPr kumimoji="0" lang="en-US" altLang="ja-JP" sz="1000" smtClean="0"/>
          </a:p>
        </p:txBody>
      </p:sp>
      <p:sp>
        <p:nvSpPr>
          <p:cNvPr id="12291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defRPr kumimoji="1" sz="1600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1000" smtClean="0"/>
              <a:t>T. Umeda (Hiroshima)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8" y="620713"/>
            <a:ext cx="7356475" cy="72548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solidFill>
                  <a:schemeClr val="bg2"/>
                </a:solidFill>
              </a:rPr>
              <a:t>Critical temperature Tc</a:t>
            </a:r>
            <a:endParaRPr lang="el-GR" altLang="ja-JP" sz="2800" baseline="30000" dirty="0" smtClean="0">
              <a:solidFill>
                <a:schemeClr val="bg2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70026" y="1661899"/>
            <a:ext cx="2598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effectLst/>
              </a:rPr>
              <a:t>Plaquette</a:t>
            </a:r>
            <a:r>
              <a:rPr lang="en-US" altLang="ja-JP" dirty="0" smtClean="0">
                <a:effectLst/>
              </a:rPr>
              <a:t> value</a:t>
            </a:r>
          </a:p>
          <a:p>
            <a:endParaRPr lang="en-US" altLang="ja-JP" dirty="0" smtClean="0">
              <a:effectLst/>
            </a:endParaRPr>
          </a:p>
          <a:p>
            <a:r>
              <a:rPr lang="en-US" altLang="ja-JP" dirty="0" err="1" smtClean="0">
                <a:effectLst/>
              </a:rPr>
              <a:t>Plaquette</a:t>
            </a:r>
            <a:r>
              <a:rPr lang="en-US" altLang="ja-JP" dirty="0" smtClean="0">
                <a:effectLst/>
              </a:rPr>
              <a:t> susceptibility</a:t>
            </a:r>
          </a:p>
          <a:p>
            <a:r>
              <a:rPr lang="en-US" altLang="ja-JP" dirty="0">
                <a:effectLst/>
              </a:rPr>
              <a:t> </a:t>
            </a:r>
            <a:r>
              <a:rPr lang="en-US" altLang="ja-JP" dirty="0" smtClean="0">
                <a:effectLst/>
              </a:rPr>
              <a:t>   </a:t>
            </a:r>
          </a:p>
          <a:p>
            <a:endParaRPr kumimoji="1" lang="en-US" altLang="ja-JP" dirty="0">
              <a:effectLst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30289"/>
            <a:ext cx="3664512" cy="285895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3656233" cy="2804145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7" name="正方形/長方形 6"/>
          <p:cNvSpPr/>
          <p:nvPr/>
        </p:nvSpPr>
        <p:spPr>
          <a:xfrm>
            <a:off x="5040560" y="5696803"/>
            <a:ext cx="334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effectLst/>
              </a:rPr>
              <a:t>Plaq</a:t>
            </a:r>
            <a:r>
              <a:rPr lang="en-US" altLang="ja-JP" dirty="0">
                <a:effectLst/>
              </a:rPr>
              <a:t>. </a:t>
            </a:r>
            <a:r>
              <a:rPr lang="en-US" altLang="ja-JP" dirty="0" err="1">
                <a:effectLst/>
              </a:rPr>
              <a:t>suscep</a:t>
            </a:r>
            <a:r>
              <a:rPr lang="en-US" altLang="ja-JP" dirty="0" smtClean="0">
                <a:effectLst/>
              </a:rPr>
              <a:t>. has a peak</a:t>
            </a:r>
            <a:endParaRPr lang="en-US" altLang="ja-JP" dirty="0">
              <a:effectLst/>
            </a:endParaRPr>
          </a:p>
          <a:p>
            <a:r>
              <a:rPr lang="en-US" altLang="ja-JP" dirty="0">
                <a:effectLst/>
              </a:rPr>
              <a:t>	around T = </a:t>
            </a:r>
            <a:r>
              <a:rPr lang="en-US" altLang="ja-JP" dirty="0" smtClean="0">
                <a:effectLst/>
              </a:rPr>
              <a:t>294 </a:t>
            </a:r>
            <a:r>
              <a:rPr lang="en-US" altLang="ja-JP" dirty="0">
                <a:effectLst/>
              </a:rPr>
              <a:t>MeV</a:t>
            </a:r>
          </a:p>
          <a:p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34" y="1586462"/>
            <a:ext cx="2736304" cy="4836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1595" y="2195742"/>
            <a:ext cx="2508597" cy="2971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23528" y="5754742"/>
            <a:ext cx="4838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effectLst/>
              </a:rPr>
              <a:t>T. Umeda, Phys.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effectLst/>
              </a:rPr>
              <a:t>Rev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effectLst/>
              </a:rPr>
              <a:t>. D90 (2014) 5, 054511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206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Gradient</a:t>
            </a:r>
            <a:r>
              <a:rPr kumimoji="1" lang="en-US" altLang="ja-JP" sz="3600" dirty="0" smtClean="0"/>
              <a:t> flow </a:t>
            </a:r>
            <a:r>
              <a:rPr kumimoji="1" lang="ja-JP" altLang="en-US" sz="3600" dirty="0" smtClean="0"/>
              <a:t>を用いた熱力学量の計算</a:t>
            </a:r>
            <a:endParaRPr kumimoji="1" lang="ja-JP" altLang="en-US" sz="36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57" y="1600200"/>
            <a:ext cx="6807886" cy="4530725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Umeda (Hiroshima)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05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277813"/>
            <a:ext cx="7859216" cy="1139825"/>
          </a:xfrm>
        </p:spPr>
        <p:txBody>
          <a:bodyPr/>
          <a:lstStyle/>
          <a:p>
            <a:r>
              <a:rPr lang="ja-JP" altLang="en-US" sz="3600" dirty="0"/>
              <a:t>まとめ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744216"/>
            <a:ext cx="8229600" cy="4205064"/>
          </a:xfrm>
        </p:spPr>
        <p:txBody>
          <a:bodyPr/>
          <a:lstStyle/>
          <a:p>
            <a:r>
              <a:rPr lang="ja-JP" altLang="en-US" sz="2400" dirty="0" smtClean="0"/>
              <a:t>固定</a:t>
            </a:r>
            <a:r>
              <a:rPr lang="ja-JP" altLang="en-US" sz="2400" dirty="0"/>
              <a:t>格子</a:t>
            </a:r>
            <a:r>
              <a:rPr lang="ja-JP" altLang="en-US" sz="2400" dirty="0" smtClean="0"/>
              <a:t>間隔による有限温度</a:t>
            </a:r>
            <a:r>
              <a:rPr lang="en-US" altLang="ja-JP" sz="2400" dirty="0" smtClean="0"/>
              <a:t>QCD</a:t>
            </a:r>
            <a:r>
              <a:rPr lang="ja-JP" altLang="en-US" sz="2400" dirty="0" smtClean="0"/>
              <a:t>の研究</a:t>
            </a:r>
            <a:endParaRPr lang="en-US" altLang="ja-JP" sz="2400" dirty="0"/>
          </a:p>
          <a:p>
            <a:pPr lvl="1"/>
            <a:r>
              <a:rPr kumimoji="1" lang="ja-JP" altLang="en-US" sz="2000" dirty="0" smtClean="0"/>
              <a:t>従来のアプローチとは異なる強み</a:t>
            </a:r>
            <a:endParaRPr kumimoji="1" lang="en-US" altLang="ja-JP" sz="2000" dirty="0" smtClean="0"/>
          </a:p>
          <a:p>
            <a:pPr lvl="1"/>
            <a:r>
              <a:rPr kumimoji="1" lang="en-US" altLang="ja-JP" sz="2000" dirty="0" smtClean="0"/>
              <a:t>Physical point </a:t>
            </a:r>
            <a:r>
              <a:rPr kumimoji="1" lang="ja-JP" altLang="en-US" sz="2000" dirty="0" smtClean="0"/>
              <a:t>の計算を目指して</a:t>
            </a:r>
            <a:endParaRPr kumimoji="1" lang="en-US" altLang="ja-JP" sz="2000" dirty="0" smtClean="0"/>
          </a:p>
          <a:p>
            <a:r>
              <a:rPr lang="ja-JP" altLang="en-US" sz="2400" dirty="0"/>
              <a:t>固定格子</a:t>
            </a:r>
            <a:r>
              <a:rPr lang="ja-JP" altLang="en-US" sz="2400" dirty="0" smtClean="0"/>
              <a:t>間隔のデメリットの克服</a:t>
            </a:r>
            <a:endParaRPr lang="en-US" altLang="ja-JP" sz="2400" dirty="0" smtClean="0"/>
          </a:p>
          <a:p>
            <a:pPr lvl="1"/>
            <a:r>
              <a:rPr kumimoji="1" lang="en-US" altLang="ja-JP" sz="2000" dirty="0" smtClean="0"/>
              <a:t>Shifted boundary condition</a:t>
            </a:r>
          </a:p>
          <a:p>
            <a:pPr lvl="1"/>
            <a:r>
              <a:rPr kumimoji="1" lang="en-US" altLang="ja-JP" sz="2000" dirty="0" smtClean="0"/>
              <a:t>Gradient flow </a:t>
            </a:r>
          </a:p>
          <a:p>
            <a:pPr lvl="1"/>
            <a:endParaRPr kumimoji="1" lang="en-US" altLang="ja-JP" sz="2000" dirty="0" smtClean="0"/>
          </a:p>
          <a:p>
            <a:r>
              <a:rPr lang="ja-JP" altLang="en-US" sz="2400" dirty="0"/>
              <a:t>金谷さんとの共同研究</a:t>
            </a:r>
            <a:endParaRPr lang="en-US" altLang="ja-JP" sz="2400" dirty="0"/>
          </a:p>
          <a:p>
            <a:pPr lvl="1"/>
            <a:r>
              <a:rPr lang="ja-JP" altLang="en-US" sz="2000" dirty="0" err="1"/>
              <a:t>要所要所</a:t>
            </a:r>
            <a:r>
              <a:rPr lang="ja-JP" altLang="en-US" sz="2000" dirty="0"/>
              <a:t>で金谷さんのエッセンスを吸収しつつ研究をして</a:t>
            </a:r>
            <a:r>
              <a:rPr lang="ja-JP" altLang="en-US" sz="2000" dirty="0" smtClean="0"/>
              <a:t>きた</a:t>
            </a:r>
            <a:endParaRPr lang="en-US" altLang="ja-JP" sz="2000" dirty="0" smtClean="0"/>
          </a:p>
          <a:p>
            <a:pPr lvl="1"/>
            <a:r>
              <a:rPr lang="ja-JP" altLang="en-US" sz="2000" dirty="0"/>
              <a:t>これから</a:t>
            </a:r>
            <a:r>
              <a:rPr lang="ja-JP" altLang="en-US" sz="2000" dirty="0" smtClean="0"/>
              <a:t>も有限温度</a:t>
            </a:r>
            <a:r>
              <a:rPr lang="en-US" altLang="ja-JP" sz="2000" dirty="0" smtClean="0"/>
              <a:t>QCD</a:t>
            </a:r>
            <a:r>
              <a:rPr lang="ja-JP" altLang="en-US" sz="2000" dirty="0" smtClean="0"/>
              <a:t>の研究を発展させていきたい</a:t>
            </a:r>
            <a:endParaRPr lang="en-US" altLang="ja-JP" sz="2000" dirty="0"/>
          </a:p>
          <a:p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T. Umeda (Hiroshima)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66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3600" dirty="0"/>
              <a:t>金谷</a:t>
            </a:r>
            <a:r>
              <a:rPr lang="ja-JP" altLang="en-US" sz="3600" dirty="0" smtClean="0"/>
              <a:t>さん還暦おめでとうございます</a:t>
            </a:r>
            <a:endParaRPr kumimoji="1" lang="ja-JP" altLang="en-US" sz="36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38" y="1600200"/>
            <a:ext cx="5663406" cy="4530725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KK60</a:t>
            </a:r>
            <a:r>
              <a:rPr lang="ja-JP" altLang="en-US" smtClean="0"/>
              <a:t>研究会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T. Umeda (Hiroshima)</a:t>
            </a:r>
            <a:endParaRPr lang="en-US" altLang="ja-JP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24142" y="6237312"/>
            <a:ext cx="459613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/>
              </a:rPr>
              <a:t>Lattice2002@MIT </a:t>
            </a:r>
            <a:r>
              <a:rPr kumimoji="1" lang="ja-JP" altLang="en-US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のエクスカージョン</a:t>
            </a:r>
            <a:r>
              <a:rPr kumimoji="1" lang="en-US" altLang="ja-JP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(?)</a:t>
            </a:r>
            <a:r>
              <a:rPr kumimoji="1" lang="ja-JP" altLang="en-US" dirty="0" smtClean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にて</a:t>
            </a:r>
            <a:endParaRPr kumimoji="1" lang="ja-JP" altLang="en-US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277813"/>
            <a:ext cx="7715200" cy="1139825"/>
          </a:xfrm>
        </p:spPr>
        <p:txBody>
          <a:bodyPr/>
          <a:lstStyle/>
          <a:p>
            <a:r>
              <a:rPr kumimoji="1" lang="ja-JP" altLang="en-US" sz="3200" dirty="0" smtClean="0"/>
              <a:t>金谷さんとの繋がり（梅田の経歴）</a:t>
            </a:r>
            <a:endParaRPr kumimoji="1" lang="ja-JP" altLang="en-US" sz="32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566437" cy="4608512"/>
          </a:xfr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KK60</a:t>
            </a:r>
            <a:r>
              <a:rPr lang="ja-JP" altLang="en-US" dirty="0" smtClean="0"/>
              <a:t>研究会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T. Umeda (Hiroshima)</a:t>
            </a:r>
            <a:endParaRPr lang="en-US" altLang="ja-JP" dirty="0"/>
          </a:p>
        </p:txBody>
      </p:sp>
      <p:sp>
        <p:nvSpPr>
          <p:cNvPr id="7" name="正方形/長方形 6"/>
          <p:cNvSpPr/>
          <p:nvPr/>
        </p:nvSpPr>
        <p:spPr bwMode="auto">
          <a:xfrm>
            <a:off x="1259632" y="3068960"/>
            <a:ext cx="5688632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1259632" y="4365104"/>
            <a:ext cx="4536504" cy="5040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/>
            </a:pPr>
            <a:endParaRPr kumimoji="1" lang="ja-JP" altLang="en-US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296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2001~2002</a:t>
            </a:r>
            <a:r>
              <a:rPr kumimoji="1" lang="ja-JP" altLang="en-US" sz="3600" dirty="0" smtClean="0"/>
              <a:t>年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CP-PACS Collab.</a:t>
            </a:r>
            <a:endParaRPr kumimoji="1" lang="ja-JP" altLang="en-US" sz="36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4023877" cy="4530725"/>
          </a:xfrm>
          <a:prstGeom prst="rect">
            <a:avLst/>
          </a:prstGeom>
          <a:ln w="3175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KK60</a:t>
            </a:r>
            <a:r>
              <a:rPr lang="ja-JP" altLang="en-US" dirty="0" smtClean="0"/>
              <a:t>研究会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T. Umeda (Hiroshima)</a:t>
            </a:r>
            <a:endParaRPr lang="en-US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10735"/>
            <a:ext cx="4261489" cy="3811834"/>
          </a:xfrm>
          <a:prstGeom prst="rect">
            <a:avLst/>
          </a:prstGeom>
          <a:ln w="3175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3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 smtClean="0"/>
              <a:t>相転移近傍でのチャーモニウムの性質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KK60</a:t>
            </a:r>
            <a:r>
              <a:rPr lang="ja-JP" altLang="en-US" dirty="0" smtClean="0"/>
              <a:t>研究会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T. Umeda (Hiroshima)</a:t>
            </a:r>
            <a:endParaRPr lang="en-US" altLang="ja-JP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46" y="1625542"/>
            <a:ext cx="3839130" cy="4971810"/>
          </a:xfrm>
          <a:prstGeom prst="rect">
            <a:avLst/>
          </a:prstGeom>
          <a:ln w="3175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3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 smtClean="0"/>
              <a:t>相転移近傍でのチャーモニウムの性質</a:t>
            </a:r>
            <a:endParaRPr kumimoji="1" lang="ja-JP" altLang="en-US" sz="36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054028" cy="3718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KK60</a:t>
            </a:r>
            <a:r>
              <a:rPr lang="ja-JP" altLang="en-US" dirty="0" smtClean="0"/>
              <a:t>研究会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T. Umeda (Hiroshima)</a:t>
            </a:r>
            <a:endParaRPr lang="en-US" altLang="ja-JP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3813750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56792"/>
            <a:ext cx="4017224" cy="4271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4176464" cy="4340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221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 smtClean="0"/>
              <a:t>固定格子間隔のメリット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3224" y="1744216"/>
            <a:ext cx="6851104" cy="3773016"/>
          </a:xfrm>
        </p:spPr>
        <p:txBody>
          <a:bodyPr/>
          <a:lstStyle/>
          <a:p>
            <a:r>
              <a:rPr kumimoji="1" lang="ja-JP" altLang="en-US" sz="2000" dirty="0" smtClean="0"/>
              <a:t>純粋に温度依存性が分かる</a:t>
            </a:r>
            <a:endParaRPr kumimoji="1" lang="en-US" altLang="ja-JP" sz="2000" dirty="0" smtClean="0"/>
          </a:p>
          <a:p>
            <a:pPr lvl="1"/>
            <a:r>
              <a:rPr lang="ja-JP" altLang="en-US" sz="2000" dirty="0" smtClean="0"/>
              <a:t>体積、格子間隔、クォーク質量などが一定</a:t>
            </a:r>
            <a:endParaRPr lang="en-US" altLang="ja-JP" sz="2000" dirty="0" smtClean="0"/>
          </a:p>
          <a:p>
            <a:pPr lvl="1"/>
            <a:endParaRPr kumimoji="1" lang="en-US" altLang="ja-JP" sz="2000" dirty="0" smtClean="0"/>
          </a:p>
          <a:p>
            <a:r>
              <a:rPr lang="ja-JP" altLang="en-US" sz="2000" dirty="0"/>
              <a:t>ゼロ</a:t>
            </a:r>
            <a:r>
              <a:rPr lang="ja-JP" altLang="en-US" sz="2000" dirty="0" smtClean="0"/>
              <a:t>温度</a:t>
            </a:r>
            <a:r>
              <a:rPr lang="ja-JP" altLang="en-US" sz="2000" dirty="0"/>
              <a:t>で</a:t>
            </a:r>
            <a:r>
              <a:rPr lang="ja-JP" altLang="en-US" sz="2000" dirty="0" smtClean="0"/>
              <a:t>の性質が共通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“素性”の分かっているパラメータを使える</a:t>
            </a:r>
            <a:endParaRPr lang="en-US" altLang="ja-JP" sz="2000" dirty="0" smtClean="0"/>
          </a:p>
          <a:p>
            <a:pPr lvl="1"/>
            <a:r>
              <a:rPr lang="ja-JP" altLang="en-US" sz="2000" dirty="0"/>
              <a:t>ゼロ温度</a:t>
            </a:r>
            <a:r>
              <a:rPr lang="ja-JP" altLang="en-US" sz="2000" dirty="0" smtClean="0"/>
              <a:t>の解析が十分にできる</a:t>
            </a:r>
            <a:endParaRPr lang="en-US" altLang="ja-JP" sz="2000" dirty="0" smtClean="0"/>
          </a:p>
          <a:p>
            <a:pPr lvl="2"/>
            <a:r>
              <a:rPr lang="ja-JP" altLang="en-US" dirty="0" smtClean="0"/>
              <a:t>ハドロンスペクトル、クォークポテンシャルなど</a:t>
            </a:r>
            <a:endParaRPr lang="en-US" altLang="ja-JP" dirty="0" smtClean="0"/>
          </a:p>
          <a:p>
            <a:pPr lvl="2"/>
            <a:r>
              <a:rPr lang="ja-JP" altLang="en-US" dirty="0"/>
              <a:t>非等方</a:t>
            </a:r>
            <a:r>
              <a:rPr lang="ja-JP" altLang="en-US" dirty="0" smtClean="0"/>
              <a:t>格子など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sz="20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KK60</a:t>
            </a:r>
            <a:r>
              <a:rPr lang="ja-JP" altLang="en-US" dirty="0" smtClean="0"/>
              <a:t>研究会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T. Umeda (Hiroshima)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55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2007~2008</a:t>
            </a:r>
            <a:r>
              <a:rPr kumimoji="1" lang="ja-JP" altLang="en-US" sz="3600" dirty="0" smtClean="0"/>
              <a:t>年 </a:t>
            </a:r>
            <a:r>
              <a:rPr kumimoji="1" lang="en-US" altLang="ja-JP" sz="3600" dirty="0" smtClean="0"/>
              <a:t>WHOT-QCD Collab.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KK60</a:t>
            </a:r>
            <a:r>
              <a:rPr lang="ja-JP" altLang="en-US" dirty="0" smtClean="0"/>
              <a:t>研究会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T. Umeda (Hiroshima)</a:t>
            </a:r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30" y="1628800"/>
            <a:ext cx="5498882" cy="3945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テキスト ボックス 7"/>
          <p:cNvSpPr txBox="1"/>
          <p:nvPr/>
        </p:nvSpPr>
        <p:spPr>
          <a:xfrm>
            <a:off x="971600" y="5805264"/>
            <a:ext cx="7356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ilson</a:t>
            </a:r>
            <a:r>
              <a:rPr kumimoji="1" lang="en-US" altLang="ja-JP" dirty="0" smtClean="0"/>
              <a:t> quark </a:t>
            </a:r>
            <a:r>
              <a:rPr kumimoji="1" lang="ja-JP" altLang="en-US" dirty="0" smtClean="0"/>
              <a:t>を用いた</a:t>
            </a:r>
            <a:r>
              <a:rPr kumimoji="1" lang="en-US" altLang="ja-JP" dirty="0" smtClean="0"/>
              <a:t>)</a:t>
            </a:r>
            <a:r>
              <a:rPr kumimoji="1" lang="en-US" altLang="ja-JP" dirty="0" smtClean="0">
                <a:solidFill>
                  <a:srgbClr val="FF0000"/>
                </a:solidFill>
              </a:rPr>
              <a:t>Hot</a:t>
            </a:r>
            <a:r>
              <a:rPr kumimoji="1" lang="en-US" altLang="ja-JP" dirty="0" smtClean="0"/>
              <a:t>(&amp;Dense)</a:t>
            </a:r>
            <a:r>
              <a:rPr kumimoji="1" lang="en-US" altLang="ja-JP" dirty="0" smtClean="0">
                <a:solidFill>
                  <a:srgbClr val="FF0000"/>
                </a:solidFill>
              </a:rPr>
              <a:t>-QCD </a:t>
            </a:r>
            <a:r>
              <a:rPr kumimoji="1" lang="en-US" altLang="ja-JP" dirty="0" smtClean="0"/>
              <a:t>(</a:t>
            </a:r>
            <a:r>
              <a:rPr lang="ja-JP" altLang="en-US" dirty="0" smtClean="0"/>
              <a:t>研究の為の</a:t>
            </a:r>
            <a:r>
              <a:rPr lang="en-US" altLang="ja-JP" dirty="0" smtClean="0"/>
              <a:t>) </a:t>
            </a:r>
            <a:r>
              <a:rPr lang="en-US" altLang="ja-JP" dirty="0" smtClean="0">
                <a:solidFill>
                  <a:srgbClr val="FF0000"/>
                </a:solidFill>
              </a:rPr>
              <a:t>Collaboration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Wilson quark </a:t>
            </a: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有限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温度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QCD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の研究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000" dirty="0"/>
              <a:t>状態方程式などの有限温度計算を</a:t>
            </a:r>
            <a:r>
              <a:rPr lang="ja-JP" altLang="en-US" sz="2000" dirty="0" smtClean="0"/>
              <a:t>行う</a:t>
            </a:r>
            <a:r>
              <a:rPr lang="ja-JP" altLang="en-US" sz="2000" dirty="0"/>
              <a:t>準備として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（ゼロ温度計算での）大規模</a:t>
            </a:r>
            <a:r>
              <a:rPr lang="ja-JP" altLang="en-US" sz="2000" dirty="0"/>
              <a:t>なパラメータサーチが</a:t>
            </a:r>
            <a:r>
              <a:rPr lang="ja-JP" altLang="en-US" sz="2000" dirty="0" smtClean="0"/>
              <a:t>必要</a:t>
            </a:r>
            <a:endParaRPr lang="en-US" altLang="ja-JP" sz="2000" dirty="0" smtClean="0"/>
          </a:p>
          <a:p>
            <a:pPr lvl="1"/>
            <a:r>
              <a:rPr lang="en-US" altLang="ja-JP" sz="2000" dirty="0"/>
              <a:t>Line of Constant Physics</a:t>
            </a:r>
          </a:p>
          <a:p>
            <a:pPr lvl="1"/>
            <a:r>
              <a:rPr lang="en-US" altLang="ja-JP" sz="2000" dirty="0"/>
              <a:t>T=0 subtraction</a:t>
            </a:r>
          </a:p>
          <a:p>
            <a:pPr lvl="1"/>
            <a:r>
              <a:rPr lang="en-US" altLang="ja-JP" sz="2000" dirty="0"/>
              <a:t>Beta-function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 smtClean="0">
                <a:solidFill>
                  <a:srgbClr val="0070C0"/>
                </a:solidFill>
              </a:rPr>
              <a:t>固定格子間隔のアプローチは使えないだろうか？</a:t>
            </a:r>
            <a:endParaRPr kumimoji="1" lang="en-US" altLang="ja-JP" sz="2000" dirty="0" smtClean="0"/>
          </a:p>
          <a:p>
            <a:pPr marL="0" indent="0">
              <a:buNone/>
            </a:pPr>
            <a:r>
              <a:rPr kumimoji="1" lang="ja-JP" altLang="en-US" sz="2000" dirty="0" smtClean="0"/>
              <a:t>（状態方程式を計算する手法である積分法は使えない）</a:t>
            </a: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000" dirty="0" smtClean="0"/>
              <a:t>　　　　　　　　　　　　　　　　　　　　　　　　　　　　　　　　　（温度積分法）</a:t>
            </a:r>
            <a:endParaRPr lang="en-US" altLang="ja-JP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KK60</a:t>
            </a:r>
            <a:r>
              <a:rPr lang="ja-JP" altLang="en-US" dirty="0" smtClean="0"/>
              <a:t>研究会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T. Umeda (Hiroshima)</a:t>
            </a:r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39952" y="2924944"/>
            <a:ext cx="4745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effectLst/>
              </a:rPr>
              <a:t>→　</a:t>
            </a:r>
            <a:r>
              <a:rPr lang="en-US" altLang="ja-JP" sz="2000" dirty="0">
                <a:effectLst/>
              </a:rPr>
              <a:t>Wilson quark </a:t>
            </a:r>
            <a:r>
              <a:rPr lang="ja-JP" altLang="en-US" sz="2000" dirty="0">
                <a:effectLst/>
              </a:rPr>
              <a:t>では計算コストが大変</a:t>
            </a:r>
            <a:endParaRPr kumimoji="1" lang="ja-JP" altLang="en-US" sz="2000" dirty="0">
              <a:effectLst/>
            </a:endParaRPr>
          </a:p>
        </p:txBody>
      </p:sp>
      <p:pic>
        <p:nvPicPr>
          <p:cNvPr id="7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32586"/>
            <a:ext cx="1944216" cy="51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059832" y="5156746"/>
            <a:ext cx="503237" cy="144462"/>
          </a:xfrm>
          <a:prstGeom prst="rightArrow">
            <a:avLst>
              <a:gd name="adj1" fmla="val 50000"/>
              <a:gd name="adj2" fmla="val 87088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pic>
        <p:nvPicPr>
          <p:cNvPr id="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41168"/>
            <a:ext cx="2089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73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dirty="0"/>
              <a:t>Lattice 2008</a:t>
            </a:r>
            <a:endParaRPr lang="en-US" altLang="ja-JP" dirty="0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T.Umeda (Tsukuba)</a:t>
            </a: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54449-A5FC-44F2-99D2-B95DB1332643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7" y="620713"/>
            <a:ext cx="7788275" cy="725487"/>
          </a:xfrm>
        </p:spPr>
        <p:txBody>
          <a:bodyPr/>
          <a:lstStyle/>
          <a:p>
            <a:r>
              <a:rPr lang="en-US" altLang="ja-JP" sz="2800" dirty="0" smtClean="0">
                <a:solidFill>
                  <a:schemeClr val="bg2"/>
                </a:solidFill>
              </a:rPr>
              <a:t>Equation of State in quenched QCD @ Lattice2008</a:t>
            </a:r>
            <a:endParaRPr lang="en-US" altLang="ja-JP" sz="2800" baseline="30000" dirty="0">
              <a:solidFill>
                <a:schemeClr val="bg2"/>
              </a:solidFill>
            </a:endParaRPr>
          </a:p>
        </p:txBody>
      </p:sp>
      <p:sp>
        <p:nvSpPr>
          <p:cNvPr id="1133571" name="Text Box 3"/>
          <p:cNvSpPr txBox="1">
            <a:spLocks noChangeArrowheads="1"/>
          </p:cNvSpPr>
          <p:nvPr/>
        </p:nvSpPr>
        <p:spPr bwMode="auto">
          <a:xfrm>
            <a:off x="8532813" y="6280150"/>
            <a:ext cx="400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000" dirty="0" smtClean="0">
                <a:effectLst/>
              </a:rPr>
              <a:t>/16</a:t>
            </a:r>
            <a:endParaRPr lang="en-US" altLang="ja-JP" sz="1000" dirty="0">
              <a:effectLst/>
            </a:endParaRPr>
          </a:p>
        </p:txBody>
      </p:sp>
      <p:pic>
        <p:nvPicPr>
          <p:cNvPr id="1133572" name="Picture 4" descr="f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4535487" cy="37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57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1906588"/>
            <a:ext cx="19335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3574" name="Text Box 6"/>
          <p:cNvSpPr txBox="1">
            <a:spLocks noChangeArrowheads="1"/>
          </p:cNvSpPr>
          <p:nvPr/>
        </p:nvSpPr>
        <p:spPr bwMode="auto">
          <a:xfrm>
            <a:off x="5259388" y="2001838"/>
            <a:ext cx="3703637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33CC"/>
              </a:buClr>
              <a:buFont typeface="Wingdings" pitchFamily="2" charset="2"/>
              <a:buChar char="n"/>
            </a:pP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 Integration</a:t>
            </a:r>
          </a:p>
          <a:p>
            <a:endParaRPr lang="en-US" altLang="ja-JP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   is performed with the cubic </a:t>
            </a:r>
          </a:p>
          <a:p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   spline of (e-3p)/T</a:t>
            </a:r>
            <a:r>
              <a:rPr lang="en-US" altLang="ja-JP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en-US" altLang="ja-JP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33CC"/>
              </a:buClr>
              <a:buFont typeface="Wingdings" pitchFamily="2" charset="2"/>
              <a:buChar char="n"/>
            </a:pP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>
                <a:solidFill>
                  <a:srgbClr val="5AB4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Our results are roughly</a:t>
            </a:r>
          </a:p>
          <a:p>
            <a:r>
              <a:rPr lang="en-US" altLang="ja-JP">
                <a:solidFill>
                  <a:srgbClr val="5AB4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consistent with previous results.</a:t>
            </a:r>
          </a:p>
          <a:p>
            <a:pPr>
              <a:buFontTx/>
              <a:buNone/>
            </a:pP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ja-JP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 mild scale violation</a:t>
            </a:r>
          </a:p>
          <a:p>
            <a:pPr>
              <a:buFontTx/>
              <a:buNone/>
            </a:pPr>
            <a:r>
              <a:rPr lang="en-US" altLang="ja-JP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-- Large volume is important </a:t>
            </a:r>
          </a:p>
          <a:p>
            <a:pPr>
              <a:buFontTx/>
              <a:buNone/>
            </a:pPr>
            <a:endParaRPr lang="en-US" altLang="ja-JP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33CC"/>
              </a:buClr>
              <a:buFont typeface="Wingdings" pitchFamily="2" charset="2"/>
              <a:buChar char="n"/>
            </a:pP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 Unlike the fixed N</a:t>
            </a:r>
            <a:r>
              <a:rPr lang="el-GR" altLang="ja-JP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τ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 approach,</a:t>
            </a:r>
          </a:p>
          <a:p>
            <a:pPr>
              <a:buFontTx/>
              <a:buNone/>
            </a:pP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</a:rPr>
              <a:t>   scale/temp. is not constant.</a:t>
            </a:r>
          </a:p>
          <a:p>
            <a:pPr>
              <a:lnSpc>
                <a:spcPct val="160000"/>
              </a:lnSpc>
            </a:pP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altLang="ja-JP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Lattice artifacts increase </a:t>
            </a:r>
          </a:p>
          <a:p>
            <a:r>
              <a:rPr lang="en-US" altLang="ja-JP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as temperature increases.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41836" y="5816297"/>
            <a:ext cx="7026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808080"/>
                </a:solidFill>
                <a:effectLst/>
              </a:rPr>
              <a:t>T. Umeda et al. (</a:t>
            </a:r>
            <a:r>
              <a:rPr lang="en-US" altLang="ja-JP" dirty="0">
                <a:solidFill>
                  <a:srgbClr val="808080"/>
                </a:solidFill>
                <a:effectLst/>
              </a:rPr>
              <a:t>WHOT-QCD) 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Phys.Rev.D79 </a:t>
            </a:r>
            <a:r>
              <a:rPr lang="en-US" altLang="ja-JP" dirty="0">
                <a:solidFill>
                  <a:srgbClr val="808080"/>
                </a:solidFill>
                <a:effectLst/>
              </a:rPr>
              <a:t>(2009) </a:t>
            </a:r>
            <a:r>
              <a:rPr lang="en-US" altLang="ja-JP" dirty="0" smtClean="0">
                <a:solidFill>
                  <a:srgbClr val="808080"/>
                </a:solidFill>
                <a:effectLst/>
              </a:rPr>
              <a:t>051501.</a:t>
            </a:r>
            <a:endParaRPr lang="ja-JP" altLang="en-US" dirty="0">
              <a:solidFill>
                <a:srgbClr val="8080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25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BEDFONTS" val="False"/>
  <p:tag name="EXTERNALEDITCOMMAND" val="notepad %"/>
  <p:tag name="DEFAULTTRANSPARENT" val="False"/>
  <p:tag name="TPVERSION" val="2008"/>
  <p:tag name="USESECONDARYMONITOR" val="True"/>
  <p:tag name="ANSWERNOWSTYLE" val="-1"/>
  <p:tag name="RESPCOUNTERFORMAT" val="0"/>
  <p:tag name="NUMRESPONSES" val="1"/>
  <p:tag name="CHARTVALUEFORMAT" val="0%"/>
  <p:tag name="AUTOUPDATEALIASES" val="True"/>
  <p:tag name="RACEANIMATIONSPEED" val="3"/>
  <p:tag name="MAXRESPONDERS" val="5"/>
  <p:tag name="BUBBLEGROUPING" val="3"/>
  <p:tag name="CUSTOMCELLBACKCOLOR1" val="-657956"/>
  <p:tag name="USESCHEMECOLORS" val="True"/>
  <p:tag name="GRIDOPACITY" val="90"/>
  <p:tag name="GRIDPOSITION" val="1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USEBOLDAMS" val="False"/>
  <p:tag name="DEFAULTBITMAP" val="png256"/>
  <p:tag name="DEFAULTMAGNIFICATION" val="2"/>
  <p:tag name="POWERPOINTVERSION" val="14.0"/>
  <p:tag name="CSVFORMAT" val="0"/>
  <p:tag name="RESPCOUNTERSTYLE" val="-1"/>
  <p:tag name="ALLOWDUPLICATES" val="False"/>
  <p:tag name="REVIEWONLY" val="False"/>
  <p:tag name="RACERSMAXDISPLAYED" val="5"/>
  <p:tag name="BUBBLENAMEVISIBLE" val="True"/>
  <p:tag name="CUSTOMGRIDBACKCOLOR" val="-2830136"/>
  <p:tag name="CUSTOMCELLBACKCOLOR4" val="-8355712"/>
  <p:tag name="GRIDROTATIONINTERVAL" val="2"/>
  <p:tag name="POLLINGCYCLE" val="2"/>
  <p:tag name="MULTIRESPDIVISOR" val="1"/>
  <p:tag name="REALTIMEBACKUPPATH" val="(なし)"/>
  <p:tag name="FIBDISPLAYRESULTS" val="True"/>
  <p:tag name="PRRESPONSE2" val="9"/>
  <p:tag name="PRRESPONSE8" val="3"/>
  <p:tag name="TEX2PSBATCH" val="latex --interaction=nonstopmode $(base).tex; dvips -D $(res) -E -o $(base).ps $(base).dvi"/>
  <p:tag name="GHOSTSCRIPTCOMMAND" val="gswin32c"/>
  <p:tag name="EXPANDSHOWBAR" val="True"/>
  <p:tag name="COUNTDOWNSTYLE" val="-1"/>
  <p:tag name="BACKUPSESSIONS" val="True"/>
  <p:tag name="STDCHART" val="1"/>
  <p:tag name="TEAMSINLEADERBOARD" val="5"/>
  <p:tag name="CUSTOMCELLFORECOLOR" val="-16777216"/>
  <p:tag name="DISPLAYDEVICENUMBER" val="True"/>
  <p:tag name="GRIDFONTSIZE" val="12"/>
  <p:tag name="ALLOWUSERFEEDBACK" val="True"/>
  <p:tag name="AUTOADJUSTPARTRANGE" val="True"/>
  <p:tag name="PRRESPONSE1" val="10"/>
  <p:tag name="PRRESPONSE9" val="2"/>
  <p:tag name="DEFAULTDISPLAYSOURCE" val="\documentclass{article}\pagestyle{empty}&#10;\usepackage[dvips]{color}&#10;\begin{document}&#10;\begin{eqnarray*}&#10;&#10;\end{eqnarray*}&#10;\end{document}&#10;"/>
  <p:tag name="DEFAULTRESOLUTION" val="1200"/>
  <p:tag name="SAVECSVWITHSESSION" val="True"/>
  <p:tag name="COUNTDOWNSECONDS" val="10"/>
  <p:tag name="ROTATIONINTERVAL" val="2"/>
  <p:tag name="BUBBLESIZEVISIBLE" val="True"/>
  <p:tag name="CUSTOMCELLBACKCOLOR3" val="-268652"/>
  <p:tag name="GRIDSIZE" val="{Width=800, Height=600}"/>
  <p:tag name="CORRECTPOINTVALUE" val="1"/>
  <p:tag name="FIBNUMRESULTS" val="5"/>
  <p:tag name="PRRESPONSE6" val="5"/>
  <p:tag name="TEX2PS" val="latex $(base).tex; dvips -D $(res) -E -o $(base).ps $(base).dvi"/>
  <p:tag name="RESPTABLESTYLE" val="-1"/>
  <p:tag name="RACEENDPOINTS" val="100"/>
  <p:tag name="DEFAULTNUMTEAMS" val="5"/>
  <p:tag name="AUTOSIZEGRID" val="True"/>
  <p:tag name="INCORRECTPOINTVALUE" val="0"/>
  <p:tag name="PRRESPONSE4" val="7"/>
  <p:tag name="USEAMSFONTS" val="True"/>
  <p:tag name="SHOWBARVISIBLE" val="True"/>
  <p:tag name="BACKUPMAINTENANCE" val="7"/>
  <p:tag name="BUBBLEVALUEFORMAT" val="0.0"/>
  <p:tag name="CHARTCOLORS" val="0"/>
  <p:tag name="ADVANCEDSETTINGSVIEW" val="True"/>
  <p:tag name="ALWAYSOPENPOLL" val="False"/>
  <p:tag name="BULLETTYPE" val="3"/>
  <p:tag name="SKIPREMAININGRACESLIDES" val="True"/>
  <p:tag name="DISPLAYDEVICEID" val="True"/>
  <p:tag name="FIBDISPLAYKEYWORDS" val="True"/>
  <p:tag name="DEFAULTWORKAROUNDTRANSPARENCYBUG" val="False"/>
  <p:tag name="AUTOADVANCE" val="False"/>
  <p:tag name="RESETCHARTS" val="True"/>
  <p:tag name="PRRESPONSE10" val="1"/>
  <p:tag name="INPUTSOURCE" val="1"/>
  <p:tag name="INCLUDENONRESPONDERS" val="False"/>
  <p:tag name="DISPLAYNAME" val="True"/>
  <p:tag name="ANSWERNOWTEXT" val="今すぐ回答"/>
  <p:tag name="PRRESPONSE5" val="6"/>
  <p:tag name="ZEROBASED" val="False"/>
  <p:tag name="DEFAULTBLEND" val="False"/>
  <p:tag name="CUSTOMCELLBACKCOLOR2" val="-13395457"/>
  <p:tag name="PARTICIPANTSINLEADERBOARD" val="5"/>
  <p:tag name="DELIMITERS" val="3.1"/>
  <p:tag name="DEFAULTFONTSIZE" val="10"/>
  <p:tag name="DEFAULTWIDTH" val="348"/>
  <p:tag name="DEFAULTHEIGHT" val="370"/>
  <p:tag name="TASKPANEKEY" val="1ae7c2e5-9b31-46a7-9af4-24b64245dd92"/>
  <p:tag name="TPFULLVERSION" val="4.3.2.1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\color{blue}&#10;\phi(L_0,\vec{x})=\pm \phi(0,\vec{x}+\vec{z}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00.9802"/>
  <p:tag name="PICTUREFILESIZE" val="74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&#10;\color{blue}&#10;\frac{\epsilon - 3p}{T^4}&#10;=\left(\frac{1}{VT^3}&#10;\right)&#10;a\frac{d\beta}{da}&#10;\left\langle&#10;\frac{dS}{d\beta}\right\rangle_{sub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85.9605"/>
  <p:tag name="PICTUREFILESIZE" val="395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dvips]{color}&#10;\begin{document}&#10;\begin{eqnarray*}&#10;V=\prod_{i=1}^3 \frac{aN_s}{\sqrt{1+(\frac{n_i}{N_t})^2}}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48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color{blue}&#10;\langle P \rangle&#10;= \frac{1}{6N_s^3N_t}&#10;\sum_P \langle 1-\frac{1}{3}Re Tr U_P \rangle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47.0003"/>
  <p:tag name="PICTUREFILESIZE" val="132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dvips]{color}&#10;\begin{document}&#10;\begin{eqnarray*}&#10;\color{blue}&#10;\chi_P = 6N_s^3 N_t \left( \langle P^2\rangle&#10;- \langle P \rangle^2 \right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&#10;\color{blue}&#10;\frac{\epsilon-3p}{T^4}&#10;=T\frac{\partial(p/T^4)}{\partial T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86"/>
  <p:tag name="PICTUREFILESIZE" val="218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\color{blue}&#10;\frac{p}{T^4}=\int_0^T dT'~\frac{\epsilon-3p}{T'^5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192"/>
  <p:tag name="PICTUREFILESIZE" val="201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begin{eqnarray*}\left(&#10;\frac{p}{T^4}=\int_0^T dT'\frac{\epsilon-3p}{T'^5}&#10;\right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204"/>
  <p:tag name="PICTUREFILESIZE" val="254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dvips]{color}&#10;\begin{document}&#10;\color{blue}&#10;\begin{eqnarray*}&#10;\frac{p}{T^4}=\int_0^T dt\frac{\epsilon-3p}{t^5}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6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dvips]{color}&#10;\begin{document}&#10;\begin{eqnarray*}&#10;\vec{z}=a\vec{n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70"/>
  <p:tag name="BOXFONT" val="10"/>
  <p:tag name="BOXWRAP" val="False"/>
  <p:tag name="WORKAROUNDTRANSPARENCYBUG" val="False"/>
  <p:tag name="ALLOWFONTSUBSTITUTION" val="False"/>
  <p:tag name="BITMAPFORMAT" val="png256"/>
  <p:tag name="ORIGWIDTH" val="30.00008"/>
  <p:tag name="PICTUREFILESIZE" val="2446"/>
</p:tagLst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2"/>
          </a:buClr>
          <a:buSzPct val="80000"/>
          <a:buFont typeface="Wingdings" pitchFamily="2" charset="2"/>
          <a:buNone/>
          <a:tabLst/>
          <a:defRPr kumimoji="1" sz="1600" b="0" i="0" u="none" strike="noStrike" cap="none" normalizeH="0" baseline="0" smtClean="0">
            <a:ln>
              <a:noFill/>
            </a:ln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2"/>
          </a:buClr>
          <a:buSzPct val="80000"/>
          <a:buFont typeface="Wingdings" pitchFamily="2" charset="2"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187215</TotalTime>
  <Words>1008</Words>
  <Application>Microsoft Office PowerPoint</Application>
  <PresentationFormat>画面に合わせる (4:3)</PresentationFormat>
  <Paragraphs>167</Paragraphs>
  <Slides>17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8" baseType="lpstr">
      <vt:lpstr>ＭＳ Ｐゴシック</vt:lpstr>
      <vt:lpstr>ＭＳ Ｐ明朝</vt:lpstr>
      <vt:lpstr>メイリオ</vt:lpstr>
      <vt:lpstr>Arial</vt:lpstr>
      <vt:lpstr>Calibri</vt:lpstr>
      <vt:lpstr>Cambria Math</vt:lpstr>
      <vt:lpstr>Garamond</vt:lpstr>
      <vt:lpstr>Times New Roman</vt:lpstr>
      <vt:lpstr>Verdana</vt:lpstr>
      <vt:lpstr>Wingdings</vt:lpstr>
      <vt:lpstr>Level</vt:lpstr>
      <vt:lpstr>固定格子間隔で行う有限温度格子QCD計算</vt:lpstr>
      <vt:lpstr>金谷さんとの繋がり（梅田の経歴）</vt:lpstr>
      <vt:lpstr>2001~2002年 CP-PACS Collab.</vt:lpstr>
      <vt:lpstr>相転移近傍でのチャーモニウムの性質</vt:lpstr>
      <vt:lpstr>相転移近傍でのチャーモニウムの性質</vt:lpstr>
      <vt:lpstr>固定格子間隔のメリット</vt:lpstr>
      <vt:lpstr>2007~2008年 WHOT-QCD Collab.</vt:lpstr>
      <vt:lpstr>Wilson quark で有限温度QCDの研究</vt:lpstr>
      <vt:lpstr>Equation of State in quenched QCD @ Lattice2008</vt:lpstr>
      <vt:lpstr>Equation of State in Nf=2+1 QCD @ Lattice2012</vt:lpstr>
      <vt:lpstr>Toward the physical point @ Lattice2015</vt:lpstr>
      <vt:lpstr>Shifted boundary conditions at the fixed scale</vt:lpstr>
      <vt:lpstr>Trace anomaly  ( e-3p )/T4</vt:lpstr>
      <vt:lpstr>Critical temperature Tc</vt:lpstr>
      <vt:lpstr>Gradient flow を用いた熱力学量の計算</vt:lpstr>
      <vt:lpstr>まとめ</vt:lpstr>
      <vt:lpstr>金谷さん還暦おめでとうございます</vt:lpstr>
    </vt:vector>
  </TitlesOfParts>
  <Company>Univ.　of Tsukuba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at fixed lattice spacing</dc:title>
  <dc:creator>Umeda Takashi</dc:creator>
  <cp:lastModifiedBy>Takashi Umeda</cp:lastModifiedBy>
  <cp:revision>1149</cp:revision>
  <dcterms:created xsi:type="dcterms:W3CDTF">2004-08-03T12:05:02Z</dcterms:created>
  <dcterms:modified xsi:type="dcterms:W3CDTF">2015-09-09T05:58:27Z</dcterms:modified>
</cp:coreProperties>
</file>