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notesSlides/notesSlide16.xml" ContentType="application/vnd.openxmlformats-officedocument.presentationml.notesSlide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20"/>
  </p:notesMasterIdLst>
  <p:handoutMasterIdLst>
    <p:handoutMasterId r:id="rId21"/>
  </p:handoutMasterIdLst>
  <p:sldIdLst>
    <p:sldId id="376" r:id="rId2"/>
    <p:sldId id="677" r:id="rId3"/>
    <p:sldId id="694" r:id="rId4"/>
    <p:sldId id="644" r:id="rId5"/>
    <p:sldId id="693" r:id="rId6"/>
    <p:sldId id="667" r:id="rId7"/>
    <p:sldId id="685" r:id="rId8"/>
    <p:sldId id="699" r:id="rId9"/>
    <p:sldId id="689" r:id="rId10"/>
    <p:sldId id="687" r:id="rId11"/>
    <p:sldId id="649" r:id="rId12"/>
    <p:sldId id="691" r:id="rId13"/>
    <p:sldId id="651" r:id="rId14"/>
    <p:sldId id="700" r:id="rId15"/>
    <p:sldId id="698" r:id="rId16"/>
    <p:sldId id="655" r:id="rId17"/>
    <p:sldId id="695" r:id="rId18"/>
    <p:sldId id="701" r:id="rId19"/>
  </p:sldIdLst>
  <p:sldSz cx="9144000" cy="6858000" type="screen4x3"/>
  <p:notesSz cx="9939338" cy="6805613"/>
  <p:custDataLst>
    <p:tags r:id="rId22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buClr>
        <a:schemeClr val="bg2"/>
      </a:buClr>
      <a:buSzPct val="80000"/>
      <a:buFont typeface="Wingdings" pitchFamily="2" charset="2"/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buClr>
        <a:schemeClr val="bg2"/>
      </a:buClr>
      <a:buSzPct val="80000"/>
      <a:buFont typeface="Wingdings" pitchFamily="2" charset="2"/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buClr>
        <a:schemeClr val="bg2"/>
      </a:buClr>
      <a:buSzPct val="80000"/>
      <a:buFont typeface="Wingdings" pitchFamily="2" charset="2"/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buClr>
        <a:schemeClr val="bg2"/>
      </a:buClr>
      <a:buSzPct val="80000"/>
      <a:buFont typeface="Wingdings" pitchFamily="2" charset="2"/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buClr>
        <a:schemeClr val="bg2"/>
      </a:buClr>
      <a:buSzPct val="80000"/>
      <a:buFont typeface="Wingdings" pitchFamily="2" charset="2"/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F74C23F-156A-4CEA-ACDE-FDBAB4093CF5}">
          <p14:sldIdLst>
            <p14:sldId id="376"/>
            <p14:sldId id="677"/>
            <p14:sldId id="694"/>
            <p14:sldId id="644"/>
            <p14:sldId id="693"/>
            <p14:sldId id="667"/>
            <p14:sldId id="685"/>
            <p14:sldId id="699"/>
            <p14:sldId id="689"/>
            <p14:sldId id="687"/>
            <p14:sldId id="649"/>
            <p14:sldId id="691"/>
            <p14:sldId id="651"/>
            <p14:sldId id="700"/>
            <p14:sldId id="698"/>
            <p14:sldId id="655"/>
          </p14:sldIdLst>
        </p14:section>
        <p14:section name="タイトルなしのセクション" id="{A1368BF8-7CA0-4B57-ABC7-C0A47D3CA419}">
          <p14:sldIdLst>
            <p14:sldId id="695"/>
            <p14:sldId id="7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8080"/>
    <a:srgbClr val="0033CC"/>
    <a:srgbClr val="808000"/>
    <a:srgbClr val="5AB408"/>
    <a:srgbClr val="68D109"/>
    <a:srgbClr val="6DDA0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600" autoAdjust="0"/>
    <p:restoredTop sz="63695" autoAdjust="0"/>
  </p:normalViewPr>
  <p:slideViewPr>
    <p:cSldViewPr>
      <p:cViewPr varScale="1">
        <p:scale>
          <a:sx n="43" d="100"/>
          <a:sy n="43" d="100"/>
        </p:scale>
        <p:origin x="-1648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168" y="-96"/>
      </p:cViewPr>
      <p:guideLst>
        <p:guide orient="horz" pos="2144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>
            <a:lvl1pPr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863" y="0"/>
            <a:ext cx="43068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>
            <a:lvl1pPr algn="r"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2713"/>
            <a:ext cx="43068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863" y="6462713"/>
            <a:ext cx="43068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algn="r"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fld id="{B6437651-E5C1-4A5C-9390-FCDD43CA8A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2338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>
            <a:lvl1pPr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3" y="0"/>
            <a:ext cx="43068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>
            <a:lvl1pPr algn="r"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9588"/>
            <a:ext cx="3403600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32150"/>
            <a:ext cx="7951788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2713"/>
            <a:ext cx="43068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3" y="6462713"/>
            <a:ext cx="43068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algn="r"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fld id="{68408EDE-0C65-48FB-91FF-9DE5DD129A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1117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CDF0670-83DC-4AA9-8DB6-9DC95870E4D6}" type="slidenum">
              <a:rPr lang="en-US" altLang="ja-JP" sz="1300" smtClean="0">
                <a:latin typeface="Arial" charset="0"/>
              </a:rPr>
              <a:pPr eaLnBrk="1" hangingPunct="1"/>
              <a:t>1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Today I would</a:t>
            </a:r>
            <a:r>
              <a:rPr lang="en-US" altLang="ja-JP" baseline="0" dirty="0" smtClean="0"/>
              <a:t> like to talk about thermodynamics in the fixed scale approach with the shifted boundary conditions</a:t>
            </a:r>
            <a:endParaRPr lang="en-US" altLang="ja-JP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10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And, in the right panel,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the data of shifted boundary is added in the same figure.</a:t>
            </a:r>
          </a:p>
          <a:p>
            <a:pPr eaLnBrk="1" hangingPunct="1"/>
            <a:r>
              <a:rPr lang="en-US" altLang="ja-JP" dirty="0" smtClean="0"/>
              <a:t>We can largely increase a number of temperature</a:t>
            </a:r>
            <a:r>
              <a:rPr lang="en-US" altLang="ja-JP" baseline="0" dirty="0" smtClean="0"/>
              <a:t> at single lattice spacing.</a:t>
            </a:r>
          </a:p>
          <a:p>
            <a:pPr eaLnBrk="1" hangingPunct="1"/>
            <a:r>
              <a:rPr lang="en-US" altLang="ja-JP" dirty="0" smtClean="0"/>
              <a:t>These</a:t>
            </a:r>
            <a:r>
              <a:rPr lang="en-US" altLang="ja-JP" baseline="0" dirty="0" smtClean="0"/>
              <a:t> are roughly consistent with the conventional continuum result.</a:t>
            </a:r>
          </a:p>
          <a:p>
            <a:pPr eaLnBrk="1" hangingPunct="1"/>
            <a:r>
              <a:rPr lang="en-US" altLang="ja-JP" baseline="0" dirty="0" smtClean="0"/>
              <a:t>But we can find some deviation from the continuum one at no shift results.</a:t>
            </a:r>
          </a:p>
          <a:p>
            <a:pPr eaLnBrk="1" hangingPunct="1"/>
            <a:r>
              <a:rPr lang="en-US" altLang="ja-JP" dirty="0" smtClean="0"/>
              <a:t>In the next slide we focus on the deviations.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11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baseline="0" dirty="0" smtClean="0"/>
              <a:t>The left figure has the same data but different symbols.</a:t>
            </a:r>
          </a:p>
          <a:p>
            <a:pPr eaLnBrk="1" hangingPunct="1"/>
            <a:r>
              <a:rPr lang="en-US" altLang="ja-JP" b="1" baseline="0" dirty="0" smtClean="0">
                <a:solidFill>
                  <a:srgbClr val="FF0000"/>
                </a:solidFill>
              </a:rPr>
              <a:t>It is obvious that </a:t>
            </a:r>
            <a:r>
              <a:rPr lang="en-US" altLang="ja-JP" baseline="0" dirty="0" smtClean="0"/>
              <a:t>no shift results deviate from the other result and continuum one.</a:t>
            </a:r>
          </a:p>
          <a:p>
            <a:pPr eaLnBrk="1" hangingPunct="1"/>
            <a:r>
              <a:rPr lang="en-US" altLang="ja-JP" b="1" baseline="0" dirty="0" smtClean="0"/>
              <a:t>We can understand </a:t>
            </a:r>
            <a:r>
              <a:rPr lang="en-US" altLang="ja-JP" baseline="0" dirty="0" smtClean="0"/>
              <a:t>the deviations by the right figure by </a:t>
            </a:r>
            <a:r>
              <a:rPr lang="en-US" altLang="ja-JP" baseline="0" dirty="0" err="1" smtClean="0"/>
              <a:t>Giusti</a:t>
            </a:r>
            <a:r>
              <a:rPr lang="en-US" altLang="ja-JP" baseline="0" dirty="0" smtClean="0"/>
              <a:t> et al.</a:t>
            </a:r>
          </a:p>
          <a:p>
            <a:pPr eaLnBrk="1" hangingPunct="1"/>
            <a:r>
              <a:rPr lang="en-US" altLang="ja-JP" baseline="0" dirty="0" smtClean="0"/>
              <a:t>The figure shows pressure divided by </a:t>
            </a:r>
            <a:r>
              <a:rPr lang="en-US" altLang="ja-JP" baseline="0" dirty="0" err="1" smtClean="0"/>
              <a:t>stephan</a:t>
            </a:r>
            <a:r>
              <a:rPr lang="en-US" altLang="ja-JP" baseline="0" dirty="0" smtClean="0"/>
              <a:t> </a:t>
            </a:r>
            <a:r>
              <a:rPr lang="en-US" altLang="ja-JP" baseline="0" dirty="0" err="1" smtClean="0"/>
              <a:t>boltmann</a:t>
            </a:r>
            <a:r>
              <a:rPr lang="en-US" altLang="ja-JP" baseline="0" dirty="0" smtClean="0"/>
              <a:t> limit as a function of lattice cutoff in case of non-interacting limit.</a:t>
            </a:r>
          </a:p>
          <a:p>
            <a:pPr eaLnBrk="1" hangingPunct="1"/>
            <a:r>
              <a:rPr lang="en-US" altLang="ja-JP" baseline="0" dirty="0" smtClean="0"/>
              <a:t>The different symbols show different boundary shift.</a:t>
            </a:r>
          </a:p>
          <a:p>
            <a:pPr eaLnBrk="1" hangingPunct="1"/>
            <a:r>
              <a:rPr lang="en-US" altLang="ja-JP" baseline="0" dirty="0" smtClean="0"/>
              <a:t>Of course all data converges to unity at continuum limit by definition.</a:t>
            </a:r>
          </a:p>
          <a:p>
            <a:pPr eaLnBrk="1" hangingPunct="1"/>
            <a:r>
              <a:rPr lang="en-US" altLang="ja-JP" b="1" baseline="0" dirty="0" smtClean="0"/>
              <a:t>Their result shows </a:t>
            </a:r>
            <a:r>
              <a:rPr lang="en-US" altLang="ja-JP" baseline="0" dirty="0" smtClean="0"/>
              <a:t>shifted boundary reduce lattice artifact in EOS of the non-interacting limit.</a:t>
            </a:r>
          </a:p>
          <a:p>
            <a:pPr eaLnBrk="1" hangingPunct="1"/>
            <a:r>
              <a:rPr lang="en-US" altLang="ja-JP" baseline="0" dirty="0" smtClean="0"/>
              <a:t>From this point of view, we confirmed that the shifted boundary suppresses lattice artifacts even in the interacting case numerically.</a:t>
            </a:r>
          </a:p>
          <a:p>
            <a:pPr eaLnBrk="1" hangingPunct="1"/>
            <a:r>
              <a:rPr lang="en-US" altLang="ja-JP" strike="sngStrike" baseline="0" dirty="0" smtClean="0"/>
              <a:t>When such suppression will be held in case of full QCD, </a:t>
            </a:r>
          </a:p>
          <a:p>
            <a:pPr eaLnBrk="1" hangingPunct="1"/>
            <a:r>
              <a:rPr lang="en-US" altLang="ja-JP" strike="sngStrike" baseline="0" dirty="0" smtClean="0"/>
              <a:t>Larger shift simulations are good way to investigate the QCD EOS.</a:t>
            </a:r>
            <a:endParaRPr lang="en-US" altLang="ja-JP" strike="sngStrike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12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Next we discuss about the critical temperature.</a:t>
            </a:r>
          </a:p>
          <a:p>
            <a:pPr eaLnBrk="1" hangingPunct="1"/>
            <a:r>
              <a:rPr lang="en-US" altLang="ja-JP" dirty="0" smtClean="0"/>
              <a:t>Usually, in the quenched QCD, the temperature is defined by the </a:t>
            </a:r>
            <a:r>
              <a:rPr lang="en-US" altLang="ja-JP" dirty="0" err="1" smtClean="0"/>
              <a:t>Polyakov</a:t>
            </a:r>
            <a:r>
              <a:rPr lang="en-US" altLang="ja-JP" dirty="0" smtClean="0"/>
              <a:t> loop susceptibility.</a:t>
            </a:r>
          </a:p>
          <a:p>
            <a:pPr eaLnBrk="1" hangingPunct="1"/>
            <a:r>
              <a:rPr lang="en-US" altLang="ja-JP" dirty="0" smtClean="0"/>
              <a:t>However it</a:t>
            </a:r>
            <a:r>
              <a:rPr lang="en-US" altLang="ja-JP" baseline="0" dirty="0" smtClean="0"/>
              <a:t> is difficult to define the </a:t>
            </a:r>
            <a:r>
              <a:rPr lang="en-US" altLang="ja-JP" baseline="0" dirty="0" err="1" smtClean="0"/>
              <a:t>Polyakov</a:t>
            </a:r>
            <a:r>
              <a:rPr lang="en-US" altLang="ja-JP" baseline="0" dirty="0" smtClean="0"/>
              <a:t> loop in case of shifted boundary conditions because the compact direction has an angle to the temporal direction.</a:t>
            </a:r>
            <a:endParaRPr lang="en-US" altLang="ja-JP" dirty="0" smtClean="0"/>
          </a:p>
          <a:p>
            <a:pPr eaLnBrk="1" hangingPunct="1"/>
            <a:r>
              <a:rPr lang="en-US" altLang="ja-JP" dirty="0" smtClean="0"/>
              <a:t>If we use the Dressed </a:t>
            </a:r>
            <a:r>
              <a:rPr lang="en-US" altLang="ja-JP" dirty="0" err="1" smtClean="0"/>
              <a:t>Polyakov</a:t>
            </a:r>
            <a:r>
              <a:rPr lang="en-US" altLang="ja-JP" dirty="0" smtClean="0"/>
              <a:t> loop,</a:t>
            </a:r>
            <a:r>
              <a:rPr lang="en-US" altLang="ja-JP" baseline="0" dirty="0" smtClean="0"/>
              <a:t> which is defined with light quarks, it can be calculated with the shifted boundary conditions.</a:t>
            </a:r>
          </a:p>
          <a:p>
            <a:pPr eaLnBrk="1" hangingPunct="1"/>
            <a:r>
              <a:rPr lang="en-US" altLang="ja-JP" baseline="0" dirty="0" smtClean="0"/>
              <a:t>But it is just an idea, it is not tried yet.</a:t>
            </a:r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13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Instead of the </a:t>
            </a:r>
            <a:r>
              <a:rPr lang="en-US" altLang="ja-JP" dirty="0" err="1" smtClean="0"/>
              <a:t>Polyakov</a:t>
            </a:r>
            <a:r>
              <a:rPr lang="en-US" altLang="ja-JP" dirty="0" smtClean="0"/>
              <a:t> loop, we use the </a:t>
            </a:r>
            <a:r>
              <a:rPr lang="en-US" altLang="ja-JP" dirty="0" err="1" smtClean="0"/>
              <a:t>plaquette</a:t>
            </a:r>
            <a:r>
              <a:rPr lang="en-US" altLang="ja-JP" baseline="0" dirty="0" smtClean="0"/>
              <a:t> susceptibility to identify the critical temperature.</a:t>
            </a:r>
          </a:p>
          <a:p>
            <a:pPr eaLnBrk="1" hangingPunct="1"/>
            <a:r>
              <a:rPr lang="en-US" altLang="ja-JP" baseline="0" dirty="0" smtClean="0"/>
              <a:t>The left panel shows the </a:t>
            </a:r>
            <a:r>
              <a:rPr lang="en-US" altLang="ja-JP" baseline="0" dirty="0" err="1" smtClean="0"/>
              <a:t>plaquette</a:t>
            </a:r>
            <a:r>
              <a:rPr lang="en-US" altLang="ja-JP" baseline="0" dirty="0" smtClean="0"/>
              <a:t> as a function of temperature.</a:t>
            </a:r>
          </a:p>
          <a:p>
            <a:pPr eaLnBrk="1" hangingPunct="1"/>
            <a:r>
              <a:rPr lang="en-US" altLang="ja-JP" baseline="0" dirty="0" smtClean="0"/>
              <a:t>And the right panel shows its susceptibility, which is defined with the equation.</a:t>
            </a:r>
          </a:p>
          <a:p>
            <a:pPr eaLnBrk="1" hangingPunct="1"/>
            <a:r>
              <a:rPr lang="en-US" altLang="ja-JP" baseline="0" dirty="0" smtClean="0"/>
              <a:t>We can find that </a:t>
            </a:r>
            <a:r>
              <a:rPr lang="en-US" altLang="ja-JP" baseline="0" dirty="0" err="1" smtClean="0"/>
              <a:t>plaquette</a:t>
            </a:r>
            <a:r>
              <a:rPr lang="en-US" altLang="ja-JP" baseline="0" dirty="0" smtClean="0"/>
              <a:t> susceptibility has a peak around an expected temperature.</a:t>
            </a:r>
          </a:p>
          <a:p>
            <a:pPr eaLnBrk="1" hangingPunct="1"/>
            <a:r>
              <a:rPr lang="en-US" altLang="ja-JP" b="1" baseline="0" dirty="0" smtClean="0"/>
              <a:t>Such calculation </a:t>
            </a:r>
            <a:r>
              <a:rPr lang="en-US" altLang="ja-JP" b="1" baseline="0" dirty="0" smtClean="0"/>
              <a:t>was </a:t>
            </a:r>
            <a:r>
              <a:rPr lang="en-US" altLang="ja-JP" b="1" baseline="0" dirty="0" smtClean="0"/>
              <a:t>difficult </a:t>
            </a:r>
            <a:r>
              <a:rPr lang="en-US" altLang="ja-JP" baseline="0" dirty="0" smtClean="0"/>
              <a:t>in the fixed scale approach without shifted boundary condition.</a:t>
            </a:r>
            <a:endParaRPr lang="en-US" altLang="ja-JP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14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Finally we comment</a:t>
            </a:r>
            <a:r>
              <a:rPr lang="en-US" altLang="ja-JP" baseline="0" dirty="0" smtClean="0"/>
              <a:t> on an idea to calculate the beta-function.</a:t>
            </a:r>
          </a:p>
          <a:p>
            <a:pPr eaLnBrk="1" hangingPunct="1"/>
            <a:r>
              <a:rPr lang="en-US" altLang="ja-JP" baseline="0" dirty="0" smtClean="0"/>
              <a:t>Even in the fixed scale approach, the beta-function is necessary to calculate the trace anomaly.</a:t>
            </a:r>
          </a:p>
          <a:p>
            <a:pPr eaLnBrk="1" hangingPunct="1"/>
            <a:r>
              <a:rPr lang="en-US" altLang="ja-JP" baseline="0" dirty="0" smtClean="0"/>
              <a:t>Because the beta-function is determined by a </a:t>
            </a:r>
            <a:r>
              <a:rPr lang="en-US" altLang="ja-JP" baseline="0" dirty="0" smtClean="0"/>
              <a:t>coupling parameter dependence of </a:t>
            </a:r>
            <a:r>
              <a:rPr lang="en-US" altLang="ja-JP" baseline="0" dirty="0" smtClean="0"/>
              <a:t>lattice </a:t>
            </a:r>
            <a:r>
              <a:rPr lang="en-US" altLang="ja-JP" baseline="0" dirty="0" smtClean="0"/>
              <a:t>scale,</a:t>
            </a:r>
            <a:endParaRPr lang="en-US" altLang="ja-JP" baseline="0" dirty="0" smtClean="0"/>
          </a:p>
          <a:p>
            <a:pPr eaLnBrk="1" hangingPunct="1"/>
            <a:r>
              <a:rPr lang="en-US" altLang="ja-JP" dirty="0" smtClean="0"/>
              <a:t>In order to calculate</a:t>
            </a:r>
            <a:r>
              <a:rPr lang="en-US" altLang="ja-JP" baseline="0" dirty="0" smtClean="0"/>
              <a:t> the beta-function, additional zero temperature simulation near the simulation point are necessary.</a:t>
            </a:r>
          </a:p>
          <a:p>
            <a:pPr eaLnBrk="1" hangingPunct="1"/>
            <a:r>
              <a:rPr lang="en-US" altLang="ja-JP" baseline="0" dirty="0" smtClean="0"/>
              <a:t>This spoils the advantage of the fixed scale approach.</a:t>
            </a:r>
          </a:p>
          <a:p>
            <a:pPr eaLnBrk="1" hangingPunct="1"/>
            <a:r>
              <a:rPr lang="en-US" altLang="ja-JP" baseline="0" dirty="0" smtClean="0"/>
              <a:t>Therefore we are looking for new method to calculate the beta functions.</a:t>
            </a:r>
          </a:p>
          <a:p>
            <a:pPr eaLnBrk="1" hangingPunct="1"/>
            <a:r>
              <a:rPr lang="en-US" altLang="ja-JP" baseline="0" dirty="0" smtClean="0"/>
              <a:t>One candidate is by using the reweighting method.</a:t>
            </a:r>
          </a:p>
          <a:p>
            <a:pPr eaLnBrk="1" hangingPunct="1"/>
            <a:r>
              <a:rPr lang="en-US" altLang="ja-JP" baseline="0" dirty="0" smtClean="0"/>
              <a:t>The other idea is to use the shifted boundary condition or the Yang-Mills gradient flow.</a:t>
            </a:r>
          </a:p>
          <a:p>
            <a:pPr eaLnBrk="1" hangingPunct="1"/>
            <a:r>
              <a:rPr lang="en-US" altLang="ja-JP" baseline="0" dirty="0" smtClean="0"/>
              <a:t>Both are recently proposed ideas.</a:t>
            </a:r>
          </a:p>
          <a:p>
            <a:pPr eaLnBrk="1" hangingPunct="1"/>
            <a:r>
              <a:rPr lang="en-US" altLang="ja-JP" baseline="0" dirty="0" smtClean="0"/>
              <a:t>In both methods, the entropy density is calculated from only finite temperature configurations. </a:t>
            </a:r>
          </a:p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15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So we can get</a:t>
            </a:r>
            <a:r>
              <a:rPr lang="en-US" altLang="ja-JP" baseline="0" dirty="0" smtClean="0"/>
              <a:t> the entropy </a:t>
            </a:r>
            <a:r>
              <a:rPr lang="en-US" altLang="ja-JP" baseline="0" dirty="0" err="1" smtClean="0"/>
              <a:t>densiy</a:t>
            </a:r>
            <a:r>
              <a:rPr lang="en-US" altLang="ja-JP" baseline="0" dirty="0" smtClean="0"/>
              <a:t> at a temperature by the new method.</a:t>
            </a:r>
          </a:p>
          <a:p>
            <a:pPr eaLnBrk="1" hangingPunct="1"/>
            <a:r>
              <a:rPr lang="en-US" altLang="ja-JP" baseline="0" dirty="0" smtClean="0"/>
              <a:t>By the T-integral method in the fixed scale approach, we can get the entropy density at whole temperature</a:t>
            </a:r>
          </a:p>
          <a:p>
            <a:pPr eaLnBrk="1" hangingPunct="1"/>
            <a:r>
              <a:rPr lang="en-US" altLang="ja-JP" baseline="0" dirty="0" smtClean="0"/>
              <a:t>Except for beta-function, which is an overall factor in the fixed scale approach.</a:t>
            </a:r>
          </a:p>
          <a:p>
            <a:pPr eaLnBrk="1" hangingPunct="1"/>
            <a:r>
              <a:rPr lang="en-US" altLang="ja-JP" dirty="0" smtClean="0"/>
              <a:t>Then we can get the beta-function</a:t>
            </a:r>
            <a:r>
              <a:rPr lang="en-US" altLang="ja-JP" baseline="0" dirty="0" smtClean="0"/>
              <a:t> by matching of entropy density at a temperature.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5D46174-272F-4F34-A15E-9DCC8BB96A89}" type="slidenum">
              <a:rPr lang="en-US" altLang="ja-JP" sz="1300" smtClean="0">
                <a:latin typeface="Arial" charset="0"/>
              </a:rPr>
              <a:pPr eaLnBrk="1" hangingPunct="1"/>
              <a:t>16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Let</a:t>
            </a:r>
            <a:r>
              <a:rPr lang="en-US" altLang="ja-JP" baseline="0" dirty="0" smtClean="0"/>
              <a:t> me summarize this talk.</a:t>
            </a:r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90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90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90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90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fld id="{7455F94A-91AE-4D2E-8E2C-2F8ECDA1B347}" type="slidenum">
              <a:rPr lang="en-US" altLang="ja-JP" sz="1300" smtClean="0">
                <a:latin typeface="Arial" charset="0"/>
              </a:rPr>
              <a:pPr eaLnBrk="1" hangingPunct="1"/>
              <a:t>17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405187" cy="25527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18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B3D2893-2B0D-4CD9-957C-AC0ACEEC61D6}" type="slidenum">
              <a:rPr lang="en-US" altLang="ja-JP" sz="1300" smtClean="0">
                <a:latin typeface="Arial" charset="0"/>
              </a:rPr>
              <a:pPr eaLnBrk="1" hangingPunct="1"/>
              <a:t>2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To study the QCD thermodynamics we proposed</a:t>
            </a:r>
            <a:r>
              <a:rPr lang="en-US" altLang="ja-JP" baseline="0" dirty="0" smtClean="0"/>
              <a:t> the fixed scale approach.</a:t>
            </a:r>
          </a:p>
          <a:p>
            <a:pPr eaLnBrk="1" hangingPunct="1"/>
            <a:r>
              <a:rPr lang="en-US" altLang="ja-JP" baseline="0" dirty="0" smtClean="0"/>
              <a:t>In this approach temperature is varied by temporal lattice extent at fixed lattice spacing in contrast to the conventional fixed </a:t>
            </a:r>
            <a:r>
              <a:rPr lang="en-US" altLang="ja-JP" baseline="0" dirty="0" err="1" smtClean="0"/>
              <a:t>Nt</a:t>
            </a:r>
            <a:r>
              <a:rPr lang="en-US" altLang="ja-JP" baseline="0" dirty="0" smtClean="0"/>
              <a:t> approach</a:t>
            </a:r>
          </a:p>
          <a:p>
            <a:pPr eaLnBrk="1" hangingPunct="1"/>
            <a:r>
              <a:rPr lang="en-US" altLang="ja-JP" baseline="0" dirty="0" smtClean="0"/>
              <a:t>There are several advantages in the approach because coupling parameters are common at each temperature.</a:t>
            </a:r>
          </a:p>
          <a:p>
            <a:pPr eaLnBrk="1" hangingPunct="1"/>
            <a:r>
              <a:rPr lang="en-US" altLang="ja-JP" baseline="0" dirty="0" smtClean="0"/>
              <a:t>To study the equation of state, zero temperature subtraction and beta functions are common.</a:t>
            </a:r>
          </a:p>
          <a:p>
            <a:pPr eaLnBrk="1" hangingPunct="1"/>
            <a:r>
              <a:rPr lang="en-US" altLang="ja-JP" baseline="0" dirty="0" smtClean="0"/>
              <a:t>And conditions of the line of constant physics are automatically satisfied.</a:t>
            </a:r>
          </a:p>
          <a:p>
            <a:pPr eaLnBrk="1" hangingPunct="1"/>
            <a:r>
              <a:rPr lang="en-US" altLang="ja-JP" baseline="0" dirty="0" smtClean="0"/>
              <a:t>Therefore cost for zero temperature simulations can be largely reduced in the approach.</a:t>
            </a:r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F67846C-2B90-4145-8C60-29F175E41C75}" type="slidenum">
              <a:rPr lang="en-US" altLang="ja-JP" sz="1300" smtClean="0">
                <a:latin typeface="Arial" charset="0"/>
              </a:rPr>
              <a:pPr eaLnBrk="1" hangingPunct="1"/>
              <a:t>3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In the fixed scale approach we can calculate</a:t>
            </a:r>
            <a:r>
              <a:rPr lang="en-US" altLang="ja-JP" baseline="0" dirty="0" smtClean="0"/>
              <a:t> the EOS by the T-integration method which is the temperature integration of the trace anomaly.</a:t>
            </a:r>
          </a:p>
          <a:p>
            <a:pPr eaLnBrk="1" hangingPunct="1"/>
            <a:r>
              <a:rPr lang="en-US" altLang="ja-JP" baseline="0" dirty="0" smtClean="0"/>
              <a:t>So we have performed the first study of the EOS with 2+1 flavor Wilson type quarks.</a:t>
            </a:r>
          </a:p>
          <a:p>
            <a:pPr eaLnBrk="1" hangingPunct="1"/>
            <a:r>
              <a:rPr lang="en-US" altLang="ja-JP" baseline="0" dirty="0" smtClean="0"/>
              <a:t>Recently some groups adopted the approach to calculate the EOS.</a:t>
            </a:r>
          </a:p>
          <a:p>
            <a:pPr eaLnBrk="1" hangingPunct="1"/>
            <a:r>
              <a:rPr lang="en-US" altLang="ja-JP" baseline="0" dirty="0" smtClean="0"/>
              <a:t>However, as you know, in the approach, possible temperatures are restricted by integer Nt.</a:t>
            </a:r>
            <a:endParaRPr lang="en-US" altLang="ja-JP" dirty="0" smtClean="0"/>
          </a:p>
          <a:p>
            <a:pPr eaLnBrk="1" hangingPunct="1"/>
            <a:r>
              <a:rPr lang="en-US" altLang="ja-JP" dirty="0" smtClean="0"/>
              <a:t>This is a main drawback of the approach.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4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b="0" i="0" u="sng" baseline="0" dirty="0" smtClean="0">
                <a:solidFill>
                  <a:srgbClr val="FF0000"/>
                </a:solidFill>
              </a:rPr>
              <a:t>In order to overcome these drawback</a:t>
            </a:r>
            <a:r>
              <a:rPr lang="en-US" altLang="ja-JP" dirty="0" smtClean="0"/>
              <a:t>, we utilize the shifted boundary conditions.</a:t>
            </a:r>
          </a:p>
          <a:p>
            <a:pPr eaLnBrk="1" hangingPunct="1"/>
            <a:r>
              <a:rPr lang="en-US" altLang="ja-JP" dirty="0" smtClean="0"/>
              <a:t>This</a:t>
            </a:r>
            <a:r>
              <a:rPr lang="en-US" altLang="ja-JP" baseline="0" dirty="0" smtClean="0"/>
              <a:t> is originally proposed for </a:t>
            </a:r>
            <a:r>
              <a:rPr lang="en-US" altLang="ja-JP" baseline="0" dirty="0" smtClean="0">
                <a:solidFill>
                  <a:srgbClr val="FF0000"/>
                </a:solidFill>
              </a:rPr>
              <a:t>the new method to calculate thermodynamic potentials by </a:t>
            </a:r>
            <a:r>
              <a:rPr lang="en-US" altLang="ja-JP" baseline="0" dirty="0" err="1" smtClean="0">
                <a:solidFill>
                  <a:srgbClr val="FF0000"/>
                </a:solidFill>
              </a:rPr>
              <a:t>Giusti</a:t>
            </a:r>
            <a:r>
              <a:rPr lang="en-US" altLang="ja-JP" baseline="0" dirty="0" smtClean="0">
                <a:solidFill>
                  <a:srgbClr val="FF0000"/>
                </a:solidFill>
              </a:rPr>
              <a:t> and Meyer in the paper.</a:t>
            </a:r>
          </a:p>
          <a:p>
            <a:pPr eaLnBrk="1" hangingPunct="1"/>
            <a:r>
              <a:rPr lang="en-US" altLang="ja-JP" baseline="0" dirty="0" smtClean="0">
                <a:solidFill>
                  <a:srgbClr val="FF0000"/>
                </a:solidFill>
              </a:rPr>
              <a:t>The method is based on the following partition </a:t>
            </a:r>
            <a:r>
              <a:rPr lang="en-US" altLang="ja-JP" baseline="0" dirty="0" smtClean="0"/>
              <a:t>function, which can be expressed by path integral with the shifted boundary conditions like this.</a:t>
            </a:r>
          </a:p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5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In</a:t>
            </a:r>
            <a:r>
              <a:rPr lang="en-US" altLang="ja-JP" baseline="0" dirty="0" smtClean="0"/>
              <a:t> the conditions, literally there is spatial shift at the boundary in temporal direction at finite temperature.</a:t>
            </a:r>
          </a:p>
          <a:p>
            <a:pPr eaLnBrk="1" hangingPunct="1"/>
            <a:r>
              <a:rPr lang="en-US" altLang="ja-JP" baseline="0" dirty="0" smtClean="0"/>
              <a:t>As a result, length of the compact direction, in other words inverse temperature, is larger than the temporal extent.</a:t>
            </a:r>
          </a:p>
          <a:p>
            <a:pPr eaLnBrk="1" hangingPunct="1"/>
            <a:r>
              <a:rPr lang="en-US" altLang="ja-JP" baseline="0" dirty="0" smtClean="0"/>
              <a:t>By using the shifted boundary various temperatures are realized with the same lattice spacing.</a:t>
            </a:r>
          </a:p>
          <a:p>
            <a:pPr eaLnBrk="1" hangingPunct="1"/>
            <a:r>
              <a:rPr lang="en-US" altLang="ja-JP" baseline="0" dirty="0" smtClean="0"/>
              <a:t>Therefore temperature resolution is largely improved while keeping advantages of the fixed scale approach. </a:t>
            </a:r>
            <a:endParaRPr lang="en-US" altLang="ja-JP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6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In this talk, we test this idea in quenched QCD simulations.</a:t>
            </a:r>
          </a:p>
          <a:p>
            <a:pPr eaLnBrk="1" hangingPunct="1"/>
            <a:r>
              <a:rPr lang="en-US" altLang="ja-JP" dirty="0" smtClean="0"/>
              <a:t>Simulation setup</a:t>
            </a:r>
            <a:r>
              <a:rPr lang="en-US" altLang="ja-JP" baseline="0" dirty="0" smtClean="0"/>
              <a:t> is as the following.</a:t>
            </a:r>
          </a:p>
          <a:p>
            <a:pPr eaLnBrk="1" hangingPunct="1"/>
            <a:r>
              <a:rPr lang="en-US" altLang="ja-JP" baseline="0" dirty="0" smtClean="0"/>
              <a:t>Beta is 6.0, its lattice spacing is about 0.1fm.</a:t>
            </a:r>
          </a:p>
          <a:p>
            <a:pPr eaLnBrk="1" hangingPunct="1"/>
            <a:r>
              <a:rPr lang="en-US" altLang="ja-JP" baseline="0" dirty="0" smtClean="0"/>
              <a:t>Lattice size is 32 cube times Nt. </a:t>
            </a:r>
          </a:p>
          <a:p>
            <a:pPr eaLnBrk="1" hangingPunct="1"/>
            <a:r>
              <a:rPr lang="en-US" altLang="ja-JP" baseline="0" dirty="0" err="1" smtClean="0"/>
              <a:t>Nt</a:t>
            </a:r>
            <a:r>
              <a:rPr lang="en-US" altLang="ja-JP" baseline="0" dirty="0" smtClean="0"/>
              <a:t> are from 3 to 9 and 24^4 for the symmetric zero temperature lattice.</a:t>
            </a:r>
          </a:p>
          <a:p>
            <a:pPr eaLnBrk="1" hangingPunct="1"/>
            <a:r>
              <a:rPr lang="en-US" altLang="ja-JP" baseline="0" dirty="0" smtClean="0"/>
              <a:t>Periodic boundary condition for spatial direction and</a:t>
            </a:r>
          </a:p>
          <a:p>
            <a:pPr eaLnBrk="1" hangingPunct="1"/>
            <a:r>
              <a:rPr lang="en-US" altLang="ja-JP" baseline="0" dirty="0" smtClean="0"/>
              <a:t>Shifted boundary </a:t>
            </a:r>
            <a:r>
              <a:rPr lang="en-US" altLang="ja-JP" baseline="0" dirty="0" err="1" smtClean="0"/>
              <a:t>condtions</a:t>
            </a:r>
            <a:r>
              <a:rPr lang="en-US" altLang="ja-JP" baseline="0" dirty="0" smtClean="0"/>
              <a:t> for temporal direction.</a:t>
            </a:r>
          </a:p>
          <a:p>
            <a:pPr eaLnBrk="1" hangingPunct="1"/>
            <a:r>
              <a:rPr lang="en-US" altLang="ja-JP" baseline="0" dirty="0" smtClean="0"/>
              <a:t>Our update program is developed on the vector machine.</a:t>
            </a:r>
          </a:p>
          <a:p>
            <a:pPr eaLnBrk="1" hangingPunct="1"/>
            <a:r>
              <a:rPr lang="en-US" altLang="ja-JP" baseline="0" dirty="0" smtClean="0"/>
              <a:t>The program adopt even-odd technique, then only even shifts are used in our study.</a:t>
            </a:r>
            <a:endParaRPr lang="en-US" altLang="ja-JP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7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This is detail of the boundary shifts.</a:t>
            </a:r>
          </a:p>
          <a:p>
            <a:pPr eaLnBrk="1" hangingPunct="1"/>
            <a:r>
              <a:rPr lang="en-US" altLang="ja-JP" dirty="0" smtClean="0"/>
              <a:t>The vector n are shift vector in lattice unit.</a:t>
            </a:r>
          </a:p>
          <a:p>
            <a:pPr eaLnBrk="1" hangingPunct="1"/>
            <a:r>
              <a:rPr lang="en-US" altLang="ja-JP" dirty="0" smtClean="0"/>
              <a:t>This is n-squared, these are elements of the n-vector.</a:t>
            </a:r>
          </a:p>
          <a:p>
            <a:pPr eaLnBrk="1" hangingPunct="1"/>
            <a:r>
              <a:rPr lang="en-US" altLang="ja-JP" dirty="0" smtClean="0"/>
              <a:t>These zero means</a:t>
            </a:r>
            <a:r>
              <a:rPr lang="en-US" altLang="ja-JP" baseline="0" dirty="0" smtClean="0"/>
              <a:t> even shift vector.</a:t>
            </a:r>
          </a:p>
          <a:p>
            <a:pPr eaLnBrk="1" hangingPunct="1"/>
            <a:r>
              <a:rPr lang="en-US" altLang="ja-JP" baseline="0" dirty="0" smtClean="0"/>
              <a:t>These numbers are inverse temperatures at each Nt.</a:t>
            </a:r>
          </a:p>
          <a:p>
            <a:pPr eaLnBrk="1" hangingPunct="1"/>
            <a:r>
              <a:rPr lang="en-US" altLang="ja-JP" baseline="0" dirty="0" smtClean="0"/>
              <a:t>Totally 80 temperature simulations were performed in the study.</a:t>
            </a:r>
            <a:endParaRPr lang="en-US" altLang="ja-JP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8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Before presentation</a:t>
            </a:r>
            <a:r>
              <a:rPr lang="en-US" altLang="ja-JP" baseline="0" dirty="0" smtClean="0"/>
              <a:t> of our results, we explain the reference data of trace anomaly.</a:t>
            </a:r>
          </a:p>
          <a:p>
            <a:pPr eaLnBrk="1" hangingPunct="1"/>
            <a:r>
              <a:rPr lang="en-US" altLang="ja-JP" baseline="0" dirty="0" smtClean="0"/>
              <a:t>They calculate the trace anomaly in quenched QCD and take the continuum limit.</a:t>
            </a:r>
          </a:p>
          <a:p>
            <a:pPr eaLnBrk="1" hangingPunct="1"/>
            <a:r>
              <a:rPr lang="en-US" altLang="ja-JP" baseline="0" dirty="0" smtClean="0"/>
              <a:t>The continuum values are referred as continuum in the study. </a:t>
            </a:r>
          </a:p>
          <a:p>
            <a:pPr eaLnBrk="1" hangingPunct="1"/>
            <a:r>
              <a:rPr lang="en-US" altLang="ja-JP" baseline="0" dirty="0" smtClean="0"/>
              <a:t>In their result, there is cut off dependence around the peak, but not so at higher temperatures.</a:t>
            </a:r>
          </a:p>
          <a:p>
            <a:pPr eaLnBrk="1" hangingPunct="1"/>
            <a:r>
              <a:rPr lang="en-US" altLang="ja-JP" baseline="0" dirty="0" smtClean="0"/>
              <a:t>Please keep it in your mind.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9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This</a:t>
            </a:r>
            <a:r>
              <a:rPr lang="en-US" altLang="ja-JP" baseline="0" dirty="0" smtClean="0"/>
              <a:t> is our result of the trace anomaly without shifted boundary as a function of physical temperature.</a:t>
            </a:r>
          </a:p>
          <a:p>
            <a:pPr eaLnBrk="1" hangingPunct="1"/>
            <a:r>
              <a:rPr lang="en-US" altLang="ja-JP" baseline="0" dirty="0" smtClean="0"/>
              <a:t>The thick line shows the continuum values.</a:t>
            </a:r>
            <a:endParaRPr lang="en-US" altLang="ja-JP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020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Lattice2014</a:t>
            </a: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0F24-3B16-4286-9809-A7101233E9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2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Lattice2014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F773E-DC4F-409A-B11F-3323BD8045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086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Lattice2014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CF87E-6834-4146-83E1-27B715AB80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94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Lattice2014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2587-D061-4B00-A12A-E512B5E37CB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2504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Lattice2014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02B83-7EB5-4BF9-987A-7EE3CF6C3A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32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Lattice2014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CF0E-A622-4932-921B-493B130C6B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583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Lattice2014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E377-F1E3-4A3E-AC18-98A3A66693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872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Lattice2014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03AB-0835-4F2A-8011-2D9E1D82A6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336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Lattice2014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BA8E-E0E5-4E3E-A8CC-144546A63D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355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Lattice2014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7D18E-7C26-4AF8-B5EF-B9BD2561E8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107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Lattice2014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70BD-6478-4C8B-A656-9D6A5D218E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00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019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kumimoji="0" sz="1000">
                <a:effectLst/>
              </a:defRPr>
            </a:lvl1pPr>
          </a:lstStyle>
          <a:p>
            <a:pPr>
              <a:defRPr/>
            </a:pPr>
            <a:r>
              <a:rPr lang="en-US" altLang="ja-JP" smtClean="0"/>
              <a:t>Lattice2014</a:t>
            </a:r>
            <a:endParaRPr lang="en-US" altLang="ja-JP"/>
          </a:p>
        </p:txBody>
      </p:sp>
      <p:sp>
        <p:nvSpPr>
          <p:cNvPr id="1019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kumimoji="0" sz="100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1019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kumimoji="0" sz="1000">
                <a:effectLst/>
              </a:defRPr>
            </a:lvl1pPr>
          </a:lstStyle>
          <a:p>
            <a:pPr>
              <a:defRPr/>
            </a:pPr>
            <a:fld id="{BA5DBC44-AE96-4F36-A4F7-CAAE7308E8C1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kumimoji="0" lang="ja-JP" altLang="ja-JP" sz="2400">
              <a:effectLst/>
              <a:latin typeface="Times New Roman" pitchFamily="18" charset="0"/>
            </a:endParaRPr>
          </a:p>
        </p:txBody>
      </p:sp>
      <p:sp>
        <p:nvSpPr>
          <p:cNvPr id="101991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kumimoji="0" lang="ja-JP" altLang="ja-JP" sz="2400">
              <a:effectLst/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kumimoji="0" lang="ja-JP" altLang="ja-JP" sz="2400">
              <a:effectLst/>
              <a:latin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56376" y="6351131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CC9B5D-8A58-410E-AED9-B1D47C0889EC}" type="slidenum">
              <a:rPr kumimoji="1" lang="ja-JP" altLang="en-US" sz="1000" smtClean="0">
                <a:effectLst/>
              </a:rPr>
              <a:t>‹#›</a:t>
            </a:fld>
            <a:r>
              <a:rPr kumimoji="1" lang="ja-JP" altLang="en-US" sz="1000" dirty="0" smtClean="0">
                <a:effectLst/>
              </a:rPr>
              <a:t> </a:t>
            </a:r>
            <a:r>
              <a:rPr kumimoji="1" lang="en-US" altLang="ja-JP" sz="1000" dirty="0" smtClean="0">
                <a:effectLst/>
              </a:rPr>
              <a:t>/ 16</a:t>
            </a:r>
            <a:endParaRPr kumimoji="1" lang="ja-JP" altLang="en-US" sz="1000" dirty="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12" Type="http://schemas.openxmlformats.org/officeDocument/2006/relationships/image" Target="../media/image1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0.xml"/><Relationship Id="rId7" Type="http://schemas.openxmlformats.org/officeDocument/2006/relationships/image" Target="../media/image2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34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2.png"/><Relationship Id="rId5" Type="http://schemas.openxmlformats.org/officeDocument/2006/relationships/tags" Target="../tags/tag37.xml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tags" Target="../tags/tag36.xml"/><Relationship Id="rId9" Type="http://schemas.openxmlformats.org/officeDocument/2006/relationships/image" Target="../media/image29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4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5" Type="http://schemas.openxmlformats.org/officeDocument/2006/relationships/tags" Target="../tags/tag45.xml"/><Relationship Id="rId10" Type="http://schemas.openxmlformats.org/officeDocument/2006/relationships/image" Target="../media/image40.png"/><Relationship Id="rId4" Type="http://schemas.openxmlformats.org/officeDocument/2006/relationships/tags" Target="../tags/tag44.xm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tags" Target="../tags/tag11.xml"/><Relationship Id="rId12" Type="http://schemas.openxmlformats.org/officeDocument/2006/relationships/image" Target="../media/image250.png"/><Relationship Id="rId17" Type="http://schemas.openxmlformats.org/officeDocument/2006/relationships/image" Target="../media/image5.png"/><Relationship Id="rId2" Type="http://schemas.openxmlformats.org/officeDocument/2006/relationships/tags" Target="../tags/tag10.xml"/><Relationship Id="rId16" Type="http://schemas.openxmlformats.org/officeDocument/2006/relationships/image" Target="../media/image8.png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11" Type="http://schemas.openxmlformats.org/officeDocument/2006/relationships/image" Target="../media/image270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30.png"/><Relationship Id="rId4" Type="http://schemas.openxmlformats.org/officeDocument/2006/relationships/slideLayout" Target="../slideLayouts/slideLayout2.xml"/><Relationship Id="rId14" Type="http://schemas.openxmlformats.org/officeDocument/2006/relationships/image" Target="../media/image2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6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0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505" y="839267"/>
            <a:ext cx="8856983" cy="136559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ja-JP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Thermodynamics in the fixed scale approach with the shifted boundary conditions</a:t>
            </a:r>
            <a:endParaRPr lang="en-US" altLang="ja-JP" sz="32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</a:endParaRPr>
          </a:p>
        </p:txBody>
      </p:sp>
      <p:sp>
        <p:nvSpPr>
          <p:cNvPr id="746500" name="Text Box 4"/>
          <p:cNvSpPr txBox="1">
            <a:spLocks noChangeArrowheads="1"/>
          </p:cNvSpPr>
          <p:nvPr/>
        </p:nvSpPr>
        <p:spPr bwMode="auto">
          <a:xfrm>
            <a:off x="2102444" y="3749675"/>
            <a:ext cx="4485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ctr">
              <a:buClrTx/>
              <a:buSzTx/>
              <a:buFontTx/>
              <a:buNone/>
              <a:defRPr/>
            </a:pPr>
            <a:r>
              <a:rPr lang="en-US" altLang="ja-JP" sz="2000" dirty="0" smtClean="0">
                <a:solidFill>
                  <a:srgbClr val="808000"/>
                </a:solidFill>
                <a:effectLst/>
                <a:ea typeface="HG丸ｺﾞｼｯｸM-PRO" pitchFamily="49" charset="-128"/>
              </a:rPr>
              <a:t>Takashi Umeda (Hiroshima Univ.)</a:t>
            </a:r>
          </a:p>
        </p:txBody>
      </p:sp>
      <p:sp>
        <p:nvSpPr>
          <p:cNvPr id="746506" name="Text Box 10"/>
          <p:cNvSpPr txBox="1">
            <a:spLocks noChangeArrowheads="1"/>
          </p:cNvSpPr>
          <p:nvPr/>
        </p:nvSpPr>
        <p:spPr bwMode="auto">
          <a:xfrm>
            <a:off x="1044415" y="5538718"/>
            <a:ext cx="66239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ctr">
              <a:buClrTx/>
              <a:buSzTx/>
              <a:buFontTx/>
              <a:buNone/>
              <a:defRPr/>
            </a:pPr>
            <a:r>
              <a:rPr lang="en-US" altLang="ja-JP" i="1" dirty="0" smtClean="0">
                <a:effectLst/>
                <a:ea typeface="HG丸ｺﾞｼｯｸM-PRO" pitchFamily="49" charset="-128"/>
              </a:rPr>
              <a:t>Lattice2014, Columbia University, New York, 23-28 June 2014</a:t>
            </a:r>
            <a:endParaRPr lang="en-US" altLang="ja-JP" i="1" dirty="0">
              <a:effectLst/>
              <a:ea typeface="HG丸ｺﾞｼｯｸM-PRO" pitchFamily="49" charset="-128"/>
            </a:endParaRPr>
          </a:p>
        </p:txBody>
      </p:sp>
      <p:pic>
        <p:nvPicPr>
          <p:cNvPr id="3081" name="Picture 16" descr="12758042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37" y="4934049"/>
            <a:ext cx="24923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Trace anomaly  ( e-3p )/T</a:t>
            </a:r>
            <a:r>
              <a:rPr lang="en-US" altLang="ja-JP" sz="2800" baseline="30000" dirty="0" smtClean="0">
                <a:solidFill>
                  <a:schemeClr val="bg2"/>
                </a:solidFill>
              </a:rPr>
              <a:t>4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9251" y="5941596"/>
            <a:ext cx="3614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beta-function: Boyd et al. (1998) </a:t>
            </a:r>
            <a:endParaRPr kumimoji="1" lang="ja-JP" altLang="en-US" dirty="0">
              <a:effectLst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6" y="1796835"/>
            <a:ext cx="2854272" cy="538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412954" y="1749843"/>
                <a:ext cx="1635448" cy="658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effectLst/>
                          <a:latin typeface="Cambria Math"/>
                        </a:rPr>
                        <m:t>T</m:t>
                      </m:r>
                      <m:r>
                        <a:rPr kumimoji="1" lang="en-US" altLang="ja-JP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effectLst/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b="0" i="1" smtClean="0">
                                  <a:effectLst/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b="0" i="1" smtClean="0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en-US" altLang="ja-JP" b="0" i="1" smtClean="0"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b="0" i="1" smtClean="0">
                                          <a:effectLst/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1" lang="en-US" altLang="ja-JP" b="0" dirty="0" smtClean="0">
                  <a:effectLst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954" y="1749843"/>
                <a:ext cx="1635448" cy="6582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016" y="1772816"/>
            <a:ext cx="1646436" cy="6472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106291" y="2492896"/>
            <a:ext cx="2385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w/o shifted boundary</a:t>
            </a:r>
            <a:endParaRPr kumimoji="1" lang="ja-JP" altLang="en-US" dirty="0">
              <a:solidFill>
                <a:srgbClr val="C00000"/>
              </a:solidFill>
              <a:effectLst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64088" y="2492896"/>
            <a:ext cx="2332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w/  shifted boundary</a:t>
            </a:r>
            <a:endParaRPr kumimoji="1" lang="ja-JP" altLang="en-US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33590"/>
            <a:ext cx="3816424" cy="32156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35" y="2766967"/>
            <a:ext cx="3771305" cy="3182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2476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Lattice artifacts from shifted boundaries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4838938" cy="327012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27584" y="5262299"/>
            <a:ext cx="7150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33CC"/>
              </a:buClr>
              <a:buFont typeface="Wingdings" panose="05000000000000000000" pitchFamily="2" charset="2"/>
              <a:buChar char="n"/>
            </a:pPr>
            <a:r>
              <a:rPr lang="en-US" altLang="ja-JP" dirty="0" smtClean="0">
                <a:effectLst/>
                <a:sym typeface="Wingdings" panose="05000000000000000000" pitchFamily="2" charset="2"/>
              </a:rPr>
              <a:t>Shifted boundary </a:t>
            </a:r>
            <a:r>
              <a:rPr lang="en-US" altLang="ja-JP" dirty="0" smtClean="0">
                <a:effectLst/>
                <a:sym typeface="Wingdings" panose="05000000000000000000" pitchFamily="2" charset="2"/>
              </a:rPr>
              <a:t>reduce</a:t>
            </a:r>
            <a:r>
              <a:rPr lang="en-US" altLang="ja-JP" dirty="0" smtClean="0">
                <a:effectLst/>
                <a:sym typeface="Wingdings" panose="05000000000000000000" pitchFamily="2" charset="2"/>
              </a:rPr>
              <a:t>s </a:t>
            </a:r>
            <a:r>
              <a:rPr lang="en-US" altLang="ja-JP" dirty="0" smtClean="0">
                <a:effectLst/>
                <a:sym typeface="Wingdings" panose="05000000000000000000" pitchFamily="2" charset="2"/>
              </a:rPr>
              <a:t>lattice artifacts of EOS </a:t>
            </a:r>
          </a:p>
          <a:p>
            <a:pPr>
              <a:buClr>
                <a:srgbClr val="0033CC"/>
              </a:buClr>
            </a:pPr>
            <a:r>
              <a:rPr lang="en-US" altLang="ja-JP" dirty="0">
                <a:effectLst/>
                <a:sym typeface="Wingdings" panose="05000000000000000000" pitchFamily="2" charset="2"/>
              </a:rPr>
              <a:t>	</a:t>
            </a:r>
            <a:r>
              <a:rPr lang="en-US" altLang="ja-JP" dirty="0" smtClean="0">
                <a:effectLst/>
                <a:sym typeface="Wingdings" panose="05000000000000000000" pitchFamily="2" charset="2"/>
              </a:rPr>
              <a:t>in the non-interacting limit</a:t>
            </a:r>
            <a:endParaRPr lang="en-US" altLang="ja-JP" dirty="0">
              <a:effectLst/>
              <a:sym typeface="Wingdings" panose="05000000000000000000" pitchFamily="2" charset="2"/>
            </a:endParaRPr>
          </a:p>
          <a:p>
            <a:pPr marL="285750" indent="-285750">
              <a:buClr>
                <a:srgbClr val="0033CC"/>
              </a:buClr>
              <a:buFont typeface="Wingdings" panose="05000000000000000000" pitchFamily="2" charset="2"/>
              <a:buChar char="n"/>
            </a:pPr>
            <a:r>
              <a:rPr lang="en-US" altLang="ja-JP" dirty="0" smtClean="0">
                <a:effectLst/>
                <a:sym typeface="Wingdings" panose="05000000000000000000" pitchFamily="2" charset="2"/>
              </a:rPr>
              <a:t>We confirmed that the shifted boundary </a:t>
            </a:r>
            <a:r>
              <a:rPr lang="en-US" altLang="ja-JP" dirty="0" smtClean="0">
                <a:effectLst/>
                <a:sym typeface="Wingdings" panose="05000000000000000000" pitchFamily="2" charset="2"/>
              </a:rPr>
              <a:t>reduces</a:t>
            </a:r>
            <a:r>
              <a:rPr lang="en-US" altLang="ja-JP" dirty="0" smtClean="0">
                <a:effectLst/>
                <a:sym typeface="Wingdings" panose="05000000000000000000" pitchFamily="2" charset="2"/>
              </a:rPr>
              <a:t>  </a:t>
            </a:r>
            <a:r>
              <a:rPr lang="en-US" altLang="ja-JP" dirty="0" smtClean="0">
                <a:effectLst/>
                <a:sym typeface="Wingdings" panose="05000000000000000000" pitchFamily="2" charset="2"/>
              </a:rPr>
              <a:t>lattice artifacts</a:t>
            </a:r>
          </a:p>
          <a:p>
            <a:pPr>
              <a:buClr>
                <a:srgbClr val="0033CC"/>
              </a:buClr>
            </a:pPr>
            <a:r>
              <a:rPr lang="en-US" altLang="ja-JP" dirty="0">
                <a:effectLst/>
                <a:sym typeface="Wingdings" panose="05000000000000000000" pitchFamily="2" charset="2"/>
              </a:rPr>
              <a:t>	</a:t>
            </a:r>
            <a:r>
              <a:rPr lang="en-US" altLang="ja-JP" dirty="0" smtClean="0">
                <a:effectLst/>
                <a:sym typeface="Wingdings" panose="05000000000000000000" pitchFamily="2" charset="2"/>
              </a:rPr>
              <a:t>even in the interacting case numerically.</a:t>
            </a:r>
            <a:endParaRPr lang="en-US" altLang="ja-JP" dirty="0">
              <a:effectLst/>
              <a:sym typeface="Wingdings" panose="05000000000000000000" pitchFamily="2" charset="2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124325" cy="34861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601" y="1625307"/>
            <a:ext cx="632503" cy="21018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7318681" y="4304129"/>
            <a:ext cx="1861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0033CC"/>
                </a:solidFill>
                <a:effectLst/>
              </a:rPr>
              <a:t>L. </a:t>
            </a:r>
            <a:r>
              <a:rPr lang="en-US" altLang="ja-JP" sz="1200" dirty="0" err="1">
                <a:solidFill>
                  <a:srgbClr val="0033CC"/>
                </a:solidFill>
                <a:effectLst/>
              </a:rPr>
              <a:t>Giusti</a:t>
            </a:r>
            <a:r>
              <a:rPr lang="en-US" altLang="ja-JP" sz="1200" dirty="0">
                <a:solidFill>
                  <a:srgbClr val="0033CC"/>
                </a:solidFill>
                <a:effectLst/>
              </a:rPr>
              <a:t> </a:t>
            </a:r>
            <a:r>
              <a:rPr lang="en-US" altLang="ja-JP" sz="1200" dirty="0" smtClean="0">
                <a:solidFill>
                  <a:srgbClr val="0033CC"/>
                </a:solidFill>
                <a:effectLst/>
              </a:rPr>
              <a:t>et al. (2011)</a:t>
            </a:r>
            <a:endParaRPr lang="en-US" altLang="ja-JP" sz="1200" dirty="0">
              <a:solidFill>
                <a:srgbClr val="0033CC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5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  <a:endParaRPr kumimoji="0" lang="en-US" altLang="ja-JP" sz="1000" dirty="0" smtClean="0"/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Critical temperature T</a:t>
            </a:r>
            <a:r>
              <a:rPr lang="en-US" altLang="ja-JP" sz="2800" baseline="-25000" dirty="0" smtClean="0">
                <a:solidFill>
                  <a:schemeClr val="bg2"/>
                </a:solidFill>
              </a:rPr>
              <a:t>c</a:t>
            </a:r>
            <a:r>
              <a:rPr lang="en-US" altLang="ja-JP" sz="2800" dirty="0" smtClean="0">
                <a:solidFill>
                  <a:schemeClr val="bg2"/>
                </a:solidFill>
              </a:rPr>
              <a:t> 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9552" y="1661899"/>
            <a:ext cx="4093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effectLst/>
              </a:rPr>
              <a:t>Polyakov</a:t>
            </a:r>
            <a:r>
              <a:rPr lang="en-US" altLang="ja-JP" dirty="0" smtClean="0">
                <a:effectLst/>
              </a:rPr>
              <a:t> loop is difficult to be defined</a:t>
            </a:r>
          </a:p>
          <a:p>
            <a:r>
              <a:rPr lang="en-US" altLang="ja-JP" dirty="0" smtClean="0">
                <a:effectLst/>
              </a:rPr>
              <a:t>   because </a:t>
            </a:r>
            <a:r>
              <a:rPr lang="en-US" altLang="ja-JP" dirty="0" smtClean="0">
                <a:solidFill>
                  <a:srgbClr val="C00000"/>
                </a:solidFill>
                <a:effectLst/>
              </a:rPr>
              <a:t>the compact direction has </a:t>
            </a:r>
          </a:p>
          <a:p>
            <a:r>
              <a:rPr lang="en-US" altLang="ja-JP" dirty="0" smtClean="0">
                <a:solidFill>
                  <a:srgbClr val="C00000"/>
                </a:solidFill>
                <a:effectLst/>
              </a:rPr>
              <a:t>   an angle to the temporal direction</a:t>
            </a: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98" y="2708920"/>
            <a:ext cx="3960440" cy="5119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415"/>
            <a:ext cx="3439491" cy="29528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2905033" cy="325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テキスト ボックス 52"/>
          <p:cNvSpPr txBox="1"/>
          <p:nvPr/>
        </p:nvSpPr>
        <p:spPr>
          <a:xfrm>
            <a:off x="4860033" y="1628800"/>
            <a:ext cx="4248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ffectLst/>
              </a:rPr>
              <a:t>Dressed </a:t>
            </a:r>
            <a:r>
              <a:rPr lang="en-US" altLang="ja-JP" dirty="0" err="1" smtClean="0">
                <a:effectLst/>
              </a:rPr>
              <a:t>Polyakov</a:t>
            </a:r>
            <a:r>
              <a:rPr lang="en-US" altLang="ja-JP" dirty="0" smtClean="0">
                <a:effectLst/>
              </a:rPr>
              <a:t> loop</a:t>
            </a:r>
          </a:p>
          <a:p>
            <a:r>
              <a:rPr lang="en-US" altLang="ja-JP" dirty="0" smtClean="0">
                <a:solidFill>
                  <a:srgbClr val="0033CC"/>
                </a:solidFill>
                <a:effectLst/>
              </a:rPr>
              <a:t>   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E. </a:t>
            </a:r>
            <a:r>
              <a:rPr lang="en-US" altLang="ja-JP" dirty="0" err="1" smtClean="0">
                <a:solidFill>
                  <a:srgbClr val="808080"/>
                </a:solidFill>
                <a:effectLst/>
              </a:rPr>
              <a:t>Bilgici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 et al., </a:t>
            </a:r>
          </a:p>
          <a:p>
            <a:r>
              <a:rPr lang="en-US" altLang="ja-JP" dirty="0" smtClean="0">
                <a:solidFill>
                  <a:srgbClr val="808080"/>
                </a:solidFill>
                <a:effectLst/>
              </a:rPr>
              <a:t>   Phys. Rev. D77 (2008) 094007</a:t>
            </a:r>
          </a:p>
          <a:p>
            <a:r>
              <a:rPr lang="en-US" altLang="ja-JP" dirty="0">
                <a:effectLst/>
              </a:rPr>
              <a:t> </a:t>
            </a:r>
            <a:r>
              <a:rPr lang="en-US" altLang="ja-JP" dirty="0" smtClean="0">
                <a:effectLst/>
              </a:rPr>
              <a:t>  is defined with light quarks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20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Critical temperature Tc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70026" y="1661899"/>
            <a:ext cx="2598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effectLst/>
              </a:rPr>
              <a:t>Plaquette</a:t>
            </a:r>
            <a:r>
              <a:rPr lang="en-US" altLang="ja-JP" dirty="0" smtClean="0">
                <a:effectLst/>
              </a:rPr>
              <a:t> value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err="1" smtClean="0">
                <a:effectLst/>
              </a:rPr>
              <a:t>Plaquette</a:t>
            </a:r>
            <a:r>
              <a:rPr lang="en-US" altLang="ja-JP" dirty="0" smtClean="0">
                <a:effectLst/>
              </a:rPr>
              <a:t> susceptibility</a:t>
            </a:r>
          </a:p>
          <a:p>
            <a:r>
              <a:rPr lang="en-US" altLang="ja-JP" dirty="0">
                <a:effectLst/>
              </a:rPr>
              <a:t> </a:t>
            </a:r>
            <a:r>
              <a:rPr lang="en-US" altLang="ja-JP" dirty="0" smtClean="0">
                <a:effectLst/>
              </a:rPr>
              <a:t>   </a:t>
            </a:r>
          </a:p>
          <a:p>
            <a:endParaRPr kumimoji="1" lang="en-US" altLang="ja-JP" dirty="0">
              <a:effectLst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30289"/>
            <a:ext cx="3664512" cy="285895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3656233" cy="2804145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7" name="正方形/長方形 6"/>
          <p:cNvSpPr/>
          <p:nvPr/>
        </p:nvSpPr>
        <p:spPr>
          <a:xfrm>
            <a:off x="5040560" y="5696803"/>
            <a:ext cx="334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effectLst/>
              </a:rPr>
              <a:t>Plaq</a:t>
            </a:r>
            <a:r>
              <a:rPr lang="en-US" altLang="ja-JP" dirty="0">
                <a:effectLst/>
              </a:rPr>
              <a:t>. </a:t>
            </a:r>
            <a:r>
              <a:rPr lang="en-US" altLang="ja-JP" dirty="0" err="1">
                <a:effectLst/>
              </a:rPr>
              <a:t>suscep</a:t>
            </a:r>
            <a:r>
              <a:rPr lang="en-US" altLang="ja-JP" dirty="0" smtClean="0">
                <a:effectLst/>
              </a:rPr>
              <a:t>. has a peak</a:t>
            </a:r>
            <a:endParaRPr lang="en-US" altLang="ja-JP" dirty="0">
              <a:effectLst/>
            </a:endParaRPr>
          </a:p>
          <a:p>
            <a:r>
              <a:rPr lang="en-US" altLang="ja-JP" dirty="0">
                <a:effectLst/>
              </a:rPr>
              <a:t>	around T = </a:t>
            </a:r>
            <a:r>
              <a:rPr lang="en-US" altLang="ja-JP" dirty="0" smtClean="0">
                <a:effectLst/>
              </a:rPr>
              <a:t>294 </a:t>
            </a:r>
            <a:r>
              <a:rPr lang="en-US" altLang="ja-JP" dirty="0">
                <a:effectLst/>
              </a:rPr>
              <a:t>MeV</a:t>
            </a:r>
          </a:p>
          <a:p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34" y="1586462"/>
            <a:ext cx="2736304" cy="4836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1595" y="2195742"/>
            <a:ext cx="2508597" cy="2971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21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dirty="0" smtClean="0"/>
              <a:t>T. </a:t>
            </a:r>
            <a:r>
              <a:rPr kumimoji="0" lang="en-US" altLang="ja-JP" sz="1000" dirty="0" err="1" smtClean="0"/>
              <a:t>Umeda</a:t>
            </a:r>
            <a:r>
              <a:rPr kumimoji="0" lang="en-US" altLang="ja-JP" sz="1000" dirty="0" smtClean="0"/>
              <a:t>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Beta-functions ( in case of quenched QCD )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43" y="1920999"/>
            <a:ext cx="2708165" cy="222808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11560" y="2636912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33CC"/>
                </a:solidFill>
                <a:effectLst/>
                <a:sym typeface="Wingdings" panose="05000000000000000000" pitchFamily="2" charset="2"/>
              </a:rPr>
              <a:t>In order to calculate the beta-function</a:t>
            </a:r>
          </a:p>
          <a:p>
            <a:r>
              <a:rPr lang="en-US" altLang="ja-JP" dirty="0">
                <a:solidFill>
                  <a:srgbClr val="0033CC"/>
                </a:solidFill>
                <a:effectLst/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olidFill>
                  <a:srgbClr val="0033CC"/>
                </a:solidFill>
                <a:effectLst/>
                <a:sym typeface="Wingdings" panose="05000000000000000000" pitchFamily="2" charset="2"/>
              </a:rPr>
              <a:t>       additional T=0 simulations near </a:t>
            </a:r>
          </a:p>
          <a:p>
            <a:r>
              <a:rPr lang="en-US" altLang="ja-JP" dirty="0" smtClean="0">
                <a:solidFill>
                  <a:srgbClr val="0033CC"/>
                </a:solidFill>
                <a:effectLst/>
                <a:sym typeface="Wingdings" panose="05000000000000000000" pitchFamily="2" charset="2"/>
              </a:rPr>
              <a:t>        the simulation point </a:t>
            </a:r>
            <a:r>
              <a:rPr kumimoji="1" lang="en-US" altLang="ja-JP" dirty="0" smtClean="0">
                <a:solidFill>
                  <a:srgbClr val="0033CC"/>
                </a:solidFill>
                <a:effectLst/>
                <a:sym typeface="Wingdings" panose="05000000000000000000" pitchFamily="2" charset="2"/>
              </a:rPr>
              <a:t>are necessary</a:t>
            </a:r>
            <a:endParaRPr lang="en-US" altLang="ja-JP" dirty="0">
              <a:solidFill>
                <a:srgbClr val="0033CC"/>
              </a:solidFill>
              <a:effectLst/>
              <a:sym typeface="Wingdings" panose="05000000000000000000" pitchFamily="2" charset="2"/>
            </a:endParaRPr>
          </a:p>
          <a:p>
            <a:endParaRPr kumimoji="1" lang="en-US" altLang="ja-JP" dirty="0" smtClean="0">
              <a:solidFill>
                <a:srgbClr val="0033CC"/>
              </a:solidFill>
              <a:effectLst/>
              <a:sym typeface="Wingdings" panose="05000000000000000000" pitchFamily="2" charset="2"/>
            </a:endParaRPr>
          </a:p>
          <a:p>
            <a:r>
              <a:rPr lang="en-US" altLang="ja-JP" dirty="0" smtClean="0">
                <a:effectLst/>
                <a:sym typeface="Wingdings" panose="05000000000000000000" pitchFamily="2" charset="2"/>
              </a:rPr>
              <a:t>We are looking for </a:t>
            </a:r>
          </a:p>
          <a:p>
            <a:r>
              <a:rPr lang="en-US" altLang="ja-JP" dirty="0" smtClean="0">
                <a:effectLst/>
                <a:sym typeface="Wingdings" panose="05000000000000000000" pitchFamily="2" charset="2"/>
              </a:rPr>
              <a:t>     new methods to calculate beta-function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effectLst/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effectLst/>
                <a:sym typeface="Wingdings" panose="05000000000000000000" pitchFamily="2" charset="2"/>
              </a:rPr>
              <a:t>  - </a:t>
            </a:r>
            <a:r>
              <a:rPr kumimoji="1" lang="en-US" altLang="ja-JP" dirty="0" smtClean="0">
                <a:effectLst/>
                <a:sym typeface="Wingdings" panose="05000000000000000000" pitchFamily="2" charset="2"/>
              </a:rPr>
              <a:t>Reweighting method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effectLst/>
              </a:rPr>
              <a:t> </a:t>
            </a:r>
            <a:r>
              <a:rPr lang="en-US" altLang="ja-JP" dirty="0" smtClean="0">
                <a:effectLst/>
              </a:rPr>
              <a:t>  </a:t>
            </a:r>
            <a:r>
              <a:rPr kumimoji="1" lang="en-US" altLang="ja-JP" dirty="0" smtClean="0">
                <a:effectLst/>
              </a:rPr>
              <a:t>- </a:t>
            </a:r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Shifted boundary / Gradient flow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effectLst/>
              </a:rPr>
              <a:t>	entropy density is calculated from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>
                <a:effectLst/>
              </a:rPr>
              <a:t>	</a:t>
            </a:r>
            <a:r>
              <a:rPr kumimoji="1" lang="en-US" altLang="ja-JP" dirty="0" smtClean="0">
                <a:effectLst/>
              </a:rPr>
              <a:t>only finite temperature </a:t>
            </a:r>
            <a:r>
              <a:rPr kumimoji="1" lang="en-US" altLang="ja-JP" dirty="0" err="1" smtClean="0">
                <a:effectLst/>
              </a:rPr>
              <a:t>config</a:t>
            </a:r>
            <a:r>
              <a:rPr lang="en-US" altLang="ja-JP" dirty="0" err="1" smtClean="0">
                <a:effectLst/>
              </a:rPr>
              <a:t>s</a:t>
            </a:r>
            <a:r>
              <a:rPr lang="en-US" altLang="ja-JP" dirty="0" smtClean="0"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1400" dirty="0" smtClean="0">
                <a:solidFill>
                  <a:srgbClr val="808080"/>
                </a:solidFill>
                <a:effectLst/>
              </a:rPr>
              <a:t>                                   L</a:t>
            </a:r>
            <a:r>
              <a:rPr lang="en-US" altLang="ja-JP" sz="1400" dirty="0">
                <a:solidFill>
                  <a:srgbClr val="808080"/>
                </a:solidFill>
                <a:effectLst/>
              </a:rPr>
              <a:t>. </a:t>
            </a:r>
            <a:r>
              <a:rPr lang="en-US" altLang="ja-JP" sz="1400" dirty="0" err="1" smtClean="0">
                <a:solidFill>
                  <a:srgbClr val="808080"/>
                </a:solidFill>
                <a:effectLst/>
              </a:rPr>
              <a:t>Giusti</a:t>
            </a:r>
            <a:r>
              <a:rPr lang="en-US" altLang="ja-JP" sz="1400" dirty="0" smtClean="0">
                <a:solidFill>
                  <a:srgbClr val="808080"/>
                </a:solidFill>
                <a:effectLst/>
              </a:rPr>
              <a:t>, </a:t>
            </a:r>
            <a:r>
              <a:rPr lang="en-US" altLang="ja-JP" sz="1400" dirty="0" err="1" smtClean="0">
                <a:solidFill>
                  <a:srgbClr val="808080"/>
                </a:solidFill>
                <a:effectLst/>
              </a:rPr>
              <a:t>H.B.Meyer</a:t>
            </a:r>
            <a:r>
              <a:rPr lang="en-US" altLang="ja-JP" sz="1400" dirty="0">
                <a:solidFill>
                  <a:srgbClr val="808080"/>
                </a:solidFill>
                <a:effectLst/>
              </a:rPr>
              <a:t>, </a:t>
            </a:r>
            <a:r>
              <a:rPr lang="en-US" altLang="ja-JP" sz="1400" dirty="0" smtClean="0">
                <a:solidFill>
                  <a:srgbClr val="808080"/>
                </a:solidFill>
                <a:effectLst/>
              </a:rPr>
              <a:t>PRL106(2011)131601.</a:t>
            </a:r>
            <a:endParaRPr lang="en-US" altLang="ja-JP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ja-JP" sz="1400" dirty="0" smtClean="0">
                <a:solidFill>
                  <a:srgbClr val="808080"/>
                </a:solidFill>
                <a:effectLst/>
              </a:rPr>
              <a:t>                                   M</a:t>
            </a:r>
            <a:r>
              <a:rPr lang="en-US" altLang="ja-JP" sz="1400" dirty="0" smtClean="0">
                <a:solidFill>
                  <a:srgbClr val="808080"/>
                </a:solidFill>
                <a:effectLst/>
              </a:rPr>
              <a:t>. </a:t>
            </a:r>
            <a:r>
              <a:rPr lang="en-US" altLang="ja-JP" sz="1400" dirty="0" err="1" smtClean="0">
                <a:solidFill>
                  <a:srgbClr val="808080"/>
                </a:solidFill>
                <a:effectLst/>
              </a:rPr>
              <a:t>Asakawa</a:t>
            </a:r>
            <a:r>
              <a:rPr lang="en-US" altLang="ja-JP" sz="1400" dirty="0">
                <a:solidFill>
                  <a:srgbClr val="808080"/>
                </a:solidFill>
                <a:effectLst/>
              </a:rPr>
              <a:t> et al. [</a:t>
            </a:r>
            <a:r>
              <a:rPr lang="en-US" altLang="ja-JP" sz="1400" dirty="0" err="1" smtClean="0">
                <a:solidFill>
                  <a:srgbClr val="808080"/>
                </a:solidFill>
                <a:effectLst/>
              </a:rPr>
              <a:t>FlowQCD</a:t>
            </a:r>
            <a:r>
              <a:rPr lang="en-US" altLang="ja-JP" sz="1400" dirty="0" smtClean="0">
                <a:solidFill>
                  <a:srgbClr val="808080"/>
                </a:solidFill>
                <a:effectLst/>
              </a:rPr>
              <a:t> </a:t>
            </a:r>
            <a:r>
              <a:rPr lang="en-US" altLang="ja-JP" sz="1400" dirty="0" err="1" smtClean="0">
                <a:solidFill>
                  <a:srgbClr val="808080"/>
                </a:solidFill>
                <a:effectLst/>
              </a:rPr>
              <a:t>Collab</a:t>
            </a:r>
            <a:r>
              <a:rPr lang="en-US" altLang="ja-JP" sz="1400" dirty="0" smtClean="0">
                <a:solidFill>
                  <a:srgbClr val="808080"/>
                </a:solidFill>
                <a:effectLst/>
              </a:rPr>
              <a:t>.], arXiv:1312.7492</a:t>
            </a:r>
            <a:endParaRPr lang="en-US" altLang="ja-JP" sz="1400" dirty="0">
              <a:solidFill>
                <a:srgbClr val="808080"/>
              </a:solidFill>
              <a:effectLst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39" y="1789607"/>
            <a:ext cx="3304707" cy="6240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523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dirty="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Entropy density from shifted boundaries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91052"/>
            <a:ext cx="2520877" cy="2088232"/>
          </a:xfrm>
          <a:prstGeom prst="rect">
            <a:avLst/>
          </a:prstGeom>
        </p:spPr>
      </p:pic>
      <p:pic>
        <p:nvPicPr>
          <p:cNvPr id="9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5144"/>
            <a:ext cx="1513086" cy="35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77072"/>
            <a:ext cx="2160240" cy="43337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40" y="4541439"/>
            <a:ext cx="1131408" cy="20630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83568" y="5445224"/>
            <a:ext cx="4741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effectLst/>
              </a:rPr>
              <a:t>B</a:t>
            </a:r>
            <a:r>
              <a:rPr kumimoji="1" lang="en-US" altLang="ja-JP" dirty="0" smtClean="0">
                <a:effectLst/>
              </a:rPr>
              <a:t>eta-</a:t>
            </a:r>
            <a:r>
              <a:rPr kumimoji="1" lang="en-US" altLang="ja-JP" dirty="0" err="1" smtClean="0">
                <a:effectLst/>
              </a:rPr>
              <a:t>func</a:t>
            </a:r>
            <a:r>
              <a:rPr kumimoji="1" lang="en-US" altLang="ja-JP" dirty="0" smtClean="0">
                <a:effectLst/>
              </a:rPr>
              <a:t> is determined by </a:t>
            </a:r>
          </a:p>
          <a:p>
            <a:r>
              <a:rPr lang="en-US" altLang="ja-JP" dirty="0">
                <a:effectLst/>
              </a:rPr>
              <a:t>	</a:t>
            </a:r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matching of </a:t>
            </a:r>
            <a:r>
              <a:rPr lang="en-US" altLang="ja-JP" dirty="0" smtClean="0">
                <a:solidFill>
                  <a:srgbClr val="C00000"/>
                </a:solidFill>
                <a:effectLst/>
              </a:rPr>
              <a:t>entropy densities at T</a:t>
            </a:r>
            <a:r>
              <a:rPr lang="en-US" altLang="ja-JP" baseline="-25000" dirty="0" smtClean="0">
                <a:solidFill>
                  <a:srgbClr val="C00000"/>
                </a:solidFill>
                <a:effectLst/>
              </a:rPr>
              <a:t>0</a:t>
            </a:r>
            <a:endParaRPr kumimoji="1" lang="ja-JP" altLang="en-US" baseline="-25000" dirty="0">
              <a:solidFill>
                <a:srgbClr val="C00000"/>
              </a:solidFill>
              <a:effectLst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3293033" cy="230425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83568" y="1772816"/>
            <a:ext cx="43874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33CC"/>
              </a:buClr>
              <a:buFont typeface="Wingdings" panose="05000000000000000000" pitchFamily="2" charset="2"/>
              <a:buChar char="n"/>
            </a:pPr>
            <a:r>
              <a:rPr kumimoji="1" lang="en-US" altLang="ja-JP" dirty="0" smtClean="0">
                <a:solidFill>
                  <a:srgbClr val="7030A0"/>
                </a:solidFill>
                <a:effectLst/>
              </a:rPr>
              <a:t>Entropy density at a temperature (T</a:t>
            </a:r>
            <a:r>
              <a:rPr kumimoji="1" lang="en-US" altLang="ja-JP" baseline="-25000" dirty="0" smtClean="0">
                <a:solidFill>
                  <a:srgbClr val="7030A0"/>
                </a:solidFill>
                <a:effectLst/>
              </a:rPr>
              <a:t>0</a:t>
            </a:r>
            <a:r>
              <a:rPr kumimoji="1" lang="en-US" altLang="ja-JP" dirty="0" smtClean="0">
                <a:solidFill>
                  <a:srgbClr val="7030A0"/>
                </a:solidFill>
                <a:effectLst/>
              </a:rPr>
              <a:t>)</a:t>
            </a:r>
          </a:p>
          <a:p>
            <a:r>
              <a:rPr lang="en-US" altLang="ja-JP" dirty="0">
                <a:effectLst/>
              </a:rPr>
              <a:t>	</a:t>
            </a:r>
            <a:r>
              <a:rPr lang="en-US" altLang="ja-JP" dirty="0" smtClean="0">
                <a:effectLst/>
              </a:rPr>
              <a:t>by the new method</a:t>
            </a:r>
          </a:p>
          <a:p>
            <a:endParaRPr lang="en-US" altLang="ja-JP" dirty="0" smtClean="0">
              <a:effectLst/>
            </a:endParaRPr>
          </a:p>
          <a:p>
            <a:endParaRPr kumimoji="1" lang="en-US" altLang="ja-JP" dirty="0">
              <a:effectLst/>
            </a:endParaRPr>
          </a:p>
          <a:p>
            <a:pPr marL="285750" indent="-285750">
              <a:buClr>
                <a:srgbClr val="0033CC"/>
              </a:buClr>
              <a:buFont typeface="Wingdings" panose="05000000000000000000" pitchFamily="2" charset="2"/>
              <a:buChar char="n"/>
            </a:pPr>
            <a:r>
              <a:rPr lang="en-US" altLang="ja-JP" dirty="0" smtClean="0">
                <a:solidFill>
                  <a:srgbClr val="7030A0"/>
                </a:solidFill>
                <a:effectLst/>
              </a:rPr>
              <a:t>Entropy density w/o beta-function</a:t>
            </a:r>
          </a:p>
          <a:p>
            <a:pPr>
              <a:buClr>
                <a:srgbClr val="0033CC"/>
              </a:buClr>
            </a:pPr>
            <a:r>
              <a:rPr kumimoji="1" lang="en-US" altLang="ja-JP" dirty="0">
                <a:effectLst/>
              </a:rPr>
              <a:t>	</a:t>
            </a:r>
            <a:r>
              <a:rPr kumimoji="1" lang="en-US" altLang="ja-JP" dirty="0" smtClean="0">
                <a:effectLst/>
              </a:rPr>
              <a:t>by the T-integration</a:t>
            </a:r>
            <a:endParaRPr kumimoji="1" lang="ja-JP" altLang="en-US" dirty="0">
              <a:effectLst/>
            </a:endParaRPr>
          </a:p>
        </p:txBody>
      </p:sp>
      <p:sp>
        <p:nvSpPr>
          <p:cNvPr id="7" name="右矢印 6"/>
          <p:cNvSpPr/>
          <p:nvPr/>
        </p:nvSpPr>
        <p:spPr bwMode="auto">
          <a:xfrm>
            <a:off x="3347864" y="4387703"/>
            <a:ext cx="288032" cy="480727"/>
          </a:xfrm>
          <a:prstGeom prst="rightArrow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91" y="2418454"/>
            <a:ext cx="583694" cy="2788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51" y="3357499"/>
            <a:ext cx="1091186" cy="557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950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</a:p>
        </p:txBody>
      </p:sp>
      <p:sp>
        <p:nvSpPr>
          <p:cNvPr id="15363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620713"/>
            <a:ext cx="5122863" cy="725487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solidFill>
                  <a:schemeClr val="bg2"/>
                </a:solidFill>
              </a:rPr>
              <a:t>Summary &amp; outlook</a:t>
            </a:r>
            <a:endParaRPr lang="el-GR" altLang="ja-JP" sz="2800" baseline="30000" smtClean="0">
              <a:solidFill>
                <a:schemeClr val="bg2"/>
              </a:solidFill>
            </a:endParaRPr>
          </a:p>
        </p:txBody>
      </p:sp>
      <p:sp>
        <p:nvSpPr>
          <p:cNvPr id="1217540" name="Text Box 4"/>
          <p:cNvSpPr txBox="1">
            <a:spLocks noChangeArrowheads="1"/>
          </p:cNvSpPr>
          <p:nvPr/>
        </p:nvSpPr>
        <p:spPr bwMode="auto">
          <a:xfrm>
            <a:off x="899592" y="2635306"/>
            <a:ext cx="7148986" cy="366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</a:rPr>
              <a:t> </a:t>
            </a:r>
            <a:r>
              <a:rPr lang="en-US" altLang="ja-JP" dirty="0" smtClean="0">
                <a:effectLst/>
              </a:rPr>
              <a:t>Fixed scale approach</a:t>
            </a:r>
          </a:p>
          <a:p>
            <a:pPr>
              <a:lnSpc>
                <a:spcPct val="150000"/>
              </a:lnSpc>
              <a:buClr>
                <a:srgbClr val="0033CC"/>
              </a:buClr>
              <a:defRPr/>
            </a:pPr>
            <a:r>
              <a:rPr lang="en-US" altLang="ja-JP" dirty="0">
                <a:effectLst/>
              </a:rPr>
              <a:t>	</a:t>
            </a:r>
            <a:r>
              <a:rPr lang="en-US" altLang="ja-JP" dirty="0" smtClean="0">
                <a:effectLst/>
              </a:rPr>
              <a:t>-  Cost </a:t>
            </a:r>
            <a:r>
              <a:rPr lang="en-US" altLang="ja-JP" dirty="0">
                <a:effectLst/>
              </a:rPr>
              <a:t>for T=0 simulations can be largely </a:t>
            </a:r>
            <a:r>
              <a:rPr lang="en-US" altLang="ja-JP" dirty="0" smtClean="0">
                <a:effectLst/>
              </a:rPr>
              <a:t>reduced</a:t>
            </a:r>
          </a:p>
          <a:p>
            <a:pPr>
              <a:lnSpc>
                <a:spcPct val="150000"/>
              </a:lnSpc>
              <a:buClr>
                <a:srgbClr val="0033CC"/>
              </a:buClr>
              <a:defRPr/>
            </a:pPr>
            <a:r>
              <a:rPr lang="en-US" altLang="ja-JP" dirty="0">
                <a:effectLst/>
              </a:rPr>
              <a:t>	</a:t>
            </a:r>
            <a:r>
              <a:rPr lang="en-US" altLang="ja-JP" dirty="0" smtClean="0">
                <a:effectLst/>
              </a:rPr>
              <a:t>-  first </a:t>
            </a:r>
            <a:r>
              <a:rPr lang="en-US" altLang="ja-JP" dirty="0" smtClean="0">
                <a:effectLst/>
              </a:rPr>
              <a:t>calculation</a:t>
            </a:r>
            <a:r>
              <a:rPr lang="en-US" altLang="ja-JP" dirty="0" smtClean="0">
                <a:effectLst/>
              </a:rPr>
              <a:t> </a:t>
            </a:r>
            <a:r>
              <a:rPr lang="en-US" altLang="ja-JP" dirty="0">
                <a:effectLst/>
              </a:rPr>
              <a:t>in N</a:t>
            </a:r>
            <a:r>
              <a:rPr lang="en-US" altLang="ja-JP" baseline="-25000" dirty="0">
                <a:effectLst/>
              </a:rPr>
              <a:t>f</a:t>
            </a:r>
            <a:r>
              <a:rPr lang="en-US" altLang="ja-JP" dirty="0">
                <a:effectLst/>
              </a:rPr>
              <a:t>=2+1 QCD with Wilson-type </a:t>
            </a:r>
            <a:r>
              <a:rPr lang="en-US" altLang="ja-JP" dirty="0" smtClean="0">
                <a:effectLst/>
              </a:rPr>
              <a:t>quarks</a:t>
            </a:r>
          </a:p>
          <a:p>
            <a:pPr>
              <a:lnSpc>
                <a:spcPct val="15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 smtClean="0">
                <a:solidFill>
                  <a:srgbClr val="5AB408"/>
                </a:solidFill>
                <a:effectLst/>
              </a:rPr>
              <a:t> 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Shifted boundary conditions are promising tool</a:t>
            </a:r>
          </a:p>
          <a:p>
            <a:pPr>
              <a:lnSpc>
                <a:spcPct val="150000"/>
              </a:lnSpc>
              <a:buClr>
                <a:srgbClr val="0033CC"/>
              </a:buCl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	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to improve the fixed scale approach</a:t>
            </a:r>
          </a:p>
          <a:p>
            <a:pPr>
              <a:lnSpc>
                <a:spcPct val="150000"/>
              </a:lnSpc>
              <a:buClr>
                <a:srgbClr val="0033CC"/>
              </a:buCl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	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-  fine temperature 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scan</a:t>
            </a:r>
            <a:endParaRPr lang="en-US" altLang="ja-JP" dirty="0" smtClean="0">
              <a:solidFill>
                <a:srgbClr val="0033CC"/>
              </a:solidFill>
              <a:effectLst/>
            </a:endParaRPr>
          </a:p>
          <a:p>
            <a:pPr>
              <a:lnSpc>
                <a:spcPct val="150000"/>
              </a:lnSpc>
              <a:buClr>
                <a:srgbClr val="0033CC"/>
              </a:buCl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	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-  suppression of lattice artifacts at larger shifts</a:t>
            </a:r>
          </a:p>
          <a:p>
            <a:pPr>
              <a:lnSpc>
                <a:spcPct val="150000"/>
              </a:lnSpc>
              <a:buClr>
                <a:srgbClr val="0033CC"/>
              </a:buClr>
              <a:defRPr/>
            </a:pPr>
            <a:r>
              <a:rPr lang="en-US" altLang="ja-JP" dirty="0" smtClean="0">
                <a:solidFill>
                  <a:srgbClr val="0033CC"/>
                </a:solidFill>
                <a:effectLst/>
              </a:rPr>
              <a:t>	-  Tc determination could be possible</a:t>
            </a:r>
          </a:p>
          <a:p>
            <a:pPr>
              <a:lnSpc>
                <a:spcPct val="150000"/>
              </a:lnSpc>
              <a:buClr>
                <a:srgbClr val="0033CC"/>
              </a:buCl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	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-  New method to 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calculate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 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beta-functions </a:t>
            </a:r>
          </a:p>
          <a:p>
            <a:pPr>
              <a:lnSpc>
                <a:spcPct val="15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 smtClean="0">
                <a:effectLst/>
              </a:rPr>
              <a:t> Test in full QCD  </a:t>
            </a:r>
            <a:r>
              <a:rPr lang="en-US" altLang="ja-JP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altLang="ja-JP" dirty="0" err="1" smtClean="0">
                <a:effectLst/>
              </a:rPr>
              <a:t>Nf</a:t>
            </a:r>
            <a:r>
              <a:rPr lang="en-US" altLang="ja-JP" dirty="0" smtClean="0">
                <a:effectLst/>
              </a:rPr>
              <a:t>=2+1 QCD at the physical point</a:t>
            </a:r>
            <a:endParaRPr lang="en-US" altLang="ja-JP" dirty="0">
              <a:solidFill>
                <a:srgbClr val="0033CC"/>
              </a:solidFill>
              <a:effectLst/>
            </a:endParaRPr>
          </a:p>
        </p:txBody>
      </p:sp>
      <p:sp>
        <p:nvSpPr>
          <p:cNvPr id="1217541" name="Text Box 5"/>
          <p:cNvSpPr txBox="1">
            <a:spLocks noChangeArrowheads="1"/>
          </p:cNvSpPr>
          <p:nvPr/>
        </p:nvSpPr>
        <p:spPr bwMode="auto">
          <a:xfrm>
            <a:off x="971550" y="1608616"/>
            <a:ext cx="5698909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We presented 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our study of the QCD Thermodynamics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	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by using </a:t>
            </a:r>
            <a:r>
              <a:rPr lang="en-US" altLang="ja-JP" dirty="0" smtClean="0">
                <a:solidFill>
                  <a:srgbClr val="C00000"/>
                </a:solidFill>
                <a:effectLst/>
              </a:rPr>
              <a:t>Fixed scale approach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 </a:t>
            </a:r>
          </a:p>
          <a:p>
            <a:pP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	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	and </a:t>
            </a:r>
            <a:r>
              <a:rPr lang="en-US" altLang="ja-JP" dirty="0">
                <a:solidFill>
                  <a:srgbClr val="C00000"/>
                </a:solidFill>
                <a:effectLst/>
              </a:rPr>
              <a:t>S</a:t>
            </a:r>
            <a:r>
              <a:rPr lang="en-US" altLang="ja-JP" dirty="0" smtClean="0">
                <a:solidFill>
                  <a:srgbClr val="C00000"/>
                </a:solidFill>
                <a:effectLst/>
              </a:rPr>
              <a:t>hifted boundary conditions</a:t>
            </a:r>
            <a:endParaRPr lang="en-US" altLang="ja-JP" dirty="0">
              <a:solidFill>
                <a:srgbClr val="C0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521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468313" y="6237288"/>
            <a:ext cx="2133600" cy="457200"/>
          </a:xfrm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499350" cy="65405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solidFill>
                  <a:schemeClr val="bg2"/>
                </a:solidFill>
              </a:rPr>
              <a:t>Quark Gluon Plasma in Lattice QCD </a:t>
            </a:r>
            <a:endParaRPr lang="ja-JP" altLang="en-US" sz="2800" smtClean="0">
              <a:solidFill>
                <a:schemeClr val="bg2"/>
              </a:solidFill>
            </a:endParaRPr>
          </a:p>
        </p:txBody>
      </p:sp>
      <p:pic>
        <p:nvPicPr>
          <p:cNvPr id="4101" name="Picture 3" descr="sequ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59785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580063" y="2997200"/>
            <a:ext cx="2635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ctr" hangingPunct="1">
              <a:defRPr/>
            </a:pPr>
            <a:r>
              <a:rPr lang="en-US" altLang="ja-JP" sz="1200" i="1" dirty="0" smtClean="0">
                <a:solidFill>
                  <a:schemeClr val="bg1">
                    <a:lumMod val="50000"/>
                  </a:schemeClr>
                </a:solidFill>
                <a:effectLst/>
                <a:ea typeface="HG丸ｺﾞｼｯｸM-PRO" pitchFamily="49" charset="-128"/>
              </a:rPr>
              <a:t>from the </a:t>
            </a:r>
            <a:r>
              <a:rPr lang="en-US" altLang="ja-JP" sz="1200" i="1" dirty="0" err="1" smtClean="0">
                <a:solidFill>
                  <a:schemeClr val="bg1">
                    <a:lumMod val="50000"/>
                  </a:schemeClr>
                </a:solidFill>
                <a:effectLst/>
                <a:ea typeface="HG丸ｺﾞｼｯｸM-PRO" pitchFamily="49" charset="-128"/>
              </a:rPr>
              <a:t>Phenix</a:t>
            </a:r>
            <a:r>
              <a:rPr lang="en-US" altLang="ja-JP" sz="1200" i="1" dirty="0" smtClean="0">
                <a:solidFill>
                  <a:schemeClr val="bg1">
                    <a:lumMod val="50000"/>
                  </a:schemeClr>
                </a:solidFill>
                <a:effectLst/>
                <a:ea typeface="HG丸ｺﾞｼｯｸM-PRO" pitchFamily="49" charset="-128"/>
              </a:rPr>
              <a:t> group web-site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672013" y="3330575"/>
            <a:ext cx="4221162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 </a:t>
            </a:r>
            <a:r>
              <a:rPr lang="en-US" altLang="ja-JP" dirty="0">
                <a:solidFill>
                  <a:srgbClr val="0033CC"/>
                </a:solidFill>
                <a:effectLst/>
                <a:ea typeface="ＭＳ Ｐゴシック" pitchFamily="50" charset="-128"/>
              </a:rPr>
              <a:t>Observables in Lattice QCD</a:t>
            </a:r>
          </a:p>
          <a:p>
            <a:pPr lvl="1">
              <a:lnSpc>
                <a:spcPct val="14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Phase diagram in (T, </a:t>
            </a:r>
            <a:r>
              <a:rPr lang="el-GR" altLang="ja-JP" dirty="0">
                <a:effectLst/>
                <a:ea typeface="ＭＳ Ｐゴシック" pitchFamily="50" charset="-128"/>
              </a:rPr>
              <a:t>μ</a:t>
            </a:r>
            <a:r>
              <a:rPr lang="en-US" altLang="ja-JP" dirty="0">
                <a:effectLst/>
                <a:ea typeface="ＭＳ Ｐゴシック" pitchFamily="50" charset="-128"/>
              </a:rPr>
              <a:t>, m</a:t>
            </a:r>
            <a:r>
              <a:rPr lang="en-US" altLang="ja-JP" baseline="-25000" dirty="0">
                <a:effectLst/>
                <a:ea typeface="ＭＳ Ｐゴシック" pitchFamily="50" charset="-128"/>
              </a:rPr>
              <a:t>ud</a:t>
            </a:r>
            <a:r>
              <a:rPr lang="en-US" altLang="ja-JP" dirty="0">
                <a:effectLst/>
                <a:ea typeface="ＭＳ Ｐゴシック" pitchFamily="50" charset="-128"/>
              </a:rPr>
              <a:t>, </a:t>
            </a:r>
            <a:r>
              <a:rPr lang="en-US" altLang="ja-JP" dirty="0" err="1">
                <a:effectLst/>
                <a:ea typeface="ＭＳ Ｐゴシック" pitchFamily="50" charset="-128"/>
              </a:rPr>
              <a:t>m</a:t>
            </a:r>
            <a:r>
              <a:rPr lang="en-US" altLang="ja-JP" baseline="-25000" dirty="0" err="1">
                <a:effectLst/>
                <a:ea typeface="ＭＳ Ｐゴシック" pitchFamily="50" charset="-128"/>
              </a:rPr>
              <a:t>s</a:t>
            </a:r>
            <a:r>
              <a:rPr lang="en-US" altLang="ja-JP" dirty="0">
                <a:effectLst/>
                <a:ea typeface="ＭＳ Ｐゴシック" pitchFamily="50" charset="-128"/>
              </a:rPr>
              <a:t>)</a:t>
            </a:r>
          </a:p>
          <a:p>
            <a:pPr lvl="1">
              <a:lnSpc>
                <a:spcPct val="14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ffectLst/>
              </a:rPr>
              <a:t>Critical</a:t>
            </a:r>
            <a:r>
              <a:rPr lang="en-US" altLang="ja-JP" dirty="0" smtClean="0">
                <a:solidFill>
                  <a:srgbClr val="FF0000"/>
                </a:solidFill>
                <a:effectLst/>
                <a:ea typeface="ＭＳ Ｐゴシック" pitchFamily="50" charset="-128"/>
              </a:rPr>
              <a:t> </a:t>
            </a:r>
            <a:r>
              <a:rPr lang="en-US" altLang="ja-JP" dirty="0">
                <a:solidFill>
                  <a:srgbClr val="FF0000"/>
                </a:solidFill>
                <a:effectLst/>
                <a:ea typeface="ＭＳ Ｐゴシック" pitchFamily="50" charset="-128"/>
              </a:rPr>
              <a:t>temperature</a:t>
            </a:r>
          </a:p>
          <a:p>
            <a:pPr lvl="1">
              <a:lnSpc>
                <a:spcPct val="14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</a:t>
            </a:r>
            <a:r>
              <a:rPr lang="en-US" altLang="ja-JP" dirty="0">
                <a:solidFill>
                  <a:srgbClr val="FF0000"/>
                </a:solidFill>
                <a:effectLst/>
                <a:ea typeface="ＭＳ Ｐゴシック" pitchFamily="50" charset="-128"/>
              </a:rPr>
              <a:t>Equation of state ( ε/T</a:t>
            </a:r>
            <a:r>
              <a:rPr lang="en-US" altLang="ja-JP" baseline="30000" dirty="0">
                <a:solidFill>
                  <a:srgbClr val="FF0000"/>
                </a:solidFill>
                <a:effectLst/>
                <a:ea typeface="ＭＳ Ｐゴシック" pitchFamily="50" charset="-128"/>
              </a:rPr>
              <a:t>4</a:t>
            </a:r>
            <a:r>
              <a:rPr lang="en-US" altLang="ja-JP" dirty="0">
                <a:solidFill>
                  <a:srgbClr val="FF0000"/>
                </a:solidFill>
                <a:effectLst/>
                <a:ea typeface="ＭＳ Ｐゴシック" pitchFamily="50" charset="-128"/>
              </a:rPr>
              <a:t>, p/T</a:t>
            </a:r>
            <a:r>
              <a:rPr lang="en-US" altLang="ja-JP" baseline="30000" dirty="0">
                <a:solidFill>
                  <a:srgbClr val="FF0000"/>
                </a:solidFill>
                <a:effectLst/>
                <a:ea typeface="ＭＳ Ｐゴシック" pitchFamily="50" charset="-128"/>
              </a:rPr>
              <a:t>4</a:t>
            </a:r>
            <a:r>
              <a:rPr lang="en-US" altLang="ja-JP" dirty="0">
                <a:solidFill>
                  <a:srgbClr val="FF0000"/>
                </a:solidFill>
                <a:effectLst/>
                <a:ea typeface="ＭＳ Ｐゴシック" pitchFamily="50" charset="-128"/>
              </a:rPr>
              <a:t>,...)</a:t>
            </a:r>
          </a:p>
          <a:p>
            <a:pPr lvl="1">
              <a:lnSpc>
                <a:spcPct val="14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</a:t>
            </a:r>
            <a:r>
              <a:rPr lang="en-US" altLang="ja-JP" dirty="0" err="1">
                <a:effectLst/>
                <a:ea typeface="ＭＳ Ｐゴシック" pitchFamily="50" charset="-128"/>
              </a:rPr>
              <a:t>Hadronic</a:t>
            </a:r>
            <a:r>
              <a:rPr lang="en-US" altLang="ja-JP" dirty="0">
                <a:effectLst/>
                <a:ea typeface="ＭＳ Ｐゴシック" pitchFamily="50" charset="-128"/>
              </a:rPr>
              <a:t> excitations</a:t>
            </a:r>
          </a:p>
          <a:p>
            <a:pPr lvl="1">
              <a:lnSpc>
                <a:spcPct val="14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Transport coefficients</a:t>
            </a:r>
          </a:p>
          <a:p>
            <a:pPr lvl="1">
              <a:lnSpc>
                <a:spcPct val="14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Finite chemical potential</a:t>
            </a:r>
          </a:p>
          <a:p>
            <a:pPr lvl="1">
              <a:lnSpc>
                <a:spcPct val="14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etc...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908175" y="6021388"/>
            <a:ext cx="30321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ctr">
              <a:buClrTx/>
              <a:buSzTx/>
              <a:buFontTx/>
              <a:buNone/>
              <a:defRPr/>
            </a:pPr>
            <a:r>
              <a:rPr lang="en-US" altLang="ja-JP" sz="1200" i="1" dirty="0">
                <a:solidFill>
                  <a:schemeClr val="bg1">
                    <a:lumMod val="50000"/>
                  </a:schemeClr>
                </a:solidFill>
                <a:effectLst/>
                <a:ea typeface="ＭＳ Ｐゴシック" pitchFamily="50" charset="-128"/>
              </a:rPr>
              <a:t>http://www.gsi.de/fair/experiments/</a:t>
            </a:r>
          </a:p>
        </p:txBody>
      </p:sp>
      <p:pic>
        <p:nvPicPr>
          <p:cNvPr id="4105" name="Picture 10" descr="Phasen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90900"/>
            <a:ext cx="39592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円/楕円 1"/>
          <p:cNvSpPr/>
          <p:nvPr/>
        </p:nvSpPr>
        <p:spPr bwMode="auto">
          <a:xfrm>
            <a:off x="874713" y="3357563"/>
            <a:ext cx="168275" cy="194945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4107" name="フッター プレースホルダー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127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92" y="2795014"/>
            <a:ext cx="4816512" cy="3370290"/>
          </a:xfrm>
          <a:prstGeom prst="rect">
            <a:avLst/>
          </a:prstGeom>
        </p:spPr>
      </p:pic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Entropy density from shifted boundaries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700808"/>
            <a:ext cx="6591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Entropy density s/T</a:t>
            </a:r>
            <a:r>
              <a:rPr kumimoji="1" lang="en-US" altLang="ja-JP" baseline="30000" dirty="0" smtClean="0">
                <a:effectLst/>
              </a:rPr>
              <a:t>3</a:t>
            </a:r>
            <a:r>
              <a:rPr kumimoji="1" lang="en-US" altLang="ja-JP" dirty="0" smtClean="0">
                <a:effectLst/>
              </a:rPr>
              <a:t> </a:t>
            </a:r>
          </a:p>
          <a:p>
            <a:r>
              <a:rPr kumimoji="1" lang="en-US" altLang="ja-JP" dirty="0" smtClean="0">
                <a:effectLst/>
              </a:rPr>
              <a:t>    from the </a:t>
            </a:r>
            <a:r>
              <a:rPr kumimoji="1" lang="en-US" altLang="ja-JP" dirty="0" err="1" smtClean="0">
                <a:effectLst/>
              </a:rPr>
              <a:t>cumulant</a:t>
            </a:r>
            <a:r>
              <a:rPr kumimoji="1" lang="en-US" altLang="ja-JP" dirty="0" smtClean="0">
                <a:effectLst/>
              </a:rPr>
              <a:t> of the momentum distribution</a:t>
            </a:r>
          </a:p>
          <a:p>
            <a:r>
              <a:rPr lang="en-US" altLang="ja-JP" dirty="0" smtClean="0">
                <a:solidFill>
                  <a:srgbClr val="0033CC"/>
                </a:solidFill>
                <a:effectLst/>
              </a:rPr>
              <a:t>L. </a:t>
            </a:r>
            <a:r>
              <a:rPr lang="en-US" altLang="ja-JP" dirty="0" err="1" smtClean="0">
                <a:solidFill>
                  <a:srgbClr val="0033CC"/>
                </a:solidFill>
                <a:effectLst/>
              </a:rPr>
              <a:t>Giusti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 and H. B. Meyer, Phys. Rev. </a:t>
            </a:r>
            <a:r>
              <a:rPr lang="en-US" altLang="ja-JP" dirty="0" err="1" smtClean="0">
                <a:solidFill>
                  <a:srgbClr val="0033CC"/>
                </a:solidFill>
                <a:effectLst/>
              </a:rPr>
              <a:t>Lett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. 106 (2011) 131601</a:t>
            </a:r>
            <a:endParaRPr kumimoji="1" lang="ja-JP" altLang="en-US" dirty="0">
              <a:solidFill>
                <a:srgbClr val="0033CC"/>
              </a:solidFill>
              <a:effectLst/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237911"/>
            <a:ext cx="1548388" cy="2788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55576" y="5229200"/>
            <a:ext cx="3262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where                       , </a:t>
            </a:r>
          </a:p>
          <a:p>
            <a:r>
              <a:rPr kumimoji="1" lang="en-US" altLang="ja-JP" dirty="0" smtClean="0">
                <a:effectLst/>
              </a:rPr>
              <a:t>n</a:t>
            </a:r>
            <a:r>
              <a:rPr kumimoji="1" lang="en-US" altLang="ja-JP" baseline="-25000" dirty="0" smtClean="0">
                <a:effectLst/>
              </a:rPr>
              <a:t>z</a:t>
            </a:r>
            <a:r>
              <a:rPr kumimoji="1" lang="en-US" altLang="ja-JP" dirty="0" smtClean="0">
                <a:effectLst/>
              </a:rPr>
              <a:t> being kept fixed when a</a:t>
            </a:r>
            <a:r>
              <a:rPr kumimoji="1" lang="en-US" altLang="ja-JP" dirty="0" smtClean="0">
                <a:effectLst/>
                <a:sym typeface="Wingdings" panose="05000000000000000000" pitchFamily="2" charset="2"/>
              </a:rPr>
              <a:t>0</a:t>
            </a:r>
            <a:endParaRPr kumimoji="1" lang="ja-JP" altLang="en-US" dirty="0">
              <a:effectLst/>
            </a:endParaRP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34" y="4581128"/>
            <a:ext cx="1040894" cy="27889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123728" y="4530606"/>
            <a:ext cx="257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: partition function </a:t>
            </a:r>
          </a:p>
          <a:p>
            <a:r>
              <a:rPr lang="en-US" altLang="ja-JP" dirty="0">
                <a:effectLst/>
              </a:rPr>
              <a:t> </a:t>
            </a:r>
            <a:r>
              <a:rPr lang="en-US" altLang="ja-JP" dirty="0" smtClean="0">
                <a:effectLst/>
              </a:rPr>
              <a:t> </a:t>
            </a:r>
            <a:r>
              <a:rPr kumimoji="1" lang="en-US" altLang="ja-JP" dirty="0" smtClean="0">
                <a:effectLst/>
              </a:rPr>
              <a:t>with shifted boundary</a:t>
            </a:r>
            <a:endParaRPr kumimoji="1" lang="ja-JP" altLang="en-US" dirty="0">
              <a:effectLst/>
            </a:endParaRPr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32577"/>
            <a:ext cx="2996191" cy="65989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8" y="2795521"/>
            <a:ext cx="2590808" cy="63398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7164288" y="5229200"/>
            <a:ext cx="1861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0033CC"/>
                </a:solidFill>
                <a:effectLst/>
              </a:rPr>
              <a:t>L. </a:t>
            </a:r>
            <a:r>
              <a:rPr lang="en-US" altLang="ja-JP" sz="1200" dirty="0" err="1">
                <a:solidFill>
                  <a:srgbClr val="0033CC"/>
                </a:solidFill>
                <a:effectLst/>
              </a:rPr>
              <a:t>Giusti</a:t>
            </a:r>
            <a:r>
              <a:rPr lang="en-US" altLang="ja-JP" sz="1200" dirty="0">
                <a:solidFill>
                  <a:srgbClr val="0033CC"/>
                </a:solidFill>
                <a:effectLst/>
              </a:rPr>
              <a:t> </a:t>
            </a:r>
            <a:r>
              <a:rPr lang="en-US" altLang="ja-JP" sz="1200" dirty="0" smtClean="0">
                <a:solidFill>
                  <a:srgbClr val="0033CC"/>
                </a:solidFill>
                <a:effectLst/>
              </a:rPr>
              <a:t>et al. (2011)</a:t>
            </a:r>
            <a:endParaRPr lang="en-US" altLang="ja-JP" sz="1200" dirty="0">
              <a:solidFill>
                <a:srgbClr val="0033CC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222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</a:p>
        </p:txBody>
      </p:sp>
      <p:sp>
        <p:nvSpPr>
          <p:cNvPr id="5123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931150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Fixed scale approach to study QCD thermodynamics</a:t>
            </a:r>
          </a:p>
        </p:txBody>
      </p:sp>
      <p:sp>
        <p:nvSpPr>
          <p:cNvPr id="1221636" name="Rectangle 4"/>
          <p:cNvSpPr>
            <a:spLocks noChangeArrowheads="1"/>
          </p:cNvSpPr>
          <p:nvPr/>
        </p:nvSpPr>
        <p:spPr bwMode="auto">
          <a:xfrm>
            <a:off x="899592" y="2079458"/>
            <a:ext cx="5976664" cy="444216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6000" tIns="82800" rIns="126000" bIns="82800">
            <a:spAutoFit/>
          </a:bodyPr>
          <a:lstStyle/>
          <a:p>
            <a:pPr>
              <a:defRPr/>
            </a:pPr>
            <a:r>
              <a:rPr lang="en-US" altLang="ja-JP" sz="1800" dirty="0">
                <a:effectLst/>
              </a:rPr>
              <a:t>Temperature </a:t>
            </a:r>
            <a:r>
              <a:rPr lang="en-US" altLang="ja-JP" sz="1800" i="1" dirty="0">
                <a:solidFill>
                  <a:srgbClr val="FF0000"/>
                </a:solidFill>
                <a:effectLst/>
              </a:rPr>
              <a:t>T=1/(</a:t>
            </a:r>
            <a:r>
              <a:rPr lang="en-US" altLang="ja-JP" sz="1800" i="1" dirty="0" err="1">
                <a:solidFill>
                  <a:srgbClr val="FF0000"/>
                </a:solidFill>
                <a:effectLst/>
              </a:rPr>
              <a:t>N</a:t>
            </a:r>
            <a:r>
              <a:rPr lang="en-US" altLang="ja-JP" sz="1800" i="1" baseline="-25000" dirty="0" err="1">
                <a:solidFill>
                  <a:srgbClr val="FF0000"/>
                </a:solidFill>
                <a:effectLst/>
              </a:rPr>
              <a:t>t</a:t>
            </a:r>
            <a:r>
              <a:rPr lang="en-US" altLang="ja-JP" sz="1800" i="1" dirty="0" err="1">
                <a:solidFill>
                  <a:srgbClr val="FF0000"/>
                </a:solidFill>
                <a:effectLst/>
              </a:rPr>
              <a:t>a</a:t>
            </a:r>
            <a:r>
              <a:rPr lang="en-US" altLang="ja-JP" sz="1800" i="1" dirty="0">
                <a:solidFill>
                  <a:srgbClr val="FF0000"/>
                </a:solidFill>
                <a:effectLst/>
              </a:rPr>
              <a:t>)</a:t>
            </a:r>
            <a:r>
              <a:rPr lang="en-US" altLang="ja-JP" sz="1800" dirty="0">
                <a:effectLst/>
              </a:rPr>
              <a:t> is varied by </a:t>
            </a:r>
            <a:r>
              <a:rPr lang="en-US" altLang="ja-JP" sz="1800" i="1" dirty="0" smtClean="0">
                <a:solidFill>
                  <a:srgbClr val="FF0000"/>
                </a:solidFill>
                <a:effectLst/>
              </a:rPr>
              <a:t>N</a:t>
            </a:r>
            <a:r>
              <a:rPr lang="en-US" altLang="ja-JP" sz="1800" i="1" baseline="-25000" dirty="0" smtClean="0">
                <a:solidFill>
                  <a:srgbClr val="FF0000"/>
                </a:solidFill>
                <a:effectLst/>
              </a:rPr>
              <a:t>t</a:t>
            </a:r>
            <a:r>
              <a:rPr lang="en-US" altLang="ja-JP" sz="1800" dirty="0" smtClean="0">
                <a:effectLst/>
              </a:rPr>
              <a:t> </a:t>
            </a:r>
            <a:r>
              <a:rPr lang="en-US" altLang="ja-JP" sz="1800" dirty="0">
                <a:effectLst/>
              </a:rPr>
              <a:t>at fixed </a:t>
            </a:r>
            <a:r>
              <a:rPr lang="en-US" altLang="ja-JP" sz="1800" i="1" dirty="0">
                <a:solidFill>
                  <a:srgbClr val="FF0000"/>
                </a:solidFill>
                <a:effectLst/>
              </a:rPr>
              <a:t>a</a:t>
            </a:r>
            <a:endParaRPr lang="en-US" altLang="ja-JP" sz="1800" baseline="-25000" dirty="0">
              <a:effectLst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13185" y="1844824"/>
            <a:ext cx="202331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a : lattice spacing</a:t>
            </a:r>
          </a:p>
          <a:p>
            <a:pP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N</a:t>
            </a:r>
            <a:r>
              <a:rPr lang="en-US" altLang="ja-JP" baseline="-25000" dirty="0">
                <a:solidFill>
                  <a:srgbClr val="0033CC"/>
                </a:solidFill>
                <a:effectLst/>
              </a:rPr>
              <a:t>t</a:t>
            </a:r>
            <a:r>
              <a:rPr lang="en-US" altLang="ja-JP" dirty="0">
                <a:solidFill>
                  <a:srgbClr val="0033CC"/>
                </a:solidFill>
                <a:effectLst/>
              </a:rPr>
              <a:t> : lattice size </a:t>
            </a:r>
            <a:endParaRPr lang="en-US" altLang="ja-JP" dirty="0" smtClean="0">
              <a:solidFill>
                <a:srgbClr val="0033CC"/>
              </a:solidFill>
              <a:effectLst/>
            </a:endParaRPr>
          </a:p>
          <a:p>
            <a:pP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 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      in t-direction</a:t>
            </a:r>
            <a:endParaRPr lang="ja-JP" altLang="en-US" dirty="0">
              <a:solidFill>
                <a:srgbClr val="0033CC"/>
              </a:solidFill>
              <a:effectLst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863920" y="3267315"/>
            <a:ext cx="6732415" cy="18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800"/>
              </a:lnSpc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en-US" altLang="ja-JP" sz="1800" dirty="0" smtClean="0">
                <a:effectLst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ffectLst/>
              </a:rPr>
              <a:t>C</a:t>
            </a:r>
            <a:r>
              <a:rPr lang="en-US" altLang="ja-JP" sz="1800" dirty="0" smtClean="0">
                <a:solidFill>
                  <a:srgbClr val="FF0000"/>
                </a:solidFill>
                <a:effectLst/>
              </a:rPr>
              <a:t>oupling parameters are common at each T </a:t>
            </a:r>
            <a:endParaRPr lang="en-US" altLang="ja-JP" sz="1800" dirty="0">
              <a:effectLst/>
            </a:endParaRPr>
          </a:p>
          <a:p>
            <a:pPr>
              <a:lnSpc>
                <a:spcPts val="2800"/>
              </a:lnSpc>
              <a:defRPr/>
            </a:pPr>
            <a:r>
              <a:rPr lang="en-US" altLang="ja-JP" sz="1800" dirty="0" smtClean="0">
                <a:effectLst/>
              </a:rPr>
              <a:t>   </a:t>
            </a:r>
            <a:r>
              <a:rPr lang="en-US" altLang="ja-JP" sz="1800" dirty="0">
                <a:effectLst/>
              </a:rPr>
              <a:t>T</a:t>
            </a:r>
            <a:r>
              <a:rPr lang="en-US" altLang="ja-JP" sz="1800" dirty="0" smtClean="0">
                <a:effectLst/>
              </a:rPr>
              <a:t>o study Equation of States</a:t>
            </a:r>
          </a:p>
          <a:p>
            <a:pPr>
              <a:lnSpc>
                <a:spcPts val="2800"/>
              </a:lnSpc>
              <a:defRPr/>
            </a:pPr>
            <a:r>
              <a:rPr lang="en-US" altLang="ja-JP" sz="1800" dirty="0" smtClean="0">
                <a:effectLst/>
              </a:rPr>
              <a:t>   </a:t>
            </a:r>
            <a:r>
              <a:rPr lang="en-US" altLang="ja-JP" sz="1800" dirty="0">
                <a:effectLst/>
              </a:rPr>
              <a:t>- T=0 </a:t>
            </a:r>
            <a:r>
              <a:rPr lang="en-US" altLang="ja-JP" sz="1800" dirty="0" smtClean="0">
                <a:effectLst/>
              </a:rPr>
              <a:t>subtractions are common</a:t>
            </a:r>
            <a:endParaRPr lang="en-US" altLang="ja-JP" sz="1800" dirty="0">
              <a:effectLst/>
            </a:endParaRPr>
          </a:p>
          <a:p>
            <a:pPr>
              <a:lnSpc>
                <a:spcPts val="2800"/>
              </a:lnSpc>
              <a:defRPr/>
            </a:pPr>
            <a:r>
              <a:rPr lang="en-US" altLang="ja-JP" sz="1800" dirty="0">
                <a:effectLst/>
              </a:rPr>
              <a:t>   - </a:t>
            </a:r>
            <a:r>
              <a:rPr lang="en-US" altLang="ja-JP" sz="1800" dirty="0" smtClean="0">
                <a:effectLst/>
              </a:rPr>
              <a:t>beta-functions are common </a:t>
            </a:r>
          </a:p>
          <a:p>
            <a:pPr>
              <a:lnSpc>
                <a:spcPts val="2800"/>
              </a:lnSpc>
              <a:defRPr/>
            </a:pPr>
            <a:r>
              <a:rPr lang="en-US" altLang="ja-JP" sz="1800" dirty="0" smtClean="0">
                <a:effectLst/>
              </a:rPr>
              <a:t>   - Line of Constant Physics is automatically satisfied   </a:t>
            </a:r>
            <a:endParaRPr lang="en-US" altLang="ja-JP" sz="1800" dirty="0">
              <a:effectLst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683568" y="1942094"/>
            <a:ext cx="6192688" cy="733728"/>
          </a:xfrm>
          <a:prstGeom prst="round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9441" y="1772816"/>
            <a:ext cx="2608919" cy="369332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effectLst/>
              </a:rPr>
              <a:t>F</a:t>
            </a:r>
            <a:r>
              <a:rPr kumimoji="1" lang="en-US" altLang="ja-JP" sz="1800" dirty="0" smtClean="0">
                <a:effectLst/>
              </a:rPr>
              <a:t>ixed scale approach</a:t>
            </a:r>
            <a:endParaRPr kumimoji="1" lang="ja-JP" altLang="en-US" sz="1800" dirty="0">
              <a:effectLst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35696" y="5574819"/>
            <a:ext cx="5782352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ja-JP" sz="1800" dirty="0" smtClean="0">
                <a:solidFill>
                  <a:srgbClr val="C00000"/>
                </a:solidFill>
                <a:effectLst/>
              </a:rPr>
              <a:t>Cost for </a:t>
            </a:r>
            <a:r>
              <a:rPr kumimoji="1" lang="en-US" altLang="ja-JP" sz="1800" dirty="0" smtClean="0">
                <a:solidFill>
                  <a:srgbClr val="C00000"/>
                </a:solidFill>
                <a:effectLst/>
              </a:rPr>
              <a:t>T=0 simulations can be largely reduced</a:t>
            </a:r>
          </a:p>
        </p:txBody>
      </p:sp>
      <p:sp>
        <p:nvSpPr>
          <p:cNvPr id="3" name="右矢印 2"/>
          <p:cNvSpPr/>
          <p:nvPr/>
        </p:nvSpPr>
        <p:spPr bwMode="auto">
          <a:xfrm>
            <a:off x="1187624" y="5574819"/>
            <a:ext cx="504056" cy="360040"/>
          </a:xfrm>
          <a:prstGeom prst="rightArrow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416868" y="2708920"/>
            <a:ext cx="6475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808080"/>
                </a:solidFill>
                <a:effectLst/>
              </a:rPr>
              <a:t>T. </a:t>
            </a:r>
            <a:r>
              <a:rPr lang="en-US" altLang="ja-JP" dirty="0" err="1" smtClean="0">
                <a:solidFill>
                  <a:srgbClr val="808080"/>
                </a:solidFill>
                <a:effectLst/>
              </a:rPr>
              <a:t>Umeda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 et al. (</a:t>
            </a:r>
            <a:r>
              <a:rPr lang="en-US" altLang="ja-JP" dirty="0">
                <a:solidFill>
                  <a:srgbClr val="808080"/>
                </a:solidFill>
                <a:effectLst/>
              </a:rPr>
              <a:t>WHOT-QCD) Phys.Rev.D79 (2009) 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051501.</a:t>
            </a:r>
            <a:endParaRPr lang="ja-JP" altLang="en-US" dirty="0">
              <a:solidFill>
                <a:srgbClr val="80808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696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</a:p>
        </p:txBody>
      </p:sp>
      <p:sp>
        <p:nvSpPr>
          <p:cNvPr id="10244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Equation of State in N</a:t>
            </a:r>
            <a:r>
              <a:rPr lang="en-US" altLang="ja-JP" sz="2800" baseline="-25000" dirty="0" smtClean="0">
                <a:solidFill>
                  <a:schemeClr val="bg2"/>
                </a:solidFill>
              </a:rPr>
              <a:t>f</a:t>
            </a:r>
            <a:r>
              <a:rPr lang="en-US" altLang="ja-JP" sz="2800" dirty="0" smtClean="0">
                <a:solidFill>
                  <a:schemeClr val="bg2"/>
                </a:solidFill>
              </a:rPr>
              <a:t>=2+1 QCD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17079" y="1844675"/>
            <a:ext cx="3982913" cy="3528541"/>
            <a:chOff x="373063" y="1844675"/>
            <a:chExt cx="4630737" cy="4032250"/>
          </a:xfrm>
        </p:grpSpPr>
        <p:pic>
          <p:nvPicPr>
            <p:cNvPr id="10242" name="図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63" y="1844675"/>
              <a:ext cx="4630737" cy="403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249" name="直線矢印コネクタ 3"/>
            <p:cNvCxnSpPr>
              <a:cxnSpLocks noChangeShapeType="1"/>
            </p:cNvCxnSpPr>
            <p:nvPr/>
          </p:nvCxnSpPr>
          <p:spPr bwMode="auto">
            <a:xfrm>
              <a:off x="3562350" y="2730500"/>
              <a:ext cx="1296988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テキスト ボックス 5"/>
            <p:cNvSpPr txBox="1"/>
            <p:nvPr/>
          </p:nvSpPr>
          <p:spPr>
            <a:xfrm>
              <a:off x="3708400" y="2443163"/>
              <a:ext cx="1032882" cy="351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effectLst/>
                </a:rPr>
                <a:t>SB limit</a:t>
              </a:r>
              <a:endParaRPr lang="ja-JP" altLang="en-US" sz="1400" dirty="0">
                <a:effectLst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899592" y="5589240"/>
            <a:ext cx="3370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808080"/>
                </a:solidFill>
                <a:effectLst/>
              </a:rPr>
              <a:t>T. </a:t>
            </a:r>
            <a:r>
              <a:rPr lang="en-US" altLang="ja-JP" dirty="0" err="1" smtClean="0">
                <a:solidFill>
                  <a:srgbClr val="808080"/>
                </a:solidFill>
                <a:effectLst/>
              </a:rPr>
              <a:t>Umeda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 et al. (WHOT-QCD)</a:t>
            </a:r>
          </a:p>
          <a:p>
            <a:r>
              <a:rPr lang="en-US" altLang="ja-JP" dirty="0" smtClean="0">
                <a:solidFill>
                  <a:srgbClr val="808080"/>
                </a:solidFill>
                <a:effectLst/>
              </a:rPr>
              <a:t>Phys</a:t>
            </a:r>
            <a:r>
              <a:rPr lang="en-US" altLang="ja-JP" dirty="0">
                <a:solidFill>
                  <a:srgbClr val="808080"/>
                </a:solidFill>
                <a:effectLst/>
              </a:rPr>
              <a:t>. Rev. D85 (2012) 094508</a:t>
            </a:r>
            <a:endParaRPr lang="ja-JP" altLang="en-US" dirty="0">
              <a:solidFill>
                <a:srgbClr val="808080"/>
              </a:solidFill>
              <a:effectLst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1556792"/>
            <a:ext cx="439248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EOS is obtained by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       </a:t>
            </a:r>
            <a:r>
              <a:rPr lang="en-US" altLang="ja-JP" sz="1800" dirty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t</a:t>
            </a:r>
            <a:r>
              <a:rPr lang="en-US" altLang="ja-JP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emperature integration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       in the Fixed scale approach</a:t>
            </a:r>
            <a:endParaRPr lang="en-US" altLang="ja-JP" sz="1800" dirty="0">
              <a:solidFill>
                <a:schemeClr val="accent4">
                  <a:lumMod val="65000"/>
                  <a:lumOff val="35000"/>
                </a:schemeClr>
              </a:solidFill>
              <a:effectLst/>
              <a:latin typeface="+mn-lt"/>
            </a:endParaRPr>
          </a:p>
          <a:p>
            <a:pPr>
              <a:lnSpc>
                <a:spcPct val="150000"/>
              </a:lnSpc>
              <a:defRPr/>
            </a:pPr>
            <a:endParaRPr lang="en-US" altLang="ja-JP" sz="1800" dirty="0">
              <a:solidFill>
                <a:srgbClr val="C00000"/>
              </a:solidFill>
              <a:effectLst/>
              <a:latin typeface="+mn-lt"/>
            </a:endParaRPr>
          </a:p>
          <a:p>
            <a:pPr>
              <a:defRPr/>
            </a:pPr>
            <a:r>
              <a:rPr lang="en-US" altLang="ja-JP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     </a:t>
            </a:r>
          </a:p>
          <a:p>
            <a:pPr>
              <a:defRPr/>
            </a:pPr>
            <a:endParaRPr lang="en-US" altLang="ja-JP" sz="1800" dirty="0">
              <a:solidFill>
                <a:schemeClr val="accent4">
                  <a:lumMod val="65000"/>
                  <a:lumOff val="35000"/>
                </a:schemeClr>
              </a:solidFill>
              <a:effectLst/>
              <a:latin typeface="+mn-lt"/>
            </a:endParaRPr>
          </a:p>
          <a:p>
            <a:pPr>
              <a:defRPr/>
            </a:pPr>
            <a:endParaRPr lang="en-US" altLang="ja-JP" sz="1800" dirty="0" smtClean="0">
              <a:solidFill>
                <a:schemeClr val="accent4">
                  <a:lumMod val="65000"/>
                  <a:lumOff val="35000"/>
                </a:schemeClr>
              </a:solidFill>
              <a:effectLst/>
              <a:latin typeface="+mn-lt"/>
            </a:endParaRPr>
          </a:p>
          <a:p>
            <a:pPr>
              <a:defRPr/>
            </a:pPr>
            <a:r>
              <a:rPr lang="en-US" altLang="ja-JP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Some groups adopted the approach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ja-JP" sz="1800" dirty="0" smtClean="0">
                <a:solidFill>
                  <a:srgbClr val="808080"/>
                </a:solidFill>
                <a:effectLst/>
                <a:latin typeface="+mn-lt"/>
              </a:rPr>
              <a:t>- </a:t>
            </a:r>
            <a:r>
              <a:rPr lang="en-US" altLang="ja-JP" sz="1800" dirty="0" err="1" smtClean="0">
                <a:solidFill>
                  <a:srgbClr val="808080"/>
                </a:solidFill>
                <a:effectLst/>
                <a:latin typeface="+mn-lt"/>
              </a:rPr>
              <a:t>tmfT</a:t>
            </a:r>
            <a:r>
              <a:rPr lang="en-US" altLang="ja-JP" sz="1800" dirty="0" smtClean="0">
                <a:solidFill>
                  <a:srgbClr val="808080"/>
                </a:solidFill>
                <a:effectLst/>
                <a:latin typeface="+mn-lt"/>
              </a:rPr>
              <a:t>, arXiv:1311.1631</a:t>
            </a:r>
            <a:endParaRPr lang="en-US" altLang="ja-JP" sz="1800" dirty="0">
              <a:solidFill>
                <a:srgbClr val="808080"/>
              </a:solidFill>
              <a:effectLst/>
              <a:latin typeface="+mn-lt"/>
            </a:endParaRPr>
          </a:p>
          <a:p>
            <a:pPr lvl="1">
              <a:defRPr/>
            </a:pPr>
            <a:r>
              <a:rPr lang="en-US" altLang="ja-JP" sz="1800" dirty="0" smtClean="0">
                <a:solidFill>
                  <a:srgbClr val="808080"/>
                </a:solidFill>
                <a:effectLst/>
                <a:latin typeface="+mn-lt"/>
              </a:rPr>
              <a:t>- Wuppertal, JHEP08(2012)126.</a:t>
            </a:r>
          </a:p>
        </p:txBody>
      </p:sp>
      <p:pic>
        <p:nvPicPr>
          <p:cNvPr id="5" name="図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9017" y="2959460"/>
            <a:ext cx="2469554" cy="7920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788024" y="544522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33CC"/>
                </a:solidFill>
                <a:effectLst/>
              </a:rPr>
              <a:t>However possible temperatures are restricted by integer </a:t>
            </a:r>
            <a:r>
              <a:rPr kumimoji="1" lang="en-US" altLang="ja-JP" sz="1800" dirty="0" err="1" smtClean="0">
                <a:solidFill>
                  <a:srgbClr val="0033CC"/>
                </a:solidFill>
                <a:effectLst/>
              </a:rPr>
              <a:t>N</a:t>
            </a:r>
            <a:r>
              <a:rPr kumimoji="1" lang="en-US" altLang="ja-JP" sz="1800" baseline="-25000" dirty="0" err="1" smtClean="0">
                <a:solidFill>
                  <a:srgbClr val="0033CC"/>
                </a:solidFill>
                <a:effectLst/>
              </a:rPr>
              <a:t>t</a:t>
            </a:r>
            <a:r>
              <a:rPr kumimoji="1" lang="en-US" altLang="ja-JP" sz="1800" dirty="0" smtClean="0">
                <a:solidFill>
                  <a:srgbClr val="0033CC"/>
                </a:solidFill>
                <a:effectLst/>
              </a:rPr>
              <a:t> </a:t>
            </a:r>
            <a:endParaRPr lang="en-US" altLang="ja-JP" sz="1800" dirty="0" smtClean="0">
              <a:solidFill>
                <a:srgbClr val="0033CC"/>
              </a:solidFill>
              <a:effectLst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866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Shifted boundary conditions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1619672" y="4652826"/>
            <a:ext cx="3096344" cy="50436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1628800"/>
            <a:ext cx="770005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33CC"/>
                </a:solidFill>
                <a:effectLst/>
              </a:rPr>
              <a:t>L. </a:t>
            </a:r>
            <a:r>
              <a:rPr lang="en-US" altLang="ja-JP" dirty="0" err="1">
                <a:solidFill>
                  <a:srgbClr val="0033CC"/>
                </a:solidFill>
                <a:effectLst/>
              </a:rPr>
              <a:t>Giusti</a:t>
            </a:r>
            <a:r>
              <a:rPr lang="en-US" altLang="ja-JP" dirty="0">
                <a:solidFill>
                  <a:srgbClr val="0033CC"/>
                </a:solidFill>
                <a:effectLst/>
              </a:rPr>
              <a:t> and H. B. Meyer, Phys. Rev. </a:t>
            </a:r>
            <a:r>
              <a:rPr lang="en-US" altLang="ja-JP" dirty="0" err="1">
                <a:solidFill>
                  <a:srgbClr val="0033CC"/>
                </a:solidFill>
                <a:effectLst/>
              </a:rPr>
              <a:t>Lett</a:t>
            </a:r>
            <a:r>
              <a:rPr lang="en-US" altLang="ja-JP" dirty="0">
                <a:solidFill>
                  <a:srgbClr val="0033CC"/>
                </a:solidFill>
                <a:effectLst/>
              </a:rPr>
              <a:t>. 106 (2011) 131601.</a:t>
            </a:r>
          </a:p>
          <a:p>
            <a:r>
              <a:rPr kumimoji="1" lang="en-US" altLang="ja-JP" dirty="0" smtClean="0">
                <a:effectLst/>
              </a:rPr>
              <a:t>	</a:t>
            </a:r>
            <a:r>
              <a:rPr kumimoji="1" lang="en-US" altLang="ja-JP" dirty="0" smtClean="0">
                <a:solidFill>
                  <a:srgbClr val="808080"/>
                </a:solidFill>
                <a:effectLst/>
              </a:rPr>
              <a:t>Thermal momentum distribution from path integrals </a:t>
            </a:r>
          </a:p>
          <a:p>
            <a:r>
              <a:rPr lang="en-US" altLang="ja-JP" dirty="0">
                <a:solidFill>
                  <a:srgbClr val="808080"/>
                </a:solidFill>
                <a:effectLst/>
              </a:rPr>
              <a:t>	</a:t>
            </a:r>
            <a:r>
              <a:rPr kumimoji="1" lang="en-US" altLang="ja-JP" dirty="0" smtClean="0">
                <a:solidFill>
                  <a:srgbClr val="808080"/>
                </a:solidFill>
                <a:effectLst/>
              </a:rPr>
              <a:t>with shifted boundary conditions</a:t>
            </a:r>
          </a:p>
          <a:p>
            <a:endParaRPr kumimoji="1" lang="en-US" altLang="ja-JP" dirty="0">
              <a:effectLst/>
            </a:endParaRPr>
          </a:p>
          <a:p>
            <a:r>
              <a:rPr lang="en-US" altLang="ja-JP" dirty="0" smtClean="0">
                <a:effectLst/>
              </a:rPr>
              <a:t>New method to calculate thermodynamic potentials </a:t>
            </a:r>
          </a:p>
          <a:p>
            <a:r>
              <a:rPr lang="en-US" altLang="ja-JP" dirty="0" smtClean="0">
                <a:effectLst/>
              </a:rPr>
              <a:t>(entropy density, specific heat, etc. )</a:t>
            </a:r>
          </a:p>
          <a:p>
            <a:endParaRPr kumimoji="1" lang="en-US" altLang="ja-JP" dirty="0" smtClean="0">
              <a:effectLst/>
            </a:endParaRPr>
          </a:p>
          <a:p>
            <a:r>
              <a:rPr lang="en-US" altLang="ja-JP" dirty="0">
                <a:effectLst/>
              </a:rPr>
              <a:t>T</a:t>
            </a:r>
            <a:r>
              <a:rPr lang="en-US" altLang="ja-JP" dirty="0" smtClean="0">
                <a:effectLst/>
              </a:rPr>
              <a:t>he method is based on the partition function</a:t>
            </a:r>
          </a:p>
          <a:p>
            <a:endParaRPr kumimoji="1" lang="en-US" altLang="ja-JP" dirty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r>
              <a:rPr kumimoji="1" lang="en-US" altLang="ja-JP" dirty="0" smtClean="0">
                <a:effectLst/>
              </a:rPr>
              <a:t>which can be expressed by Path-integral with shifted boundary condition</a:t>
            </a:r>
            <a:endParaRPr kumimoji="1" lang="ja-JP" altLang="en-US" dirty="0">
              <a:effectLst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2" y="5445224"/>
            <a:ext cx="5323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33CC"/>
              </a:buClr>
              <a:buFont typeface="Wingdings" panose="05000000000000000000" pitchFamily="2" charset="2"/>
              <a:buChar char="p"/>
            </a:pPr>
            <a:r>
              <a:rPr lang="en-US" altLang="ja-JP" dirty="0">
                <a:solidFill>
                  <a:srgbClr val="808080"/>
                </a:solidFill>
                <a:effectLst/>
              </a:rPr>
              <a:t>L. </a:t>
            </a:r>
            <a:r>
              <a:rPr lang="en-US" altLang="ja-JP" dirty="0" err="1">
                <a:solidFill>
                  <a:srgbClr val="808080"/>
                </a:solidFill>
                <a:effectLst/>
              </a:rPr>
              <a:t>Giusti</a:t>
            </a:r>
            <a:r>
              <a:rPr lang="en-US" altLang="ja-JP" dirty="0">
                <a:solidFill>
                  <a:srgbClr val="808080"/>
                </a:solidFill>
                <a:effectLst/>
              </a:rPr>
              <a:t> and H. B. Meyer, JHEP 11 (2011) 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087</a:t>
            </a:r>
          </a:p>
          <a:p>
            <a:pPr marL="285750" indent="-285750">
              <a:buClr>
                <a:srgbClr val="0033CC"/>
              </a:buClr>
              <a:buFont typeface="Wingdings" panose="05000000000000000000" pitchFamily="2" charset="2"/>
              <a:buChar char="p"/>
            </a:pPr>
            <a:r>
              <a:rPr lang="en-US" altLang="ja-JP" dirty="0" smtClean="0">
                <a:solidFill>
                  <a:srgbClr val="808080"/>
                </a:solidFill>
                <a:effectLst/>
              </a:rPr>
              <a:t>L</a:t>
            </a:r>
            <a:r>
              <a:rPr lang="en-US" altLang="ja-JP" dirty="0">
                <a:solidFill>
                  <a:srgbClr val="808080"/>
                </a:solidFill>
                <a:effectLst/>
              </a:rPr>
              <a:t>. </a:t>
            </a:r>
            <a:r>
              <a:rPr lang="en-US" altLang="ja-JP" dirty="0" err="1">
                <a:solidFill>
                  <a:srgbClr val="808080"/>
                </a:solidFill>
                <a:effectLst/>
              </a:rPr>
              <a:t>Giusti</a:t>
            </a:r>
            <a:r>
              <a:rPr lang="en-US" altLang="ja-JP" dirty="0">
                <a:solidFill>
                  <a:srgbClr val="808080"/>
                </a:solidFill>
                <a:effectLst/>
              </a:rPr>
              <a:t> and H. B. Meyer, JHEP 01 (2013) 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140 </a:t>
            </a:r>
          </a:p>
          <a:p>
            <a:pPr marL="285750" indent="-285750">
              <a:buClr>
                <a:srgbClr val="0033CC"/>
              </a:buClr>
              <a:buFont typeface="Wingdings" panose="05000000000000000000" pitchFamily="2" charset="2"/>
              <a:buChar char="p"/>
            </a:pPr>
            <a:r>
              <a:rPr lang="en-US" altLang="ja-JP" dirty="0" smtClean="0">
                <a:solidFill>
                  <a:srgbClr val="808080"/>
                </a:solidFill>
                <a:effectLst/>
              </a:rPr>
              <a:t>L. </a:t>
            </a:r>
            <a:r>
              <a:rPr lang="en-US" altLang="ja-JP" dirty="0" err="1" smtClean="0">
                <a:solidFill>
                  <a:srgbClr val="808080"/>
                </a:solidFill>
                <a:effectLst/>
              </a:rPr>
              <a:t>Giusti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 </a:t>
            </a:r>
            <a:r>
              <a:rPr lang="en-US" altLang="ja-JP" dirty="0">
                <a:solidFill>
                  <a:srgbClr val="808080"/>
                </a:solidFill>
                <a:effectLst/>
              </a:rPr>
              <a:t>and 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M. </a:t>
            </a:r>
            <a:r>
              <a:rPr lang="en-US" altLang="ja-JP" dirty="0" err="1" smtClean="0">
                <a:solidFill>
                  <a:srgbClr val="808080"/>
                </a:solidFill>
                <a:effectLst/>
              </a:rPr>
              <a:t>Pepe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, arXiv:1403.0360.</a:t>
            </a: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75" y="3717032"/>
            <a:ext cx="2514606" cy="381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96" y="4764852"/>
            <a:ext cx="2664001" cy="289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6375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Shifted boundary conditions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827584" y="1556792"/>
            <a:ext cx="3096344" cy="50436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21283"/>
            <a:ext cx="762002" cy="202692"/>
          </a:xfrm>
          <a:prstGeom prst="rect">
            <a:avLst/>
          </a:prstGeom>
        </p:spPr>
      </p:pic>
      <p:sp>
        <p:nvSpPr>
          <p:cNvPr id="3" name="下矢印 2"/>
          <p:cNvSpPr/>
          <p:nvPr/>
        </p:nvSpPr>
        <p:spPr bwMode="auto">
          <a:xfrm>
            <a:off x="1979712" y="2072500"/>
            <a:ext cx="504056" cy="500258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grpSp>
        <p:nvGrpSpPr>
          <p:cNvPr id="59" name="グループ化 58"/>
          <p:cNvGrpSpPr>
            <a:grpSpLocks noChangeAspect="1"/>
          </p:cNvGrpSpPr>
          <p:nvPr/>
        </p:nvGrpSpPr>
        <p:grpSpPr>
          <a:xfrm>
            <a:off x="1547664" y="2796873"/>
            <a:ext cx="1944215" cy="1352207"/>
            <a:chOff x="4644008" y="377957"/>
            <a:chExt cx="2160240" cy="1502451"/>
          </a:xfrm>
        </p:grpSpPr>
        <p:grpSp>
          <p:nvGrpSpPr>
            <p:cNvPr id="60" name="グループ化 59"/>
            <p:cNvGrpSpPr/>
            <p:nvPr/>
          </p:nvGrpSpPr>
          <p:grpSpPr>
            <a:xfrm>
              <a:off x="4644008" y="377957"/>
              <a:ext cx="2003878" cy="1434595"/>
              <a:chOff x="4014460" y="2996952"/>
              <a:chExt cx="3816424" cy="2541457"/>
            </a:xfrm>
          </p:grpSpPr>
          <p:sp>
            <p:nvSpPr>
              <p:cNvPr id="63" name="円弧 62"/>
              <p:cNvSpPr/>
              <p:nvPr/>
            </p:nvSpPr>
            <p:spPr>
              <a:xfrm rot="455970">
                <a:off x="6497692" y="2996952"/>
                <a:ext cx="936104" cy="2520280"/>
              </a:xfrm>
              <a:prstGeom prst="arc">
                <a:avLst>
                  <a:gd name="adj1" fmla="val 5339891"/>
                  <a:gd name="adj2" fmla="val 16143547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64" name="円弧 63"/>
              <p:cNvSpPr/>
              <p:nvPr/>
            </p:nvSpPr>
            <p:spPr>
              <a:xfrm>
                <a:off x="6444208" y="2996952"/>
                <a:ext cx="720080" cy="2520280"/>
              </a:xfrm>
              <a:prstGeom prst="arc">
                <a:avLst>
                  <a:gd name="adj1" fmla="val 356362"/>
                  <a:gd name="adj2" fmla="val 5396932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65" name="円弧 64"/>
              <p:cNvSpPr/>
              <p:nvPr/>
            </p:nvSpPr>
            <p:spPr>
              <a:xfrm>
                <a:off x="6372200" y="2999028"/>
                <a:ext cx="1458684" cy="2515850"/>
              </a:xfrm>
              <a:prstGeom prst="arc">
                <a:avLst>
                  <a:gd name="adj1" fmla="val 16200000"/>
                  <a:gd name="adj2" fmla="val 268650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66" name="円弧 65"/>
              <p:cNvSpPr/>
              <p:nvPr/>
            </p:nvSpPr>
            <p:spPr>
              <a:xfrm rot="455970">
                <a:off x="4086468" y="3018129"/>
                <a:ext cx="936104" cy="2520280"/>
              </a:xfrm>
              <a:prstGeom prst="arc">
                <a:avLst>
                  <a:gd name="adj1" fmla="val 5339891"/>
                  <a:gd name="adj2" fmla="val 16143547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67" name="円弧 66"/>
              <p:cNvSpPr/>
              <p:nvPr/>
            </p:nvSpPr>
            <p:spPr>
              <a:xfrm>
                <a:off x="4086468" y="3018129"/>
                <a:ext cx="720080" cy="2520280"/>
              </a:xfrm>
              <a:prstGeom prst="arc">
                <a:avLst>
                  <a:gd name="adj1" fmla="val 356362"/>
                  <a:gd name="adj2" fmla="val 5396932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68" name="円弧 67"/>
              <p:cNvSpPr/>
              <p:nvPr/>
            </p:nvSpPr>
            <p:spPr>
              <a:xfrm>
                <a:off x="4014460" y="3020205"/>
                <a:ext cx="1458684" cy="2515850"/>
              </a:xfrm>
              <a:prstGeom prst="arc">
                <a:avLst>
                  <a:gd name="adj1" fmla="val 16200000"/>
                  <a:gd name="adj2" fmla="val 268650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cxnSp>
            <p:nvCxnSpPr>
              <p:cNvPr id="69" name="直線コネクタ 68"/>
              <p:cNvCxnSpPr>
                <a:stCxn id="68" idx="0"/>
                <a:endCxn id="63" idx="2"/>
              </p:cNvCxnSpPr>
              <p:nvPr/>
            </p:nvCxnSpPr>
            <p:spPr>
              <a:xfrm flipV="1">
                <a:off x="4743802" y="3006505"/>
                <a:ext cx="2367937" cy="1370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" name="直線コネクタ 69"/>
              <p:cNvCxnSpPr>
                <a:endCxn id="64" idx="2"/>
              </p:cNvCxnSpPr>
              <p:nvPr/>
            </p:nvCxnSpPr>
            <p:spPr>
              <a:xfrm flipV="1">
                <a:off x="4446508" y="5517226"/>
                <a:ext cx="2358865" cy="2118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1" name="直線コネクタ 70"/>
              <p:cNvCxnSpPr>
                <a:endCxn id="65" idx="2"/>
              </p:cNvCxnSpPr>
              <p:nvPr/>
            </p:nvCxnSpPr>
            <p:spPr>
              <a:xfrm>
                <a:off x="6444208" y="4314007"/>
                <a:ext cx="1385925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2" name="直線コネクタ 71"/>
              <p:cNvCxnSpPr>
                <a:stCxn id="67" idx="0"/>
              </p:cNvCxnSpPr>
              <p:nvPr/>
            </p:nvCxnSpPr>
            <p:spPr>
              <a:xfrm>
                <a:off x="4806389" y="4315709"/>
                <a:ext cx="163781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sp>
            <p:nvSpPr>
              <p:cNvPr id="73" name="円弧 72"/>
              <p:cNvSpPr/>
              <p:nvPr/>
            </p:nvSpPr>
            <p:spPr>
              <a:xfrm>
                <a:off x="5341932" y="2996952"/>
                <a:ext cx="904716" cy="2520280"/>
              </a:xfrm>
              <a:prstGeom prst="arc">
                <a:avLst>
                  <a:gd name="adj1" fmla="val 5339891"/>
                  <a:gd name="adj2" fmla="val 1614354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74" name="円弧 73"/>
              <p:cNvSpPr/>
              <p:nvPr/>
            </p:nvSpPr>
            <p:spPr>
              <a:xfrm>
                <a:off x="5341932" y="2996952"/>
                <a:ext cx="904716" cy="2520280"/>
              </a:xfrm>
              <a:prstGeom prst="arc">
                <a:avLst>
                  <a:gd name="adj1" fmla="val 16200000"/>
                  <a:gd name="adj2" fmla="val 5396932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cxnSp>
            <p:nvCxnSpPr>
              <p:cNvPr id="75" name="直線コネクタ 74"/>
              <p:cNvCxnSpPr/>
              <p:nvPr/>
            </p:nvCxnSpPr>
            <p:spPr>
              <a:xfrm flipH="1">
                <a:off x="5220072" y="3573016"/>
                <a:ext cx="204946" cy="288032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5389330" y="3600000"/>
                <a:ext cx="158656" cy="288032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6229282" y="1234077"/>
                  <a:ext cx="57496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ja-JP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kumimoji="0" lang="ja-JP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en-US" altLang="ja-JP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96" name="テキスト ボックス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9282" y="1234077"/>
                  <a:ext cx="574966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右中かっこ 61"/>
            <p:cNvSpPr/>
            <p:nvPr/>
          </p:nvSpPr>
          <p:spPr>
            <a:xfrm rot="5400000">
              <a:off x="6420720" y="1057294"/>
              <a:ext cx="115695" cy="338637"/>
            </a:xfrm>
            <a:prstGeom prst="rightBrace">
              <a:avLst/>
            </a:prstGeom>
            <a:noFill/>
            <a:ln w="158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</p:grpSp>
      <p:sp>
        <p:nvSpPr>
          <p:cNvPr id="77" name="上下矢印 76"/>
          <p:cNvSpPr>
            <a:spLocks noChangeAspect="1"/>
          </p:cNvSpPr>
          <p:nvPr/>
        </p:nvSpPr>
        <p:spPr>
          <a:xfrm rot="16200000">
            <a:off x="4208984" y="2910263"/>
            <a:ext cx="420342" cy="1025769"/>
          </a:xfrm>
          <a:prstGeom prst="upDownArrow">
            <a:avLst/>
          </a:prstGeom>
          <a:solidFill>
            <a:srgbClr val="EEECE1"/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5387946" y="1900887"/>
            <a:ext cx="1988036" cy="2752921"/>
            <a:chOff x="4811883" y="3506634"/>
            <a:chExt cx="1988036" cy="2752921"/>
          </a:xfrm>
        </p:grpSpPr>
        <p:grpSp>
          <p:nvGrpSpPr>
            <p:cNvPr id="79" name="グループ化 78"/>
            <p:cNvGrpSpPr>
              <a:grpSpLocks noChangeAspect="1"/>
            </p:cNvGrpSpPr>
            <p:nvPr/>
          </p:nvGrpSpPr>
          <p:grpSpPr>
            <a:xfrm>
              <a:off x="4811883" y="3506634"/>
              <a:ext cx="1988036" cy="2308540"/>
              <a:chOff x="4811883" y="2718352"/>
              <a:chExt cx="2208931" cy="2565044"/>
            </a:xfrm>
          </p:grpSpPr>
          <p:grpSp>
            <p:nvGrpSpPr>
              <p:cNvPr id="81" name="グループ化 80"/>
              <p:cNvGrpSpPr/>
              <p:nvPr/>
            </p:nvGrpSpPr>
            <p:grpSpPr>
              <a:xfrm>
                <a:off x="4811883" y="2718352"/>
                <a:ext cx="2208931" cy="2425517"/>
                <a:chOff x="5436096" y="3332396"/>
                <a:chExt cx="2599004" cy="3019264"/>
              </a:xfrm>
            </p:grpSpPr>
            <p:sp>
              <p:nvSpPr>
                <p:cNvPr id="84" name="正方形/長方形 83"/>
                <p:cNvSpPr/>
                <p:nvPr/>
              </p:nvSpPr>
              <p:spPr>
                <a:xfrm>
                  <a:off x="5436096" y="3356992"/>
                  <a:ext cx="1927599" cy="2952328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</a:endParaRPr>
                </a:p>
              </p:txBody>
            </p:sp>
            <p:grpSp>
              <p:nvGrpSpPr>
                <p:cNvPr id="85" name="グループ化 84"/>
                <p:cNvGrpSpPr/>
                <p:nvPr/>
              </p:nvGrpSpPr>
              <p:grpSpPr>
                <a:xfrm rot="20959358">
                  <a:off x="6249568" y="3332396"/>
                  <a:ext cx="296564" cy="3019264"/>
                  <a:chOff x="6247895" y="2636912"/>
                  <a:chExt cx="296564" cy="3672408"/>
                </a:xfrm>
              </p:grpSpPr>
              <p:cxnSp>
                <p:nvCxnSpPr>
                  <p:cNvPr id="89" name="直線コネクタ 88"/>
                  <p:cNvCxnSpPr>
                    <a:stCxn id="84" idx="0"/>
                    <a:endCxn id="84" idx="2"/>
                  </p:cNvCxnSpPr>
                  <p:nvPr/>
                </p:nvCxnSpPr>
                <p:spPr>
                  <a:xfrm>
                    <a:off x="6399896" y="2636912"/>
                    <a:ext cx="0" cy="367240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0" name="直線コネクタ 89"/>
                  <p:cNvCxnSpPr/>
                  <p:nvPr/>
                </p:nvCxnSpPr>
                <p:spPr>
                  <a:xfrm flipH="1">
                    <a:off x="6247895" y="4212100"/>
                    <a:ext cx="150574" cy="23264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直線コネクタ 90"/>
                  <p:cNvCxnSpPr/>
                  <p:nvPr/>
                </p:nvCxnSpPr>
                <p:spPr>
                  <a:xfrm>
                    <a:off x="6398468" y="4212100"/>
                    <a:ext cx="145991" cy="23264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テキスト ボックス 85"/>
                    <p:cNvSpPr txBox="1"/>
                    <p:nvPr/>
                  </p:nvSpPr>
                  <p:spPr>
                    <a:xfrm>
                      <a:off x="6618393" y="5918425"/>
                      <a:ext cx="745302" cy="38311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ja-JP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𝑡</m:t>
                            </m:r>
                            <m:r>
                              <a:rPr kumimoji="0" lang="en-US" altLang="ja-JP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=0</m:t>
                            </m:r>
                          </m:oMath>
                        </m:oMathPara>
                      </a14:m>
                      <a:endParaRPr kumimoji="0" lang="en-US" altLang="ja-JP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</a:endParaRPr>
                    </a:p>
                  </p:txBody>
                </p:sp>
              </mc:Choice>
              <mc:Fallback xmlns="">
                <p:sp>
                  <p:nvSpPr>
                    <p:cNvPr id="122" name="テキスト ボックス 1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18393" y="5918425"/>
                      <a:ext cx="745302" cy="383118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テキスト ボックス 86"/>
                    <p:cNvSpPr txBox="1"/>
                    <p:nvPr/>
                  </p:nvSpPr>
                  <p:spPr>
                    <a:xfrm>
                      <a:off x="6418689" y="3367404"/>
                      <a:ext cx="1616411" cy="4256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ja-JP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𝑡</m:t>
                            </m:r>
                            <m:r>
                              <a:rPr kumimoji="0" lang="en-US" altLang="ja-JP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=</m:t>
                            </m:r>
                            <m:r>
                              <a:rPr kumimoji="0" lang="en-US" altLang="ja-JP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altLang="ja-JP" sz="14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ＭＳ Ｐゴシック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ＭＳ Ｐゴシック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ＭＳ Ｐゴシック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US" altLang="ja-JP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</a:endParaRPr>
                    </a:p>
                  </p:txBody>
                </p:sp>
              </mc:Choice>
              <mc:Fallback xmlns="">
                <p:sp>
                  <p:nvSpPr>
                    <p:cNvPr id="87" name="テキスト ボックス 8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18689" y="3367404"/>
                      <a:ext cx="1616411" cy="425687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8" name="直線コネクタ 87"/>
                <p:cNvCxnSpPr/>
                <p:nvPr/>
              </p:nvCxnSpPr>
              <p:spPr>
                <a:xfrm>
                  <a:off x="6121802" y="3357844"/>
                  <a:ext cx="17747" cy="295147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</p:grpSp>
          <p:sp>
            <p:nvSpPr>
              <p:cNvPr id="82" name="右中かっこ 81"/>
              <p:cNvSpPr/>
              <p:nvPr/>
            </p:nvSpPr>
            <p:spPr>
              <a:xfrm rot="5400000">
                <a:off x="5589156" y="5002433"/>
                <a:ext cx="115695" cy="446232"/>
              </a:xfrm>
              <a:prstGeom prst="rightBrace">
                <a:avLst/>
              </a:prstGeom>
              <a:noFill/>
              <a:ln w="158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テキスト ボックス 82"/>
                  <p:cNvSpPr txBox="1"/>
                  <p:nvPr/>
                </p:nvSpPr>
                <p:spPr>
                  <a:xfrm rot="4593732">
                    <a:off x="5514672" y="3505559"/>
                    <a:ext cx="979242" cy="4681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ja-JP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kumimoji="0" lang="en-US" altLang="ja-JP" sz="12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𝒕</m:t>
                                  </m:r>
                                </m:sub>
                                <m:sup>
                                  <m: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kumimoji="0" lang="en-US" altLang="ja-JP" sz="12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altLang="ja-JP" sz="12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ja-JP" sz="12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oMath>
                      </m:oMathPara>
                    </a14:m>
                    <a:endParaRPr kumimoji="0" lang="en-US" altLang="ja-JP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</a:endParaRPr>
                  </a:p>
                </p:txBody>
              </p:sp>
            </mc:Choice>
            <mc:Fallback xmlns="">
              <p:sp>
                <p:nvSpPr>
                  <p:cNvPr id="119" name="テキスト ボックス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4593732">
                    <a:off x="5514672" y="3505559"/>
                    <a:ext cx="979242" cy="468141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テキスト ボックス 79"/>
                <p:cNvSpPr txBox="1">
                  <a:spLocks noChangeAspect="1"/>
                </p:cNvSpPr>
                <p:nvPr/>
              </p:nvSpPr>
              <p:spPr>
                <a:xfrm>
                  <a:off x="5293179" y="5733257"/>
                  <a:ext cx="516257" cy="526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/>
                            <a:latin typeface="Cambria Math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kumimoji="1" lang="ja-JP" altLang="en-US" i="1" smtClean="0">
                                <a:effectLst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kumimoji="1" lang="en-US" altLang="ja-JP" i="1" dirty="0" smtClean="0"/>
                </a:p>
                <a:p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88" name="テキスト ボックス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179" y="5733257"/>
                  <a:ext cx="516257" cy="526298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曲折矢印 91"/>
          <p:cNvSpPr/>
          <p:nvPr/>
        </p:nvSpPr>
        <p:spPr bwMode="auto">
          <a:xfrm rot="5400000">
            <a:off x="7113891" y="3018564"/>
            <a:ext cx="432048" cy="532841"/>
          </a:xfrm>
          <a:prstGeom prst="bentArrow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cxnSp>
        <p:nvCxnSpPr>
          <p:cNvPr id="93" name="直線矢印コネクタ 92"/>
          <p:cNvCxnSpPr>
            <a:cxnSpLocks noChangeAspect="1"/>
          </p:cNvCxnSpPr>
          <p:nvPr/>
        </p:nvCxnSpPr>
        <p:spPr>
          <a:xfrm flipV="1">
            <a:off x="597235" y="3109586"/>
            <a:ext cx="0" cy="751189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4" name="直線コネクタ 93"/>
          <p:cNvCxnSpPr>
            <a:cxnSpLocks noChangeAspect="1"/>
          </p:cNvCxnSpPr>
          <p:nvPr/>
        </p:nvCxnSpPr>
        <p:spPr>
          <a:xfrm>
            <a:off x="597235" y="3861048"/>
            <a:ext cx="550807" cy="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5" name="テキスト ボックス 94"/>
          <p:cNvSpPr txBox="1">
            <a:spLocks noChangeAspect="1"/>
          </p:cNvSpPr>
          <p:nvPr/>
        </p:nvSpPr>
        <p:spPr>
          <a:xfrm>
            <a:off x="506984" y="3882534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ja-JP" dirty="0" smtClean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space</a:t>
            </a:r>
            <a:endParaRPr lang="ja-JP" altLang="en-US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96" name="テキスト ボックス 95"/>
          <p:cNvSpPr txBox="1">
            <a:spLocks noChangeAspect="1"/>
          </p:cNvSpPr>
          <p:nvPr/>
        </p:nvSpPr>
        <p:spPr>
          <a:xfrm rot="16200000">
            <a:off x="137707" y="3254782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ja-JP" dirty="0" smtClean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time</a:t>
            </a:r>
            <a:endParaRPr lang="ja-JP" altLang="en-US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テキスト ボックス 96"/>
              <p:cNvSpPr txBox="1"/>
              <p:nvPr/>
            </p:nvSpPr>
            <p:spPr>
              <a:xfrm>
                <a:off x="6948264" y="3564050"/>
                <a:ext cx="1635448" cy="658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effectLst/>
                          <a:latin typeface="Cambria Math"/>
                        </a:rPr>
                        <m:t>T</m:t>
                      </m:r>
                      <m:r>
                        <a:rPr kumimoji="1" lang="en-US" altLang="ja-JP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effectLst/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b="0" i="1" smtClean="0">
                                  <a:effectLst/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b="0" i="1" smtClean="0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en-US" altLang="ja-JP" b="0" i="1" smtClean="0"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b="0" i="1" smtClean="0">
                                          <a:effectLst/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1" lang="en-US" altLang="ja-JP" b="0" dirty="0" smtClean="0">
                  <a:effectLst/>
                </a:endParaRPr>
              </a:p>
            </p:txBody>
          </p:sp>
        </mc:Choice>
        <mc:Fallback xmlns="">
          <p:sp>
            <p:nvSpPr>
              <p:cNvPr id="97" name="テキスト ボックス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564050"/>
                <a:ext cx="1635448" cy="65825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8" y="1668818"/>
            <a:ext cx="2664001" cy="289668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899592" y="4653136"/>
            <a:ext cx="73246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effectLst/>
              </a:rPr>
              <a:t>By using the shifted boundary</a:t>
            </a:r>
          </a:p>
          <a:p>
            <a:r>
              <a:rPr lang="en-US" altLang="ja-JP" sz="1800" dirty="0" smtClean="0">
                <a:effectLst/>
              </a:rPr>
              <a:t>	various T’s are realized with </a:t>
            </a:r>
            <a:r>
              <a:rPr lang="en-US" altLang="ja-JP" sz="1800" dirty="0" smtClean="0">
                <a:solidFill>
                  <a:srgbClr val="C00000"/>
                </a:solidFill>
                <a:effectLst/>
              </a:rPr>
              <a:t>the same lattice spacing</a:t>
            </a:r>
          </a:p>
          <a:p>
            <a:endParaRPr kumimoji="1" lang="en-US" altLang="ja-JP" sz="1800" dirty="0">
              <a:solidFill>
                <a:srgbClr val="FF0000"/>
              </a:solidFill>
              <a:effectLst/>
            </a:endParaRPr>
          </a:p>
          <a:p>
            <a:r>
              <a:rPr lang="en-US" altLang="ja-JP" sz="1800" dirty="0" smtClean="0">
                <a:effectLst/>
              </a:rPr>
              <a:t>T resolution is largely improved </a:t>
            </a:r>
          </a:p>
          <a:p>
            <a:r>
              <a:rPr kumimoji="1" lang="en-US" altLang="ja-JP" sz="1800" dirty="0" smtClean="0">
                <a:effectLst/>
              </a:rPr>
              <a:t>	while </a:t>
            </a:r>
            <a:r>
              <a:rPr kumimoji="1" lang="en-US" altLang="ja-JP" sz="1800" dirty="0" smtClean="0">
                <a:solidFill>
                  <a:srgbClr val="C00000"/>
                </a:solidFill>
                <a:effectLst/>
              </a:rPr>
              <a:t>keeping advantages of the fixed scale approach</a:t>
            </a:r>
            <a:endParaRPr kumimoji="1" lang="ja-JP" altLang="en-US" sz="1800" dirty="0">
              <a:solidFill>
                <a:srgbClr val="C0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415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Test in quenched QCD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755576" y="1867465"/>
                <a:ext cx="6564810" cy="4585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 smtClean="0">
                    <a:solidFill>
                      <a:srgbClr val="0033CC"/>
                    </a:solidFill>
                    <a:effectLst/>
                  </a:rPr>
                  <a:t>Simulation setup</a:t>
                </a:r>
                <a:endParaRPr lang="en-US" altLang="ja-JP" dirty="0" smtClean="0">
                  <a:effectLst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33CC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dirty="0" smtClean="0">
                    <a:effectLst/>
                  </a:rPr>
                  <a:t>quenched QCD</a:t>
                </a:r>
              </a:p>
              <a:p>
                <a:pPr marL="285750" indent="-285750">
                  <a:buClr>
                    <a:srgbClr val="0033CC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dirty="0" smtClean="0">
                    <a:effectLst/>
                  </a:rPr>
                  <a:t>β=6.0</a:t>
                </a:r>
              </a:p>
              <a:p>
                <a:pPr>
                  <a:buClr>
                    <a:srgbClr val="0033CC"/>
                  </a:buClr>
                </a:pPr>
                <a:r>
                  <a:rPr lang="en-US" altLang="ja-JP" dirty="0">
                    <a:effectLst/>
                  </a:rPr>
                  <a:t>	</a:t>
                </a:r>
                <a:r>
                  <a:rPr lang="en-US" altLang="ja-JP" dirty="0" smtClean="0">
                    <a:effectLst/>
                  </a:rPr>
                  <a:t>a ~ 0.1fm</a:t>
                </a:r>
                <a:endParaRPr lang="en-US" altLang="ja-JP" dirty="0">
                  <a:effectLst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33CC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dirty="0" smtClean="0">
                    <a:effectLst/>
                  </a:rPr>
                  <a:t>32</a:t>
                </a:r>
                <a:r>
                  <a:rPr lang="en-US" altLang="ja-JP" baseline="30000" dirty="0" smtClean="0">
                    <a:effectLst/>
                  </a:rPr>
                  <a:t>3</a:t>
                </a:r>
                <a:r>
                  <a:rPr lang="en-US" altLang="ja-JP" dirty="0" smtClean="0">
                    <a:effectLst/>
                  </a:rPr>
                  <a:t> x N</a:t>
                </a:r>
                <a:r>
                  <a:rPr lang="en-US" altLang="ja-JP" baseline="-25000" dirty="0" smtClean="0">
                    <a:effectLst/>
                  </a:rPr>
                  <a:t>t</a:t>
                </a:r>
                <a:r>
                  <a:rPr lang="en-US" altLang="ja-JP" dirty="0" smtClean="0">
                    <a:effectLst/>
                  </a:rPr>
                  <a:t> lattices,     N</a:t>
                </a:r>
                <a:r>
                  <a:rPr lang="en-US" altLang="ja-JP" baseline="-25000" dirty="0" smtClean="0">
                    <a:effectLst/>
                  </a:rPr>
                  <a:t>t </a:t>
                </a:r>
                <a:r>
                  <a:rPr lang="en-US" altLang="ja-JP" dirty="0" smtClean="0">
                    <a:effectLst/>
                  </a:rPr>
                  <a:t>= 3, 4, 5, 6, </a:t>
                </a:r>
                <a:r>
                  <a:rPr lang="en-US" altLang="ja-JP" dirty="0" smtClean="0">
                    <a:solidFill>
                      <a:srgbClr val="C00000"/>
                    </a:solidFill>
                    <a:effectLst/>
                  </a:rPr>
                  <a:t>7</a:t>
                </a:r>
                <a:r>
                  <a:rPr lang="en-US" altLang="ja-JP" dirty="0" smtClean="0">
                    <a:effectLst/>
                  </a:rPr>
                  <a:t>, 8, 9 </a:t>
                </a:r>
                <a:r>
                  <a:rPr lang="en-US" altLang="ja-JP" dirty="0">
                    <a:effectLst/>
                  </a:rPr>
                  <a:t> </a:t>
                </a:r>
                <a:r>
                  <a:rPr lang="en-US" altLang="ja-JP" dirty="0" smtClean="0">
                    <a:effectLst/>
                  </a:rPr>
                  <a:t>   24</a:t>
                </a:r>
                <a:r>
                  <a:rPr lang="en-US" altLang="ja-JP" baseline="30000" dirty="0">
                    <a:effectLst/>
                  </a:rPr>
                  <a:t>4</a:t>
                </a:r>
                <a:r>
                  <a:rPr lang="en-US" altLang="ja-JP" dirty="0" smtClean="0">
                    <a:effectLst/>
                  </a:rPr>
                  <a:t> (T=0)</a:t>
                </a:r>
                <a:endParaRPr lang="en-US" altLang="ja-JP" dirty="0">
                  <a:effectLst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33CC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dirty="0" smtClean="0">
                    <a:effectLst/>
                  </a:rPr>
                  <a:t>boundary condition</a:t>
                </a:r>
              </a:p>
              <a:p>
                <a:r>
                  <a:rPr kumimoji="1" lang="en-US" altLang="ja-JP" dirty="0">
                    <a:effectLst/>
                  </a:rPr>
                  <a:t>	</a:t>
                </a:r>
                <a:r>
                  <a:rPr lang="en-US" altLang="ja-JP" dirty="0" smtClean="0">
                    <a:effectLst/>
                  </a:rPr>
                  <a:t>- </a:t>
                </a:r>
                <a:r>
                  <a:rPr kumimoji="1" lang="en-US" altLang="ja-JP" dirty="0" smtClean="0">
                    <a:effectLst/>
                  </a:rPr>
                  <a:t>spatial : periodic boundary condition</a:t>
                </a:r>
              </a:p>
              <a:p>
                <a:r>
                  <a:rPr lang="en-US" altLang="ja-JP" dirty="0">
                    <a:effectLst/>
                  </a:rPr>
                  <a:t>	</a:t>
                </a:r>
                <a:r>
                  <a:rPr lang="en-US" altLang="ja-JP" dirty="0" smtClean="0">
                    <a:effectLst/>
                  </a:rPr>
                  <a:t>- temporal: shifted boundary condition</a:t>
                </a:r>
              </a:p>
              <a:p>
                <a:endParaRPr lang="en-US" altLang="ja-JP" dirty="0">
                  <a:effectLst/>
                </a:endParaRPr>
              </a:p>
              <a:p>
                <a:endParaRPr lang="en-US" altLang="ja-JP" dirty="0" smtClean="0">
                  <a:effectLst/>
                </a:endParaRPr>
              </a:p>
              <a:p>
                <a:endParaRPr lang="en-US" altLang="ja-JP" dirty="0">
                  <a:effectLst/>
                </a:endParaRPr>
              </a:p>
              <a:p>
                <a:pPr marL="285750" indent="-285750">
                  <a:buClr>
                    <a:srgbClr val="0033CC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dirty="0" smtClean="0">
                    <a:effectLst/>
                  </a:rPr>
                  <a:t>heat-bath algorithm ( on SX-8R )</a:t>
                </a:r>
                <a:endParaRPr kumimoji="1" lang="en-US" altLang="ja-JP" dirty="0" smtClean="0">
                  <a:effectLst/>
                </a:endParaRPr>
              </a:p>
              <a:p>
                <a:pPr>
                  <a:lnSpc>
                    <a:spcPct val="150000"/>
                  </a:lnSpc>
                  <a:buClr>
                    <a:srgbClr val="0033CC"/>
                  </a:buClr>
                </a:pPr>
                <a:r>
                  <a:rPr lang="en-US" altLang="ja-JP" dirty="0" smtClean="0">
                    <a:effectLst/>
                  </a:rPr>
                  <a:t>    </a:t>
                </a:r>
                <a:r>
                  <a:rPr kumimoji="1" lang="en-US" altLang="ja-JP" dirty="0" smtClean="0">
                    <a:effectLst/>
                  </a:rPr>
                  <a:t>only </a:t>
                </a:r>
                <a:r>
                  <a:rPr lang="en-US" altLang="ja-JP" dirty="0" smtClean="0">
                    <a:effectLst/>
                  </a:rPr>
                  <a:t>“even-shift” to keep </a:t>
                </a:r>
                <a:r>
                  <a:rPr kumimoji="1" lang="en-US" altLang="ja-JP" dirty="0" smtClean="0">
                    <a:effectLst/>
                  </a:rPr>
                  <a:t>even-odd structure</a:t>
                </a:r>
                <a:endParaRPr lang="en-US" altLang="ja-JP" dirty="0" smtClean="0">
                  <a:effectLst/>
                </a:endParaRPr>
              </a:p>
              <a:p>
                <a:r>
                  <a:rPr lang="en-US" altLang="ja-JP" dirty="0">
                    <a:effectLst/>
                  </a:rPr>
                  <a:t> </a:t>
                </a:r>
                <a:r>
                  <a:rPr lang="en-US" altLang="ja-JP" dirty="0" smtClean="0">
                    <a:effectLst/>
                  </a:rPr>
                  <a:t>    </a:t>
                </a:r>
                <a:r>
                  <a:rPr lang="en-US" altLang="ja-JP" dirty="0" smtClean="0">
                    <a:solidFill>
                      <a:srgbClr val="0033CC"/>
                    </a:solidFill>
                    <a:effectLst/>
                  </a:rPr>
                  <a:t>e.g.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180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/</m:t>
                    </m:r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𝑎</m:t>
                    </m:r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  <m:t>0,0,0</m:t>
                        </m:r>
                      </m:e>
                    </m:d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  <m:t>1,1,0</m:t>
                        </m:r>
                      </m:e>
                    </m:d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  <m:t>2,0,0</m:t>
                        </m:r>
                      </m:e>
                    </m:d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  <m:t>2,1,1</m:t>
                        </m:r>
                      </m:e>
                    </m:d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  <m:t>2,2,0</m:t>
                        </m:r>
                      </m:e>
                    </m:d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  <m:t>3,1,0</m:t>
                        </m:r>
                      </m:e>
                    </m:d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, …</m:t>
                    </m:r>
                  </m:oMath>
                </a14:m>
                <a:r>
                  <a:rPr lang="en-US" altLang="ja-JP" sz="1800" dirty="0" smtClean="0">
                    <a:solidFill>
                      <a:srgbClr val="0033CC"/>
                    </a:solidFill>
                    <a:effectLst/>
                  </a:rPr>
                  <a:t> </a:t>
                </a:r>
              </a:p>
              <a:p>
                <a:endParaRPr kumimoji="1" lang="en-US" altLang="ja-JP" dirty="0">
                  <a:solidFill>
                    <a:srgbClr val="0033CC"/>
                  </a:solidFill>
                  <a:effectLst/>
                </a:endParaRPr>
              </a:p>
              <a:p>
                <a:endParaRPr lang="en-US" altLang="ja-JP" dirty="0" smtClean="0">
                  <a:effectLst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867465"/>
                <a:ext cx="6564810" cy="4585871"/>
              </a:xfrm>
              <a:prstGeom prst="rect">
                <a:avLst/>
              </a:prstGeom>
              <a:blipFill rotWithShape="1">
                <a:blip r:embed="rId5"/>
                <a:stretch>
                  <a:fillRect l="-836" t="-6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09120"/>
            <a:ext cx="2717300" cy="278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5003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Test in quenched QCD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1700808"/>
            <a:ext cx="2808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effectLst/>
              </a:rPr>
              <a:t>Choice of boundary shifts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3321"/>
            <a:ext cx="80962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92" y="2098948"/>
            <a:ext cx="762002" cy="20269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63" y="2061102"/>
            <a:ext cx="2717300" cy="278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570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05" y="2780928"/>
            <a:ext cx="4654791" cy="3286584"/>
          </a:xfrm>
          <a:prstGeom prst="rect">
            <a:avLst/>
          </a:prstGeom>
        </p:spPr>
      </p:pic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dirty="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Trace anomaly  ( e-3p )/T</a:t>
            </a:r>
            <a:r>
              <a:rPr lang="en-US" altLang="ja-JP" sz="2800" baseline="30000" dirty="0" smtClean="0">
                <a:solidFill>
                  <a:schemeClr val="bg2"/>
                </a:solidFill>
              </a:rPr>
              <a:t>4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6" y="1796835"/>
            <a:ext cx="2854272" cy="53899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95536" y="2492896"/>
            <a:ext cx="56886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C00000"/>
                </a:solidFill>
                <a:effectLst/>
              </a:rPr>
              <a:t>Reference data</a:t>
            </a:r>
            <a:endParaRPr kumimoji="1" lang="en-US" altLang="ja-JP" dirty="0" smtClean="0">
              <a:solidFill>
                <a:srgbClr val="C0000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rgbClr val="0033CC"/>
                </a:solidFill>
                <a:effectLst/>
              </a:rPr>
              <a:t>S. </a:t>
            </a:r>
            <a:r>
              <a:rPr lang="en-US" altLang="ja-JP" dirty="0" err="1" smtClean="0">
                <a:solidFill>
                  <a:srgbClr val="0033CC"/>
                </a:solidFill>
                <a:effectLst/>
              </a:rPr>
              <a:t>Borsanyi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 et al., JHEP 07 (2012) 056</a:t>
            </a:r>
          </a:p>
          <a:p>
            <a:r>
              <a:rPr lang="en-US" altLang="ja-JP" dirty="0">
                <a:solidFill>
                  <a:srgbClr val="808080"/>
                </a:solidFill>
                <a:effectLst/>
              </a:rPr>
              <a:t>Precision SU(3) lattice 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thermodynamics</a:t>
            </a:r>
          </a:p>
          <a:p>
            <a:r>
              <a:rPr lang="en-US" altLang="ja-JP" dirty="0" smtClean="0">
                <a:solidFill>
                  <a:srgbClr val="808080"/>
                </a:solidFill>
                <a:effectLst/>
              </a:rPr>
              <a:t>for </a:t>
            </a:r>
            <a:r>
              <a:rPr lang="en-US" altLang="ja-JP" dirty="0">
                <a:solidFill>
                  <a:srgbClr val="808080"/>
                </a:solidFill>
                <a:effectLst/>
              </a:rPr>
              <a:t>a large temperature 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range</a:t>
            </a:r>
          </a:p>
          <a:p>
            <a:endParaRPr kumimoji="1" lang="en-US" altLang="ja-JP" dirty="0">
              <a:solidFill>
                <a:srgbClr val="808080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ja-JP" dirty="0" smtClean="0">
                <a:effectLst/>
              </a:rPr>
              <a:t>N</a:t>
            </a:r>
            <a:r>
              <a:rPr lang="en-US" altLang="ja-JP" baseline="-25000" dirty="0" smtClean="0">
                <a:effectLst/>
              </a:rPr>
              <a:t>s</a:t>
            </a:r>
            <a:r>
              <a:rPr lang="en-US" altLang="ja-JP" dirty="0" smtClean="0">
                <a:effectLst/>
              </a:rPr>
              <a:t>/N</a:t>
            </a:r>
            <a:r>
              <a:rPr lang="en-US" altLang="ja-JP" baseline="-25000" dirty="0" smtClean="0">
                <a:effectLst/>
              </a:rPr>
              <a:t>t</a:t>
            </a:r>
            <a:r>
              <a:rPr lang="en-US" altLang="ja-JP" dirty="0" smtClean="0">
                <a:effectLst/>
              </a:rPr>
              <a:t> = 8   near T</a:t>
            </a:r>
            <a:r>
              <a:rPr lang="en-US" altLang="ja-JP" baseline="-25000" dirty="0" smtClean="0">
                <a:effectLst/>
              </a:rPr>
              <a:t>c</a:t>
            </a:r>
            <a:r>
              <a:rPr lang="en-US" altLang="ja-JP" dirty="0" smtClean="0">
                <a:effectLst/>
              </a:rPr>
              <a:t> </a:t>
            </a:r>
            <a:endParaRPr kumimoji="1" lang="en-US" altLang="ja-JP" dirty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ja-JP" dirty="0" smtClean="0">
                <a:effectLst/>
              </a:rPr>
              <a:t>small N</a:t>
            </a:r>
            <a:r>
              <a:rPr lang="en-US" altLang="ja-JP" baseline="-25000" dirty="0" smtClean="0">
                <a:effectLst/>
              </a:rPr>
              <a:t>t</a:t>
            </a:r>
            <a:r>
              <a:rPr lang="en-US" altLang="ja-JP" dirty="0" smtClean="0">
                <a:effectLst/>
              </a:rPr>
              <a:t> dependence at T&gt;1.3Tc</a:t>
            </a:r>
            <a:endParaRPr kumimoji="1" lang="en-US" altLang="ja-JP" dirty="0">
              <a:effectLst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dirty="0" smtClean="0">
                <a:effectLst/>
              </a:rPr>
              <a:t>peak height at Nt=6 </a:t>
            </a:r>
            <a:r>
              <a:rPr kumimoji="1" lang="en-US" altLang="ja-JP" dirty="0" smtClean="0">
                <a:effectLst/>
              </a:rPr>
              <a:t>is about </a:t>
            </a:r>
          </a:p>
          <a:p>
            <a:r>
              <a:rPr lang="en-US" altLang="ja-JP" dirty="0" smtClean="0">
                <a:effectLst/>
              </a:rPr>
              <a:t>    </a:t>
            </a:r>
            <a:r>
              <a:rPr kumimoji="1" lang="en-US" altLang="ja-JP" dirty="0" smtClean="0">
                <a:effectLst/>
              </a:rPr>
              <a:t>7% higher than continuum value</a:t>
            </a:r>
            <a:endParaRPr lang="en-US" altLang="ja-JP" dirty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en-US" altLang="ja-JP" dirty="0" smtClean="0">
                <a:effectLst/>
              </a:rPr>
              <a:t>assuming </a:t>
            </a:r>
            <a:r>
              <a:rPr kumimoji="1" lang="en-US" altLang="ja-JP" dirty="0" err="1" smtClean="0">
                <a:effectLst/>
              </a:rPr>
              <a:t>T</a:t>
            </a:r>
            <a:r>
              <a:rPr kumimoji="1" lang="en-US" altLang="ja-JP" baseline="-25000" dirty="0" err="1" smtClean="0">
                <a:effectLst/>
              </a:rPr>
              <a:t>c</a:t>
            </a:r>
            <a:r>
              <a:rPr kumimoji="1" lang="en-US" altLang="ja-JP" dirty="0" smtClean="0">
                <a:effectLst/>
              </a:rPr>
              <a:t>=294MeV</a:t>
            </a:r>
          </a:p>
          <a:p>
            <a:endParaRPr kumimoji="1" lang="en-US" altLang="ja-JP" dirty="0" smtClean="0">
              <a:effectLst/>
            </a:endParaRPr>
          </a:p>
          <a:p>
            <a:r>
              <a:rPr lang="en-US" altLang="ja-JP" dirty="0" smtClean="0">
                <a:solidFill>
                  <a:srgbClr val="0033CC"/>
                </a:solidFill>
                <a:effectLst/>
              </a:rPr>
              <a:t>The continuum values are referred as “continuum”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718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Lattice2014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Trace anomaly  ( e-3p )/T</a:t>
            </a:r>
            <a:r>
              <a:rPr lang="en-US" altLang="ja-JP" sz="2800" baseline="30000" dirty="0" smtClean="0">
                <a:solidFill>
                  <a:schemeClr val="bg2"/>
                </a:solidFill>
              </a:rPr>
              <a:t>4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9251" y="5941596"/>
            <a:ext cx="3614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beta-function: Boyd et al. (1998) </a:t>
            </a:r>
            <a:endParaRPr kumimoji="1" lang="ja-JP" altLang="en-US" dirty="0">
              <a:effectLst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6" y="1796835"/>
            <a:ext cx="2854272" cy="53899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106291" y="2492896"/>
            <a:ext cx="2385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w/o shifted boundary</a:t>
            </a:r>
            <a:endParaRPr kumimoji="1" lang="ja-JP" altLang="en-US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33590"/>
            <a:ext cx="3816424" cy="3215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542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BEDFONTS" val="False"/>
  <p:tag name="EXTERNALEDITCOMMAND" val="notepad %"/>
  <p:tag name="DEFAULTTRANSPARENT" val="False"/>
  <p:tag name="TPVERSION" val="2008"/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USEBOLDAMS" val="False"/>
  <p:tag name="DEFAULTBITMAP" val="png256"/>
  <p:tag name="DEFAULTMAGNIFICATION" val="2"/>
  <p:tag name="POWERPOINTVERSION" val="14.0"/>
  <p:tag name="CSVFORMAT" val="0"/>
  <p:tag name="RESPCOUNTERSTYLE" val="-1"/>
  <p:tag name="ALLOWDUPLICATES" val="False"/>
  <p:tag name="REVIEWONLY" val="False"/>
  <p:tag name="RACERSMAXDISPLAYED" val="5"/>
  <p:tag name="BUBBLENAMEVISIBLE" val="True"/>
  <p:tag name="CUSTOMGRIDBACKCOLOR" val="-2830136"/>
  <p:tag name="CUSTOMCELLBACKCOLOR4" val="-8355712"/>
  <p:tag name="GRIDROTATIONINTERVAL" val="2"/>
  <p:tag name="POLLINGCYCLE" val="2"/>
  <p:tag name="MULTIRESPDIVISOR" val="1"/>
  <p:tag name="REALTIMEBACKUPPATH" val="(なし)"/>
  <p:tag name="FIBDISPLAYRESULTS" val="True"/>
  <p:tag name="PRRESPONSE2" val="9"/>
  <p:tag name="PRRESPONSE8" val="3"/>
  <p:tag name="TEX2PSBATCH" val="latex --interaction=nonstopmode $(base).tex; dvips -D $(res) -E -o $(base).ps $(base).dvi"/>
  <p:tag name="GHOSTSCRIPTCOMMAND" val="gswin32c"/>
  <p:tag name="EXPANDSHOWBAR" val="True"/>
  <p:tag name="COUNTDOWNSTYLE" val="-1"/>
  <p:tag name="BACKUPSESSIONS" val="True"/>
  <p:tag name="STDCHART" val="1"/>
  <p:tag name="TEAMSINLEADERBOARD" val="5"/>
  <p:tag name="CUSTOMCELLFORECOLOR" val="-16777216"/>
  <p:tag name="DISPLAYDEVICENUMBER" val="True"/>
  <p:tag name="GRIDFONTSIZE" val="12"/>
  <p:tag name="ALLOWUSERFEEDBACK" val="True"/>
  <p:tag name="AUTOADJUSTPARTRANGE" val="True"/>
  <p:tag name="PRRESPONSE1" val="10"/>
  <p:tag name="PRRESPONSE9" val="2"/>
  <p:tag name="DEFAULTDISPLAYSOURCE" val="\documentclass{article}\pagestyle{empty}&#10;\usepackage[dvips]{color}&#10;\begin{document}&#10;\begin{eqnarray*}&#10;&#10;\end{eqnarray*}&#10;\end{document}&#10;"/>
  <p:tag name="DEFAULTRESOLUTION" val="1200"/>
  <p:tag name="SAVECSVWITHSESSION" val="True"/>
  <p:tag name="COUNTDOWNSECONDS" val="10"/>
  <p:tag name="ROTATIONINTERVAL" val="2"/>
  <p:tag name="BUBBLESIZEVISIBLE" val="True"/>
  <p:tag name="CUSTOMCELLBACKCOLOR3" val="-268652"/>
  <p:tag name="GRIDSIZE" val="{Width=800, Height=600}"/>
  <p:tag name="CORRECTPOINTVALUE" val="1"/>
  <p:tag name="FIBNUMRESULTS" val="5"/>
  <p:tag name="PRRESPONSE6" val="5"/>
  <p:tag name="TEX2PS" val="latex $(base).tex; dvips -D $(res) -E -o $(base).ps $(base).dvi"/>
  <p:tag name="RESPTABLESTYLE" val="-1"/>
  <p:tag name="RACEENDPOINTS" val="100"/>
  <p:tag name="DEFAULTNUMTEAMS" val="5"/>
  <p:tag name="AUTOSIZEGRID" val="True"/>
  <p:tag name="INCORRECTPOINTVALUE" val="0"/>
  <p:tag name="PRRESPONSE4" val="7"/>
  <p:tag name="USEAMSFONTS" val="True"/>
  <p:tag name="SHOWBARVISIBLE" val="True"/>
  <p:tag name="BACKUPMAINTENANCE" val="7"/>
  <p:tag name="BUBBLEVALUEFORMAT" val="0.0"/>
  <p:tag name="CHARTCOLORS" val="0"/>
  <p:tag name="ADVANCEDSETTINGSVIEW" val="True"/>
  <p:tag name="ALWAYSOPENPOLL" val="False"/>
  <p:tag name="BULLETTYPE" val="3"/>
  <p:tag name="SKIPREMAININGRACESLIDES" val="True"/>
  <p:tag name="DISPLAYDEVICEID" val="True"/>
  <p:tag name="FIBDISPLAYKEYWORDS" val="True"/>
  <p:tag name="DEFAULTWORKAROUNDTRANSPARENCYBUG" val="False"/>
  <p:tag name="AUTOADVANCE" val="False"/>
  <p:tag name="RESETCHARTS" val="True"/>
  <p:tag name="PRRESPONSE10" val="1"/>
  <p:tag name="INPUTSOURCE" val="1"/>
  <p:tag name="INCLUDENONRESPONDERS" val="False"/>
  <p:tag name="DISPLAYNAME" val="True"/>
  <p:tag name="ANSWERNOWTEXT" val="今すぐ回答"/>
  <p:tag name="PRRESPONSE5" val="6"/>
  <p:tag name="ZEROBASED" val="False"/>
  <p:tag name="DEFAULTBLEND" val="False"/>
  <p:tag name="CUSTOMCELLBACKCOLOR2" val="-13395457"/>
  <p:tag name="PARTICIPANTSINLEADERBOARD" val="5"/>
  <p:tag name="DELIMITERS" val="3.1"/>
  <p:tag name="DEFAULTFONTSIZE" val="10"/>
  <p:tag name="DEFAULTWIDTH" val="348"/>
  <p:tag name="DEFAULTHEIGHT" val="370"/>
  <p:tag name="TASKPANEKEY" val="1ae7c2e5-9b31-46a7-9af4-24b64245dd92"/>
  <p:tag name="TPFULLVERSION" val="4.3.2.1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vec{z}=a\vec{n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30.00008"/>
  <p:tag name="PICTUREFILESIZE" val="24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\phi(L_0,\vec{x})=\pm \phi(0,\vec{x}+\vec{z}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00.9802"/>
  <p:tag name="PICTUREFILESIZE" val="742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U_\mu(L_0,\vec{x})=U_\mu(0,\vec{x}+\vec{z}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06.9802"/>
  <p:tag name="PICTUREFILESIZE" val="740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vec{z} = a \vec{n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30.00008"/>
  <p:tag name="PICTUREFILESIZE" val="24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dvips]{color}&#10;\begin{document}&#10;\begin{eqnarray*}\color{blue}&#10;U_\mu(L_0,\vec{x})=U_\mu(0,\vec{x}+\vec{z}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40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&#10;\color{blue}&#10;\frac{\epsilon - 3p}{T^4}&#10;=\left(\frac{1}{VT^3}&#10;\right)&#10;a\frac{d\beta}{da}&#10;\left\langle&#10;\frac{dS}{d\beta}\right\rangle_{sub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85.9605"/>
  <p:tag name="PICTUREFILESIZE" val="3958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&#10;\color{blue}&#10;\frac{\epsilon - 3p}{T^4}&#10;=\left(\frac{1}{VT^3}&#10;\right)&#10;a\frac{d\beta}{da}&#10;\left\langle&#10;\frac{dS}{d\beta}\right\rangle_{sub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85.9605"/>
  <p:tag name="PICTUREFILESIZE" val="3958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&#10;\color{blue}&#10;\frac{\epsilon - 3p}{T^4}&#10;=\left(\frac{1}{VT^3}&#10;\right)&#10;a\frac{d\beta}{da}&#10;\left\langle&#10;\frac{dS}{d\beta}\right\rangle_{sub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85.9605"/>
  <p:tag name="PICTUREFILESIZE" val="3958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dvips]{color}&#10;\begin{document}&#10;\begin{eqnarray*}&#10;V=\prod_{i=1}^3 \frac{aN_s}{\sqrt{1+(\frac{n_i}{N_t})^2}}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488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vec{\xi}=\vec{z}/L_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39.00008"/>
  <p:tag name="PICTUREFILESIZE" val="33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\Sigma_n(m,V)=\int_0^{2\pi}\frac{d\phi}{2\pi}&#10;\frac{e^{-i\phi n}}{V}\langle Tr[(m+D_\phi)^{-1}]&#10;\rangle_G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01.0004"/>
  <p:tag name="PICTUREFILESIZE" val="1874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color{blue}&#10;\langle P \rangle&#10;= \frac{1}{6N_s^3N_t}&#10;\sum_P \langle 1-\frac{1}{3}Re Tr U_P \rangle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47.0003"/>
  <p:tag name="PICTUREFILESIZE" val="132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dvips]{color}&#10;\begin{document}&#10;\begin{eqnarray*}&#10;\color{blue}&#10;\chi_P = 6N_s^3 N_t \left( \langle P^2\rangle&#10;- \langle P \rangle^2 \right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9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&#10;\color{blue}&#10;\frac{\epsilon - 3p}{T^4}&#10;=\left(\frac{1}{VT^3}&#10;\right)&#10;{\color{red}a\frac{d\beta}{da}}&#10;\left\langle&#10;\frac{dS}{d\beta}\right\rangle_{sub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85.9605"/>
  <p:tag name="PICTUREFILESIZE" val="405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\color{blue}&#10;\frac{p}{T^4}=\int_0^T dT'~\frac{\epsilon-3p}{T'^5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92"/>
  <p:tag name="PICTUREFILESIZE" val="2014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&#10;\color{blue}&#10;\frac{\epsilon - 3p}{T^4}&#10;=\left(\frac{N_t^3}{N_s^3}&#10;\right)&#10;a\frac{d\beta}{da}&#10;\left\langle&#10;\frac{dS}{d\beta}\right\rangle_{sub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73.9605"/>
  <p:tag name="PICTUREFILESIZE" val="4342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\color{blue}&#10;Ts = \epsilon + p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03.9802"/>
  <p:tag name="PICTUREFILESIZE" val="657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red}&#10;s(T_0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2.98008"/>
  <p:tag name="PICTUREFILESIZE" val="260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red}&#10;s(T)/a\frac{d\beta}{da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42.96008"/>
  <p:tag name="PICTUREFILESIZE" val="552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vec{z}=(0,0,n_z 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60.96016"/>
  <p:tag name="PICTUREFILESIZE" val="45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Z(T,\vec{z},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40.98008"/>
  <p:tag name="PICTUREFILESIZE" val="369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K(T,\vec{z},a)=-\ln{\frac{Z(T,\vec{z},a)}{Z(T,\vec{0},a)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17.9602"/>
  <p:tag name="PICTUREFILESIZE" val="1156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\frac{s(T)}{T^3}= \lim_{a\rightarrow 0}&#10;\frac{2K(T,\vec{z},a)}{|\vec{z}|^2T^5V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02.0002"/>
  <p:tag name="PICTUREFILESIZE" val="124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dvips]{color}&#10;\begin{document}&#10;\color{blue}&#10;\begin{eqnarray*}&#10;\frac{p}{T^4}=\int_0^T dt\frac{\epsilon-3p}{t^5}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Z(\vec{z})=Tr\{e^{-L_0\hat{H}}e^{i\hat{p}\vec{z}}\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99.00024"/>
  <p:tag name="PICTUREFILESIZE" val="77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\phi(L_0,\vec{x})=\pm \phi(0,\vec{x}+\vec{z}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00.9802"/>
  <p:tag name="PICTUREFILESIZE" val="74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2"/>
          </a:buClr>
          <a:buSzPct val="80000"/>
          <a:buFont typeface="Wingdings" pitchFamily="2" charset="2"/>
          <a:buNone/>
          <a:tabLst/>
          <a:defRPr kumimoji="1" sz="1600" b="0" i="0" u="none" strike="noStrike" cap="none" normalizeH="0" baseline="0" smtClean="0">
            <a:ln>
              <a:noFill/>
            </a:ln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2"/>
          </a:buClr>
          <a:buSzPct val="80000"/>
          <a:buFont typeface="Wingdings" pitchFamily="2" charset="2"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183250</TotalTime>
  <Words>2009</Words>
  <Application>Microsoft Office PowerPoint</Application>
  <PresentationFormat>画面に合わせる (4:3)</PresentationFormat>
  <Paragraphs>310</Paragraphs>
  <Slides>18</Slides>
  <Notes>18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Level</vt:lpstr>
      <vt:lpstr>Thermodynamics in the fixed scale approach with the shifted boundary conditions</vt:lpstr>
      <vt:lpstr>Fixed scale approach to study QCD thermodynamics</vt:lpstr>
      <vt:lpstr>Equation of State in Nf=2+1 QCD</vt:lpstr>
      <vt:lpstr>Shifted boundary conditions</vt:lpstr>
      <vt:lpstr>Shifted boundary conditions</vt:lpstr>
      <vt:lpstr>Test in quenched QCD</vt:lpstr>
      <vt:lpstr>Test in quenched QCD</vt:lpstr>
      <vt:lpstr>Trace anomaly  ( e-3p )/T4</vt:lpstr>
      <vt:lpstr>Trace anomaly  ( e-3p )/T4</vt:lpstr>
      <vt:lpstr>Trace anomaly  ( e-3p )/T4</vt:lpstr>
      <vt:lpstr>Lattice artifacts from shifted boundaries</vt:lpstr>
      <vt:lpstr>Critical temperature Tc </vt:lpstr>
      <vt:lpstr>Critical temperature Tc</vt:lpstr>
      <vt:lpstr>Beta-functions ( in case of quenched QCD )</vt:lpstr>
      <vt:lpstr>Entropy density from shifted boundaries</vt:lpstr>
      <vt:lpstr>Summary &amp; outlook</vt:lpstr>
      <vt:lpstr>Quark Gluon Plasma in Lattice QCD </vt:lpstr>
      <vt:lpstr>Entropy density from shifted boundaries</vt:lpstr>
    </vt:vector>
  </TitlesOfParts>
  <Company>Univ.　of Tsukuba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at fixed lattice spacing</dc:title>
  <dc:creator>Umeda Takashi</dc:creator>
  <cp:lastModifiedBy>Takashi Umeda</cp:lastModifiedBy>
  <cp:revision>1108</cp:revision>
  <dcterms:created xsi:type="dcterms:W3CDTF">2004-08-03T12:05:02Z</dcterms:created>
  <dcterms:modified xsi:type="dcterms:W3CDTF">2014-06-26T12:45:07Z</dcterms:modified>
</cp:coreProperties>
</file>