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7" r:id="rId4"/>
    <p:sldId id="304" r:id="rId5"/>
    <p:sldId id="298" r:id="rId6"/>
    <p:sldId id="299" r:id="rId7"/>
    <p:sldId id="300" r:id="rId8"/>
    <p:sldId id="301" r:id="rId9"/>
    <p:sldId id="302" r:id="rId10"/>
    <p:sldId id="303" r:id="rId11"/>
    <p:sldId id="274" r:id="rId1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HG明朝B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69" autoAdjust="0"/>
    <p:restoredTop sz="94660"/>
  </p:normalViewPr>
  <p:slideViewPr>
    <p:cSldViewPr>
      <p:cViewPr varScale="1">
        <p:scale>
          <a:sx n="71" d="100"/>
          <a:sy n="71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956038-6A38-4D68-8094-30F8B8339F2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38650"/>
          </a:xfrm>
          <a:prstGeom prst="rect">
            <a:avLst/>
          </a:prstGeom>
        </p:spPr>
        <p:txBody>
          <a:bodyPr vert="horz" lIns="87572" tIns="43786" rIns="87572" bIns="43786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9413" cy="492125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2600"/>
            <a:ext cx="2919412" cy="492125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71B457-411C-44BD-8081-436C1080BF1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64A0E5-762A-4E67-A5FF-4BBF11BBA0E7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>
              <a:cs typeface="HG明朝B"/>
            </a:endParaRPr>
          </a:p>
        </p:txBody>
      </p:sp>
      <p:sp>
        <p:nvSpPr>
          <p:cNvPr id="16388" name="日付プレースホルダ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cs typeface="HG明朝B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正方形/長方形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11" name="角丸四角形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12" name="角丸四角形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正方形/長方形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正方形/長方形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正方形/長方形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6" name="正方形/長方形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17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869F-6830-4D42-BBC9-132460CF1F49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18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8D52B1-C7AF-4CDA-A400-0874D945487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A962-EA02-4C75-8F83-BA5437D10E7B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97DC-3988-4653-BEE5-6E409410DBA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4D1B-F9DA-4EF6-8C4F-2A705D3481BE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4D1C-9194-4D38-B614-F6CBE132B39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ABEF-BEF8-45D0-8D7E-8BE29C808BD8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CB5E-1B2B-4228-A91F-8BF9804D282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28DA-851A-429E-B752-C65ADFFBBF4F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EC94-AB53-4625-A60A-5F642C08EAF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8192-47F6-404F-99CC-41AAC8B79C98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A7F1-25F1-41FD-A578-EE558D79B64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17E98F-C48E-4E0E-83FE-C6C94BF4B673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8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73AF28-2708-49CC-8070-B285601499D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9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C7059-F9B4-4EDA-968C-CCFF0C25F6D7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F4CB-C61E-4663-ACBE-ECE8F74758B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01FB-D275-451C-9DFD-59E51642EAD6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32A-6A3D-4A48-A3F9-F30CF5668C8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0666-A15A-429B-8FE3-BF5852C6B50C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5B2A-AA25-436F-87CF-F22C86DCB27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B594-6C15-47E7-8F5C-10992BBEFF55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8186-A23D-403D-A29A-B82FA0D9934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39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40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7054AC-9437-428B-9DC8-DFF561ED48C5}" type="datetime1">
              <a:rPr lang="ja-JP" altLang="en-US"/>
              <a:pPr>
                <a:defRPr/>
              </a:pPr>
              <a:t>2010/3/13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8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CFC14C-AB72-4422-94E1-35C2F5A8AB6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93" r:id="rId5"/>
    <p:sldLayoutId id="2147483794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HGｺﾞｼｯｸM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HG明朝B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HG明朝B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HG明朝B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HG明朝B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kumimoji="1" sz="2000" kern="1200">
          <a:solidFill>
            <a:srgbClr val="A04DA3"/>
          </a:solidFill>
          <a:latin typeface="+mn-lt"/>
          <a:ea typeface="+mn-ea"/>
          <a:cs typeface="HG明朝B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7200" y="2000250"/>
            <a:ext cx="84582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研究会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/>
            </a:r>
            <a:b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Harmonies and Surprises on the Lattice”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7188" y="4214813"/>
            <a:ext cx="8572500" cy="17145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600" dirty="0" smtClean="0">
                <a:cs typeface="+mn-cs"/>
              </a:rPr>
              <a:t>地域社会と連携した大学教育と</a:t>
            </a:r>
            <a:endParaRPr lang="en-US" altLang="ja-JP" sz="3600" dirty="0" smtClean="0"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600" dirty="0" smtClean="0">
                <a:cs typeface="+mn-cs"/>
              </a:rPr>
              <a:t>　　　　　　　　研究プロセスの類似性</a:t>
            </a:r>
            <a:endParaRPr lang="en-US" altLang="ja-JP" sz="3600" dirty="0" smtClean="0"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400" dirty="0" smtClean="0">
                <a:cs typeface="+mn-cs"/>
              </a:rPr>
              <a:t>   ～松本大学での帰納的教育手法の展開～</a:t>
            </a:r>
            <a:endParaRPr lang="ja-JP" altLang="en-US" sz="3100" dirty="0" smtClean="0"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28625" y="857250"/>
            <a:ext cx="8458200" cy="969963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ja-JP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4" name="テキスト ボックス 4"/>
          <p:cNvSpPr txBox="1">
            <a:spLocks noChangeArrowheads="1"/>
          </p:cNvSpPr>
          <p:nvPr/>
        </p:nvSpPr>
        <p:spPr bwMode="auto">
          <a:xfrm>
            <a:off x="3214688" y="6181725"/>
            <a:ext cx="5929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solidFill>
                  <a:schemeClr val="tx2"/>
                </a:solidFill>
                <a:latin typeface="Georgia" pitchFamily="18" charset="0"/>
                <a:ea typeface="HG明朝B"/>
              </a:rPr>
              <a:t>報告者：</a:t>
            </a:r>
            <a:r>
              <a:rPr lang="en-US" altLang="ja-JP" sz="1400">
                <a:solidFill>
                  <a:schemeClr val="tx2"/>
                </a:solidFill>
                <a:latin typeface="Georgia" pitchFamily="18" charset="0"/>
                <a:ea typeface="HG明朝B"/>
              </a:rPr>
              <a:t>Matsumoto University</a:t>
            </a:r>
            <a:r>
              <a:rPr lang="ja-JP" altLang="en-US" sz="1400">
                <a:solidFill>
                  <a:schemeClr val="tx2"/>
                </a:solidFill>
                <a:latin typeface="Georgia" pitchFamily="18" charset="0"/>
                <a:ea typeface="HG明朝B"/>
              </a:rPr>
              <a:t>　　松本大学／松本大学松商短期大学部</a:t>
            </a:r>
            <a:endParaRPr lang="en-US" altLang="ja-JP" sz="1400">
              <a:solidFill>
                <a:schemeClr val="tx2"/>
              </a:solidFill>
              <a:latin typeface="Georgia" pitchFamily="18" charset="0"/>
              <a:ea typeface="HG明朝B"/>
            </a:endParaRPr>
          </a:p>
          <a:p>
            <a:r>
              <a:rPr lang="ja-JP" altLang="en-US" sz="1400">
                <a:solidFill>
                  <a:schemeClr val="tx2"/>
                </a:solidFill>
                <a:latin typeface="Georgia" pitchFamily="18" charset="0"/>
                <a:ea typeface="HG明朝B"/>
              </a:rPr>
              <a:t>　　　　 </a:t>
            </a:r>
            <a:r>
              <a:rPr lang="en-US" altLang="ja-JP" sz="1400">
                <a:solidFill>
                  <a:schemeClr val="tx2"/>
                </a:solidFill>
                <a:latin typeface="Georgia" pitchFamily="18" charset="0"/>
                <a:ea typeface="HG明朝B"/>
              </a:rPr>
              <a:t>Hiroyuki Sumiyoshi            </a:t>
            </a:r>
            <a:r>
              <a:rPr lang="ja-JP" altLang="en-US" sz="1400">
                <a:solidFill>
                  <a:schemeClr val="tx2"/>
                </a:solidFill>
                <a:latin typeface="Georgia" pitchFamily="18" charset="0"/>
                <a:ea typeface="HG明朝B"/>
              </a:rPr>
              <a:t>副学長・住吉広行　</a:t>
            </a:r>
          </a:p>
        </p:txBody>
      </p:sp>
      <p:sp>
        <p:nvSpPr>
          <p:cNvPr id="15365" name="テキスト ボックス 5"/>
          <p:cNvSpPr txBox="1">
            <a:spLocks noChangeArrowheads="1"/>
          </p:cNvSpPr>
          <p:nvPr/>
        </p:nvSpPr>
        <p:spPr bwMode="auto">
          <a:xfrm>
            <a:off x="5357813" y="285750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 sz="1200">
                <a:solidFill>
                  <a:schemeClr val="bg1"/>
                </a:solidFill>
                <a:latin typeface="Georgia" pitchFamily="18" charset="0"/>
                <a:ea typeface="HG明朝B"/>
              </a:rPr>
              <a:t>2010.3.13</a:t>
            </a:r>
            <a:r>
              <a:rPr lang="ja-JP" altLang="en-US" sz="1200">
                <a:solidFill>
                  <a:schemeClr val="bg1"/>
                </a:solidFill>
                <a:latin typeface="Georgia" pitchFamily="18" charset="0"/>
                <a:ea typeface="HG明朝B"/>
              </a:rPr>
              <a:t>　於：広島大学　学士会館</a:t>
            </a:r>
          </a:p>
        </p:txBody>
      </p:sp>
      <p:pic>
        <p:nvPicPr>
          <p:cNvPr id="15366" name="Picture 2" descr="C:\Users\松本大学\Documents\WORK\松本大学ロゴ\画像ロゴ\r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72188"/>
            <a:ext cx="2282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スライド番号プレースホル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4C82F-11D4-4CE3-A6AC-C8E17102FB7D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おわりに　～成立する条件～</a:t>
            </a:r>
          </a:p>
        </p:txBody>
      </p:sp>
      <p:sp>
        <p:nvSpPr>
          <p:cNvPr id="25602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308CA7-C550-471C-B626-51F16442C849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>
              <a:cs typeface="HG明朝B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500063" y="2143125"/>
            <a:ext cx="8229600" cy="3286125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+mn-lt"/>
                <a:ea typeface="ＤＦ特太ゴシック体" pitchFamily="1" charset="-128"/>
                <a:cs typeface="+mn-cs"/>
              </a:rPr>
              <a:t>地域社会の崩壊が食い止められているか</a:t>
            </a: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+mn-lt"/>
                <a:ea typeface="ＤＦ特太ゴシック体" pitchFamily="1" charset="-128"/>
                <a:cs typeface="+mn-cs"/>
              </a:rPr>
              <a:t>大学との信頼関係ができているか</a:t>
            </a: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+mn-lt"/>
                <a:ea typeface="ＤＦ特太ゴシック体" pitchFamily="1" charset="-128"/>
                <a:cs typeface="+mn-cs"/>
              </a:rPr>
              <a:t>社会が大学の活動を評価する体制があるか</a:t>
            </a: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</p:txBody>
      </p:sp>
      <p:sp>
        <p:nvSpPr>
          <p:cNvPr id="25604" name="テキスト ボックス 5"/>
          <p:cNvSpPr txBox="1">
            <a:spLocks noChangeArrowheads="1"/>
          </p:cNvSpPr>
          <p:nvPr/>
        </p:nvSpPr>
        <p:spPr bwMode="auto">
          <a:xfrm>
            <a:off x="5357813" y="3786188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Georgia" pitchFamily="18" charset="0"/>
                <a:ea typeface="HG明朝B"/>
              </a:rPr>
              <a:t>ex.</a:t>
            </a:r>
            <a:r>
              <a:rPr lang="ja-JP" altLang="en-US">
                <a:latin typeface="Georgia" pitchFamily="18" charset="0"/>
                <a:ea typeface="HG明朝B"/>
              </a:rPr>
              <a:t>　日経グローカル誌</a:t>
            </a:r>
            <a:endParaRPr lang="en-US" altLang="ja-JP">
              <a:latin typeface="Georgia" pitchFamily="18" charset="0"/>
              <a:ea typeface="HG明朝B"/>
            </a:endParaRPr>
          </a:p>
        </p:txBody>
      </p:sp>
      <p:sp>
        <p:nvSpPr>
          <p:cNvPr id="25605" name="テキスト ボックス 6"/>
          <p:cNvSpPr txBox="1">
            <a:spLocks noChangeArrowheads="1"/>
          </p:cNvSpPr>
          <p:nvPr/>
        </p:nvSpPr>
        <p:spPr bwMode="auto">
          <a:xfrm>
            <a:off x="5357813" y="4929188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Georgia" pitchFamily="18" charset="0"/>
                <a:ea typeface="HG明朝B"/>
              </a:rPr>
              <a:t>～マスコミの威力～</a:t>
            </a:r>
            <a:endParaRPr lang="en-US" altLang="ja-JP">
              <a:latin typeface="Georgia" pitchFamily="18" charset="0"/>
              <a:ea typeface="HG明朝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71750" y="1928813"/>
            <a:ext cx="3646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ご静聴ありがとうございました。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\\Jimu-server3\広報写真データ\広報\写真\清水ドライバー撮影\2009\上高地\CIMG4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500313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4786313" y="5072063"/>
            <a:ext cx="12620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松本市上高地</a:t>
            </a:r>
            <a:endParaRPr lang="ja-JP" altLang="en-US" sz="1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2" descr="C:\Users\松本大学\Documents\WORK\松本大学ロゴ\画像ロゴ\r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1500"/>
            <a:ext cx="15001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578B7D-023B-4BD4-BB0E-E6796EA82188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r>
              <a:rPr lang="ja-JP" altLang="en-US" smtClean="0"/>
              <a:t>構　成</a:t>
            </a:r>
          </a:p>
        </p:txBody>
      </p:sp>
      <p:sp>
        <p:nvSpPr>
          <p:cNvPr id="17410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50" y="2000250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ja-JP" altLang="en-US" sz="32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１．はじめに　</a:t>
            </a:r>
            <a:r>
              <a:rPr lang="ja-JP" altLang="en-US" sz="20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～問題意識～</a:t>
            </a:r>
            <a:endParaRPr lang="en-US" altLang="ja-JP" sz="2000" smtClean="0">
              <a:solidFill>
                <a:srgbClr val="0070C0"/>
              </a:solidFill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endParaRPr lang="ja-JP" altLang="en-US" sz="4000" smtClean="0"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r>
              <a:rPr lang="ja-JP" altLang="en-US" sz="32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２．帰納的教育手法の開発</a:t>
            </a:r>
            <a:endParaRPr lang="en-US" altLang="ja-JP" sz="3200" smtClean="0">
              <a:solidFill>
                <a:srgbClr val="0070C0"/>
              </a:solidFill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endParaRPr lang="en-US" altLang="ja-JP" sz="4000" smtClean="0"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r>
              <a:rPr lang="ja-JP" altLang="en-US" sz="32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３．地域社会との連携　 </a:t>
            </a:r>
            <a:r>
              <a:rPr lang="ja-JP" altLang="en-US" sz="20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～</a:t>
            </a:r>
            <a:r>
              <a:rPr lang="en-US" altLang="ja-JP" sz="20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win win </a:t>
            </a:r>
            <a:r>
              <a:rPr lang="ja-JP" altLang="en-US" sz="20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の関係性の構築～</a:t>
            </a:r>
            <a:endParaRPr lang="en-US" altLang="ja-JP" sz="2000" smtClean="0">
              <a:solidFill>
                <a:srgbClr val="0070C0"/>
              </a:solidFill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endParaRPr lang="en-US" altLang="ja-JP" sz="4000" smtClean="0">
              <a:solidFill>
                <a:srgbClr val="0070C0"/>
              </a:solidFill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r>
              <a:rPr lang="ja-JP" altLang="en-US" sz="32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４．おわりに</a:t>
            </a:r>
            <a:r>
              <a:rPr lang="ja-JP" altLang="en-US" sz="2000" smtClean="0">
                <a:solidFill>
                  <a:srgbClr val="0070C0"/>
                </a:solidFill>
                <a:ea typeface="ＤＦ特太ゴシック体"/>
                <a:cs typeface="ＤＦ特太ゴシック体"/>
              </a:rPr>
              <a:t>　～成立する条件～</a:t>
            </a:r>
            <a:endParaRPr lang="en-US" altLang="ja-JP" sz="2000" smtClean="0">
              <a:solidFill>
                <a:srgbClr val="0070C0"/>
              </a:solidFill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endParaRPr lang="en-US" altLang="ja-JP" sz="2000" smtClean="0">
              <a:solidFill>
                <a:srgbClr val="0070C0"/>
              </a:solidFill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endParaRPr lang="ja-JP" altLang="en-US" sz="2000" smtClean="0">
              <a:solidFill>
                <a:srgbClr val="0070C0"/>
              </a:solidFill>
              <a:ea typeface="ＤＦ特太ゴシック体"/>
              <a:cs typeface="ＤＦ特太ゴシック体"/>
            </a:endParaRPr>
          </a:p>
        </p:txBody>
      </p:sp>
      <p:pic>
        <p:nvPicPr>
          <p:cNvPr id="17411" name="Picture 2" descr="C:\Users\松本大学\Documents\WORK\松本大学ロゴ\画像ロゴ\rog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15001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スライド番号プレースホル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4C70F0-812D-48B7-8B56-E6B5521097BA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>
              <a:cs typeface="HG明朝B"/>
            </a:endParaRPr>
          </a:p>
        </p:txBody>
      </p:sp>
      <p:sp>
        <p:nvSpPr>
          <p:cNvPr id="17413" name="テキスト ボックス 5"/>
          <p:cNvSpPr txBox="1">
            <a:spLocks noChangeArrowheads="1"/>
          </p:cNvSpPr>
          <p:nvPr/>
        </p:nvSpPr>
        <p:spPr bwMode="auto">
          <a:xfrm>
            <a:off x="1285875" y="2571750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Georgia" pitchFamily="18" charset="0"/>
                <a:ea typeface="HG明朝B"/>
              </a:rPr>
              <a:t>１－１</a:t>
            </a:r>
            <a:r>
              <a:rPr lang="en-US" altLang="ja-JP">
                <a:latin typeface="Georgia" pitchFamily="18" charset="0"/>
                <a:ea typeface="HG明朝B"/>
              </a:rPr>
              <a:t>.</a:t>
            </a:r>
            <a:r>
              <a:rPr lang="ja-JP" altLang="en-US">
                <a:latin typeface="Georgia" pitchFamily="18" charset="0"/>
                <a:ea typeface="HG明朝B"/>
              </a:rPr>
              <a:t>　現代の大学生の状況</a:t>
            </a:r>
            <a:endParaRPr lang="en-US" altLang="ja-JP">
              <a:latin typeface="Georgia" pitchFamily="18" charset="0"/>
              <a:ea typeface="HG明朝B"/>
            </a:endParaRPr>
          </a:p>
          <a:p>
            <a:r>
              <a:rPr lang="ja-JP" altLang="en-US">
                <a:latin typeface="Georgia" pitchFamily="18" charset="0"/>
                <a:ea typeface="HG明朝B"/>
              </a:rPr>
              <a:t>１－２</a:t>
            </a:r>
            <a:r>
              <a:rPr lang="en-US" altLang="ja-JP">
                <a:latin typeface="Georgia" pitchFamily="18" charset="0"/>
                <a:ea typeface="HG明朝B"/>
              </a:rPr>
              <a:t>.</a:t>
            </a:r>
            <a:r>
              <a:rPr lang="ja-JP" altLang="en-US">
                <a:latin typeface="Georgia" pitchFamily="18" charset="0"/>
                <a:ea typeface="HG明朝B"/>
              </a:rPr>
              <a:t>　自主的学びをいかに創造できるか　～社会科学の場合～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5875" y="3714750"/>
            <a:ext cx="7858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  <a:cs typeface="+mn-cs"/>
              </a:rPr>
              <a:t>２－１</a:t>
            </a:r>
            <a:r>
              <a:rPr lang="en-US" altLang="ja-JP" dirty="0">
                <a:latin typeface="+mn-lt"/>
                <a:ea typeface="+mn-ea"/>
                <a:cs typeface="+mn-cs"/>
              </a:rPr>
              <a:t>.</a:t>
            </a:r>
            <a:r>
              <a:rPr lang="ja-JP" altLang="en-US" dirty="0">
                <a:latin typeface="+mn-lt"/>
                <a:ea typeface="+mn-ea"/>
                <a:cs typeface="+mn-cs"/>
              </a:rPr>
              <a:t>　研究プロセスの概要　～理論と実験～</a:t>
            </a:r>
            <a:endParaRPr lang="en-US" altLang="ja-JP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  <a:cs typeface="+mn-cs"/>
              </a:rPr>
              <a:t>２－２</a:t>
            </a:r>
            <a:r>
              <a:rPr lang="en-US" altLang="ja-JP" dirty="0">
                <a:latin typeface="+mn-lt"/>
                <a:ea typeface="+mn-ea"/>
                <a:cs typeface="+mn-cs"/>
              </a:rPr>
              <a:t>.</a:t>
            </a:r>
            <a:r>
              <a:rPr lang="ja-JP" altLang="en-US" dirty="0">
                <a:latin typeface="+mn-lt"/>
                <a:ea typeface="+mn-ea"/>
                <a:cs typeface="+mn-cs"/>
              </a:rPr>
              <a:t>　社会科学系の教育への適用　</a:t>
            </a:r>
            <a:r>
              <a:rPr lang="ja-JP" altLang="en-US" spc="-300" dirty="0">
                <a:latin typeface="+mn-lt"/>
                <a:ea typeface="+mn-ea"/>
                <a:cs typeface="+mn-cs"/>
              </a:rPr>
              <a:t>～イン・キャンパスとアウトキャンパス～</a:t>
            </a:r>
            <a:endParaRPr lang="ja-JP" altLang="en-US" spc="-300" dirty="0">
              <a:latin typeface="+mn-lt"/>
              <a:ea typeface="+mn-ea"/>
              <a:cs typeface="+mn-cs"/>
            </a:endParaRPr>
          </a:p>
        </p:txBody>
      </p:sp>
      <p:sp>
        <p:nvSpPr>
          <p:cNvPr id="17415" name="テキスト ボックス 7"/>
          <p:cNvSpPr txBox="1">
            <a:spLocks noChangeArrowheads="1"/>
          </p:cNvSpPr>
          <p:nvPr/>
        </p:nvSpPr>
        <p:spPr bwMode="auto">
          <a:xfrm>
            <a:off x="1285875" y="4929188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Georgia" pitchFamily="18" charset="0"/>
                <a:ea typeface="HG明朝B"/>
              </a:rPr>
              <a:t>３－１</a:t>
            </a:r>
            <a:r>
              <a:rPr lang="en-US" altLang="ja-JP">
                <a:latin typeface="Georgia" pitchFamily="18" charset="0"/>
                <a:ea typeface="HG明朝B"/>
              </a:rPr>
              <a:t>.</a:t>
            </a:r>
            <a:r>
              <a:rPr lang="ja-JP" altLang="en-US">
                <a:latin typeface="Georgia" pitchFamily="18" charset="0"/>
                <a:ea typeface="HG明朝B"/>
              </a:rPr>
              <a:t>　大学側のメリット</a:t>
            </a:r>
            <a:endParaRPr lang="en-US" altLang="ja-JP">
              <a:latin typeface="Georgia" pitchFamily="18" charset="0"/>
              <a:ea typeface="HG明朝B"/>
            </a:endParaRPr>
          </a:p>
          <a:p>
            <a:r>
              <a:rPr lang="ja-JP" altLang="en-US">
                <a:latin typeface="Georgia" pitchFamily="18" charset="0"/>
                <a:ea typeface="HG明朝B"/>
              </a:rPr>
              <a:t>３－２</a:t>
            </a:r>
            <a:r>
              <a:rPr lang="en-US" altLang="ja-JP">
                <a:latin typeface="Georgia" pitchFamily="18" charset="0"/>
                <a:ea typeface="HG明朝B"/>
              </a:rPr>
              <a:t>.</a:t>
            </a:r>
            <a:r>
              <a:rPr lang="ja-JP" altLang="en-US">
                <a:latin typeface="Georgia" pitchFamily="18" charset="0"/>
                <a:ea typeface="HG明朝B"/>
              </a:rPr>
              <a:t>　地域側のメリット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066800"/>
          </a:xfrm>
        </p:spPr>
        <p:txBody>
          <a:bodyPr/>
          <a:lstStyle/>
          <a:p>
            <a:r>
              <a:rPr lang="ja-JP" altLang="en-US" smtClean="0"/>
              <a:t>　現代の大学生の状況</a:t>
            </a:r>
          </a:p>
        </p:txBody>
      </p:sp>
      <p:sp>
        <p:nvSpPr>
          <p:cNvPr id="18434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670DBD-FE45-4AA7-9818-958F96E7FDAD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>
              <a:cs typeface="HG明朝B"/>
            </a:endParaRPr>
          </a:p>
        </p:txBody>
      </p:sp>
      <p:pic>
        <p:nvPicPr>
          <p:cNvPr id="18435" name="Picture 3" descr="Y:\事務管理\教務課\教務_片庭\依頼案件\2008\2008住吉先生\2008学生支援GP\2008図3.jpg"/>
          <p:cNvPicPr>
            <a:picLocks noChangeAspect="1" noChangeArrowheads="1"/>
          </p:cNvPicPr>
          <p:nvPr/>
        </p:nvPicPr>
        <p:blipFill>
          <a:blip r:embed="rId2"/>
          <a:srcRect b="2618"/>
          <a:stretch>
            <a:fillRect/>
          </a:stretch>
        </p:blipFill>
        <p:spPr bwMode="auto">
          <a:xfrm>
            <a:off x="928688" y="1428750"/>
            <a:ext cx="6929437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松本大学\Documents\WORK\松本大学ロゴ\画像ロゴ\r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81013"/>
            <a:ext cx="15001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051800" y="714375"/>
            <a:ext cx="877888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ea typeface="ＤＦ特太ゴシック体" pitchFamily="1" charset="-128"/>
              </a:rPr>
              <a:t>１－１</a:t>
            </a:r>
            <a:endParaRPr lang="ja-JP" altLang="en-US" dirty="0">
              <a:ea typeface="ＤＦ特太ゴシック体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下矢印吹き出し 12"/>
          <p:cNvSpPr/>
          <p:nvPr/>
        </p:nvSpPr>
        <p:spPr>
          <a:xfrm>
            <a:off x="785786" y="2928934"/>
            <a:ext cx="4429156" cy="85725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9460" name="タイトル 1"/>
          <p:cNvSpPr>
            <a:spLocks noGrp="1"/>
          </p:cNvSpPr>
          <p:nvPr>
            <p:ph type="title"/>
          </p:nvPr>
        </p:nvSpPr>
        <p:spPr>
          <a:xfrm>
            <a:off x="2028825" y="428625"/>
            <a:ext cx="4900613" cy="1066800"/>
          </a:xfrm>
        </p:spPr>
        <p:txBody>
          <a:bodyPr/>
          <a:lstStyle/>
          <a:p>
            <a:r>
              <a:rPr lang="ja-JP" altLang="en-US" smtClean="0"/>
              <a:t>目指すべき方向性</a:t>
            </a:r>
          </a:p>
        </p:txBody>
      </p:sp>
      <p:sp>
        <p:nvSpPr>
          <p:cNvPr id="19461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7DEA83-1950-4A1E-99E4-F0D766AD842E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>
              <a:cs typeface="HG明朝B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3174" y="3857628"/>
            <a:ext cx="6143668" cy="1285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57224" y="1357298"/>
            <a:ext cx="7429552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8" name="コンテンツ プレースホルダ 2"/>
          <p:cNvSpPr>
            <a:spLocks noGrp="1"/>
          </p:cNvSpPr>
          <p:nvPr>
            <p:ph idx="1"/>
          </p:nvPr>
        </p:nvSpPr>
        <p:spPr>
          <a:xfrm>
            <a:off x="1928813" y="1428750"/>
            <a:ext cx="5472112" cy="132238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ja-JP" altLang="en-US" sz="2400" smtClean="0">
                <a:ea typeface="ＤＦ特太ゴシック体"/>
                <a:cs typeface="ＤＦ特太ゴシック体"/>
              </a:rPr>
              <a:t>活字離れ（書物、新聞を読まない）</a:t>
            </a:r>
            <a:endParaRPr lang="en-US" altLang="ja-JP" sz="2400" smtClean="0"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r>
              <a:rPr lang="ja-JP" altLang="en-US" sz="2400" smtClean="0">
                <a:ea typeface="ＤＦ特太ゴシック体"/>
                <a:cs typeface="ＤＦ特太ゴシック体"/>
              </a:rPr>
              <a:t>課題意識が持てない</a:t>
            </a:r>
            <a:endParaRPr lang="en-US" altLang="ja-JP" sz="2400" smtClean="0">
              <a:ea typeface="ＤＦ特太ゴシック体"/>
              <a:cs typeface="ＤＦ特太ゴシック体"/>
            </a:endParaRPr>
          </a:p>
          <a:p>
            <a:pPr>
              <a:buFont typeface="Georgia" pitchFamily="18" charset="0"/>
              <a:buNone/>
            </a:pPr>
            <a:r>
              <a:rPr lang="ja-JP" altLang="en-US" sz="2400" smtClean="0">
                <a:ea typeface="ＤＦ特太ゴシック体"/>
                <a:cs typeface="ＤＦ特太ゴシック体"/>
              </a:rPr>
              <a:t>何故学ぶのか分からない</a:t>
            </a:r>
          </a:p>
        </p:txBody>
      </p:sp>
      <p:sp>
        <p:nvSpPr>
          <p:cNvPr id="19469" name="コンテンツ プレースホルダ 2"/>
          <p:cNvSpPr txBox="1">
            <a:spLocks/>
          </p:cNvSpPr>
          <p:nvPr/>
        </p:nvSpPr>
        <p:spPr bwMode="auto">
          <a:xfrm>
            <a:off x="957263" y="2928938"/>
            <a:ext cx="40433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2400">
                <a:solidFill>
                  <a:srgbClr val="FF0000"/>
                </a:solidFill>
                <a:latin typeface="Georgia" pitchFamily="18" charset="0"/>
                <a:ea typeface="ＤＦ特太ゴシック体"/>
                <a:cs typeface="ＤＦ特太ゴシック体"/>
              </a:rPr>
              <a:t>自ら学ぶ姿勢が出てこない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6063" y="3857625"/>
            <a:ext cx="6072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lt"/>
                <a:ea typeface="ＤＦ特太ゴシック体" pitchFamily="1" charset="-128"/>
                <a:cs typeface="+mn-cs"/>
              </a:rPr>
              <a:t>資格取得と職業が結びついている場合でも</a:t>
            </a:r>
            <a:endParaRPr lang="en-US" altLang="ja-JP" sz="2400" dirty="0">
              <a:solidFill>
                <a:srgbClr val="FF0000"/>
              </a:solidFill>
              <a:latin typeface="+mn-lt"/>
              <a:ea typeface="ＤＦ特太ゴシック体" pitchFamily="1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HGSｺﾞｼｯｸE" pitchFamily="50" charset="-128"/>
                <a:ea typeface="HGSｺﾞｼｯｸE" pitchFamily="50" charset="-128"/>
                <a:cs typeface="+mn-cs"/>
              </a:rPr>
              <a:t>専門化、蛸壺化、試験合格目的で、幅広い視野不足</a:t>
            </a:r>
            <a:endParaRPr lang="ja-JP" altLang="en-US" sz="2400" dirty="0">
              <a:solidFill>
                <a:schemeClr val="accent6">
                  <a:lumMod val="75000"/>
                </a:schemeClr>
              </a:solidFill>
              <a:latin typeface="HGSｺﾞｼｯｸE" pitchFamily="50" charset="-128"/>
              <a:ea typeface="HGSｺﾞｼｯｸE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85786" y="5286388"/>
            <a:ext cx="7429552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1143000" y="5357813"/>
            <a:ext cx="6858000" cy="1322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2400" dirty="0">
                <a:latin typeface="+mn-lt"/>
                <a:ea typeface="ＤＦ特太ゴシック体" pitchFamily="1" charset="-128"/>
                <a:cs typeface="+mn-cs"/>
              </a:rPr>
              <a:t>「実社会の問題」と「自らの生き方」をいかに関係付けるか。</a:t>
            </a:r>
            <a:endParaRPr lang="en-US" altLang="ja-JP" sz="2400" dirty="0"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2400" dirty="0">
                <a:latin typeface="+mn-lt"/>
                <a:ea typeface="ＤＦ特太ゴシック体" pitchFamily="1" charset="-128"/>
                <a:cs typeface="+mn-cs"/>
              </a:rPr>
              <a:t>　　（地域社会と連携した教育の必要性）</a:t>
            </a:r>
            <a:endParaRPr lang="ja-JP" altLang="en-US" sz="2400" dirty="0">
              <a:latin typeface="+mn-lt"/>
              <a:ea typeface="ＤＦ特太ゴシック体" pitchFamily="1" charset="-128"/>
              <a:cs typeface="+mn-cs"/>
            </a:endParaRPr>
          </a:p>
        </p:txBody>
      </p:sp>
      <p:pic>
        <p:nvPicPr>
          <p:cNvPr id="19475" name="Picture 2" descr="C:\Users\松本大学\Documents\WORK\松本大学ロゴ\画像ロゴ\rog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15001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8051800" y="714375"/>
            <a:ext cx="877888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ea typeface="ＤＦ特太ゴシック体" pitchFamily="1" charset="-128"/>
              </a:rPr>
              <a:t>１－１</a:t>
            </a:r>
            <a:endParaRPr lang="ja-JP" altLang="en-US" dirty="0">
              <a:ea typeface="ＤＦ特太ゴシック体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タイトル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066800"/>
          </a:xfrm>
        </p:spPr>
        <p:txBody>
          <a:bodyPr/>
          <a:lstStyle/>
          <a:p>
            <a:r>
              <a:rPr lang="ja-JP" altLang="en-US" smtClean="0"/>
              <a:t>自主的学びをいかに創造できるか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14938" y="1857375"/>
            <a:ext cx="3400425" cy="608013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dirty="0" smtClean="0">
                <a:cs typeface="+mn-cs"/>
              </a:rPr>
              <a:t>～社会科学の場合～</a:t>
            </a:r>
            <a:endParaRPr lang="ja-JP" altLang="en-US" dirty="0">
              <a:cs typeface="+mn-cs"/>
            </a:endParaRPr>
          </a:p>
        </p:txBody>
      </p:sp>
      <p:sp>
        <p:nvSpPr>
          <p:cNvPr id="20483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300FCD-236F-466E-AD20-BE68E3F5258A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>
              <a:cs typeface="HG明朝B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51800" y="714375"/>
            <a:ext cx="877888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ea typeface="ＤＦ特太ゴシック体" pitchFamily="1" charset="-128"/>
              </a:rPr>
              <a:t>１－２</a:t>
            </a:r>
            <a:endParaRPr lang="ja-JP" altLang="en-US" dirty="0">
              <a:ea typeface="ＤＦ特太ゴシック体" pitchFamily="1" charset="-128"/>
            </a:endParaRPr>
          </a:p>
        </p:txBody>
      </p:sp>
      <p:pic>
        <p:nvPicPr>
          <p:cNvPr id="20485" name="Picture 2" descr="C:\Users\松本大学\Documents\WORK\松本大学ロゴ\画像ロゴ\rog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23888"/>
            <a:ext cx="15001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500063" y="2500313"/>
            <a:ext cx="8229600" cy="3538537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+mn-lt"/>
                <a:ea typeface="ＤＦ特太ゴシック体" pitchFamily="1" charset="-128"/>
                <a:cs typeface="+mn-cs"/>
              </a:rPr>
              <a:t>学びの前提条件整備</a:t>
            </a: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ja-JP" altLang="en-US" sz="3200" dirty="0"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+mn-lt"/>
                <a:ea typeface="ＤＦ特太ゴシック体" pitchFamily="1" charset="-128"/>
                <a:cs typeface="+mn-cs"/>
              </a:rPr>
              <a:t>基礎学力への認識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14348" y="3143248"/>
            <a:ext cx="264320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問題意識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00430" y="3143248"/>
            <a:ext cx="264320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課題の認識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6084888" y="3071813"/>
            <a:ext cx="2986087" cy="1304925"/>
            <a:chOff x="3833" y="1935"/>
            <a:chExt cx="1881" cy="822"/>
          </a:xfrm>
        </p:grpSpPr>
        <p:pic>
          <p:nvPicPr>
            <p:cNvPr id="20493" name="正方形/長方形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3" y="1935"/>
              <a:ext cx="1881" cy="822"/>
            </a:xfrm>
            <a:prstGeom prst="rect">
              <a:avLst/>
            </a:prstGeom>
            <a:noFill/>
          </p:spPr>
        </p:pic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3855" y="1980"/>
              <a:ext cx="183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3000">
                  <a:solidFill>
                    <a:srgbClr val="00B050"/>
                  </a:solidFill>
                  <a:latin typeface="HGｺﾞｼｯｸM"/>
                  <a:ea typeface="HGｺﾞｼｯｸM"/>
                  <a:cs typeface="HGｺﾞｼｯｸM"/>
                </a:rPr>
                <a:t>期待されている</a:t>
              </a:r>
              <a:endParaRPr lang="en-US" altLang="ja-JP" sz="3000">
                <a:solidFill>
                  <a:srgbClr val="00B050"/>
                </a:solidFill>
                <a:latin typeface="HGｺﾞｼｯｸM"/>
                <a:ea typeface="HGｺﾞｼｯｸM"/>
                <a:cs typeface="HGｺﾞｼｯｸM"/>
              </a:endParaRPr>
            </a:p>
            <a:p>
              <a:pPr algn="ctr"/>
              <a:r>
                <a:rPr lang="ja-JP" altLang="en-US" sz="3000">
                  <a:solidFill>
                    <a:srgbClr val="00B050"/>
                  </a:solidFill>
                  <a:latin typeface="HGｺﾞｼｯｸM"/>
                  <a:ea typeface="HGｺﾞｼｯｸM"/>
                  <a:cs typeface="HGｺﾞｼｯｸM"/>
                </a:rPr>
                <a:t>という実感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714348" y="5286388"/>
            <a:ext cx="407196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000" dirty="0">
                <a:solidFill>
                  <a:srgbClr val="00B050"/>
                </a:solidFill>
                <a:latin typeface="+mj-ea"/>
                <a:ea typeface="+mj-ea"/>
              </a:rPr>
              <a:t>同時に基礎学力の育成</a:t>
            </a:r>
            <a:endParaRPr lang="ja-JP" altLang="en-US" sz="30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57752" y="5286388"/>
            <a:ext cx="407196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00B050"/>
                </a:solidFill>
                <a:latin typeface="+mj-ea"/>
                <a:ea typeface="+mj-ea"/>
              </a:rPr>
              <a:t>高大連携・接続</a:t>
            </a:r>
            <a:endParaRPr lang="en-US" altLang="ja-JP" sz="2400" dirty="0">
              <a:solidFill>
                <a:srgbClr val="00B050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spc="-300" dirty="0">
                <a:solidFill>
                  <a:srgbClr val="00B050"/>
                </a:solidFill>
                <a:latin typeface="+mj-ea"/>
                <a:ea typeface="+mj-ea"/>
              </a:rPr>
              <a:t>リメディアル教育、初年次教育</a:t>
            </a:r>
            <a:endParaRPr lang="ja-JP" altLang="en-US" sz="2400" spc="-3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帰納的教育手法の開発</a:t>
            </a:r>
            <a:r>
              <a:rPr lang="en-US" altLang="ja-JP" dirty="0" smtClean="0">
                <a:cs typeface="+mj-cs"/>
              </a:rPr>
              <a:t/>
            </a:r>
            <a:br>
              <a:rPr lang="en-US" altLang="ja-JP" dirty="0" smtClean="0">
                <a:cs typeface="+mj-cs"/>
              </a:rPr>
            </a:br>
            <a:r>
              <a:rPr lang="ja-JP" altLang="en-US" dirty="0" smtClean="0">
                <a:cs typeface="+mj-cs"/>
              </a:rPr>
              <a:t>研究プロセスの概要　～理論と実験～</a:t>
            </a:r>
            <a:endParaRPr lang="ja-JP" altLang="en-US" dirty="0">
              <a:cs typeface="+mj-cs"/>
            </a:endParaRPr>
          </a:p>
        </p:txBody>
      </p:sp>
      <p:sp>
        <p:nvSpPr>
          <p:cNvPr id="21506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70F75B-5BF1-48D7-91F2-698BB9CEC3CF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>
              <a:cs typeface="HG明朝B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51800" y="714375"/>
            <a:ext cx="877888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ea typeface="ＤＦ特太ゴシック体" pitchFamily="1" charset="-128"/>
              </a:rPr>
              <a:t>２－１</a:t>
            </a:r>
            <a:endParaRPr lang="ja-JP" altLang="en-US" dirty="0">
              <a:ea typeface="ＤＦ特太ゴシック体" pitchFamily="1" charset="-128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97050"/>
            <a:ext cx="807243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松本大学\Documents\WORK\松本大学ロゴ\画像ロゴ\r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357938"/>
            <a:ext cx="15001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帰納的教育手法の開発</a:t>
            </a:r>
            <a:r>
              <a:rPr lang="en-US" altLang="ja-JP" dirty="0" smtClean="0">
                <a:cs typeface="+mj-cs"/>
              </a:rPr>
              <a:t/>
            </a:r>
            <a:br>
              <a:rPr lang="en-US" altLang="ja-JP" dirty="0" smtClean="0">
                <a:cs typeface="+mj-cs"/>
              </a:rPr>
            </a:br>
            <a:r>
              <a:rPr lang="ja-JP" altLang="en-US" dirty="0" smtClean="0">
                <a:cs typeface="+mj-cs"/>
              </a:rPr>
              <a:t>社会科学系の教育への適用</a:t>
            </a:r>
            <a:endParaRPr lang="ja-JP" altLang="en-US" dirty="0">
              <a:cs typeface="+mj-cs"/>
            </a:endParaRPr>
          </a:p>
        </p:txBody>
      </p:sp>
      <p:sp>
        <p:nvSpPr>
          <p:cNvPr id="22530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039CE2-920A-4D62-BAFC-A0E204EC0350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>
              <a:cs typeface="HG明朝B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51800" y="714375"/>
            <a:ext cx="877888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ea typeface="ＤＦ特太ゴシック体" pitchFamily="1" charset="-128"/>
              </a:rPr>
              <a:t>２－２</a:t>
            </a:r>
            <a:endParaRPr lang="ja-JP" altLang="en-US" dirty="0">
              <a:ea typeface="ＤＦ特太ゴシック体" pitchFamily="1" charset="-128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1844675"/>
            <a:ext cx="811212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200525" y="1428750"/>
            <a:ext cx="4800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n-cs"/>
              </a:rPr>
              <a:t>～イン・キャンパスとアウト・キャンパス～</a:t>
            </a:r>
            <a:endParaRPr lang="ja-JP" altLang="en-US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22534" name="Picture 2" descr="C:\Users\松本大学\Documents\WORK\松本大学ロゴ\画像ロゴ\r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286500"/>
            <a:ext cx="15001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タイトル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281112"/>
          </a:xfrm>
        </p:spPr>
        <p:txBody>
          <a:bodyPr/>
          <a:lstStyle/>
          <a:p>
            <a:r>
              <a:rPr lang="ja-JP" altLang="en-US" smtClean="0"/>
              <a:t>地域社会との連携</a:t>
            </a:r>
            <a:r>
              <a:rPr lang="ja-JP" altLang="en-US" sz="3600" smtClean="0"/>
              <a:t>　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　　　　～</a:t>
            </a:r>
            <a:r>
              <a:rPr lang="en-US" altLang="ja-JP" sz="3600" smtClean="0"/>
              <a:t>win win</a:t>
            </a:r>
            <a:r>
              <a:rPr lang="ja-JP" altLang="en-US" sz="3600" smtClean="0"/>
              <a:t>の関係性の構築～</a:t>
            </a:r>
          </a:p>
        </p:txBody>
      </p:sp>
      <p:sp>
        <p:nvSpPr>
          <p:cNvPr id="23554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81165A-5498-4D2D-BE07-ADB54363AF19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>
              <a:cs typeface="HG明朝B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51800" y="714375"/>
            <a:ext cx="877888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ea typeface="ＤＦ特太ゴシック体" pitchFamily="1" charset="-128"/>
              </a:rPr>
              <a:t>３－１</a:t>
            </a:r>
            <a:endParaRPr lang="ja-JP" altLang="en-US" dirty="0">
              <a:ea typeface="ＤＦ特太ゴシック体" pitchFamily="1" charset="-128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500063" y="1928813"/>
            <a:ext cx="8229600" cy="714375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+mn-lt"/>
                <a:ea typeface="ＤＦ特太ゴシック体" pitchFamily="1" charset="-128"/>
                <a:cs typeface="+mn-cs"/>
              </a:rPr>
              <a:t>大学側のメリット</a:t>
            </a: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4348" y="2571744"/>
            <a:ext cx="3643338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異質との交流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348" y="3357562"/>
            <a:ext cx="6500858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コミュニケーション能力の育成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14348" y="4214818"/>
            <a:ext cx="3643338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社会性の育成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14348" y="5072074"/>
            <a:ext cx="4643470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評価される機会の獲得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E44B97-5D65-44BB-B381-F8488B1258CD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>
              <a:cs typeface="HG明朝B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857250"/>
            <a:ext cx="8229600" cy="10668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 sz="27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51800" y="714375"/>
            <a:ext cx="877888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ea typeface="ＤＦ特太ゴシック体" pitchFamily="1" charset="-128"/>
              </a:rPr>
              <a:t>３－２</a:t>
            </a:r>
            <a:endParaRPr lang="ja-JP" altLang="en-US" dirty="0">
              <a:ea typeface="ＤＦ特太ゴシック体" pitchFamily="1" charset="-128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500063" y="1928813"/>
            <a:ext cx="8229600" cy="714375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+mn-lt"/>
                <a:ea typeface="ＤＦ特太ゴシック体" pitchFamily="1" charset="-128"/>
                <a:cs typeface="+mn-cs"/>
              </a:rPr>
              <a:t>地域側のメリット</a:t>
            </a:r>
            <a:endParaRPr lang="en-US" altLang="ja-JP" sz="3200" dirty="0">
              <a:solidFill>
                <a:srgbClr val="0070C0"/>
              </a:solidFill>
              <a:latin typeface="+mn-lt"/>
              <a:ea typeface="ＤＦ特太ゴシック体" pitchFamily="1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4348" y="2571744"/>
            <a:ext cx="4643470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少子高齢化社会の到来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348" y="3286124"/>
            <a:ext cx="4643470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ja-JP" altLang="en-US" sz="3000">
                <a:solidFill>
                  <a:srgbClr val="00B050"/>
                </a:solidFill>
                <a:latin typeface="HGｺﾞｼｯｸM"/>
                <a:ea typeface="HGｺﾞｼｯｸM"/>
                <a:cs typeface="HGｺﾞｼｯｸM"/>
              </a:rPr>
              <a:t>マン・パワー不足の解消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14348" y="4000504"/>
            <a:ext cx="3357586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世代間交流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14348" y="4714884"/>
            <a:ext cx="3357586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斬新なアイデア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35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4400" dirty="0" smtClean="0">
                <a:cs typeface="+mj-cs"/>
              </a:rPr>
              <a:t>地域社会との連携</a:t>
            </a:r>
            <a:r>
              <a:rPr lang="ja-JP" altLang="en-US" dirty="0" smtClean="0">
                <a:cs typeface="+mj-cs"/>
              </a:rPr>
              <a:t>　</a:t>
            </a:r>
            <a:r>
              <a:rPr lang="en-US" altLang="ja-JP" dirty="0" smtClean="0">
                <a:cs typeface="+mj-cs"/>
              </a:rPr>
              <a:t/>
            </a:r>
            <a:br>
              <a:rPr lang="en-US" altLang="ja-JP" dirty="0" smtClean="0">
                <a:cs typeface="+mj-cs"/>
              </a:rPr>
            </a:br>
            <a:r>
              <a:rPr lang="ja-JP" altLang="en-US" dirty="0" smtClean="0">
                <a:cs typeface="+mj-cs"/>
              </a:rPr>
              <a:t>　　　　～</a:t>
            </a:r>
            <a:r>
              <a:rPr lang="en-US" altLang="ja-JP" dirty="0" smtClean="0">
                <a:cs typeface="+mj-cs"/>
              </a:rPr>
              <a:t>win </a:t>
            </a:r>
            <a:r>
              <a:rPr lang="en-US" altLang="ja-JP" dirty="0" err="1" smtClean="0">
                <a:cs typeface="+mj-cs"/>
              </a:rPr>
              <a:t>win</a:t>
            </a:r>
            <a:r>
              <a:rPr lang="ja-JP" altLang="en-US" dirty="0" smtClean="0">
                <a:cs typeface="+mj-cs"/>
              </a:rPr>
              <a:t>の関係性の構築～</a:t>
            </a:r>
            <a:endParaRPr lang="ja-JP" altLang="en-US" dirty="0">
              <a:cs typeface="+mj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14348" y="5429264"/>
            <a:ext cx="3357586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伝統文化の継承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14348" y="6143644"/>
            <a:ext cx="3357586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地域の活性化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598</TotalTime>
  <Words>405</Words>
  <Application>Microsoft Office PowerPoint</Application>
  <PresentationFormat>画面に合わせる (4:3)</PresentationFormat>
  <Paragraphs>91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デザイン テンプレート</vt:lpstr>
      </vt:variant>
      <vt:variant>
        <vt:i4>4</vt:i4>
      </vt:variant>
      <vt:variant>
        <vt:lpstr>スライド タイトル</vt:lpstr>
      </vt:variant>
      <vt:variant>
        <vt:i4>11</vt:i4>
      </vt:variant>
    </vt:vector>
  </HeadingPairs>
  <TitlesOfParts>
    <vt:vector size="25" baseType="lpstr">
      <vt:lpstr>Georgia</vt:lpstr>
      <vt:lpstr>HG明朝B</vt:lpstr>
      <vt:lpstr>Arial</vt:lpstr>
      <vt:lpstr>Trebuchet MS</vt:lpstr>
      <vt:lpstr>HGｺﾞｼｯｸM</vt:lpstr>
      <vt:lpstr>Wingdings 2</vt:lpstr>
      <vt:lpstr>Calibri</vt:lpstr>
      <vt:lpstr>ＭＳ Ｐゴシック</vt:lpstr>
      <vt:lpstr>ＤＦ特太ゴシック体</vt:lpstr>
      <vt:lpstr>HGSｺﾞｼｯｸE</vt:lpstr>
      <vt:lpstr>アーバン</vt:lpstr>
      <vt:lpstr>アーバン</vt:lpstr>
      <vt:lpstr>アーバン</vt:lpstr>
      <vt:lpstr>アーバン</vt:lpstr>
      <vt:lpstr>研究会  “Harmonies and Surprises on the Lattice”</vt:lpstr>
      <vt:lpstr>構　成</vt:lpstr>
      <vt:lpstr>　現代の大学生の状況</vt:lpstr>
      <vt:lpstr>目指すべき方向性</vt:lpstr>
      <vt:lpstr>自主的学びをいかに創造できるか</vt:lpstr>
      <vt:lpstr>帰納的教育手法の開発 研究プロセスの概要　～理論と実験～</vt:lpstr>
      <vt:lpstr>帰納的教育手法の開発 社会科学系の教育への適用</vt:lpstr>
      <vt:lpstr>地域社会との連携　 　　　　～win winの関係性の構築～</vt:lpstr>
      <vt:lpstr>地域社会との連携　 　　　　～win winの関係性の構築～</vt:lpstr>
      <vt:lpstr>おわりに　～成立する条件～</vt:lpstr>
      <vt:lpstr>スライド 11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第３分科会テーマ 「地域連携が大学教育にもたらすもの」</dc:title>
  <dc:creator>松本大学</dc:creator>
  <cp:lastModifiedBy>Takashi Umeda</cp:lastModifiedBy>
  <cp:revision>80</cp:revision>
  <dcterms:created xsi:type="dcterms:W3CDTF">2009-12-18T03:31:50Z</dcterms:created>
  <dcterms:modified xsi:type="dcterms:W3CDTF">2010-03-13T02:09:55Z</dcterms:modified>
</cp:coreProperties>
</file>