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71" r:id="rId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中間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濃色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8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E3BD-D8EA-F74D-A351-277270C380D4}" type="datetimeFigureOut">
              <a:rPr lang="ja-JP" altLang="en-US" smtClean="0"/>
              <a:pPr/>
              <a:t>2010/7/30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B44B-C4BB-DE44-A656-2B240F1CE46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QB-beam-line_3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45"/>
            <a:ext cx="9144000" cy="6580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432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STF</a:t>
            </a:r>
            <a:r>
              <a:rPr kumimoji="1" lang="ja-JP" altLang="en-US" dirty="0" smtClean="0"/>
              <a:t>での量子ビーム実験セットアップ概念図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609600" y="914400"/>
          <a:ext cx="7924800" cy="54483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641600"/>
                <a:gridCol w="2641600"/>
                <a:gridCol w="2641600"/>
              </a:tblGrid>
              <a:tr h="4953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量子ビーム運転時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　　STF Phase2　</a:t>
                      </a:r>
                      <a:r>
                        <a:rPr kumimoji="1" lang="ja-JP" altLang="en-US" dirty="0" smtClean="0"/>
                        <a:t>運転時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Pulse length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1ms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0.9ms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Repetition rate   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5Hz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5Hz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Bunch Spacing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6.15ns (162.5MHz)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369.27ns (2.708MHz)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Number of bunch/pulse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162500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2437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Bunch charge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62pC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3.2nC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Total charge /pulse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10,000nC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7,798nC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current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10mA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8.7mA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Bunch length</a:t>
                      </a:r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12ps(Laser, FWHM) </a:t>
                      </a:r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10ps(Laser, FWHM)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Max. beam energy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40MeV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21.5MeV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power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2.0kW (40MeV beam)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0.8kW (21.5MeV beam)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348734"/>
            <a:ext cx="593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入射部（キャプチャーモジュール直後）のビームパラメーター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16967"/>
            <a:ext cx="339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STF</a:t>
            </a:r>
            <a:r>
              <a:rPr kumimoji="1" lang="ja-JP" altLang="en-US" sz="2400" b="1" dirty="0" smtClean="0"/>
              <a:t>でのフォトン生成目標</a:t>
            </a:r>
            <a:endParaRPr kumimoji="1" lang="ja-JP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512367"/>
            <a:ext cx="477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1.3 </a:t>
            </a:r>
            <a:r>
              <a:rPr kumimoji="1" lang="en-US" altLang="ja-JP" sz="2400" dirty="0" err="1" smtClean="0"/>
              <a:t>x</a:t>
            </a:r>
            <a:r>
              <a:rPr kumimoji="1" lang="en-US" altLang="ja-JP" sz="2400" dirty="0" smtClean="0"/>
              <a:t> 10</a:t>
            </a:r>
            <a:r>
              <a:rPr kumimoji="1" lang="en-US" altLang="ja-JP" sz="2400" baseline="30000" dirty="0" smtClean="0"/>
              <a:t>10</a:t>
            </a:r>
            <a:r>
              <a:rPr kumimoji="1" lang="en-US" altLang="ja-JP" sz="2400" dirty="0" smtClean="0"/>
              <a:t> photons/sec 1%bandwidth　   </a:t>
            </a:r>
            <a:endParaRPr kumimoji="1" lang="ja-JP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983468"/>
            <a:ext cx="22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@ 5Hz, 30MeV, 10mA 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4514" y="3810000"/>
            <a:ext cx="244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年７月２７日までに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"/>
          <p:cNvSpPr txBox="1"/>
          <p:nvPr/>
        </p:nvSpPr>
        <p:spPr>
          <a:xfrm>
            <a:off x="3657600" y="5334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実験体制</a:t>
            </a:r>
            <a:endParaRPr kumimoji="1" lang="ja-JP" altLang="en-US" sz="2400" dirty="0"/>
          </a:p>
        </p:txBody>
      </p:sp>
      <p:sp>
        <p:nvSpPr>
          <p:cNvPr id="32" name="TextBox 2"/>
          <p:cNvSpPr txBox="1"/>
          <p:nvPr/>
        </p:nvSpPr>
        <p:spPr>
          <a:xfrm>
            <a:off x="4495800" y="1893332"/>
            <a:ext cx="432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ビームライン設計、ビーム調整・運転　担当</a:t>
            </a:r>
            <a:endParaRPr kumimoji="1" lang="ja-JP" altLang="en-US" dirty="0"/>
          </a:p>
        </p:txBody>
      </p:sp>
      <p:sp>
        <p:nvSpPr>
          <p:cNvPr id="33" name="TextBox 3"/>
          <p:cNvSpPr txBox="1"/>
          <p:nvPr/>
        </p:nvSpPr>
        <p:spPr>
          <a:xfrm>
            <a:off x="228600" y="189333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加速器機器　製作、設置、運転</a:t>
            </a:r>
            <a:endParaRPr kumimoji="1" lang="ja-JP" altLang="en-US" dirty="0"/>
          </a:p>
        </p:txBody>
      </p:sp>
      <p:sp>
        <p:nvSpPr>
          <p:cNvPr id="34" name="TextBox 4"/>
          <p:cNvSpPr txBox="1"/>
          <p:nvPr/>
        </p:nvSpPr>
        <p:spPr>
          <a:xfrm>
            <a:off x="762000" y="2262664"/>
            <a:ext cx="211924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STF</a:t>
            </a:r>
            <a:r>
              <a:rPr kumimoji="1" lang="ja-JP" altLang="en-US" dirty="0" smtClean="0"/>
              <a:t>各グループ</a:t>
            </a:r>
            <a:endParaRPr kumimoji="1"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空洞</a:t>
            </a:r>
            <a:r>
              <a:rPr lang="en-US" altLang="ja-JP" dirty="0" smtClean="0"/>
              <a:t>G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kumimoji="1" lang="ja-JP" altLang="ja-JP" dirty="0" smtClean="0"/>
              <a:t>　</a:t>
            </a:r>
            <a:r>
              <a:rPr kumimoji="1" lang="ja-JP" altLang="en-US" dirty="0" smtClean="0"/>
              <a:t>クライオスタット</a:t>
            </a:r>
            <a:r>
              <a:rPr kumimoji="1" lang="en-US" altLang="ja-JP" dirty="0" smtClean="0"/>
              <a:t>G</a:t>
            </a:r>
            <a:r>
              <a:rPr kumimoji="1" lang="ja-JP" altLang="en-US" dirty="0" smtClean="0"/>
              <a:t>、</a:t>
            </a:r>
            <a:endParaRPr kumimoji="1"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冷凍機</a:t>
            </a:r>
            <a:r>
              <a:rPr lang="en-US" altLang="ja-JP" dirty="0" smtClean="0"/>
              <a:t>G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kumimoji="1" lang="ja-JP" altLang="ja-JP" dirty="0" smtClean="0"/>
              <a:t>　</a:t>
            </a:r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ソース</a:t>
            </a:r>
            <a:r>
              <a:rPr kumimoji="1" lang="en-US" altLang="ja-JP" dirty="0" smtClean="0"/>
              <a:t>G</a:t>
            </a:r>
            <a:r>
              <a:rPr kumimoji="1" lang="ja-JP" altLang="en-US" dirty="0" smtClean="0"/>
              <a:t>、</a:t>
            </a:r>
            <a:endParaRPr kumimoji="1" lang="en-US" altLang="ja-JP" dirty="0" smtClean="0"/>
          </a:p>
          <a:p>
            <a:r>
              <a:rPr lang="ja-JP" altLang="ja-JP" dirty="0" smtClean="0"/>
              <a:t>　</a:t>
            </a:r>
            <a:r>
              <a:rPr lang="en-US" altLang="ja-JP" dirty="0" smtClean="0"/>
              <a:t>LLRF</a:t>
            </a:r>
            <a:r>
              <a:rPr lang="ja-JP" altLang="en-US" dirty="0" smtClean="0"/>
              <a:t>制御</a:t>
            </a:r>
            <a:r>
              <a:rPr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35" name="TextBox 5"/>
          <p:cNvSpPr txBox="1"/>
          <p:nvPr/>
        </p:nvSpPr>
        <p:spPr>
          <a:xfrm>
            <a:off x="4555612" y="2262664"/>
            <a:ext cx="4269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福田将史</a:t>
            </a:r>
            <a:r>
              <a:rPr lang="ja-JP" altLang="en-US" dirty="0" smtClean="0"/>
              <a:t>、</a:t>
            </a:r>
            <a:r>
              <a:rPr kumimoji="1" lang="en-US" altLang="ja-JP" dirty="0" smtClean="0"/>
              <a:t> A Aryshev</a:t>
            </a:r>
            <a:r>
              <a:rPr lang="en-US" altLang="ja-JP" dirty="0" smtClean="0"/>
              <a:t>, </a:t>
            </a:r>
            <a:r>
              <a:rPr kumimoji="1" lang="ja-JP" altLang="en-US" dirty="0" smtClean="0"/>
              <a:t>荒木栄、照沼信浩、</a:t>
            </a:r>
            <a:endParaRPr kumimoji="1" lang="en-US" altLang="ja-JP" dirty="0" smtClean="0"/>
          </a:p>
          <a:p>
            <a:r>
              <a:rPr lang="ja-JP" altLang="en-US" b="1" dirty="0" smtClean="0"/>
              <a:t>大学院生</a:t>
            </a:r>
            <a:endParaRPr kumimoji="1" lang="ja-JP" altLang="en-US" b="1" dirty="0"/>
          </a:p>
        </p:txBody>
      </p:sp>
      <p:sp>
        <p:nvSpPr>
          <p:cNvPr id="36" name="TextBox 6"/>
          <p:cNvSpPr txBox="1"/>
          <p:nvPr/>
        </p:nvSpPr>
        <p:spPr>
          <a:xfrm>
            <a:off x="4486537" y="2908995"/>
            <a:ext cx="380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ガン用　量子ビームレーザー　担当</a:t>
            </a:r>
            <a:endParaRPr kumimoji="1" lang="ja-JP" altLang="en-US" dirty="0"/>
          </a:p>
        </p:txBody>
      </p:sp>
      <p:sp>
        <p:nvSpPr>
          <p:cNvPr id="37" name="TextBox 7"/>
          <p:cNvSpPr txBox="1"/>
          <p:nvPr/>
        </p:nvSpPr>
        <p:spPr>
          <a:xfrm>
            <a:off x="4556446" y="3278327"/>
            <a:ext cx="35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坂上和之</a:t>
            </a:r>
            <a:r>
              <a:rPr kumimoji="1" lang="en-US" altLang="ja-JP" dirty="0" smtClean="0"/>
              <a:t>, A Aryshev</a:t>
            </a:r>
            <a:r>
              <a:rPr kumimoji="1" lang="ja-JP" altLang="en-US" dirty="0" err="1" smtClean="0"/>
              <a:t>、</a:t>
            </a:r>
            <a:r>
              <a:rPr lang="ja-JP" altLang="ja-JP" dirty="0" smtClean="0"/>
              <a:t>栗木雅夫</a:t>
            </a:r>
            <a:r>
              <a:rPr kumimoji="1" lang="ja-JP" altLang="en-US" dirty="0" smtClean="0"/>
              <a:t>　、</a:t>
            </a:r>
            <a:endParaRPr kumimoji="1" lang="en-US" altLang="ja-JP" dirty="0" smtClean="0"/>
          </a:p>
          <a:p>
            <a:r>
              <a:rPr lang="ja-JP" altLang="en-US" b="1" dirty="0" smtClean="0"/>
              <a:t>大学院生等</a:t>
            </a:r>
            <a:endParaRPr kumimoji="1" lang="ja-JP" altLang="en-US" b="1" dirty="0"/>
          </a:p>
        </p:txBody>
      </p:sp>
      <p:sp>
        <p:nvSpPr>
          <p:cNvPr id="38" name="TextBox 8"/>
          <p:cNvSpPr txBox="1"/>
          <p:nvPr/>
        </p:nvSpPr>
        <p:spPr>
          <a:xfrm>
            <a:off x="4556446" y="3924658"/>
            <a:ext cx="421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コンプトン・チェンバー（レーザー込）　担当</a:t>
            </a:r>
            <a:endParaRPr kumimoji="1" lang="ja-JP" altLang="en-US" dirty="0"/>
          </a:p>
        </p:txBody>
      </p:sp>
      <p:sp>
        <p:nvSpPr>
          <p:cNvPr id="39" name="TextBox 9"/>
          <p:cNvSpPr txBox="1"/>
          <p:nvPr/>
        </p:nvSpPr>
        <p:spPr>
          <a:xfrm>
            <a:off x="4556446" y="4366736"/>
            <a:ext cx="4269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浦川順治、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chemeClr val="accent1"/>
                </a:solidFill>
              </a:rPr>
              <a:t>本田</a:t>
            </a:r>
            <a:r>
              <a:rPr kumimoji="1" lang="ja-JP" altLang="en-US" b="1" dirty="0" smtClean="0">
                <a:solidFill>
                  <a:schemeClr val="accent1"/>
                </a:solidFill>
              </a:rPr>
              <a:t>洋介</a:t>
            </a:r>
            <a:r>
              <a:rPr kumimoji="1" lang="ja-JP" altLang="en-US" dirty="0" smtClean="0"/>
              <a:t>、清水</a:t>
            </a:r>
            <a:r>
              <a:rPr lang="ja-JP" altLang="en-US" dirty="0" smtClean="0"/>
              <a:t>洋孝、坂上和之、</a:t>
            </a:r>
            <a:r>
              <a:rPr lang="ja-JP" altLang="ja-JP" dirty="0" smtClean="0"/>
              <a:t>高橋　徹</a:t>
            </a:r>
            <a:endParaRPr lang="en-US" altLang="ja-JP" dirty="0" smtClean="0"/>
          </a:p>
          <a:p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Arpit Rawankar </a:t>
            </a:r>
            <a:r>
              <a:rPr lang="ja-JP" altLang="en-US" dirty="0" err="1" smtClean="0"/>
              <a:t>、</a:t>
            </a:r>
            <a:r>
              <a:rPr lang="ja-JP" altLang="en-US" b="1" dirty="0" smtClean="0"/>
              <a:t>大学院生等</a:t>
            </a:r>
            <a:endParaRPr kumimoji="1" lang="ja-JP" altLang="en-US" b="1" dirty="0"/>
          </a:p>
        </p:txBody>
      </p:sp>
      <p:sp>
        <p:nvSpPr>
          <p:cNvPr id="40" name="TextBox 10"/>
          <p:cNvSpPr txBox="1"/>
          <p:nvPr/>
        </p:nvSpPr>
        <p:spPr>
          <a:xfrm>
            <a:off x="4495800" y="5290066"/>
            <a:ext cx="198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フォトン検出　担当</a:t>
            </a:r>
            <a:endParaRPr kumimoji="1" lang="ja-JP" altLang="en-US" dirty="0"/>
          </a:p>
        </p:txBody>
      </p:sp>
      <p:sp>
        <p:nvSpPr>
          <p:cNvPr id="41" name="TextBox 11"/>
          <p:cNvSpPr txBox="1"/>
          <p:nvPr/>
        </p:nvSpPr>
        <p:spPr>
          <a:xfrm>
            <a:off x="4648200" y="5659398"/>
            <a:ext cx="434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b="1" dirty="0" smtClean="0">
                <a:solidFill>
                  <a:srgbClr val="FF0000"/>
                </a:solidFill>
              </a:rPr>
              <a:t>三好敏喜</a:t>
            </a:r>
            <a:r>
              <a:rPr lang="ja-JP" altLang="en-US" dirty="0" smtClean="0"/>
              <a:t>、</a:t>
            </a:r>
            <a:r>
              <a:rPr lang="ja-JP" altLang="ja-JP" dirty="0" smtClean="0"/>
              <a:t>宇野彰二</a:t>
            </a:r>
            <a:r>
              <a:rPr lang="ja-JP" altLang="en-US" dirty="0" smtClean="0"/>
              <a:t>、</a:t>
            </a:r>
            <a:r>
              <a:rPr lang="ja-JP" altLang="ja-JP" dirty="0" smtClean="0"/>
              <a:t>新井康夫</a:t>
            </a:r>
            <a:r>
              <a:rPr lang="ja-JP" altLang="en-US" dirty="0" smtClean="0"/>
              <a:t>、大森恒彦</a:t>
            </a:r>
            <a:endParaRPr lang="en-US" altLang="ja-JP" dirty="0" smtClean="0"/>
          </a:p>
          <a:p>
            <a:r>
              <a:rPr lang="ja-JP" altLang="en-US" dirty="0" smtClean="0"/>
              <a:t>幅　淳二、</a:t>
            </a:r>
            <a:r>
              <a:rPr lang="ja-JP" altLang="ja-JP" dirty="0" smtClean="0"/>
              <a:t>鷲尾方一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 、</a:t>
            </a:r>
            <a:r>
              <a:rPr lang="ja-JP" altLang="en-US" b="1" dirty="0" smtClean="0"/>
              <a:t>大学院生等</a:t>
            </a:r>
            <a:endParaRPr kumimoji="1" lang="ja-JP" altLang="en-US" b="1" dirty="0"/>
          </a:p>
        </p:txBody>
      </p:sp>
      <p:sp>
        <p:nvSpPr>
          <p:cNvPr id="42" name="TextBox 12"/>
          <p:cNvSpPr txBox="1"/>
          <p:nvPr/>
        </p:nvSpPr>
        <p:spPr>
          <a:xfrm>
            <a:off x="2667000" y="126313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インターフェース：早野</a:t>
            </a:r>
            <a:endParaRPr kumimoji="1" lang="ja-JP" altLang="en-US" dirty="0"/>
          </a:p>
        </p:txBody>
      </p:sp>
      <p:sp>
        <p:nvSpPr>
          <p:cNvPr id="43" name="左右矢印 42"/>
          <p:cNvSpPr/>
          <p:nvPr/>
        </p:nvSpPr>
        <p:spPr>
          <a:xfrm>
            <a:off x="3480323" y="1893332"/>
            <a:ext cx="862283" cy="3693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/>
          <p:nvPr/>
        </p:nvCxnSpPr>
        <p:spPr>
          <a:xfrm rot="5400000">
            <a:off x="2139434" y="4097298"/>
            <a:ext cx="44079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344194" y="1893332"/>
            <a:ext cx="3040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342606" y="6301264"/>
            <a:ext cx="3055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図形グループ 23"/>
          <p:cNvGrpSpPr/>
          <p:nvPr/>
        </p:nvGrpSpPr>
        <p:grpSpPr>
          <a:xfrm flipH="1">
            <a:off x="3174728" y="1894920"/>
            <a:ext cx="305594" cy="4409520"/>
            <a:chOff x="4495006" y="2045732"/>
            <a:chExt cx="305594" cy="4409520"/>
          </a:xfrm>
        </p:grpSpPr>
        <p:cxnSp>
          <p:nvCxnSpPr>
            <p:cNvPr id="48" name="直線コネクタ 47"/>
            <p:cNvCxnSpPr/>
            <p:nvPr/>
          </p:nvCxnSpPr>
          <p:spPr>
            <a:xfrm rot="16200000" flipH="1">
              <a:off x="2291834" y="4249698"/>
              <a:ext cx="440793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H="1">
              <a:off x="4496594" y="2045732"/>
              <a:ext cx="3040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>
              <a:off x="4495006" y="6453664"/>
              <a:ext cx="3055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24"/>
          <p:cNvSpPr txBox="1"/>
          <p:nvPr/>
        </p:nvSpPr>
        <p:spPr>
          <a:xfrm>
            <a:off x="231317" y="584406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放管申請　：早野</a:t>
            </a:r>
            <a:endParaRPr kumimoji="1" lang="ja-JP" altLang="en-US" dirty="0"/>
          </a:p>
        </p:txBody>
      </p:sp>
      <p:sp>
        <p:nvSpPr>
          <p:cNvPr id="52" name="TextBox 25"/>
          <p:cNvSpPr txBox="1"/>
          <p:nvPr/>
        </p:nvSpPr>
        <p:spPr>
          <a:xfrm>
            <a:off x="228600" y="4255532"/>
            <a:ext cx="2558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ビーム生成、マグネット、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モニター、制御　</a:t>
            </a:r>
            <a:endParaRPr kumimoji="1" lang="ja-JP" altLang="en-US" dirty="0"/>
          </a:p>
        </p:txBody>
      </p:sp>
      <p:sp>
        <p:nvSpPr>
          <p:cNvPr id="53" name="TextBox 26"/>
          <p:cNvSpPr txBox="1"/>
          <p:nvPr/>
        </p:nvSpPr>
        <p:spPr>
          <a:xfrm>
            <a:off x="808999" y="48095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早野</a:t>
            </a:r>
            <a:endParaRPr kumimoji="1" lang="ja-JP" altLang="en-US" dirty="0"/>
          </a:p>
        </p:txBody>
      </p:sp>
      <p:sp>
        <p:nvSpPr>
          <p:cNvPr id="54" name="TextBox 27"/>
          <p:cNvSpPr txBox="1"/>
          <p:nvPr/>
        </p:nvSpPr>
        <p:spPr>
          <a:xfrm>
            <a:off x="231317" y="5290066"/>
            <a:ext cx="286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ビーム光学設計　：久保　浄</a:t>
            </a:r>
            <a:endParaRPr kumimoji="1" lang="ja-JP" altLang="en-US" dirty="0"/>
          </a:p>
        </p:txBody>
      </p:sp>
      <p:sp>
        <p:nvSpPr>
          <p:cNvPr id="55" name="TextBox 28"/>
          <p:cNvSpPr txBox="1"/>
          <p:nvPr/>
        </p:nvSpPr>
        <p:spPr>
          <a:xfrm>
            <a:off x="5715000" y="81039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加速器運転指揮：早野</a:t>
            </a:r>
            <a:endParaRPr kumimoji="1" lang="ja-JP" altLang="en-US" dirty="0"/>
          </a:p>
        </p:txBody>
      </p:sp>
      <p:sp>
        <p:nvSpPr>
          <p:cNvPr id="56" name="TextBox 29"/>
          <p:cNvSpPr txBox="1"/>
          <p:nvPr/>
        </p:nvSpPr>
        <p:spPr>
          <a:xfrm>
            <a:off x="5715000" y="1263134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フォトン生成実験指揮：浦川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978699" y="381000"/>
            <a:ext cx="357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建設・運転スケジュール案</a:t>
            </a:r>
            <a:endParaRPr kumimoji="1" lang="ja-JP" altLang="en-US" sz="2400" dirty="0"/>
          </a:p>
        </p:txBody>
      </p:sp>
      <p:sp>
        <p:nvSpPr>
          <p:cNvPr id="19" name="TextBox 2"/>
          <p:cNvSpPr txBox="1"/>
          <p:nvPr/>
        </p:nvSpPr>
        <p:spPr>
          <a:xfrm>
            <a:off x="1078300" y="1031556"/>
            <a:ext cx="2274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2010.12  S1-Global</a:t>
            </a:r>
            <a:r>
              <a:rPr kumimoji="1" lang="ja-JP" altLang="en-US" sz="1400" dirty="0" smtClean="0"/>
              <a:t>実験終了</a:t>
            </a:r>
            <a:endParaRPr kumimoji="1" lang="ja-JP" altLang="en-US" sz="1400" dirty="0"/>
          </a:p>
        </p:txBody>
      </p:sp>
      <p:sp>
        <p:nvSpPr>
          <p:cNvPr id="22" name="TextBox 3"/>
          <p:cNvSpPr txBox="1"/>
          <p:nvPr/>
        </p:nvSpPr>
        <p:spPr>
          <a:xfrm>
            <a:off x="1078300" y="1491733"/>
            <a:ext cx="4524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2011.1 - 2  S1-Global</a:t>
            </a:r>
            <a:r>
              <a:rPr kumimoji="1" lang="ja-JP" altLang="en-US" sz="1400" dirty="0" smtClean="0"/>
              <a:t>装置解体、新ビームラインの床ケガキ</a:t>
            </a:r>
            <a:endParaRPr kumimoji="1" lang="ja-JP" altLang="en-US" sz="1400" dirty="0"/>
          </a:p>
        </p:txBody>
      </p:sp>
      <p:sp>
        <p:nvSpPr>
          <p:cNvPr id="23" name="TextBox 4"/>
          <p:cNvSpPr txBox="1"/>
          <p:nvPr/>
        </p:nvSpPr>
        <p:spPr>
          <a:xfrm>
            <a:off x="1078300" y="1951910"/>
            <a:ext cx="7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2011.3 - 4  RF-gun</a:t>
            </a:r>
            <a:r>
              <a:rPr kumimoji="1" lang="ja-JP" altLang="en-US" sz="1400" dirty="0" smtClean="0"/>
              <a:t>架台、シケーン架台の仮設置と</a:t>
            </a:r>
            <a:r>
              <a:rPr kumimoji="1" lang="en-US" altLang="ja-JP" sz="1400" dirty="0" smtClean="0"/>
              <a:t>RF-gun</a:t>
            </a:r>
            <a:r>
              <a:rPr kumimoji="1" lang="ja-JP" altLang="en-US" sz="1400" dirty="0" smtClean="0"/>
              <a:t>システム仮組、</a:t>
            </a:r>
            <a:r>
              <a:rPr kumimoji="1" lang="en-US" altLang="ja-JP" sz="1400" dirty="0" smtClean="0"/>
              <a:t>RF-gun</a:t>
            </a:r>
            <a:r>
              <a:rPr kumimoji="1" lang="ja-JP" altLang="en-US" sz="1400" dirty="0" smtClean="0"/>
              <a:t>プロセス運転開始</a:t>
            </a:r>
            <a:endParaRPr kumimoji="1" lang="ja-JP" altLang="en-US" sz="1400" dirty="0"/>
          </a:p>
        </p:txBody>
      </p:sp>
      <p:sp>
        <p:nvSpPr>
          <p:cNvPr id="24" name="TextBox 5"/>
          <p:cNvSpPr txBox="1"/>
          <p:nvPr/>
        </p:nvSpPr>
        <p:spPr>
          <a:xfrm>
            <a:off x="1078300" y="2412087"/>
            <a:ext cx="632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2011.5 - 7  </a:t>
            </a:r>
            <a:r>
              <a:rPr kumimoji="1" lang="ja-JP" altLang="en-US" sz="1400" dirty="0" smtClean="0"/>
              <a:t>クライオモジュール下流側ビームライン架台設置とビームライン組立て</a:t>
            </a:r>
            <a:endParaRPr kumimoji="1" lang="ja-JP" altLang="en-US" sz="1400" dirty="0"/>
          </a:p>
        </p:txBody>
      </p:sp>
      <p:sp>
        <p:nvSpPr>
          <p:cNvPr id="25" name="TextBox 6"/>
          <p:cNvSpPr txBox="1"/>
          <p:nvPr/>
        </p:nvSpPr>
        <p:spPr>
          <a:xfrm>
            <a:off x="1078300" y="2894111"/>
            <a:ext cx="780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2011.8 - 10  </a:t>
            </a:r>
            <a:r>
              <a:rPr kumimoji="1" lang="ja-JP" altLang="en-US" sz="1400" dirty="0" smtClean="0"/>
              <a:t>冷凍機コールドボックス、トランスファーライン、クライオモジュール設置とビームライン接続</a:t>
            </a:r>
            <a:endParaRPr kumimoji="1" lang="en-US" altLang="ja-JP" sz="1400" dirty="0" smtClean="0"/>
          </a:p>
          <a:p>
            <a:r>
              <a:rPr lang="ja-JP" altLang="ja-JP" sz="1400" dirty="0" smtClean="0"/>
              <a:t>　　　　　　　</a:t>
            </a:r>
            <a:r>
              <a:rPr lang="ja-JP" altLang="en-US" sz="1400" dirty="0" smtClean="0"/>
              <a:t>パワーソース接続、</a:t>
            </a:r>
            <a:r>
              <a:rPr lang="en-US" altLang="ja-JP" sz="1400" dirty="0" smtClean="0"/>
              <a:t>LLRF</a:t>
            </a:r>
            <a:r>
              <a:rPr lang="ja-JP" altLang="en-US" sz="1400" dirty="0" smtClean="0"/>
              <a:t>接続</a:t>
            </a:r>
            <a:endParaRPr kumimoji="1" lang="ja-JP" altLang="en-US" sz="1400" dirty="0"/>
          </a:p>
        </p:txBody>
      </p:sp>
      <p:sp>
        <p:nvSpPr>
          <p:cNvPr id="26" name="TextBox 7"/>
          <p:cNvSpPr txBox="1"/>
          <p:nvPr/>
        </p:nvSpPr>
        <p:spPr>
          <a:xfrm>
            <a:off x="1078300" y="354764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2011.11  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高圧ガス設備完成検査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1078300" y="4007822"/>
            <a:ext cx="4819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2011.11-12  </a:t>
            </a:r>
            <a:r>
              <a:rPr kumimoji="1" lang="ja-JP" altLang="en-US" sz="1400" dirty="0" smtClean="0"/>
              <a:t>冷却試験、空洞調整、クライオスタット熱負荷測定</a:t>
            </a:r>
            <a:endParaRPr kumimoji="1" lang="ja-JP" altLang="en-US" sz="1400" dirty="0"/>
          </a:p>
        </p:txBody>
      </p:sp>
      <p:sp>
        <p:nvSpPr>
          <p:cNvPr id="28" name="TextBox 9"/>
          <p:cNvSpPr txBox="1"/>
          <p:nvPr/>
        </p:nvSpPr>
        <p:spPr>
          <a:xfrm>
            <a:off x="1078300" y="4467999"/>
            <a:ext cx="5314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2012. 1-2  </a:t>
            </a:r>
            <a:r>
              <a:rPr kumimoji="1" lang="ja-JP" altLang="en-US" sz="1400" dirty="0" smtClean="0"/>
              <a:t>カップラープロセス、空洞プロセス、</a:t>
            </a:r>
            <a:r>
              <a:rPr kumimoji="1" lang="en-US" altLang="ja-JP" sz="1400" dirty="0" smtClean="0"/>
              <a:t>RF-gun</a:t>
            </a:r>
            <a:r>
              <a:rPr kumimoji="1" lang="ja-JP" altLang="en-US" sz="1400" dirty="0" smtClean="0"/>
              <a:t>ビーム運転調整</a:t>
            </a:r>
            <a:endParaRPr kumimoji="1" lang="ja-JP" altLang="en-US" sz="1400" dirty="0"/>
          </a:p>
        </p:txBody>
      </p:sp>
      <p:sp>
        <p:nvSpPr>
          <p:cNvPr id="29" name="TextBox 10"/>
          <p:cNvSpPr txBox="1"/>
          <p:nvPr/>
        </p:nvSpPr>
        <p:spPr>
          <a:xfrm>
            <a:off x="1078300" y="4928176"/>
            <a:ext cx="597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2012. 3  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放管設備完成検査（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20%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ビーム強度での設備検査）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1078300" y="5374452"/>
            <a:ext cx="580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2012. 3-</a:t>
            </a:r>
            <a:r>
              <a:rPr lang="en-US" altLang="ja-JP" sz="1400" dirty="0" smtClean="0"/>
              <a:t>7</a:t>
            </a:r>
            <a:r>
              <a:rPr kumimoji="1" lang="en-US" altLang="ja-JP" sz="1400" dirty="0" smtClean="0"/>
              <a:t>  </a:t>
            </a:r>
            <a:r>
              <a:rPr kumimoji="1" lang="ja-JP" altLang="en-US" sz="1400" dirty="0" smtClean="0"/>
              <a:t>ビーム運転</a:t>
            </a:r>
            <a:r>
              <a:rPr kumimoji="1" lang="en-US" altLang="ja-JP" sz="1400" dirty="0" smtClean="0"/>
              <a:t>: </a:t>
            </a:r>
            <a:r>
              <a:rPr kumimoji="1" lang="ja-JP" altLang="en-US" sz="1400" dirty="0" smtClean="0"/>
              <a:t>フォトン生成調整運転　</a:t>
            </a:r>
            <a:endParaRPr kumimoji="1" lang="en-US" altLang="ja-JP" sz="1400" dirty="0" smtClean="0"/>
          </a:p>
          <a:p>
            <a:r>
              <a:rPr lang="ja-JP" altLang="ja-JP" sz="1400" dirty="0" smtClean="0"/>
              <a:t>　　　　　　</a:t>
            </a:r>
            <a:r>
              <a:rPr kumimoji="1" lang="ja-JP" altLang="en-US" sz="1400" dirty="0" smtClean="0"/>
              <a:t>（５ヶ月、</a:t>
            </a:r>
            <a:r>
              <a:rPr kumimoji="1" lang="en-US" altLang="ja-JP" sz="1400" dirty="0" smtClean="0"/>
              <a:t>20 weeks</a:t>
            </a:r>
            <a:r>
              <a:rPr kumimoji="1" lang="ja-JP" altLang="en-US" sz="1400" dirty="0" smtClean="0"/>
              <a:t>中、</a:t>
            </a:r>
            <a:r>
              <a:rPr kumimoji="1" lang="en-US" altLang="ja-JP" sz="1400" dirty="0" smtClean="0"/>
              <a:t>6week</a:t>
            </a:r>
            <a:r>
              <a:rPr kumimoji="1" lang="ja-JP" altLang="en-US" sz="1400" dirty="0" smtClean="0"/>
              <a:t>程度がシフト付きで冷却実験運転か）</a:t>
            </a:r>
            <a:endParaRPr kumimoji="1" lang="ja-JP" altLang="en-US" sz="1400" dirty="0"/>
          </a:p>
        </p:txBody>
      </p:sp>
      <p:sp>
        <p:nvSpPr>
          <p:cNvPr id="31" name="TextBox 12"/>
          <p:cNvSpPr txBox="1"/>
          <p:nvPr/>
        </p:nvSpPr>
        <p:spPr>
          <a:xfrm>
            <a:off x="2221300" y="6370021"/>
            <a:ext cx="4357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２０１２年　７月　２７日（金）　量子ビーム実験　運転終了</a:t>
            </a:r>
            <a:endParaRPr kumimoji="1" lang="ja-JP" altLang="en-US" sz="1400" b="1" dirty="0"/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7021900" y="4616826"/>
            <a:ext cx="762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5400000">
            <a:off x="6834281" y="5188227"/>
            <a:ext cx="114438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19"/>
          <p:cNvSpPr txBox="1"/>
          <p:nvPr/>
        </p:nvSpPr>
        <p:spPr>
          <a:xfrm>
            <a:off x="7407270" y="5097453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ビーム運転</a:t>
            </a:r>
            <a:endParaRPr kumimoji="1" lang="ja-JP" altLang="en-US" sz="1200" dirty="0"/>
          </a:p>
        </p:txBody>
      </p:sp>
      <p:sp>
        <p:nvSpPr>
          <p:cNvPr id="35" name="TextBox 20"/>
          <p:cNvSpPr txBox="1"/>
          <p:nvPr/>
        </p:nvSpPr>
        <p:spPr>
          <a:xfrm>
            <a:off x="1986997" y="5897672"/>
            <a:ext cx="645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 week:</a:t>
            </a:r>
            <a:r>
              <a:rPr kumimoji="1" lang="ja-JP" altLang="en-US" sz="1200" dirty="0" smtClean="0"/>
              <a:t>昇温、休止、冷却</a:t>
            </a:r>
            <a:r>
              <a:rPr kumimoji="1" lang="en-US" altLang="ja-JP" sz="1200" dirty="0" smtClean="0"/>
              <a:t> 　2weeks:　</a:t>
            </a:r>
            <a:r>
              <a:rPr kumimoji="1" lang="ja-JP" altLang="en-US" sz="1200" dirty="0" smtClean="0"/>
              <a:t>ビーム加速、フォトン生成実験　</a:t>
            </a:r>
            <a:r>
              <a:rPr lang="ja-JP" altLang="en-US" sz="1200" dirty="0" smtClean="0"/>
              <a:t>昼、準夜の２シフト（ビーム）？</a:t>
            </a:r>
            <a:endParaRPr kumimoji="1" lang="ja-JP" alt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RFgunミーティング（090706)kashiwagi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" y="19050"/>
            <a:ext cx="9118600" cy="681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71790"/>
            <a:ext cx="513909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STF RF-gun</a:t>
            </a:r>
            <a:r>
              <a:rPr kumimoji="1" lang="ja-JP" altLang="en-US" sz="2800" dirty="0" smtClean="0"/>
              <a:t>入射部ビームライン</a:t>
            </a:r>
            <a:endParaRPr kumimoji="1" lang="ja-JP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634734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60066"/>
                </a:solidFill>
              </a:rPr>
              <a:t>Q-</a:t>
            </a:r>
            <a:r>
              <a:rPr kumimoji="1" lang="en-US" altLang="ja-JP" dirty="0" err="1" smtClean="0">
                <a:solidFill>
                  <a:srgbClr val="660066"/>
                </a:solidFill>
              </a:rPr>
              <a:t>mag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rot="5400000">
            <a:off x="5616833" y="3026033"/>
            <a:ext cx="958334" cy="9144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38525" y="2634734"/>
            <a:ext cx="12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60066"/>
                </a:solidFill>
              </a:rPr>
              <a:t>Solenoid-2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0800000" flipV="1">
            <a:off x="6248400" y="3004066"/>
            <a:ext cx="1371600" cy="958334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2634734"/>
            <a:ext cx="103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660066"/>
                </a:solidFill>
              </a:rPr>
              <a:t>C</a:t>
            </a:r>
            <a:r>
              <a:rPr kumimoji="1" lang="en-US" altLang="ja-JP" dirty="0" smtClean="0">
                <a:solidFill>
                  <a:srgbClr val="660066"/>
                </a:solidFill>
              </a:rPr>
              <a:t>hicane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16200000" flipH="1">
            <a:off x="4016633" y="3483233"/>
            <a:ext cx="1110734" cy="1524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6200000" flipH="1">
            <a:off x="4338281" y="3161584"/>
            <a:ext cx="1110735" cy="79569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2634734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</a:rPr>
              <a:t>RF gun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16200000" flipH="1">
            <a:off x="2280882" y="3237783"/>
            <a:ext cx="1110733" cy="64329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0800" y="2971800"/>
            <a:ext cx="12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60066"/>
                </a:solidFill>
              </a:rPr>
              <a:t>Solenoid-1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6200000" flipH="1">
            <a:off x="2999663" y="3499366"/>
            <a:ext cx="468868" cy="1524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344</Words>
  <Application>Microsoft Office PowerPoint</Application>
  <PresentationFormat>画面に合わせる (4:3)</PresentationFormat>
  <Paragraphs>89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量子ビーム実験@STF</dc:title>
  <dc:creator>早野 仁司</dc:creator>
  <cp:lastModifiedBy>Junji-1</cp:lastModifiedBy>
  <cp:revision>24</cp:revision>
  <dcterms:created xsi:type="dcterms:W3CDTF">2010-07-14T13:14:47Z</dcterms:created>
  <dcterms:modified xsi:type="dcterms:W3CDTF">2010-07-30T01:26:21Z</dcterms:modified>
</cp:coreProperties>
</file>