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3" r:id="rId1"/>
  </p:sldMasterIdLst>
  <p:notesMasterIdLst>
    <p:notesMasterId r:id="rId23"/>
  </p:notesMasterIdLst>
  <p:handoutMasterIdLst>
    <p:handoutMasterId r:id="rId24"/>
  </p:handoutMasterIdLst>
  <p:sldIdLst>
    <p:sldId id="296" r:id="rId2"/>
    <p:sldId id="298" r:id="rId3"/>
    <p:sldId id="297" r:id="rId4"/>
    <p:sldId id="299" r:id="rId5"/>
    <p:sldId id="291" r:id="rId6"/>
    <p:sldId id="323" r:id="rId7"/>
    <p:sldId id="324" r:id="rId8"/>
    <p:sldId id="294" r:id="rId9"/>
    <p:sldId id="265" r:id="rId10"/>
    <p:sldId id="327" r:id="rId11"/>
    <p:sldId id="290" r:id="rId12"/>
    <p:sldId id="259" r:id="rId13"/>
    <p:sldId id="292" r:id="rId14"/>
    <p:sldId id="257" r:id="rId15"/>
    <p:sldId id="293" r:id="rId16"/>
    <p:sldId id="262" r:id="rId17"/>
    <p:sldId id="263" r:id="rId18"/>
    <p:sldId id="326" r:id="rId19"/>
    <p:sldId id="289" r:id="rId20"/>
    <p:sldId id="329" r:id="rId21"/>
    <p:sldId id="330" r:id="rId22"/>
  </p:sldIdLst>
  <p:sldSz cx="9144000" cy="6858000" type="screen4x3"/>
  <p:notesSz cx="7099300" cy="102346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79F069-7B2B-4BEC-885C-14BFE95C29F1}" v="3" dt="2023-09-07T03:53:16.0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伊藤　孝夫" userId="7223191e-6c99-4ba4-b4dc-210160b35a3d" providerId="ADAL" clId="{48A74086-ADB2-4F5E-9E3C-FFDCC3286134}"/>
    <pc:docChg chg="custSel addSld modSld">
      <pc:chgData name="伊藤　孝夫" userId="7223191e-6c99-4ba4-b4dc-210160b35a3d" providerId="ADAL" clId="{48A74086-ADB2-4F5E-9E3C-FFDCC3286134}" dt="2022-10-19T04:48:39.652" v="219" actId="20577"/>
      <pc:docMkLst>
        <pc:docMk/>
      </pc:docMkLst>
      <pc:sldChg chg="modSp mod">
        <pc:chgData name="伊藤　孝夫" userId="7223191e-6c99-4ba4-b4dc-210160b35a3d" providerId="ADAL" clId="{48A74086-ADB2-4F5E-9E3C-FFDCC3286134}" dt="2022-10-19T04:32:03.005" v="210" actId="6549"/>
        <pc:sldMkLst>
          <pc:docMk/>
          <pc:sldMk cId="0" sldId="265"/>
        </pc:sldMkLst>
        <pc:spChg chg="mod">
          <ac:chgData name="伊藤　孝夫" userId="7223191e-6c99-4ba4-b4dc-210160b35a3d" providerId="ADAL" clId="{48A74086-ADB2-4F5E-9E3C-FFDCC3286134}" dt="2022-10-19T04:32:03.005" v="210" actId="6549"/>
          <ac:spMkLst>
            <pc:docMk/>
            <pc:sldMk cId="0" sldId="265"/>
            <ac:spMk id="15363" creationId="{00000000-0000-0000-0000-000000000000}"/>
          </ac:spMkLst>
        </pc:spChg>
      </pc:sldChg>
      <pc:sldChg chg="modSp mod">
        <pc:chgData name="伊藤　孝夫" userId="7223191e-6c99-4ba4-b4dc-210160b35a3d" providerId="ADAL" clId="{48A74086-ADB2-4F5E-9E3C-FFDCC3286134}" dt="2022-10-19T04:21:35.895" v="104"/>
        <pc:sldMkLst>
          <pc:docMk/>
          <pc:sldMk cId="0" sldId="294"/>
        </pc:sldMkLst>
        <pc:spChg chg="mod">
          <ac:chgData name="伊藤　孝夫" userId="7223191e-6c99-4ba4-b4dc-210160b35a3d" providerId="ADAL" clId="{48A74086-ADB2-4F5E-9E3C-FFDCC3286134}" dt="2022-10-19T04:21:35.895" v="104"/>
          <ac:spMkLst>
            <pc:docMk/>
            <pc:sldMk cId="0" sldId="294"/>
            <ac:spMk id="14339" creationId="{00000000-0000-0000-0000-000000000000}"/>
          </ac:spMkLst>
        </pc:spChg>
      </pc:sldChg>
      <pc:sldChg chg="modSp mod">
        <pc:chgData name="伊藤　孝夫" userId="7223191e-6c99-4ba4-b4dc-210160b35a3d" providerId="ADAL" clId="{48A74086-ADB2-4F5E-9E3C-FFDCC3286134}" dt="2022-10-19T04:21:21.055" v="98" actId="6549"/>
        <pc:sldMkLst>
          <pc:docMk/>
          <pc:sldMk cId="0" sldId="324"/>
        </pc:sldMkLst>
        <pc:spChg chg="mod">
          <ac:chgData name="伊藤　孝夫" userId="7223191e-6c99-4ba4-b4dc-210160b35a3d" providerId="ADAL" clId="{48A74086-ADB2-4F5E-9E3C-FFDCC3286134}" dt="2022-10-19T04:21:21.055" v="98" actId="6549"/>
          <ac:spMkLst>
            <pc:docMk/>
            <pc:sldMk cId="0" sldId="324"/>
            <ac:spMk id="13315" creationId="{00000000-0000-0000-0000-000000000000}"/>
          </ac:spMkLst>
        </pc:spChg>
      </pc:sldChg>
      <pc:sldChg chg="addSp delSp modSp mod">
        <pc:chgData name="伊藤　孝夫" userId="7223191e-6c99-4ba4-b4dc-210160b35a3d" providerId="ADAL" clId="{48A74086-ADB2-4F5E-9E3C-FFDCC3286134}" dt="2022-10-19T04:48:39.652" v="219" actId="20577"/>
        <pc:sldMkLst>
          <pc:docMk/>
          <pc:sldMk cId="2934623251" sldId="326"/>
        </pc:sldMkLst>
        <pc:graphicFrameChg chg="add mod modGraphic">
          <ac:chgData name="伊藤　孝夫" userId="7223191e-6c99-4ba4-b4dc-210160b35a3d" providerId="ADAL" clId="{48A74086-ADB2-4F5E-9E3C-FFDCC3286134}" dt="2022-10-19T04:48:39.652" v="219" actId="20577"/>
          <ac:graphicFrameMkLst>
            <pc:docMk/>
            <pc:sldMk cId="2934623251" sldId="326"/>
            <ac:graphicFrameMk id="2" creationId="{FE8F149D-A1BF-A01F-929A-823B25EB2BB0}"/>
          </ac:graphicFrameMkLst>
        </pc:graphicFrameChg>
        <pc:picChg chg="del mod">
          <ac:chgData name="伊藤　孝夫" userId="7223191e-6c99-4ba4-b4dc-210160b35a3d" providerId="ADAL" clId="{48A74086-ADB2-4F5E-9E3C-FFDCC3286134}" dt="2022-10-19T04:47:56.829" v="212" actId="21"/>
          <ac:picMkLst>
            <pc:docMk/>
            <pc:sldMk cId="2934623251" sldId="326"/>
            <ac:picMk id="4" creationId="{00000000-0000-0000-0000-000000000000}"/>
          </ac:picMkLst>
        </pc:picChg>
      </pc:sldChg>
      <pc:sldChg chg="add mod modShow">
        <pc:chgData name="伊藤　孝夫" userId="7223191e-6c99-4ba4-b4dc-210160b35a3d" providerId="ADAL" clId="{48A74086-ADB2-4F5E-9E3C-FFDCC3286134}" dt="2022-10-19T04:21:58.820" v="106" actId="729"/>
        <pc:sldMkLst>
          <pc:docMk/>
          <pc:sldMk cId="2369921475" sldId="327"/>
        </pc:sldMkLst>
      </pc:sldChg>
    </pc:docChg>
  </pc:docChgLst>
  <pc:docChgLst>
    <pc:chgData name="伊藤　孝夫" userId="7223191e-6c99-4ba4-b4dc-210160b35a3d" providerId="ADAL" clId="{2179F069-7B2B-4BEC-885C-14BFE95C29F1}"/>
    <pc:docChg chg="modSld">
      <pc:chgData name="伊藤　孝夫" userId="7223191e-6c99-4ba4-b4dc-210160b35a3d" providerId="ADAL" clId="{2179F069-7B2B-4BEC-885C-14BFE95C29F1}" dt="2023-09-07T04:06:50.469" v="25" actId="6549"/>
      <pc:docMkLst>
        <pc:docMk/>
      </pc:docMkLst>
      <pc:sldChg chg="modSp mod">
        <pc:chgData name="伊藤　孝夫" userId="7223191e-6c99-4ba4-b4dc-210160b35a3d" providerId="ADAL" clId="{2179F069-7B2B-4BEC-885C-14BFE95C29F1}" dt="2023-09-07T03:40:42.198" v="5" actId="20577"/>
        <pc:sldMkLst>
          <pc:docMk/>
          <pc:sldMk cId="0" sldId="291"/>
        </pc:sldMkLst>
        <pc:spChg chg="mod">
          <ac:chgData name="伊藤　孝夫" userId="7223191e-6c99-4ba4-b4dc-210160b35a3d" providerId="ADAL" clId="{2179F069-7B2B-4BEC-885C-14BFE95C29F1}" dt="2023-09-07T03:40:42.198" v="5" actId="20577"/>
          <ac:spMkLst>
            <pc:docMk/>
            <pc:sldMk cId="0" sldId="291"/>
            <ac:spMk id="12291" creationId="{00000000-0000-0000-0000-000000000000}"/>
          </ac:spMkLst>
        </pc:spChg>
      </pc:sldChg>
      <pc:sldChg chg="modSp mod">
        <pc:chgData name="伊藤　孝夫" userId="7223191e-6c99-4ba4-b4dc-210160b35a3d" providerId="ADAL" clId="{2179F069-7B2B-4BEC-885C-14BFE95C29F1}" dt="2023-09-07T04:06:50.469" v="25" actId="6549"/>
        <pc:sldMkLst>
          <pc:docMk/>
          <pc:sldMk cId="0" sldId="299"/>
        </pc:sldMkLst>
        <pc:spChg chg="mod">
          <ac:chgData name="伊藤　孝夫" userId="7223191e-6c99-4ba4-b4dc-210160b35a3d" providerId="ADAL" clId="{2179F069-7B2B-4BEC-885C-14BFE95C29F1}" dt="2023-09-07T04:06:50.469" v="25" actId="6549"/>
          <ac:spMkLst>
            <pc:docMk/>
            <pc:sldMk cId="0" sldId="299"/>
            <ac:spMk id="9219" creationId="{00000000-0000-0000-0000-000000000000}"/>
          </ac:spMkLst>
        </pc:spChg>
      </pc:sldChg>
    </pc:docChg>
  </pc:docChgLst>
  <pc:docChgLst>
    <pc:chgData name="伊藤　孝夫" userId="7223191e-6c99-4ba4-b4dc-210160b35a3d" providerId="ADAL" clId="{8DFFA58C-18E2-4F36-BB57-0BF331489E12}"/>
    <pc:docChg chg="undo custSel addSld delSld modSld">
      <pc:chgData name="伊藤　孝夫" userId="7223191e-6c99-4ba4-b4dc-210160b35a3d" providerId="ADAL" clId="{8DFFA58C-18E2-4F36-BB57-0BF331489E12}" dt="2023-09-07T02:08:59.870" v="122" actId="729"/>
      <pc:docMkLst>
        <pc:docMk/>
      </pc:docMkLst>
      <pc:sldChg chg="modSp mod">
        <pc:chgData name="伊藤　孝夫" userId="7223191e-6c99-4ba4-b4dc-210160b35a3d" providerId="ADAL" clId="{8DFFA58C-18E2-4F36-BB57-0BF331489E12}" dt="2023-08-24T07:28:55.824" v="65" actId="20577"/>
        <pc:sldMkLst>
          <pc:docMk/>
          <pc:sldMk cId="0" sldId="265"/>
        </pc:sldMkLst>
        <pc:spChg chg="mod">
          <ac:chgData name="伊藤　孝夫" userId="7223191e-6c99-4ba4-b4dc-210160b35a3d" providerId="ADAL" clId="{8DFFA58C-18E2-4F36-BB57-0BF331489E12}" dt="2023-08-24T07:28:55.824" v="65" actId="20577"/>
          <ac:spMkLst>
            <pc:docMk/>
            <pc:sldMk cId="0" sldId="265"/>
            <ac:spMk id="15363" creationId="{00000000-0000-0000-0000-000000000000}"/>
          </ac:spMkLst>
        </pc:spChg>
      </pc:sldChg>
      <pc:sldChg chg="delSp">
        <pc:chgData name="伊藤　孝夫" userId="7223191e-6c99-4ba4-b4dc-210160b35a3d" providerId="ADAL" clId="{8DFFA58C-18E2-4F36-BB57-0BF331489E12}" dt="2023-08-24T08:27:56.596" v="116"/>
        <pc:sldMkLst>
          <pc:docMk/>
          <pc:sldMk cId="0" sldId="289"/>
        </pc:sldMkLst>
        <pc:spChg chg="del">
          <ac:chgData name="伊藤　孝夫" userId="7223191e-6c99-4ba4-b4dc-210160b35a3d" providerId="ADAL" clId="{8DFFA58C-18E2-4F36-BB57-0BF331489E12}" dt="2023-08-24T08:27:56.596" v="116"/>
          <ac:spMkLst>
            <pc:docMk/>
            <pc:sldMk cId="0" sldId="289"/>
            <ac:spMk id="3" creationId="{AEAF256B-8D68-629B-7738-1F5440043982}"/>
          </ac:spMkLst>
        </pc:spChg>
      </pc:sldChg>
      <pc:sldChg chg="modSp mod">
        <pc:chgData name="伊藤　孝夫" userId="7223191e-6c99-4ba4-b4dc-210160b35a3d" providerId="ADAL" clId="{8DFFA58C-18E2-4F36-BB57-0BF331489E12}" dt="2023-08-24T07:15:46.006" v="25" actId="6549"/>
        <pc:sldMkLst>
          <pc:docMk/>
          <pc:sldMk cId="0" sldId="291"/>
        </pc:sldMkLst>
        <pc:spChg chg="mod">
          <ac:chgData name="伊藤　孝夫" userId="7223191e-6c99-4ba4-b4dc-210160b35a3d" providerId="ADAL" clId="{8DFFA58C-18E2-4F36-BB57-0BF331489E12}" dt="2023-08-24T07:15:46.006" v="25" actId="6549"/>
          <ac:spMkLst>
            <pc:docMk/>
            <pc:sldMk cId="0" sldId="291"/>
            <ac:spMk id="12291" creationId="{00000000-0000-0000-0000-000000000000}"/>
          </ac:spMkLst>
        </pc:spChg>
      </pc:sldChg>
      <pc:sldChg chg="modSp mod">
        <pc:chgData name="伊藤　孝夫" userId="7223191e-6c99-4ba4-b4dc-210160b35a3d" providerId="ADAL" clId="{8DFFA58C-18E2-4F36-BB57-0BF331489E12}" dt="2023-08-24T07:17:28.577" v="46"/>
        <pc:sldMkLst>
          <pc:docMk/>
          <pc:sldMk cId="0" sldId="323"/>
        </pc:sldMkLst>
        <pc:spChg chg="mod">
          <ac:chgData name="伊藤　孝夫" userId="7223191e-6c99-4ba4-b4dc-210160b35a3d" providerId="ADAL" clId="{8DFFA58C-18E2-4F36-BB57-0BF331489E12}" dt="2023-08-24T07:17:28.577" v="46"/>
          <ac:spMkLst>
            <pc:docMk/>
            <pc:sldMk cId="0" sldId="323"/>
            <ac:spMk id="12291" creationId="{00000000-0000-0000-0000-000000000000}"/>
          </ac:spMkLst>
        </pc:spChg>
      </pc:sldChg>
      <pc:sldChg chg="modSp mod">
        <pc:chgData name="伊藤　孝夫" userId="7223191e-6c99-4ba4-b4dc-210160b35a3d" providerId="ADAL" clId="{8DFFA58C-18E2-4F36-BB57-0BF331489E12}" dt="2023-08-24T07:36:48.277" v="115" actId="6549"/>
        <pc:sldMkLst>
          <pc:docMk/>
          <pc:sldMk cId="2934623251" sldId="326"/>
        </pc:sldMkLst>
        <pc:spChg chg="mod">
          <ac:chgData name="伊藤　孝夫" userId="7223191e-6c99-4ba4-b4dc-210160b35a3d" providerId="ADAL" clId="{8DFFA58C-18E2-4F36-BB57-0BF331489E12}" dt="2023-08-24T07:36:48.277" v="115" actId="6549"/>
          <ac:spMkLst>
            <pc:docMk/>
            <pc:sldMk cId="2934623251" sldId="326"/>
            <ac:spMk id="25602" creationId="{00000000-0000-0000-0000-000000000000}"/>
          </ac:spMkLst>
        </pc:spChg>
        <pc:graphicFrameChg chg="modGraphic">
          <ac:chgData name="伊藤　孝夫" userId="7223191e-6c99-4ba4-b4dc-210160b35a3d" providerId="ADAL" clId="{8DFFA58C-18E2-4F36-BB57-0BF331489E12}" dt="2023-08-24T07:36:24.619" v="107" actId="313"/>
          <ac:graphicFrameMkLst>
            <pc:docMk/>
            <pc:sldMk cId="2934623251" sldId="326"/>
            <ac:graphicFrameMk id="2" creationId="{FE8F149D-A1BF-A01F-929A-823B25EB2BB0}"/>
          </ac:graphicFrameMkLst>
        </pc:graphicFrameChg>
      </pc:sldChg>
      <pc:sldChg chg="add del mod modShow">
        <pc:chgData name="伊藤　孝夫" userId="7223191e-6c99-4ba4-b4dc-210160b35a3d" providerId="ADAL" clId="{8DFFA58C-18E2-4F36-BB57-0BF331489E12}" dt="2023-09-07T02:08:56.674" v="121" actId="729"/>
        <pc:sldMkLst>
          <pc:docMk/>
          <pc:sldMk cId="0" sldId="329"/>
        </pc:sldMkLst>
      </pc:sldChg>
      <pc:sldChg chg="add del mod modShow">
        <pc:chgData name="伊藤　孝夫" userId="7223191e-6c99-4ba4-b4dc-210160b35a3d" providerId="ADAL" clId="{8DFFA58C-18E2-4F36-BB57-0BF331489E12}" dt="2023-09-07T02:08:59.870" v="122" actId="729"/>
        <pc:sldMkLst>
          <pc:docMk/>
          <pc:sldMk cId="0" sldId="33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50" tIns="47325" rIns="94650" bIns="47325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50" tIns="47325" rIns="94650" bIns="4732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50" tIns="47325" rIns="94650" bIns="47325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50" tIns="47325" rIns="94650" bIns="4732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pPr>
              <a:defRPr/>
            </a:pPr>
            <a:fld id="{20BFE5C8-1DE7-4446-9CC5-7F751A74A858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l">
              <a:defRPr kumimoji="1" sz="1200"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r">
              <a:defRPr kumimoji="1" sz="1200"/>
            </a:lvl1pPr>
          </a:lstStyle>
          <a:p>
            <a:pPr>
              <a:defRPr/>
            </a:pPr>
            <a:fld id="{226E7AA9-865F-4CC9-BE94-6F1DE485D2FC}" type="datetimeFigureOut">
              <a:rPr lang="ja-JP" altLang="en-US"/>
              <a:pPr>
                <a:defRPr/>
              </a:pPr>
              <a:t>2023/9/7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9525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50" tIns="47325" rIns="94650" bIns="47325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76900" cy="4029075"/>
          </a:xfrm>
          <a:prstGeom prst="rect">
            <a:avLst/>
          </a:prstGeom>
        </p:spPr>
        <p:txBody>
          <a:bodyPr vert="horz" lIns="94650" tIns="47325" rIns="94650" bIns="47325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4650" tIns="47325" rIns="94650" bIns="47325" rtlCol="0" anchor="b"/>
          <a:lstStyle>
            <a:lvl1pPr algn="l">
              <a:defRPr kumimoji="1" sz="1200"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4650" tIns="47325" rIns="94650" bIns="47325" rtlCol="0" anchor="b"/>
          <a:lstStyle>
            <a:lvl1pPr algn="r">
              <a:defRPr kumimoji="1" sz="1200"/>
            </a:lvl1pPr>
          </a:lstStyle>
          <a:p>
            <a:pPr>
              <a:defRPr/>
            </a:pPr>
            <a:fld id="{94D7FA8D-3326-4466-8536-4EA28B24E43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6148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68350" indent="-29527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82688" indent="-23653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55763" indent="-23653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128838" indent="-23653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860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30432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5004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9576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B5709509-275E-44DA-8FF5-551ABAA17C4D}" type="slidenum">
              <a:rPr lang="ja-JP" altLang="en-US" smtClean="0"/>
              <a:pPr/>
              <a:t>1</a:t>
            </a:fld>
            <a:endParaRPr lang="ja-JP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BE2C2-C52A-424B-979C-C929048F15EA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12563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EFC9F5-F263-4179-B963-70846FEF3D20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12072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0DEFB-6831-40E1-BEF0-FC97FF8C6149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34068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F4A02-EAA4-4A2A-8149-6BB55000BB13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28053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47EF2-834D-4579-9B00-7948930600F8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34239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EF266-C876-41A4-8F18-1327A6DEB183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07872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AD4F5-1A24-4CFE-A9B0-A0333767D50B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138914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83278-A3BD-43C4-BE43-C7D3DEBEA0F7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9027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E0700-8760-4C91-9238-4B9482960D21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8181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FB3E8-B293-4C5A-80BF-8613973E1C07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23600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15F24-F49A-4F7F-9C13-13385477B9EA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15503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61987C5-2450-4942-AFF0-E311207C47F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0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hf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totakao@Hiroshima-u.ac.j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hyperlink" Target="http://www.hiroshima-u.ac.jp/index-j.htm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gi-global.com/journal/international-journal-business-data-communications/1087" TargetMode="External"/><Relationship Id="rId2" Type="http://schemas.openxmlformats.org/officeDocument/2006/relationships/hyperlink" Target="http://www.aicit.org/aiss/home/index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yazaki-u.ac.jp/" TargetMode="External"/><Relationship Id="rId2" Type="http://schemas.openxmlformats.org/officeDocument/2006/relationships/hyperlink" Target="http://www.kyoto-u.ac.jp/ja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home.hiroshima-u.ac.jp/itotakao/english.html" TargetMode="External"/><Relationship Id="rId2" Type="http://schemas.openxmlformats.org/officeDocument/2006/relationships/hyperlink" Target="http://home.hiroshima-u.ac.jp/itotakao/mote1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home.hiroshima-u.ac.jp/itotakao/miyazaki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itwh.edu.cn/" TargetMode="External"/><Relationship Id="rId2" Type="http://schemas.openxmlformats.org/officeDocument/2006/relationships/hyperlink" Target="http://www.hiroshima-u.ac.jp/index.%20html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alife-robotics.co.jp/Call%20for%20Papers.pdf" TargetMode="External"/><Relationship Id="rId2" Type="http://schemas.openxmlformats.org/officeDocument/2006/relationships/hyperlink" Target="http://www.njit.edu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alife-robotics.co.jp/Call%20for%20Papers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stage.jst.go.jp/browse/jaalr/-char/en" TargetMode="External"/><Relationship Id="rId2" Type="http://schemas.openxmlformats.org/officeDocument/2006/relationships/hyperlink" Target="https://www.jstage.jst.go.jp/browse/jrnal/-char/e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2133600"/>
            <a:ext cx="7988300" cy="1565513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ja-JP" sz="4800" dirty="0"/>
              <a:t>The MOT and Venture Business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34219" y="3699112"/>
            <a:ext cx="8174037" cy="2394183"/>
          </a:xfrm>
        </p:spPr>
        <p:txBody>
          <a:bodyPr/>
          <a:lstStyle/>
          <a:p>
            <a:pPr eaLnBrk="1" hangingPunct="1"/>
            <a:r>
              <a:rPr lang="en-US" altLang="ja-JP" sz="2800" dirty="0">
                <a:solidFill>
                  <a:srgbClr val="FF0000"/>
                </a:solidFill>
              </a:rPr>
              <a:t>Prof. Takao Ito, </a:t>
            </a:r>
          </a:p>
          <a:p>
            <a:pPr eaLnBrk="1" hangingPunct="1"/>
            <a:r>
              <a:rPr lang="en-US" altLang="ja-JP" sz="2800" dirty="0"/>
              <a:t>Doctor of Economics, PH.D. of Engineering, </a:t>
            </a:r>
          </a:p>
          <a:p>
            <a:pPr eaLnBrk="1" hangingPunct="1"/>
            <a:r>
              <a:rPr lang="en-US" altLang="ja-JP" sz="2800" dirty="0"/>
              <a:t>Graduate School</a:t>
            </a:r>
            <a:r>
              <a:rPr lang="ja-JP" altLang="en-US" sz="2800" dirty="0"/>
              <a:t> </a:t>
            </a:r>
            <a:r>
              <a:rPr lang="en-US" altLang="ja-JP" sz="2800" dirty="0"/>
              <a:t>of Advanced Science and Engineering, Hiroshima University</a:t>
            </a:r>
          </a:p>
          <a:p>
            <a:pPr eaLnBrk="1" hangingPunct="1"/>
            <a:r>
              <a:rPr lang="en-US" altLang="ja-JP" sz="2800" dirty="0"/>
              <a:t>E-Mail: </a:t>
            </a:r>
            <a:r>
              <a:rPr lang="en-US" altLang="ja-JP" sz="2800" dirty="0">
                <a:hlinkClick r:id="rId3"/>
              </a:rPr>
              <a:t>itotakao@Hiroshima-u.ac.jp</a:t>
            </a:r>
            <a:endParaRPr lang="en-US" altLang="ja-JP" sz="2800" dirty="0"/>
          </a:p>
        </p:txBody>
      </p:sp>
      <p:grpSp>
        <p:nvGrpSpPr>
          <p:cNvPr id="5124" name="グループ化 5"/>
          <p:cNvGrpSpPr>
            <a:grpSpLocks/>
          </p:cNvGrpSpPr>
          <p:nvPr/>
        </p:nvGrpSpPr>
        <p:grpSpPr bwMode="auto">
          <a:xfrm>
            <a:off x="0" y="0"/>
            <a:ext cx="1655763" cy="2090738"/>
            <a:chOff x="1979712" y="404664"/>
            <a:chExt cx="1656184" cy="2091159"/>
          </a:xfrm>
        </p:grpSpPr>
        <p:pic>
          <p:nvPicPr>
            <p:cNvPr id="5127" name="Picture 4" descr="広島大学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9712" y="2060848"/>
              <a:ext cx="1656184" cy="434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8" name="図 3" descr="1321661042.jp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9712" y="404664"/>
              <a:ext cx="1656184" cy="1656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80152E-3181-4F9E-9E7C-1F0A88825FF5}" type="slidenum">
              <a:rPr lang="en-US" altLang="ja-JP" smtClean="0"/>
              <a:pPr>
                <a:defRPr/>
              </a:pPr>
              <a:t>1</a:t>
            </a:fld>
            <a:endParaRPr lang="en-US" altLang="ja-JP" dirty="0"/>
          </a:p>
        </p:txBody>
      </p:sp>
      <p:sp>
        <p:nvSpPr>
          <p:cNvPr id="9" name="正方形/長方形 8"/>
          <p:cNvSpPr/>
          <p:nvPr/>
        </p:nvSpPr>
        <p:spPr>
          <a:xfrm>
            <a:off x="4932041" y="190500"/>
            <a:ext cx="421196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400" b="1" dirty="0"/>
              <a:t>５ </a:t>
            </a:r>
            <a:r>
              <a:rPr lang="en-US" altLang="ja-JP" sz="1400" b="1" dirty="0"/>
              <a:t>Guiding Principles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altLang="ja-JP" sz="1400" dirty="0"/>
              <a:t>The</a:t>
            </a:r>
            <a:r>
              <a:rPr lang="ja-JP" altLang="en-US" sz="1400" dirty="0"/>
              <a:t> </a:t>
            </a:r>
            <a:r>
              <a:rPr lang="en-US" altLang="ja-JP" sz="1400" dirty="0"/>
              <a:t>Pursuit</a:t>
            </a:r>
            <a:r>
              <a:rPr lang="ja-JP" altLang="en-US" sz="1400" dirty="0"/>
              <a:t> </a:t>
            </a:r>
            <a:r>
              <a:rPr lang="en-US" altLang="ja-JP" sz="1400" dirty="0"/>
              <a:t>of</a:t>
            </a:r>
            <a:r>
              <a:rPr lang="ja-JP" altLang="en-US" sz="1400" dirty="0"/>
              <a:t> </a:t>
            </a:r>
            <a:r>
              <a:rPr lang="en-US" altLang="ja-JP" sz="1400" dirty="0"/>
              <a:t>Peace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altLang="ja-JP" sz="1400" dirty="0"/>
              <a:t>The</a:t>
            </a:r>
            <a:r>
              <a:rPr lang="ja-JP" altLang="en-US" sz="1400" dirty="0"/>
              <a:t> </a:t>
            </a:r>
            <a:r>
              <a:rPr lang="en-US" altLang="ja-JP" sz="1400" dirty="0"/>
              <a:t>Creation</a:t>
            </a:r>
            <a:r>
              <a:rPr lang="ja-JP" altLang="en-US" sz="1400" dirty="0"/>
              <a:t> </a:t>
            </a:r>
            <a:r>
              <a:rPr lang="en-US" altLang="ja-JP" sz="1400" dirty="0"/>
              <a:t>of</a:t>
            </a:r>
            <a:r>
              <a:rPr lang="ja-JP" altLang="en-US" sz="1400" dirty="0"/>
              <a:t> </a:t>
            </a:r>
            <a:r>
              <a:rPr lang="en-US" altLang="ja-JP" sz="1400" dirty="0"/>
              <a:t>New</a:t>
            </a:r>
            <a:r>
              <a:rPr lang="ja-JP" altLang="en-US" sz="1400" dirty="0"/>
              <a:t> </a:t>
            </a:r>
            <a:r>
              <a:rPr lang="en-US" altLang="ja-JP" sz="1400" dirty="0"/>
              <a:t>Forms</a:t>
            </a:r>
            <a:r>
              <a:rPr lang="ja-JP" altLang="en-US" sz="1400" dirty="0"/>
              <a:t> </a:t>
            </a:r>
            <a:r>
              <a:rPr lang="en-US" altLang="ja-JP" sz="1400" dirty="0"/>
              <a:t>of</a:t>
            </a:r>
            <a:r>
              <a:rPr lang="ja-JP" altLang="en-US" sz="1400" dirty="0"/>
              <a:t> </a:t>
            </a:r>
            <a:r>
              <a:rPr lang="en-US" altLang="ja-JP" sz="1400" dirty="0"/>
              <a:t>Knowledge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altLang="ja-JP" sz="1400" dirty="0"/>
              <a:t>The</a:t>
            </a:r>
            <a:r>
              <a:rPr lang="ja-JP" altLang="en-US" sz="1400" dirty="0"/>
              <a:t> </a:t>
            </a:r>
            <a:r>
              <a:rPr lang="en-US" altLang="ja-JP" sz="1400" dirty="0"/>
              <a:t>Nurturing</a:t>
            </a:r>
            <a:r>
              <a:rPr lang="ja-JP" altLang="en-US" sz="1400" dirty="0"/>
              <a:t> </a:t>
            </a:r>
            <a:r>
              <a:rPr lang="en-US" altLang="ja-JP" sz="1400" dirty="0"/>
              <a:t>of</a:t>
            </a:r>
            <a:r>
              <a:rPr lang="ja-JP" altLang="en-US" sz="1400" dirty="0"/>
              <a:t> </a:t>
            </a:r>
            <a:r>
              <a:rPr lang="en-US" altLang="ja-JP" sz="1400" dirty="0"/>
              <a:t>Well-Rounded</a:t>
            </a:r>
            <a:r>
              <a:rPr lang="ja-JP" altLang="en-US" sz="1400" dirty="0"/>
              <a:t> </a:t>
            </a:r>
            <a:r>
              <a:rPr lang="en-US" altLang="ja-JP" sz="1400" dirty="0"/>
              <a:t>Human</a:t>
            </a:r>
            <a:r>
              <a:rPr lang="ja-JP" altLang="en-US" sz="1400" dirty="0"/>
              <a:t> </a:t>
            </a:r>
            <a:r>
              <a:rPr lang="en-US" altLang="ja-JP" sz="1400" dirty="0"/>
              <a:t>Beings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altLang="ja-JP" sz="1400" dirty="0"/>
              <a:t>Collaboration with the Local, Regional, and International Community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altLang="ja-JP" sz="1400" dirty="0"/>
              <a:t>Continuous Self-Development</a:t>
            </a:r>
            <a:endParaRPr lang="ja-JP" altLang="en-US" sz="1400" dirty="0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827088" y="2133600"/>
            <a:ext cx="3024187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5143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8572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2001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15430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0002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4574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29146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3718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</a:rPr>
              <a:t>Intensive Course of</a:t>
            </a:r>
            <a:r>
              <a:rPr lang="en-US" altLang="ja-JP" sz="1800" dirty="0">
                <a:latin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675"/>
            <a:ext cx="7239000" cy="5159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dirty="0"/>
              <a:t>Background of the Teacher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836613"/>
            <a:ext cx="8640762" cy="57610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ja-JP" sz="3600" dirty="0"/>
              <a:t>Associate Editor-in-Chief, Advances in Information Sciences and Service Sciences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ja-JP" sz="3600" dirty="0">
                <a:hlinkClick r:id="rId2"/>
              </a:rPr>
              <a:t>http://www.aicit.org/aiss/home/index.html</a:t>
            </a:r>
            <a:endParaRPr lang="en-US" altLang="ja-JP" sz="3600" dirty="0"/>
          </a:p>
          <a:p>
            <a:pPr eaLnBrk="1" hangingPunct="1">
              <a:lnSpc>
                <a:spcPct val="80000"/>
              </a:lnSpc>
            </a:pPr>
            <a:r>
              <a:rPr lang="en-US" altLang="ja-JP" sz="3600" dirty="0"/>
              <a:t>The member of editorial review board of </a:t>
            </a:r>
            <a:r>
              <a:rPr lang="en-US" altLang="ja-JP" sz="3600" i="1" dirty="0"/>
              <a:t>International Journal of Business Data Communications, Networking</a:t>
            </a:r>
            <a:r>
              <a:rPr lang="en-US" altLang="ja-JP" sz="3600" dirty="0"/>
              <a:t>, and </a:t>
            </a:r>
            <a:r>
              <a:rPr lang="en-US" altLang="ja-JP" sz="3600" i="1" dirty="0"/>
              <a:t>International Journal of Data Mining, Modeling and Management</a:t>
            </a:r>
            <a:r>
              <a:rPr lang="en-US" altLang="ja-JP" sz="3600" dirty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ja-JP" sz="3200" dirty="0">
                <a:hlinkClick r:id="rId3"/>
              </a:rPr>
              <a:t>http://www.igi-global.com/journal/international-journal-business-data-communications/1087</a:t>
            </a:r>
            <a:endParaRPr lang="en-US" altLang="ja-JP" sz="3200" dirty="0"/>
          </a:p>
          <a:p>
            <a:pPr eaLnBrk="1" hangingPunct="1">
              <a:lnSpc>
                <a:spcPct val="80000"/>
              </a:lnSpc>
            </a:pPr>
            <a:endParaRPr lang="en-US" altLang="ja-JP" sz="40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9F1F7B-33FE-41D0-BBC2-BE279F6FE9D6}" type="slidenum">
              <a:rPr lang="en-US" altLang="ja-JP" smtClean="0"/>
              <a:pPr>
                <a:defRPr/>
              </a:pPr>
              <a:t>10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3699214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675"/>
            <a:ext cx="7239000" cy="804863"/>
          </a:xfrm>
        </p:spPr>
        <p:txBody>
          <a:bodyPr/>
          <a:lstStyle/>
          <a:p>
            <a:pPr eaLnBrk="1" hangingPunct="1"/>
            <a:r>
              <a:rPr lang="en-US" altLang="ja-JP" dirty="0"/>
              <a:t>Background of the Teacher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484313"/>
            <a:ext cx="8362950" cy="49244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ja-JP" sz="4400" dirty="0"/>
              <a:t>Doctor degree of Economics from Kyoto University</a:t>
            </a:r>
          </a:p>
          <a:p>
            <a:pPr eaLnBrk="1" hangingPunct="1">
              <a:lnSpc>
                <a:spcPct val="80000"/>
              </a:lnSpc>
            </a:pPr>
            <a:r>
              <a:rPr lang="en-US" altLang="ja-JP" sz="4400" dirty="0"/>
              <a:t> </a:t>
            </a:r>
            <a:r>
              <a:rPr lang="en-US" altLang="ja-JP" sz="4400" dirty="0">
                <a:hlinkClick r:id="rId2"/>
              </a:rPr>
              <a:t>http://www.kyoto-u.ac.jp/ja</a:t>
            </a:r>
            <a:endParaRPr lang="en-US" altLang="ja-JP" sz="4400" dirty="0"/>
          </a:p>
          <a:p>
            <a:pPr eaLnBrk="1" hangingPunct="1">
              <a:lnSpc>
                <a:spcPct val="80000"/>
              </a:lnSpc>
            </a:pPr>
            <a:r>
              <a:rPr lang="en-US" altLang="ja-JP" sz="4400" dirty="0"/>
              <a:t>Ph. D. of Engineering from Miyazaki University, Japan.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ja-JP" sz="3600" dirty="0">
                <a:hlinkClick r:id="rId3"/>
              </a:rPr>
              <a:t>http://www.miyazaki-u.ac.jp/</a:t>
            </a:r>
            <a:endParaRPr lang="en-US" altLang="ja-JP" sz="36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4419E0-EFB8-453B-9317-608BAB629B7D}" type="slidenum">
              <a:rPr lang="en-US" altLang="ja-JP" smtClean="0"/>
              <a:pPr>
                <a:defRPr/>
              </a:pPr>
              <a:t>11</a:t>
            </a:fld>
            <a:endParaRPr lang="en-US" altLang="ja-JP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z="4000" dirty="0"/>
              <a:t>Guideline of the MOT and Venture Business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557338"/>
            <a:ext cx="8229600" cy="4708525"/>
          </a:xfrm>
        </p:spPr>
        <p:txBody>
          <a:bodyPr/>
          <a:lstStyle/>
          <a:p>
            <a:pPr eaLnBrk="1" hangingPunct="1"/>
            <a:r>
              <a:rPr lang="en-US" altLang="ja-JP" sz="4400" dirty="0"/>
              <a:t>Aim of the course: to provide a solid grounding to students interested in managing various aspects of technology within organizations and venture business. 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17490F-7AD2-41FB-BBCD-A215F01AC41E}" type="slidenum">
              <a:rPr lang="en-US" altLang="ja-JP" smtClean="0"/>
              <a:pPr>
                <a:defRPr/>
              </a:pPr>
              <a:t>12</a:t>
            </a:fld>
            <a:endParaRPr lang="en-US" altLang="ja-JP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65125"/>
            <a:ext cx="8569325" cy="1192213"/>
          </a:xfrm>
        </p:spPr>
        <p:txBody>
          <a:bodyPr/>
          <a:lstStyle/>
          <a:p>
            <a:pPr eaLnBrk="1" hangingPunct="1"/>
            <a:r>
              <a:rPr lang="en-US" altLang="ja-JP" sz="4000" dirty="0"/>
              <a:t>Guideline of the MOT and Venture Business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628775"/>
            <a:ext cx="8353425" cy="4852988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ja-JP" sz="5000" dirty="0"/>
              <a:t>1) analytical frameworks and quantitative methods of the MOT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ja-JP" sz="5000" dirty="0"/>
              <a:t>2) the key issues of venture businesses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ja-JP" sz="5000" dirty="0"/>
              <a:t>3) case studies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81773F-9D99-412D-BB6C-DA5282924121}" type="slidenum">
              <a:rPr lang="en-US" altLang="ja-JP" smtClean="0"/>
              <a:pPr>
                <a:defRPr/>
              </a:pPr>
              <a:t>13</a:t>
            </a:fld>
            <a:endParaRPr lang="en-US" altLang="ja-JP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/>
              <a:t>Education Goals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91513" cy="4997450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ja-JP" sz="4400" dirty="0"/>
              <a:t>1) a thorough knowledge of the MOT and venture businesses.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ja-JP" sz="4400" dirty="0"/>
              <a:t>2) an understanding of how they, as future leaders of innovative organizations, can recognize and harness creativity.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F421DB-50B0-4A6D-9828-470B21672261}" type="slidenum">
              <a:rPr lang="en-US" altLang="ja-JP" smtClean="0"/>
              <a:pPr>
                <a:defRPr/>
              </a:pPr>
              <a:t>14</a:t>
            </a:fld>
            <a:endParaRPr lang="en-US" altLang="ja-JP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/>
              <a:t>Education Goals (continued)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484313"/>
            <a:ext cx="8642350" cy="4824412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ja-JP" sz="4400" dirty="0"/>
              <a:t>3) the creative problem-solving process and the tools that students can use in their future careers for solving management issues.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ja-JP" sz="4400" dirty="0"/>
              <a:t>4) functional elements of the MOT and venture businesses.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AC3104-C875-438A-9D8F-1C3B7665FCB8}" type="slidenum">
              <a:rPr lang="en-US" altLang="ja-JP" smtClean="0"/>
              <a:pPr>
                <a:defRPr/>
              </a:pPr>
              <a:t>15</a:t>
            </a:fld>
            <a:endParaRPr lang="en-US" altLang="ja-JP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/>
              <a:t>A Basis of Grading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557338"/>
            <a:ext cx="8569325" cy="4895850"/>
          </a:xfrm>
        </p:spPr>
        <p:txBody>
          <a:bodyPr/>
          <a:lstStyle/>
          <a:p>
            <a:pPr eaLnBrk="1" hangingPunct="1"/>
            <a:r>
              <a:rPr lang="ja-JP" altLang="en-US" sz="4800" dirty="0"/>
              <a:t> </a:t>
            </a:r>
            <a:r>
              <a:rPr lang="en-US" altLang="ja-JP" sz="4800" dirty="0"/>
              <a:t>Learning attitudes: 25%</a:t>
            </a:r>
          </a:p>
          <a:p>
            <a:pPr eaLnBrk="1" hangingPunct="1"/>
            <a:r>
              <a:rPr lang="en-US" altLang="ja-JP" sz="4800" dirty="0"/>
              <a:t> Individual and/or group discussion: 30%</a:t>
            </a:r>
          </a:p>
          <a:p>
            <a:pPr eaLnBrk="1" hangingPunct="1"/>
            <a:r>
              <a:rPr lang="en-US" altLang="ja-JP" sz="4800" dirty="0"/>
              <a:t> Final presentation and/or final report: 45%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C82902-08FD-4D44-8959-3A1C7CE8A46E}" type="slidenum">
              <a:rPr lang="en-US" altLang="ja-JP" smtClean="0"/>
              <a:pPr>
                <a:defRPr/>
              </a:pPr>
              <a:t>16</a:t>
            </a:fld>
            <a:endParaRPr lang="en-US" altLang="ja-JP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/>
              <a:t>Notes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313"/>
            <a:ext cx="8147050" cy="5113337"/>
          </a:xfrm>
        </p:spPr>
        <p:txBody>
          <a:bodyPr/>
          <a:lstStyle/>
          <a:p>
            <a:pPr eaLnBrk="1" hangingPunct="1"/>
            <a:r>
              <a:rPr lang="en-US" altLang="ja-JP" sz="3600" dirty="0"/>
              <a:t>You are not required to purchase a textbook. </a:t>
            </a:r>
          </a:p>
          <a:p>
            <a:pPr eaLnBrk="1" hangingPunct="1"/>
            <a:r>
              <a:rPr lang="en-US" altLang="ja-JP" sz="3600" dirty="0"/>
              <a:t>No marks are subtracted if you say something </a:t>
            </a:r>
            <a:r>
              <a:rPr lang="en-US" altLang="ja-JP" sz="3600" dirty="0">
                <a:latin typeface="Arial" panose="020B0604020202020204" pitchFamily="34" charset="0"/>
              </a:rPr>
              <a:t>“</a:t>
            </a:r>
            <a:r>
              <a:rPr lang="en-US" altLang="ja-JP" sz="3600" dirty="0"/>
              <a:t>wrong</a:t>
            </a:r>
            <a:r>
              <a:rPr lang="en-US" altLang="ja-JP" sz="3600" dirty="0">
                <a:latin typeface="Arial" panose="020B0604020202020204" pitchFamily="34" charset="0"/>
              </a:rPr>
              <a:t>”</a:t>
            </a:r>
            <a:r>
              <a:rPr lang="en-US" altLang="ja-JP" sz="3600" dirty="0"/>
              <a:t>. This helps other students clarify their misconceptions. If you have something to say, no matter how silly, raise your hand. Class participation is crucial because it helps you build self-confidence. 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32D990-A856-41F9-B157-3BFDCB05CFF5}" type="slidenum">
              <a:rPr lang="en-US" altLang="ja-JP" smtClean="0"/>
              <a:pPr>
                <a:defRPr/>
              </a:pPr>
              <a:t>17</a:t>
            </a:fld>
            <a:endParaRPr lang="en-US" altLang="ja-JP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15888"/>
            <a:ext cx="7467600" cy="504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/>
              <a:t>Schedule </a:t>
            </a:r>
            <a:endParaRPr lang="en-US" altLang="ja-JP" dirty="0"/>
          </a:p>
        </p:txBody>
      </p:sp>
      <p:sp>
        <p:nvSpPr>
          <p:cNvPr id="10243" name="スライド番号プレースホルダー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C75DC932-79DB-44E0-964A-9499C46C9C09}" type="slidenum">
              <a:rPr lang="en-US" altLang="ja-JP" smtClean="0">
                <a:solidFill>
                  <a:srgbClr val="898989"/>
                </a:solidFill>
              </a:rPr>
              <a:pPr/>
              <a:t>18</a:t>
            </a:fld>
            <a:endParaRPr lang="en-US" altLang="ja-JP" dirty="0">
              <a:solidFill>
                <a:srgbClr val="898989"/>
              </a:solidFill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FE8F149D-A1BF-A01F-929A-823B25EB2B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750681"/>
              </p:ext>
            </p:extLst>
          </p:nvPr>
        </p:nvGraphicFramePr>
        <p:xfrm>
          <a:off x="755576" y="764704"/>
          <a:ext cx="7759773" cy="55916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3494">
                  <a:extLst>
                    <a:ext uri="{9D8B030D-6E8A-4147-A177-3AD203B41FA5}">
                      <a16:colId xmlns:a16="http://schemas.microsoft.com/office/drawing/2014/main" val="3111080311"/>
                    </a:ext>
                  </a:extLst>
                </a:gridCol>
                <a:gridCol w="1300772">
                  <a:extLst>
                    <a:ext uri="{9D8B030D-6E8A-4147-A177-3AD203B41FA5}">
                      <a16:colId xmlns:a16="http://schemas.microsoft.com/office/drawing/2014/main" val="1159738318"/>
                    </a:ext>
                  </a:extLst>
                </a:gridCol>
                <a:gridCol w="493397">
                  <a:extLst>
                    <a:ext uri="{9D8B030D-6E8A-4147-A177-3AD203B41FA5}">
                      <a16:colId xmlns:a16="http://schemas.microsoft.com/office/drawing/2014/main" val="1157085376"/>
                    </a:ext>
                  </a:extLst>
                </a:gridCol>
                <a:gridCol w="4021922">
                  <a:extLst>
                    <a:ext uri="{9D8B030D-6E8A-4147-A177-3AD203B41FA5}">
                      <a16:colId xmlns:a16="http://schemas.microsoft.com/office/drawing/2014/main" val="1885992662"/>
                    </a:ext>
                  </a:extLst>
                </a:gridCol>
                <a:gridCol w="1480188">
                  <a:extLst>
                    <a:ext uri="{9D8B030D-6E8A-4147-A177-3AD203B41FA5}">
                      <a16:colId xmlns:a16="http://schemas.microsoft.com/office/drawing/2014/main" val="787600818"/>
                    </a:ext>
                  </a:extLst>
                </a:gridCol>
              </a:tblGrid>
              <a:tr h="294297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MOT and Venture Business (An Intensive Course)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12182"/>
                  </a:ext>
                </a:extLst>
              </a:tr>
              <a:tr h="294297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08:50-16:20, Saturday and Sunday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461256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No.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Date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Lecture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3186168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Outlines and Introduction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08:50-10:20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664124302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2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The evolution of Management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10:30-12:00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159942664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3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Key Issues in Corporate Management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13:10-14:40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66683704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4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Break-Even Point Analysis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14:50-16:20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723274852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5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Sun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Cost Benefit Analysis and Ethics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08:50-10:20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000512510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6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Sun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Stock Control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10:30-12:00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693630138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7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Sun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Case Studies and Group Discussion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13:10-14:40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300617916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8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Sun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Kaizen and Quality Control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14:50-16:20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27476719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9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Motivation (self Learning)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08:50-10:20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152896092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Organization Structure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10:30-12:00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4079529942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11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Decision-making and Strategy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13:10-14:40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624636837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Leadership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14:50-16:20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4008568928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13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Sun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Business Plan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08:50-10:20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792640606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14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Sun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Entrepreneur and Venture Business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10:30-12:00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826823798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15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Sun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Presentation and/or Final Examination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13:10-14:40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440526671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16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Sun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Review and Free Discussion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14:50-16:20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815978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46232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タイトル 1"/>
          <p:cNvSpPr>
            <a:spLocks noGrp="1"/>
          </p:cNvSpPr>
          <p:nvPr>
            <p:ph type="title"/>
          </p:nvPr>
        </p:nvSpPr>
        <p:spPr>
          <a:xfrm>
            <a:off x="468313" y="2636838"/>
            <a:ext cx="8229600" cy="1258887"/>
          </a:xfrm>
        </p:spPr>
        <p:txBody>
          <a:bodyPr/>
          <a:lstStyle/>
          <a:p>
            <a:pPr eaLnBrk="1" hangingPunct="1"/>
            <a:r>
              <a:rPr lang="en-US" altLang="ja-JP" sz="4800" b="1" dirty="0"/>
              <a:t>Thank you for your attention!</a:t>
            </a:r>
            <a:endParaRPr lang="ja-JP" altLang="en-US" sz="4800" b="1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AC4FCB-B3F4-4E6C-B152-66F32C09297B}" type="slidenum">
              <a:rPr lang="en-US" altLang="ja-JP" smtClean="0"/>
              <a:pPr>
                <a:defRPr/>
              </a:pPr>
              <a:t>19</a:t>
            </a:fld>
            <a:endParaRPr lang="en-US" altLang="ja-JP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276475"/>
            <a:ext cx="8280400" cy="2089150"/>
          </a:xfrm>
        </p:spPr>
        <p:txBody>
          <a:bodyPr/>
          <a:lstStyle/>
          <a:p>
            <a:pPr eaLnBrk="1" hangingPunct="1"/>
            <a:r>
              <a:rPr lang="en-US" altLang="ja-JP" sz="4800" dirty="0">
                <a:solidFill>
                  <a:srgbClr val="00B050"/>
                </a:solidFill>
              </a:rPr>
              <a:t>Topic 0 </a:t>
            </a:r>
            <a:r>
              <a:rPr lang="en-US" altLang="ja-JP" sz="4800" dirty="0"/>
              <a:t>Preliminaries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75625B-3DC5-420A-BD1C-E4BF247EFFDD}" type="slidenum">
              <a:rPr lang="en-US" altLang="ja-JP" smtClean="0"/>
              <a:pPr>
                <a:defRPr/>
              </a:pPr>
              <a:t>2</a:t>
            </a:fld>
            <a:endParaRPr lang="en-US" altLang="ja-JP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/>
              <a:t>Case 3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14833" y="1340768"/>
            <a:ext cx="8362950" cy="4852988"/>
          </a:xfrm>
        </p:spPr>
        <p:txBody>
          <a:bodyPr/>
          <a:lstStyle/>
          <a:p>
            <a:pPr eaLnBrk="1" hangingPunct="1"/>
            <a:r>
              <a:rPr lang="en-US" altLang="ja-JP" sz="3600" dirty="0"/>
              <a:t>Materials: 2,465,783Yen</a:t>
            </a:r>
          </a:p>
          <a:p>
            <a:pPr eaLnBrk="1" hangingPunct="1"/>
            <a:r>
              <a:rPr lang="en-US" altLang="ja-JP" sz="3600" dirty="0"/>
              <a:t>Wage: 4,356,892Yen</a:t>
            </a:r>
          </a:p>
          <a:p>
            <a:pPr eaLnBrk="1" hangingPunct="1"/>
            <a:r>
              <a:rPr lang="en-US" altLang="ja-JP" sz="3600" dirty="0"/>
              <a:t>Advertising: 765,318Yen</a:t>
            </a:r>
          </a:p>
          <a:p>
            <a:pPr eaLnBrk="1" hangingPunct="1"/>
            <a:r>
              <a:rPr lang="en-US" altLang="ja-JP" sz="3600" dirty="0"/>
              <a:t>Rental: 1,254,876Yen</a:t>
            </a:r>
          </a:p>
          <a:p>
            <a:pPr eaLnBrk="1" hangingPunct="1"/>
            <a:r>
              <a:rPr lang="en-US" altLang="ja-JP" sz="3600" dirty="0"/>
              <a:t>Insurance: 432,865Yen</a:t>
            </a:r>
          </a:p>
          <a:p>
            <a:pPr eaLnBrk="1" hangingPunct="1"/>
            <a:r>
              <a:rPr lang="en-US" altLang="ja-JP" sz="3600" dirty="0"/>
              <a:t>Packing charge: 647,816Yen</a:t>
            </a:r>
          </a:p>
          <a:p>
            <a:pPr eaLnBrk="1" hangingPunct="1"/>
            <a:r>
              <a:rPr lang="en-US" altLang="ja-JP" sz="3600" dirty="0"/>
              <a:t>Delivery fee: 346,825Yen</a:t>
            </a:r>
          </a:p>
          <a:p>
            <a:pPr eaLnBrk="1" hangingPunct="1"/>
            <a:r>
              <a:rPr lang="en-US" altLang="ja-JP" sz="3600" dirty="0"/>
              <a:t>Commission fee: 486,593Yen</a:t>
            </a:r>
          </a:p>
        </p:txBody>
      </p:sp>
      <p:sp>
        <p:nvSpPr>
          <p:cNvPr id="27652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43837DDA-5E2A-4405-BDF9-E91261A23331}" type="slidenum">
              <a:rPr lang="en-US" altLang="ja-JP">
                <a:solidFill>
                  <a:srgbClr val="898989"/>
                </a:solidFill>
              </a:rPr>
              <a:pPr/>
              <a:t>20</a:t>
            </a:fld>
            <a:endParaRPr lang="en-US" altLang="ja-JP" dirty="0">
              <a:solidFill>
                <a:srgbClr val="898989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220072" y="188640"/>
            <a:ext cx="35315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>
                <a:solidFill>
                  <a:srgbClr val="FF0000"/>
                </a:solidFill>
              </a:rPr>
              <a:t>A hamburger shop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476250"/>
            <a:ext cx="8229600" cy="56546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ja-JP" sz="3800" dirty="0"/>
              <a:t>Light and fuel: 347,581Yen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ja-JP" sz="3800" dirty="0"/>
              <a:t>Depreciation: 648,000Yen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ja-JP" sz="3800" dirty="0"/>
              <a:t>General administrative: 1,864,752Yen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ja-JP" sz="3800" dirty="0"/>
              <a:t>Quantity: 70,000pcs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ja-JP" sz="3800" dirty="0"/>
              <a:t>Unit price:210Yen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ja-JP" sz="3800" dirty="0"/>
              <a:t>Profit per unit and total profit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ja-JP" sz="3800" dirty="0"/>
              <a:t>The solution for obtain 1,000 (in Thousand)</a:t>
            </a:r>
          </a:p>
        </p:txBody>
      </p:sp>
      <p:sp>
        <p:nvSpPr>
          <p:cNvPr id="28675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C579A869-F86A-4D9F-B5DE-363239603B0A}" type="slidenum">
              <a:rPr lang="en-US" altLang="ja-JP">
                <a:solidFill>
                  <a:srgbClr val="898989"/>
                </a:solidFill>
              </a:rPr>
              <a:pPr/>
              <a:t>21</a:t>
            </a:fld>
            <a:endParaRPr lang="en-US" altLang="ja-JP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/>
              <a:t>What</a:t>
            </a:r>
            <a:r>
              <a:rPr lang="ja-JP" altLang="en-US" dirty="0"/>
              <a:t> </a:t>
            </a:r>
            <a:r>
              <a:rPr lang="en-US" altLang="ja-JP" dirty="0"/>
              <a:t>is</a:t>
            </a:r>
            <a:r>
              <a:rPr lang="ja-JP" altLang="en-US" dirty="0"/>
              <a:t> </a:t>
            </a:r>
            <a:r>
              <a:rPr lang="en-US" altLang="ja-JP" dirty="0"/>
              <a:t>learning?</a:t>
            </a:r>
            <a:endParaRPr lang="ja-JP" altLang="en-US" dirty="0"/>
          </a:p>
        </p:txBody>
      </p:sp>
      <p:graphicFrame>
        <p:nvGraphicFramePr>
          <p:cNvPr id="8195" name="コンテンツ プレースホルダー 3"/>
          <p:cNvGraphicFramePr>
            <a:graphicFrameLocks noGrp="1"/>
          </p:cNvGraphicFramePr>
          <p:nvPr>
            <p:ph idx="1"/>
          </p:nvPr>
        </p:nvGraphicFramePr>
        <p:xfrm>
          <a:off x="395288" y="1485900"/>
          <a:ext cx="8331200" cy="462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ワークシート" r:id="rId2" imgW="8344027" imgH="4629150" progId="Excel.Sheet.8">
                  <p:embed/>
                </p:oleObj>
              </mc:Choice>
              <mc:Fallback>
                <p:oleObj name="ワークシート" r:id="rId2" imgW="8344027" imgH="4629150" progId="Excel.Sheet.8">
                  <p:embed/>
                  <p:pic>
                    <p:nvPicPr>
                      <p:cNvPr id="8195" name="コンテンツ プレースホルダー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1485900"/>
                        <a:ext cx="8331200" cy="462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642DB7-378A-4564-8A32-66D89231E80C}" type="slidenum">
              <a:rPr lang="en-US" altLang="ja-JP" smtClean="0"/>
              <a:pPr>
                <a:defRPr/>
              </a:pPr>
              <a:t>3</a:t>
            </a:fld>
            <a:endParaRPr lang="en-US" altLang="ja-JP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/>
              <a:t>A useful link for your document</a:t>
            </a:r>
            <a:endParaRPr lang="ja-JP" altLang="en-US" dirty="0"/>
          </a:p>
        </p:txBody>
      </p:sp>
      <p:sp>
        <p:nvSpPr>
          <p:cNvPr id="921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eaLnBrk="1" hangingPunct="1"/>
            <a:endParaRPr lang="en-US" altLang="ja-JP" dirty="0">
              <a:hlinkClick r:id="rId2"/>
            </a:endParaRPr>
          </a:p>
          <a:p>
            <a:pPr eaLnBrk="1" hangingPunct="1"/>
            <a:r>
              <a:rPr lang="en-US" altLang="ja-JP" dirty="0">
                <a:hlinkClick r:id="rId3"/>
              </a:rPr>
              <a:t>https://home.hiroshima-u.ac.jp/itotakao/english.html</a:t>
            </a:r>
            <a:endParaRPr lang="en-US" altLang="ja-JP" dirty="0"/>
          </a:p>
          <a:p>
            <a:pPr eaLnBrk="1" hangingPunct="1"/>
            <a:endParaRPr lang="en-US" altLang="ja-JP" dirty="0"/>
          </a:p>
          <a:p>
            <a:pPr eaLnBrk="1" hangingPunct="1"/>
            <a:r>
              <a:rPr lang="en-US" altLang="ja-JP" dirty="0">
                <a:hlinkClick r:id="rId4"/>
              </a:rPr>
              <a:t>https://home.hiroshima-u.ac.jp/itotakao/miyazaki.html</a:t>
            </a:r>
            <a:endParaRPr lang="en-US" altLang="ja-JP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258DC3-973C-4FC8-8BE3-199F692A5981}" type="slidenum">
              <a:rPr lang="en-US" altLang="ja-JP" smtClean="0"/>
              <a:pPr>
                <a:defRPr/>
              </a:pPr>
              <a:t>4</a:t>
            </a:fld>
            <a:endParaRPr lang="en-US" altLang="ja-JP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675"/>
            <a:ext cx="7239000" cy="587375"/>
          </a:xfrm>
        </p:spPr>
        <p:txBody>
          <a:bodyPr/>
          <a:lstStyle/>
          <a:p>
            <a:pPr eaLnBrk="1" hangingPunct="1"/>
            <a:r>
              <a:rPr lang="en-US" altLang="ja-JP" dirty="0"/>
              <a:t>Background of the Teacher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052513"/>
            <a:ext cx="8569325" cy="52863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Char char=""/>
              <a:defRPr/>
            </a:pPr>
            <a:r>
              <a:rPr lang="en-US" altLang="ja-JP" sz="3600" dirty="0"/>
              <a:t>Professor, Graduate School of Advanced Science and Engineering, Hiroshima University. 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Char char=""/>
              <a:defRPr/>
            </a:pPr>
            <a:r>
              <a:rPr lang="en-US" altLang="ja-JP" sz="3600" dirty="0">
                <a:hlinkClick r:id="rId2"/>
              </a:rPr>
              <a:t>http://www.hiroshima-u.ac.jp/index. html/</a:t>
            </a:r>
            <a:endParaRPr lang="en-US" altLang="ja-JP" sz="3600" dirty="0"/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Char char=""/>
              <a:defRPr/>
            </a:pPr>
            <a:r>
              <a:rPr lang="en-US" altLang="ja-JP" sz="3600" dirty="0"/>
              <a:t>Professor, Harbin Institute of Technology (HIT) at Weihai, China. 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Char char=""/>
              <a:defRPr/>
            </a:pPr>
            <a:r>
              <a:rPr lang="en-US" altLang="ja-JP" sz="3600" dirty="0">
                <a:hlinkClick r:id="rId3"/>
              </a:rPr>
              <a:t>http://www.hitwh.edu.cn/</a:t>
            </a:r>
            <a:endParaRPr lang="en-US" altLang="ja-JP" sz="3600" dirty="0"/>
          </a:p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en-US" altLang="ja-JP" sz="3600" dirty="0"/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Char char=""/>
              <a:defRPr/>
            </a:pPr>
            <a:endParaRPr lang="en-US" altLang="ja-JP" sz="36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3121A-035B-4C8C-8E99-050582836188}" type="slidenum">
              <a:rPr lang="en-US" altLang="ja-JP" smtClean="0"/>
              <a:pPr>
                <a:defRPr/>
              </a:pPr>
              <a:t>5</a:t>
            </a:fld>
            <a:endParaRPr lang="en-US" altLang="ja-JP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675"/>
            <a:ext cx="7239000" cy="587375"/>
          </a:xfrm>
        </p:spPr>
        <p:txBody>
          <a:bodyPr/>
          <a:lstStyle/>
          <a:p>
            <a:pPr eaLnBrk="1" hangingPunct="1"/>
            <a:r>
              <a:rPr lang="en-US" altLang="ja-JP" dirty="0"/>
              <a:t>Background of the Teacher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052513"/>
            <a:ext cx="8569325" cy="52863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Char char=""/>
            </a:pPr>
            <a:r>
              <a:rPr lang="en-US" altLang="ja-JP" sz="4000" dirty="0"/>
              <a:t>Visiting Research Professor, Martin Tuchman School of Management, New Jersey Institute of Technology (NJIT) in 2008.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Char char=""/>
            </a:pPr>
            <a:r>
              <a:rPr lang="en-US" altLang="ja-JP" sz="3600" dirty="0">
                <a:hlinkClick r:id="rId2"/>
              </a:rPr>
              <a:t>http://www.njit.edu/</a:t>
            </a:r>
            <a:endParaRPr lang="en-US" altLang="ja-JP" sz="3600" dirty="0"/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Char char=""/>
            </a:pPr>
            <a:r>
              <a:rPr lang="en-US" altLang="ja-JP" sz="4000" dirty="0"/>
              <a:t>Member of International Editorial Board of "Scientific Bulletin of Komsomolsk-na-Amure State Technical University.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Char char=""/>
            </a:pPr>
            <a:r>
              <a:rPr lang="en-US" altLang="ja-JP" sz="3600" dirty="0">
                <a:hlinkClick r:id="rId3"/>
              </a:rPr>
              <a:t>http://www.knastu.ru/ru.html</a:t>
            </a:r>
            <a:endParaRPr lang="en-US" altLang="ja-JP" sz="36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C581A0-D128-4B04-A221-AA02F572B80D}" type="slidenum">
              <a:rPr lang="en-US" altLang="ja-JP" smtClean="0"/>
              <a:pPr>
                <a:defRPr/>
              </a:pPr>
              <a:t>6</a:t>
            </a:fld>
            <a:endParaRPr lang="en-US" altLang="ja-JP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675"/>
            <a:ext cx="7239000" cy="660400"/>
          </a:xfrm>
        </p:spPr>
        <p:txBody>
          <a:bodyPr/>
          <a:lstStyle/>
          <a:p>
            <a:pPr eaLnBrk="1" hangingPunct="1"/>
            <a:r>
              <a:rPr lang="en-US" altLang="ja-JP" dirty="0"/>
              <a:t>Background of the Teacher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125538"/>
            <a:ext cx="8229600" cy="5399087"/>
          </a:xfrm>
        </p:spPr>
        <p:txBody>
          <a:bodyPr/>
          <a:lstStyle/>
          <a:p>
            <a:pPr marL="273050" indent="-273050" eaLnBrk="1" hangingPunct="1">
              <a:lnSpc>
                <a:spcPct val="80000"/>
              </a:lnSpc>
              <a:buFont typeface="Wingdings 2" panose="05020102010507070707" pitchFamily="18" charset="2"/>
              <a:buChar char=""/>
            </a:pPr>
            <a:r>
              <a:rPr lang="en-US" altLang="ja-JP" sz="4300" dirty="0"/>
              <a:t>One of the winners of the Best Paper Award in the International Conference on Artificial Life and Robotics (AROB) in 2015.</a:t>
            </a:r>
          </a:p>
          <a:p>
            <a:pPr marL="273050" indent="-273050" eaLnBrk="1" hangingPunct="1">
              <a:lnSpc>
                <a:spcPct val="80000"/>
              </a:lnSpc>
              <a:buFont typeface="Wingdings 2" panose="05020102010507070707" pitchFamily="18" charset="2"/>
              <a:buChar char=""/>
            </a:pPr>
            <a:r>
              <a:rPr lang="en-US" altLang="ja-JP" sz="4300" dirty="0"/>
              <a:t>Winner of the Outstanding Contribution Award in the International Conference on Artificial Life and Robotics (ICAROB) in 2022.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altLang="ja-JP" sz="43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E1F853-FF4A-438C-B6E3-4F12349B9BF0}" type="slidenum">
              <a:rPr lang="en-US" altLang="ja-JP" smtClean="0"/>
              <a:pPr>
                <a:defRPr/>
              </a:pPr>
              <a:t>7</a:t>
            </a:fld>
            <a:endParaRPr lang="en-US" altLang="ja-JP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675"/>
            <a:ext cx="7239000" cy="660400"/>
          </a:xfrm>
        </p:spPr>
        <p:txBody>
          <a:bodyPr/>
          <a:lstStyle/>
          <a:p>
            <a:pPr eaLnBrk="1" hangingPunct="1"/>
            <a:r>
              <a:rPr lang="en-US" altLang="ja-JP" dirty="0"/>
              <a:t>Background of the Teacher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125538"/>
            <a:ext cx="8229600" cy="5399087"/>
          </a:xfrm>
        </p:spPr>
        <p:txBody>
          <a:bodyPr/>
          <a:lstStyle/>
          <a:p>
            <a:pPr marL="273050" indent="-273050" eaLnBrk="1" hangingPunct="1">
              <a:lnSpc>
                <a:spcPct val="80000"/>
              </a:lnSpc>
              <a:buFont typeface="Wingdings 2" panose="05020102010507070707" pitchFamily="18" charset="2"/>
              <a:buChar char=""/>
            </a:pPr>
            <a:r>
              <a:rPr lang="en-US" altLang="ja-JP" sz="4300" dirty="0"/>
              <a:t>One of Co-General Chairs of the International Conference on Artificial Life and Robotics (ICAROB)</a:t>
            </a:r>
          </a:p>
          <a:p>
            <a:pPr marL="273050" indent="-273050" eaLnBrk="1" hangingPunct="1">
              <a:lnSpc>
                <a:spcPct val="80000"/>
              </a:lnSpc>
              <a:buFont typeface="Wingdings 2" panose="05020102010507070707" pitchFamily="18" charset="2"/>
              <a:buChar char=""/>
            </a:pPr>
            <a:r>
              <a:rPr lang="en-US" altLang="ja-JP" sz="3900" dirty="0">
                <a:hlinkClick r:id="rId2"/>
              </a:rPr>
              <a:t>http://alife-robotics.co.jp/Call%20for%20Papers.pdf</a:t>
            </a:r>
            <a:endParaRPr lang="en-US" altLang="ja-JP" sz="39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9EBC44-9EAD-4701-B46D-F53139DB266E}" type="slidenum">
              <a:rPr lang="en-US" altLang="ja-JP" smtClean="0"/>
              <a:pPr>
                <a:defRPr/>
              </a:pPr>
              <a:t>8</a:t>
            </a:fld>
            <a:endParaRPr lang="en-US" altLang="ja-JP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675"/>
            <a:ext cx="7239000" cy="5159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dirty="0"/>
              <a:t>Background of the Teacher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836613"/>
            <a:ext cx="8640762" cy="57610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ja-JP" sz="3600" dirty="0"/>
              <a:t>Editor, Journal of Robotics, Networking and Artificial Life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ja-JP" sz="2800" dirty="0">
                <a:hlinkClick r:id="rId2"/>
              </a:rPr>
              <a:t>Journal of Robotics, Networking and Artificial Life (jst.go.jp)</a:t>
            </a:r>
            <a:endParaRPr lang="en-US" altLang="ja-JP" sz="2800" dirty="0"/>
          </a:p>
          <a:p>
            <a:pPr eaLnBrk="1" hangingPunct="1">
              <a:lnSpc>
                <a:spcPct val="80000"/>
              </a:lnSpc>
            </a:pPr>
            <a:r>
              <a:rPr lang="en-US" altLang="ja-JP" sz="3600" dirty="0"/>
              <a:t> Co-Editor-in-Chief, Journal of Advances in Artificial Life Robotics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ja-JP" sz="2800" dirty="0">
                <a:hlinkClick r:id="rId3"/>
              </a:rPr>
              <a:t>https://www.jstage.jst.go.jp/browse/jaalr/-char/en</a:t>
            </a:r>
            <a:endParaRPr lang="en-US" altLang="ja-JP" sz="28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9F1F7B-33FE-41D0-BBC2-BE279F6FE9D6}" type="slidenum">
              <a:rPr lang="en-US" altLang="ja-JP" smtClean="0"/>
              <a:pPr>
                <a:defRPr/>
              </a:pPr>
              <a:t>9</a:t>
            </a:fld>
            <a:endParaRPr lang="en-US" altLang="ja-JP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574</TotalTime>
  <Words>944</Words>
  <Application>Microsoft Office PowerPoint</Application>
  <PresentationFormat>画面に合わせる (4:3)</PresentationFormat>
  <Paragraphs>195</Paragraphs>
  <Slides>21</Slides>
  <Notes>1</Notes>
  <HiddenSlides>3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29" baseType="lpstr">
      <vt:lpstr>游ゴシック</vt:lpstr>
      <vt:lpstr>Arial</vt:lpstr>
      <vt:lpstr>Calibri</vt:lpstr>
      <vt:lpstr>Calibri Light</vt:lpstr>
      <vt:lpstr>Wingdings</vt:lpstr>
      <vt:lpstr>Wingdings 2</vt:lpstr>
      <vt:lpstr>Office テーマ</vt:lpstr>
      <vt:lpstr>ワークシート</vt:lpstr>
      <vt:lpstr>The MOT and Venture Business</vt:lpstr>
      <vt:lpstr>Topic 0 Preliminaries</vt:lpstr>
      <vt:lpstr>What is learning?</vt:lpstr>
      <vt:lpstr>A useful link for your document</vt:lpstr>
      <vt:lpstr>Background of the Teacher</vt:lpstr>
      <vt:lpstr>Background of the Teacher</vt:lpstr>
      <vt:lpstr>Background of the Teacher</vt:lpstr>
      <vt:lpstr>Background of the Teacher</vt:lpstr>
      <vt:lpstr>Background of the Teacher</vt:lpstr>
      <vt:lpstr>Background of the Teacher</vt:lpstr>
      <vt:lpstr>Background of the Teacher</vt:lpstr>
      <vt:lpstr>Guideline of the MOT and Venture Business </vt:lpstr>
      <vt:lpstr>Guideline of the MOT and Venture Business </vt:lpstr>
      <vt:lpstr>Education Goals </vt:lpstr>
      <vt:lpstr>Education Goals (continued)</vt:lpstr>
      <vt:lpstr>A Basis of Grading</vt:lpstr>
      <vt:lpstr>Notes</vt:lpstr>
      <vt:lpstr>Schedule </vt:lpstr>
      <vt:lpstr>Thank you for your attention!</vt:lpstr>
      <vt:lpstr>Case 3 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 and Venture Business</dc:title>
  <dc:creator>itotakao</dc:creator>
  <cp:lastModifiedBy>伊藤　孝夫</cp:lastModifiedBy>
  <cp:revision>76</cp:revision>
  <cp:lastPrinted>2016-06-11T01:17:40Z</cp:lastPrinted>
  <dcterms:created xsi:type="dcterms:W3CDTF">2009-10-22T07:47:52Z</dcterms:created>
  <dcterms:modified xsi:type="dcterms:W3CDTF">2023-09-07T04:07:19Z</dcterms:modified>
</cp:coreProperties>
</file>