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52"/>
  </p:notesMasterIdLst>
  <p:handoutMasterIdLst>
    <p:handoutMasterId r:id="rId53"/>
  </p:handoutMasterIdLst>
  <p:sldIdLst>
    <p:sldId id="516" r:id="rId2"/>
    <p:sldId id="517" r:id="rId3"/>
    <p:sldId id="298" r:id="rId4"/>
    <p:sldId id="514" r:id="rId5"/>
    <p:sldId id="434" r:id="rId6"/>
    <p:sldId id="435" r:id="rId7"/>
    <p:sldId id="436" r:id="rId8"/>
    <p:sldId id="437" r:id="rId9"/>
    <p:sldId id="438" r:id="rId10"/>
    <p:sldId id="439" r:id="rId11"/>
    <p:sldId id="512" r:id="rId12"/>
    <p:sldId id="440" r:id="rId13"/>
    <p:sldId id="443" r:id="rId14"/>
    <p:sldId id="444" r:id="rId15"/>
    <p:sldId id="446" r:id="rId16"/>
    <p:sldId id="447" r:id="rId17"/>
    <p:sldId id="448" r:id="rId18"/>
    <p:sldId id="450" r:id="rId19"/>
    <p:sldId id="449" r:id="rId20"/>
    <p:sldId id="451" r:id="rId21"/>
    <p:sldId id="492" r:id="rId22"/>
    <p:sldId id="493" r:id="rId23"/>
    <p:sldId id="494" r:id="rId24"/>
    <p:sldId id="452" r:id="rId25"/>
    <p:sldId id="453" r:id="rId26"/>
    <p:sldId id="454" r:id="rId27"/>
    <p:sldId id="455" r:id="rId28"/>
    <p:sldId id="456" r:id="rId29"/>
    <p:sldId id="457" r:id="rId30"/>
    <p:sldId id="458" r:id="rId31"/>
    <p:sldId id="459" r:id="rId32"/>
    <p:sldId id="460" r:id="rId33"/>
    <p:sldId id="461" r:id="rId34"/>
    <p:sldId id="462" r:id="rId35"/>
    <p:sldId id="463" r:id="rId36"/>
    <p:sldId id="464" r:id="rId37"/>
    <p:sldId id="465" r:id="rId38"/>
    <p:sldId id="466" r:id="rId39"/>
    <p:sldId id="467" r:id="rId40"/>
    <p:sldId id="468" r:id="rId41"/>
    <p:sldId id="469" r:id="rId42"/>
    <p:sldId id="470" r:id="rId43"/>
    <p:sldId id="471" r:id="rId44"/>
    <p:sldId id="472" r:id="rId45"/>
    <p:sldId id="473" r:id="rId46"/>
    <p:sldId id="474" r:id="rId47"/>
    <p:sldId id="475" r:id="rId48"/>
    <p:sldId id="476" r:id="rId49"/>
    <p:sldId id="497" r:id="rId50"/>
    <p:sldId id="289" r:id="rId51"/>
  </p:sldIdLst>
  <p:sldSz cx="9144000" cy="6858000" type="screen4x3"/>
  <p:notesSz cx="6805613" cy="9939338"/>
  <p:defaultTextStyle>
    <a:defPPr>
      <a:defRPr lang="ja-JP"/>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7419" autoAdjust="0"/>
  </p:normalViewPr>
  <p:slideViewPr>
    <p:cSldViewPr>
      <p:cViewPr varScale="1">
        <p:scale>
          <a:sx n="53" d="100"/>
          <a:sy n="53" d="100"/>
        </p:scale>
        <p:origin x="678" y="72"/>
      </p:cViewPr>
      <p:guideLst>
        <p:guide orient="horz" pos="2160"/>
        <p:guide pos="2880"/>
      </p:guideLst>
    </p:cSldViewPr>
  </p:slideViewPr>
  <p:outlineViewPr>
    <p:cViewPr>
      <p:scale>
        <a:sx n="33" d="100"/>
        <a:sy n="33" d="100"/>
      </p:scale>
      <p:origin x="0" y="-11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591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藤　孝夫" userId="7223191e-6c99-4ba4-b4dc-210160b35a3d" providerId="ADAL" clId="{37D70BD1-3BD1-4548-8442-06E46E914435}"/>
    <pc:docChg chg="delSld modSld">
      <pc:chgData name="伊藤　孝夫" userId="7223191e-6c99-4ba4-b4dc-210160b35a3d" providerId="ADAL" clId="{37D70BD1-3BD1-4548-8442-06E46E914435}" dt="2023-09-07T03:20:12.324" v="3" actId="2"/>
      <pc:docMkLst>
        <pc:docMk/>
      </pc:docMkLst>
      <pc:sldChg chg="del">
        <pc:chgData name="伊藤　孝夫" userId="7223191e-6c99-4ba4-b4dc-210160b35a3d" providerId="ADAL" clId="{37D70BD1-3BD1-4548-8442-06E46E914435}" dt="2023-09-07T03:20:00.392" v="0" actId="2696"/>
        <pc:sldMkLst>
          <pc:docMk/>
          <pc:sldMk cId="2934623251" sldId="326"/>
        </pc:sldMkLst>
      </pc:sldChg>
      <pc:sldChg chg="modSp mod">
        <pc:chgData name="伊藤　孝夫" userId="7223191e-6c99-4ba4-b4dc-210160b35a3d" providerId="ADAL" clId="{37D70BD1-3BD1-4548-8442-06E46E914435}" dt="2023-09-07T03:20:09.533" v="1" actId="2"/>
        <pc:sldMkLst>
          <pc:docMk/>
          <pc:sldMk cId="3205382687" sldId="452"/>
        </pc:sldMkLst>
        <pc:spChg chg="mod">
          <ac:chgData name="伊藤　孝夫" userId="7223191e-6c99-4ba4-b4dc-210160b35a3d" providerId="ADAL" clId="{37D70BD1-3BD1-4548-8442-06E46E914435}" dt="2023-09-07T03:20:09.533" v="1" actId="2"/>
          <ac:spMkLst>
            <pc:docMk/>
            <pc:sldMk cId="3205382687" sldId="452"/>
            <ac:spMk id="3078" creationId="{00000000-0000-0000-0000-000000000000}"/>
          </ac:spMkLst>
        </pc:spChg>
      </pc:sldChg>
      <pc:sldChg chg="modSp mod">
        <pc:chgData name="伊藤　孝夫" userId="7223191e-6c99-4ba4-b4dc-210160b35a3d" providerId="ADAL" clId="{37D70BD1-3BD1-4548-8442-06E46E914435}" dt="2023-09-07T03:20:12.324" v="3" actId="2"/>
        <pc:sldMkLst>
          <pc:docMk/>
          <pc:sldMk cId="3387533837" sldId="453"/>
        </pc:sldMkLst>
        <pc:spChg chg="mod">
          <ac:chgData name="伊藤　孝夫" userId="7223191e-6c99-4ba4-b4dc-210160b35a3d" providerId="ADAL" clId="{37D70BD1-3BD1-4548-8442-06E46E914435}" dt="2023-09-07T03:20:12.324" v="3" actId="2"/>
          <ac:spMkLst>
            <pc:docMk/>
            <pc:sldMk cId="3387533837" sldId="453"/>
            <ac:spMk id="4104" creationId="{00000000-0000-0000-0000-000000000000}"/>
          </ac:spMkLst>
        </pc:spChg>
      </pc:sldChg>
    </pc:docChg>
  </pc:docChgLst>
  <pc:docChgLst>
    <pc:chgData name="伊藤　孝夫" userId="7223191e-6c99-4ba4-b4dc-210160b35a3d" providerId="ADAL" clId="{12F9A482-86CA-4798-9968-31300BF343B7}"/>
    <pc:docChg chg="delSld">
      <pc:chgData name="伊藤　孝夫" userId="7223191e-6c99-4ba4-b4dc-210160b35a3d" providerId="ADAL" clId="{12F9A482-86CA-4798-9968-31300BF343B7}" dt="2022-10-19T05:17:58.846" v="0" actId="2696"/>
      <pc:docMkLst>
        <pc:docMk/>
      </pc:docMkLst>
      <pc:sldChg chg="del">
        <pc:chgData name="伊藤　孝夫" userId="7223191e-6c99-4ba4-b4dc-210160b35a3d" providerId="ADAL" clId="{12F9A482-86CA-4798-9968-31300BF343B7}" dt="2022-10-19T05:17:58.846" v="0" actId="2696"/>
        <pc:sldMkLst>
          <pc:docMk/>
          <pc:sldMk cId="2560605592" sldId="515"/>
        </pc:sldMkLst>
      </pc:sldChg>
    </pc:docChg>
  </pc:docChgLst>
  <pc:docChgLst>
    <pc:chgData name="伊藤　孝夫" userId="7223191e-6c99-4ba4-b4dc-210160b35a3d" providerId="ADAL" clId="{E84CB97F-5446-4B49-BA87-0C4677730AA5}"/>
    <pc:docChg chg="modSld">
      <pc:chgData name="伊藤　孝夫" userId="7223191e-6c99-4ba4-b4dc-210160b35a3d" providerId="ADAL" clId="{E84CB97F-5446-4B49-BA87-0C4677730AA5}" dt="2023-08-25T07:03:23.716" v="0" actId="729"/>
      <pc:docMkLst>
        <pc:docMk/>
      </pc:docMkLst>
      <pc:sldChg chg="mod modShow">
        <pc:chgData name="伊藤　孝夫" userId="7223191e-6c99-4ba4-b4dc-210160b35a3d" providerId="ADAL" clId="{E84CB97F-5446-4B49-BA87-0C4677730AA5}" dt="2023-08-25T07:03:23.716" v="0" actId="729"/>
        <pc:sldMkLst>
          <pc:docMk/>
          <pc:sldMk cId="2934623251" sldId="3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Arial" charset="0"/>
                <a:ea typeface="ＭＳ Ｐゴシック" charset="-128"/>
              </a:defRPr>
            </a:lvl1pPr>
          </a:lstStyle>
          <a:p>
            <a:pPr>
              <a:defRPr/>
            </a:pPr>
            <a:endParaRPr lang="en-US" altLang="ja-JP" dirty="0"/>
          </a:p>
        </p:txBody>
      </p:sp>
      <p:sp>
        <p:nvSpPr>
          <p:cNvPr id="3993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Arial" charset="0"/>
                <a:ea typeface="ＭＳ Ｐゴシック" charset="-128"/>
              </a:defRPr>
            </a:lvl1pPr>
          </a:lstStyle>
          <a:p>
            <a:pPr>
              <a:defRPr/>
            </a:pPr>
            <a:endParaRPr lang="en-US" altLang="ja-JP" dirty="0"/>
          </a:p>
        </p:txBody>
      </p:sp>
      <p:sp>
        <p:nvSpPr>
          <p:cNvPr id="3994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Arial" charset="0"/>
                <a:ea typeface="ＭＳ Ｐゴシック" charset="-128"/>
              </a:defRPr>
            </a:lvl1pPr>
          </a:lstStyle>
          <a:p>
            <a:pPr>
              <a:defRPr/>
            </a:pPr>
            <a:endParaRPr lang="en-US" altLang="ja-JP" dirty="0"/>
          </a:p>
        </p:txBody>
      </p:sp>
      <p:sp>
        <p:nvSpPr>
          <p:cNvPr id="3994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vl1pPr>
          </a:lstStyle>
          <a:p>
            <a:pPr>
              <a:defRPr/>
            </a:pPr>
            <a:fld id="{C545BC11-C2FB-440A-AD80-8A80956471BC}" type="slidenum">
              <a:rPr lang="en-US" altLang="ja-JP"/>
              <a:pPr>
                <a:defRPr/>
              </a:pPr>
              <a:t>‹#›</a:t>
            </a:fld>
            <a:endParaRPr lang="en-US" altLang="ja-JP" dirty="0"/>
          </a:p>
        </p:txBody>
      </p:sp>
    </p:spTree>
    <p:extLst>
      <p:ext uri="{BB962C8B-B14F-4D97-AF65-F5344CB8AC3E}">
        <p14:creationId xmlns:p14="http://schemas.microsoft.com/office/powerpoint/2010/main" val="362751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kumimoji="1" sz="1200"/>
            </a:lvl1pPr>
          </a:lstStyle>
          <a:p>
            <a:pPr>
              <a:defRPr/>
            </a:pPr>
            <a:endParaRPr lang="ja-JP" altLang="en-US" dirty="0"/>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kumimoji="1" sz="1200"/>
            </a:lvl1pPr>
          </a:lstStyle>
          <a:p>
            <a:pPr>
              <a:defRPr/>
            </a:pPr>
            <a:fld id="{B4A3485C-C6B4-4979-987A-6DE3B86CAAB0}" type="datetimeFigureOut">
              <a:rPr lang="ja-JP" altLang="en-US"/>
              <a:pPr>
                <a:defRPr/>
              </a:pPr>
              <a:t>2023/9/7</a:t>
            </a:fld>
            <a:endParaRPr lang="ja-JP" altLang="en-US" dirty="0"/>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kumimoji="1" sz="1200"/>
            </a:lvl1pPr>
          </a:lstStyle>
          <a:p>
            <a:pPr>
              <a:defRPr/>
            </a:pPr>
            <a:endParaRPr lang="ja-JP" altLang="en-US" dirty="0"/>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kumimoji="1" sz="1200"/>
            </a:lvl1pPr>
          </a:lstStyle>
          <a:p>
            <a:pPr>
              <a:defRPr/>
            </a:pPr>
            <a:fld id="{ED0BC824-272E-4D76-9CFD-CBB6948C9DE3}" type="slidenum">
              <a:rPr lang="ja-JP" altLang="en-US"/>
              <a:pPr>
                <a:defRPr/>
              </a:pPr>
              <a:t>‹#›</a:t>
            </a:fld>
            <a:endParaRPr lang="ja-JP" altLang="en-US" dirty="0"/>
          </a:p>
        </p:txBody>
      </p:sp>
    </p:spTree>
    <p:extLst>
      <p:ext uri="{BB962C8B-B14F-4D97-AF65-F5344CB8AC3E}">
        <p14:creationId xmlns:p14="http://schemas.microsoft.com/office/powerpoint/2010/main" val="4023142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68350" indent="-295275">
              <a:defRPr>
                <a:solidFill>
                  <a:schemeClr val="tx1"/>
                </a:solidFill>
                <a:latin typeface="Arial" panose="020B0604020202020204" pitchFamily="34" charset="0"/>
                <a:ea typeface="ＭＳ Ｐゴシック" panose="020B0600070205080204" pitchFamily="50" charset="-128"/>
              </a:defRPr>
            </a:lvl2pPr>
            <a:lvl3pPr marL="1182688" indent="-236538">
              <a:defRPr>
                <a:solidFill>
                  <a:schemeClr val="tx1"/>
                </a:solidFill>
                <a:latin typeface="Arial" panose="020B0604020202020204" pitchFamily="34" charset="0"/>
                <a:ea typeface="ＭＳ Ｐゴシック" panose="020B0600070205080204" pitchFamily="50" charset="-128"/>
              </a:defRPr>
            </a:lvl3pPr>
            <a:lvl4pPr marL="1655763" indent="-236538">
              <a:defRPr>
                <a:solidFill>
                  <a:schemeClr val="tx1"/>
                </a:solidFill>
                <a:latin typeface="Arial" panose="020B0604020202020204" pitchFamily="34" charset="0"/>
                <a:ea typeface="ＭＳ Ｐゴシック" panose="020B0600070205080204" pitchFamily="50" charset="-128"/>
              </a:defRPr>
            </a:lvl4pPr>
            <a:lvl5pPr marL="2128838" indent="-236538">
              <a:defRPr>
                <a:solidFill>
                  <a:schemeClr val="tx1"/>
                </a:solidFill>
                <a:latin typeface="Arial" panose="020B0604020202020204" pitchFamily="34" charset="0"/>
                <a:ea typeface="ＭＳ Ｐゴシック" panose="020B0600070205080204" pitchFamily="50" charset="-128"/>
              </a:defRPr>
            </a:lvl5pPr>
            <a:lvl6pPr marL="2586038"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3238"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0438"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57638"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5709509-275E-44DA-8FF5-551ABAA17C4D}" type="slidenum">
              <a:rPr lang="ja-JP" altLang="en-US" smtClean="0"/>
              <a:pPr/>
              <a:t>1</a:t>
            </a:fld>
            <a:endParaRPr lang="ja-JP" altLang="en-US" dirty="0"/>
          </a:p>
        </p:txBody>
      </p:sp>
    </p:spTree>
    <p:extLst>
      <p:ext uri="{BB962C8B-B14F-4D97-AF65-F5344CB8AC3E}">
        <p14:creationId xmlns:p14="http://schemas.microsoft.com/office/powerpoint/2010/main" val="51107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It could be expressed as </a:t>
            </a:r>
            <a:r>
              <a:rPr kumimoji="1" lang="en-GB" altLang="zh-TW" b="1" dirty="0">
                <a:solidFill>
                  <a:srgbClr val="000000"/>
                </a:solidFill>
                <a:latin typeface="Arial" pitchFamily="34" charset="0"/>
                <a:ea typeface="???" charset="-120"/>
                <a:cs typeface="Times New Roman" pitchFamily="18" charset="0"/>
              </a:rPr>
              <a:t>probability that node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falls on a randomly selected geodesic linking p</a:t>
            </a:r>
            <a:r>
              <a:rPr kumimoji="1" lang="en-GB" altLang="zh-TW" b="1" baseline="-30000" dirty="0">
                <a:solidFill>
                  <a:srgbClr val="000000"/>
                </a:solidFill>
                <a:latin typeface="Arial" pitchFamily="34" charset="0"/>
                <a:ea typeface="???" charset="-120"/>
                <a:cs typeface="Times New Roman" pitchFamily="18" charset="0"/>
              </a:rPr>
              <a:t>i</a:t>
            </a:r>
            <a:r>
              <a:rPr kumimoji="1" lang="en-GB" altLang="zh-TW" b="1" dirty="0">
                <a:solidFill>
                  <a:srgbClr val="000000"/>
                </a:solidFill>
                <a:latin typeface="Arial" pitchFamily="34" charset="0"/>
                <a:ea typeface="???" charset="-120"/>
                <a:cs typeface="Times New Roman" pitchFamily="18" charset="0"/>
              </a:rPr>
              <a:t> with p</a:t>
            </a:r>
            <a:r>
              <a:rPr kumimoji="1" lang="en-GB" altLang="zh-TW" b="1" baseline="-30000" dirty="0">
                <a:solidFill>
                  <a:srgbClr val="000000"/>
                </a:solidFill>
                <a:latin typeface="Arial" pitchFamily="34" charset="0"/>
                <a:ea typeface="???" charset="-120"/>
                <a:cs typeface="Times New Roman" pitchFamily="18" charset="0"/>
              </a:rPr>
              <a:t>j</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Betweenness is the ratio of the number of geodesics linking p</a:t>
            </a:r>
            <a:r>
              <a:rPr kumimoji="1" lang="en-US" altLang="ja-JP" baseline="-25000" dirty="0">
                <a:latin typeface="+mn-lt"/>
              </a:rPr>
              <a:t>i</a:t>
            </a:r>
            <a:r>
              <a:rPr kumimoji="1" lang="en-US" altLang="ja-JP" dirty="0">
                <a:latin typeface="+mn-lt"/>
              </a:rPr>
              <a:t> and p</a:t>
            </a:r>
            <a:r>
              <a:rPr kumimoji="1" lang="en-US" altLang="ja-JP" baseline="-25000" dirty="0">
                <a:latin typeface="+mn-lt"/>
              </a:rPr>
              <a:t>j</a:t>
            </a:r>
            <a:r>
              <a:rPr kumimoji="1" lang="en-US" altLang="ja-JP" dirty="0">
                <a:latin typeface="+mn-lt"/>
              </a:rPr>
              <a:t> that contains p</a:t>
            </a:r>
            <a:r>
              <a:rPr kumimoji="1" lang="en-US" altLang="ja-JP" baseline="-25000" dirty="0">
                <a:latin typeface="+mn-lt"/>
              </a:rPr>
              <a:t>k </a:t>
            </a:r>
            <a:r>
              <a:rPr kumimoji="1" lang="en-US" altLang="ja-JP" dirty="0">
                <a:latin typeface="+mn-lt"/>
              </a:rPr>
              <a:t> (numerator) and the geodesics linking p</a:t>
            </a:r>
            <a:r>
              <a:rPr kumimoji="1" lang="en-US" altLang="ja-JP" baseline="-25000" dirty="0">
                <a:latin typeface="+mn-lt"/>
              </a:rPr>
              <a:t>i</a:t>
            </a:r>
            <a:r>
              <a:rPr kumimoji="1" lang="en-US" altLang="ja-JP" dirty="0">
                <a:latin typeface="+mn-lt"/>
              </a:rPr>
              <a:t> and p</a:t>
            </a:r>
            <a:r>
              <a:rPr kumimoji="1" lang="en-US" altLang="ja-JP" baseline="-25000" dirty="0">
                <a:latin typeface="+mn-lt"/>
              </a:rPr>
              <a:t>j </a:t>
            </a:r>
            <a:r>
              <a:rPr kumimoji="1" lang="en-US" altLang="ja-JP" dirty="0"/>
              <a:t>(denominator).</a:t>
            </a:r>
          </a:p>
          <a:p>
            <a:pPr>
              <a:defRPr/>
            </a:pPr>
            <a:r>
              <a:rPr kumimoji="1" lang="en-US" altLang="ja-JP" dirty="0">
                <a:latin typeface="+mn-lt"/>
              </a:rPr>
              <a:t>Betweenness is useful as an index of the potential of the node for control of communication, and it is also useful as an index of network structure.</a:t>
            </a:r>
          </a:p>
          <a:p>
            <a:pPr>
              <a:defRPr/>
            </a:pPr>
            <a:r>
              <a:rPr kumimoji="1" lang="en-US" altLang="ja-JP" dirty="0">
                <a:latin typeface="+mn-lt"/>
              </a:rPr>
              <a:t>Numerator, denominator</a:t>
            </a:r>
            <a:endParaRPr kumimoji="1" lang="ja-JP" altLang="en-US" dirty="0"/>
          </a:p>
        </p:txBody>
      </p:sp>
      <p:sp>
        <p:nvSpPr>
          <p:cNvPr id="778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51AE8E9B-10A5-4F63-8FEE-B128D1946B90}" type="slidenum">
              <a:rPr kumimoji="1" lang="ja-JP" altLang="en-US" b="0"/>
              <a:pPr eaLnBrk="1" hangingPunct="1"/>
              <a:t>25</a:t>
            </a:fld>
            <a:endParaRPr kumimoji="1" lang="ja-JP" altLang="en-US" b="0" dirty="0"/>
          </a:p>
        </p:txBody>
      </p:sp>
    </p:spTree>
    <p:extLst>
      <p:ext uri="{BB962C8B-B14F-4D97-AF65-F5344CB8AC3E}">
        <p14:creationId xmlns:p14="http://schemas.microsoft.com/office/powerpoint/2010/main" val="127894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788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A7DC2DBA-A9F5-4077-A7FD-4E0B128F3D74}" type="slidenum">
              <a:rPr kumimoji="1" lang="ja-JP" altLang="en-US" b="0"/>
              <a:pPr eaLnBrk="1" hangingPunct="1"/>
              <a:t>26</a:t>
            </a:fld>
            <a:endParaRPr kumimoji="1" lang="ja-JP" altLang="en-US" b="0" dirty="0"/>
          </a:p>
        </p:txBody>
      </p:sp>
    </p:spTree>
    <p:extLst>
      <p:ext uri="{BB962C8B-B14F-4D97-AF65-F5344CB8AC3E}">
        <p14:creationId xmlns:p14="http://schemas.microsoft.com/office/powerpoint/2010/main" val="343363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798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18C67F75-02B6-41BB-A87F-8F0B7FC6C553}" type="slidenum">
              <a:rPr kumimoji="1" lang="ja-JP" altLang="en-US" b="0"/>
              <a:pPr eaLnBrk="1" hangingPunct="1"/>
              <a:t>27</a:t>
            </a:fld>
            <a:endParaRPr kumimoji="1" lang="ja-JP" altLang="en-US" b="0" dirty="0"/>
          </a:p>
        </p:txBody>
      </p:sp>
    </p:spTree>
    <p:extLst>
      <p:ext uri="{BB962C8B-B14F-4D97-AF65-F5344CB8AC3E}">
        <p14:creationId xmlns:p14="http://schemas.microsoft.com/office/powerpoint/2010/main" val="383384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7AFD1151-332B-4439-8AC5-F1D4EF7D3A2E}" type="slidenum">
              <a:rPr kumimoji="1" lang="ja-JP" altLang="en-US" b="0"/>
              <a:pPr eaLnBrk="1" hangingPunct="1"/>
              <a:t>28</a:t>
            </a:fld>
            <a:endParaRPr kumimoji="1" lang="ja-JP" altLang="en-US" b="0" dirty="0"/>
          </a:p>
        </p:txBody>
      </p:sp>
    </p:spTree>
    <p:extLst>
      <p:ext uri="{BB962C8B-B14F-4D97-AF65-F5344CB8AC3E}">
        <p14:creationId xmlns:p14="http://schemas.microsoft.com/office/powerpoint/2010/main" val="188156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819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7AF7FB5B-B73F-49F5-9290-8581399E4211}" type="slidenum">
              <a:rPr kumimoji="1" lang="ja-JP" altLang="en-US" b="0"/>
              <a:pPr eaLnBrk="1" hangingPunct="1"/>
              <a:t>29</a:t>
            </a:fld>
            <a:endParaRPr kumimoji="1" lang="ja-JP" altLang="en-US" b="0" dirty="0"/>
          </a:p>
        </p:txBody>
      </p:sp>
    </p:spTree>
    <p:extLst>
      <p:ext uri="{BB962C8B-B14F-4D97-AF65-F5344CB8AC3E}">
        <p14:creationId xmlns:p14="http://schemas.microsoft.com/office/powerpoint/2010/main" val="379436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It means </a:t>
            </a:r>
            <a:r>
              <a:rPr kumimoji="1" lang="en-GB" altLang="zh-TW" b="1" dirty="0">
                <a:solidFill>
                  <a:srgbClr val="000000"/>
                </a:solidFill>
                <a:latin typeface="Arial" pitchFamily="34" charset="0"/>
                <a:ea typeface="???" charset="-120"/>
                <a:cs typeface="Times New Roman" pitchFamily="18" charset="0"/>
              </a:rPr>
              <a:t>the number of nodes that connect with it 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number of nodes adjacent to a given node in a symmetric network is the degree of that node. For asymmetric network the in-degree of a node p</a:t>
            </a:r>
            <a:r>
              <a:rPr kumimoji="1" lang="en-US" altLang="ja-JP" baseline="-25000" dirty="0">
                <a:latin typeface="+mn-lt"/>
              </a:rPr>
              <a:t>k</a:t>
            </a:r>
            <a:r>
              <a:rPr kumimoji="1" lang="en-US" altLang="ja-JP" dirty="0">
                <a:latin typeface="+mn-lt"/>
              </a:rPr>
              <a:t> is the number of ties received by p</a:t>
            </a:r>
            <a:r>
              <a:rPr kumimoji="1" lang="en-US" altLang="ja-JP" baseline="-25000" dirty="0">
                <a:latin typeface="+mn-lt"/>
              </a:rPr>
              <a:t>k</a:t>
            </a:r>
            <a:r>
              <a:rPr kumimoji="1" lang="en-US" altLang="ja-JP" dirty="0">
                <a:latin typeface="+mn-lt"/>
              </a:rPr>
              <a:t> and the out-degree is the number of ties initiated from p</a:t>
            </a:r>
            <a:r>
              <a:rPr kumimoji="1" lang="en-US" altLang="ja-JP" baseline="-25000" dirty="0">
                <a:latin typeface="+mn-lt"/>
              </a:rPr>
              <a:t>k</a:t>
            </a:r>
            <a:r>
              <a:rPr kumimoji="1" lang="en-US" altLang="ja-JP" dirty="0">
                <a:latin typeface="+mn-lt"/>
              </a:rPr>
              <a:t>.</a:t>
            </a:r>
          </a:p>
          <a:p>
            <a:pPr>
              <a:defRPr/>
            </a:pPr>
            <a:r>
              <a:rPr kumimoji="1" lang="en-US" altLang="ja-JP" dirty="0">
                <a:latin typeface="+mn-lt"/>
              </a:rPr>
              <a:t>The degree means the proportion of other nodes that are adjacent to p</a:t>
            </a:r>
            <a:r>
              <a:rPr kumimoji="1" lang="en-US" altLang="ja-JP" baseline="-25000" dirty="0">
                <a:latin typeface="+mn-lt"/>
              </a:rPr>
              <a:t>k</a:t>
            </a:r>
            <a:r>
              <a:rPr kumimoji="1" lang="en-US" altLang="ja-JP" dirty="0">
                <a:latin typeface="+mn-lt"/>
              </a:rPr>
              <a:t> and is viewed as important index of its potential communication activity.</a:t>
            </a:r>
            <a:endParaRPr kumimoji="1" lang="ja-JP" altLang="en-US" dirty="0"/>
          </a:p>
        </p:txBody>
      </p:sp>
      <p:sp>
        <p:nvSpPr>
          <p:cNvPr id="829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1C16902E-F035-45F5-A275-3CEF5844CAE2}" type="slidenum">
              <a:rPr kumimoji="1" lang="ja-JP" altLang="en-US" b="0"/>
              <a:pPr eaLnBrk="1" hangingPunct="1"/>
              <a:t>30</a:t>
            </a:fld>
            <a:endParaRPr kumimoji="1" lang="ja-JP" altLang="en-US" b="0" dirty="0"/>
          </a:p>
        </p:txBody>
      </p:sp>
    </p:spTree>
    <p:extLst>
      <p:ext uri="{BB962C8B-B14F-4D97-AF65-F5344CB8AC3E}">
        <p14:creationId xmlns:p14="http://schemas.microsoft.com/office/powerpoint/2010/main" val="231862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It could be expressed as </a:t>
            </a:r>
            <a:r>
              <a:rPr kumimoji="1" lang="en-GB" altLang="zh-TW" b="1" dirty="0">
                <a:solidFill>
                  <a:srgbClr val="000000"/>
                </a:solidFill>
                <a:latin typeface="Arial" pitchFamily="34" charset="0"/>
                <a:ea typeface="???" charset="-120"/>
                <a:cs typeface="Times New Roman" pitchFamily="18" charset="0"/>
              </a:rPr>
              <a:t>probability that node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falls on a randomly selected geodesic linking p</a:t>
            </a:r>
            <a:r>
              <a:rPr kumimoji="1" lang="en-GB" altLang="zh-TW" b="1" baseline="-30000" dirty="0">
                <a:solidFill>
                  <a:srgbClr val="000000"/>
                </a:solidFill>
                <a:latin typeface="Arial" pitchFamily="34" charset="0"/>
                <a:ea typeface="???" charset="-120"/>
                <a:cs typeface="Times New Roman" pitchFamily="18" charset="0"/>
              </a:rPr>
              <a:t>i</a:t>
            </a:r>
            <a:r>
              <a:rPr kumimoji="1" lang="en-GB" altLang="zh-TW" b="1" dirty="0">
                <a:solidFill>
                  <a:srgbClr val="000000"/>
                </a:solidFill>
                <a:latin typeface="Arial" pitchFamily="34" charset="0"/>
                <a:ea typeface="???" charset="-120"/>
                <a:cs typeface="Times New Roman" pitchFamily="18" charset="0"/>
              </a:rPr>
              <a:t> with p</a:t>
            </a:r>
            <a:r>
              <a:rPr kumimoji="1" lang="en-GB" altLang="zh-TW" b="1" baseline="-30000" dirty="0">
                <a:solidFill>
                  <a:srgbClr val="000000"/>
                </a:solidFill>
                <a:latin typeface="Arial" pitchFamily="34" charset="0"/>
                <a:ea typeface="???" charset="-120"/>
                <a:cs typeface="Times New Roman" pitchFamily="18" charset="0"/>
              </a:rPr>
              <a:t>j</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Betweenness is the ratio of the number of geodesics linking p</a:t>
            </a:r>
            <a:r>
              <a:rPr kumimoji="1" lang="en-US" altLang="ja-JP" baseline="-25000" dirty="0">
                <a:latin typeface="+mn-lt"/>
              </a:rPr>
              <a:t>i</a:t>
            </a:r>
            <a:r>
              <a:rPr kumimoji="1" lang="en-US" altLang="ja-JP" dirty="0">
                <a:latin typeface="+mn-lt"/>
              </a:rPr>
              <a:t> and p</a:t>
            </a:r>
            <a:r>
              <a:rPr kumimoji="1" lang="en-US" altLang="ja-JP" baseline="-25000" dirty="0">
                <a:latin typeface="+mn-lt"/>
              </a:rPr>
              <a:t>j</a:t>
            </a:r>
            <a:r>
              <a:rPr kumimoji="1" lang="en-US" altLang="ja-JP" dirty="0">
                <a:latin typeface="+mn-lt"/>
              </a:rPr>
              <a:t> that contains p</a:t>
            </a:r>
            <a:r>
              <a:rPr kumimoji="1" lang="en-US" altLang="ja-JP" baseline="-25000" dirty="0">
                <a:latin typeface="+mn-lt"/>
              </a:rPr>
              <a:t>k </a:t>
            </a:r>
            <a:r>
              <a:rPr kumimoji="1" lang="en-US" altLang="ja-JP" dirty="0">
                <a:latin typeface="+mn-lt"/>
              </a:rPr>
              <a:t> (numerator) and the geodesics linking p</a:t>
            </a:r>
            <a:r>
              <a:rPr kumimoji="1" lang="en-US" altLang="ja-JP" baseline="-25000" dirty="0">
                <a:latin typeface="+mn-lt"/>
              </a:rPr>
              <a:t>i</a:t>
            </a:r>
            <a:r>
              <a:rPr kumimoji="1" lang="en-US" altLang="ja-JP" dirty="0">
                <a:latin typeface="+mn-lt"/>
              </a:rPr>
              <a:t> and p</a:t>
            </a:r>
            <a:r>
              <a:rPr kumimoji="1" lang="en-US" altLang="ja-JP" baseline="-25000" dirty="0">
                <a:latin typeface="+mn-lt"/>
              </a:rPr>
              <a:t>j </a:t>
            </a:r>
            <a:r>
              <a:rPr kumimoji="1" lang="en-US" altLang="ja-JP" dirty="0"/>
              <a:t>(denominator).</a:t>
            </a:r>
          </a:p>
          <a:p>
            <a:pPr>
              <a:defRPr/>
            </a:pPr>
            <a:r>
              <a:rPr kumimoji="1" lang="en-US" altLang="ja-JP" dirty="0">
                <a:latin typeface="+mn-lt"/>
              </a:rPr>
              <a:t>Betweenness is useful as an index of the potential of the node for control of communication, and it is also useful as an index of network structure.</a:t>
            </a:r>
            <a:endParaRPr kumimoji="1" lang="ja-JP" altLang="en-US" dirty="0"/>
          </a:p>
        </p:txBody>
      </p:sp>
      <p:sp>
        <p:nvSpPr>
          <p:cNvPr id="839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FCC53CE6-4D1C-4AAE-92F3-FD10820AA4D8}" type="slidenum">
              <a:rPr kumimoji="1" lang="ja-JP" altLang="en-US" b="0"/>
              <a:pPr eaLnBrk="1" hangingPunct="1"/>
              <a:t>31</a:t>
            </a:fld>
            <a:endParaRPr kumimoji="1" lang="ja-JP" altLang="en-US" b="0" dirty="0"/>
          </a:p>
        </p:txBody>
      </p:sp>
    </p:spTree>
    <p:extLst>
      <p:ext uri="{BB962C8B-B14F-4D97-AF65-F5344CB8AC3E}">
        <p14:creationId xmlns:p14="http://schemas.microsoft.com/office/powerpoint/2010/main" val="359444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849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98E08717-4F29-403B-8892-38A832250D79}" type="slidenum">
              <a:rPr kumimoji="1" lang="ja-JP" altLang="en-US" b="0"/>
              <a:pPr eaLnBrk="1" hangingPunct="1"/>
              <a:t>33</a:t>
            </a:fld>
            <a:endParaRPr kumimoji="1" lang="ja-JP" altLang="en-US" b="0" dirty="0"/>
          </a:p>
        </p:txBody>
      </p:sp>
    </p:spTree>
    <p:extLst>
      <p:ext uri="{BB962C8B-B14F-4D97-AF65-F5344CB8AC3E}">
        <p14:creationId xmlns:p14="http://schemas.microsoft.com/office/powerpoint/2010/main" val="1671865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860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768CD427-499A-42E6-BFD2-E9B1208DBE90}" type="slidenum">
              <a:rPr kumimoji="1" lang="ja-JP" altLang="en-US" b="0"/>
              <a:pPr eaLnBrk="1" hangingPunct="1"/>
              <a:t>34</a:t>
            </a:fld>
            <a:endParaRPr kumimoji="1" lang="ja-JP" altLang="en-US" b="0" dirty="0"/>
          </a:p>
        </p:txBody>
      </p:sp>
    </p:spTree>
    <p:extLst>
      <p:ext uri="{BB962C8B-B14F-4D97-AF65-F5344CB8AC3E}">
        <p14:creationId xmlns:p14="http://schemas.microsoft.com/office/powerpoint/2010/main" val="1584673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870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6EF53ED4-0A38-4CE4-8472-CED188C3CC29}" type="slidenum">
              <a:rPr kumimoji="1" lang="ja-JP" altLang="en-US" b="0"/>
              <a:pPr eaLnBrk="1" hangingPunct="1"/>
              <a:t>35</a:t>
            </a:fld>
            <a:endParaRPr kumimoji="1" lang="ja-JP" altLang="en-US" b="0" dirty="0"/>
          </a:p>
        </p:txBody>
      </p:sp>
    </p:spTree>
    <p:extLst>
      <p:ext uri="{BB962C8B-B14F-4D97-AF65-F5344CB8AC3E}">
        <p14:creationId xmlns:p14="http://schemas.microsoft.com/office/powerpoint/2010/main" val="202289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Dictator democracy</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D0BC824-272E-4D76-9CFD-CBB6948C9DE3}" type="slidenum">
              <a:rPr lang="ja-JP" altLang="en-US" smtClean="0"/>
              <a:pPr>
                <a:defRPr/>
              </a:pPr>
              <a:t>7</a:t>
            </a:fld>
            <a:endParaRPr lang="ja-JP" altLang="en-US" dirty="0"/>
          </a:p>
        </p:txBody>
      </p:sp>
    </p:spTree>
    <p:extLst>
      <p:ext uri="{BB962C8B-B14F-4D97-AF65-F5344CB8AC3E}">
        <p14:creationId xmlns:p14="http://schemas.microsoft.com/office/powerpoint/2010/main" val="92406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It means </a:t>
            </a:r>
            <a:r>
              <a:rPr kumimoji="1" lang="en-GB" altLang="zh-TW" b="1" dirty="0">
                <a:solidFill>
                  <a:srgbClr val="000000"/>
                </a:solidFill>
                <a:latin typeface="Arial" pitchFamily="34" charset="0"/>
                <a:ea typeface="???" charset="-120"/>
                <a:cs typeface="Times New Roman" pitchFamily="18" charset="0"/>
              </a:rPr>
              <a:t>the number of nodes that connect with it 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number of nodes adjacent to a given node in a symmetric network is the degree of that node. For asymmetric network the in-degree of a node p</a:t>
            </a:r>
            <a:r>
              <a:rPr kumimoji="1" lang="en-US" altLang="ja-JP" baseline="-25000" dirty="0">
                <a:latin typeface="+mn-lt"/>
              </a:rPr>
              <a:t>k</a:t>
            </a:r>
            <a:r>
              <a:rPr kumimoji="1" lang="en-US" altLang="ja-JP" dirty="0">
                <a:latin typeface="+mn-lt"/>
              </a:rPr>
              <a:t> is the number of ties received by p</a:t>
            </a:r>
            <a:r>
              <a:rPr kumimoji="1" lang="en-US" altLang="ja-JP" baseline="-25000" dirty="0">
                <a:latin typeface="+mn-lt"/>
              </a:rPr>
              <a:t>k</a:t>
            </a:r>
            <a:r>
              <a:rPr kumimoji="1" lang="en-US" altLang="ja-JP" dirty="0">
                <a:latin typeface="+mn-lt"/>
              </a:rPr>
              <a:t> and the out-degree is the number of ties initiated from p</a:t>
            </a:r>
            <a:r>
              <a:rPr kumimoji="1" lang="en-US" altLang="ja-JP" baseline="-25000" dirty="0">
                <a:latin typeface="+mn-lt"/>
              </a:rPr>
              <a:t>k</a:t>
            </a:r>
            <a:r>
              <a:rPr kumimoji="1" lang="en-US" altLang="ja-JP" dirty="0">
                <a:latin typeface="+mn-lt"/>
              </a:rPr>
              <a:t>.</a:t>
            </a:r>
          </a:p>
          <a:p>
            <a:pPr>
              <a:defRPr/>
            </a:pPr>
            <a:r>
              <a:rPr kumimoji="1" lang="en-US" altLang="ja-JP" dirty="0">
                <a:latin typeface="+mn-lt"/>
              </a:rPr>
              <a:t>The degree means the proportion of other nodes that are adjacent to p</a:t>
            </a:r>
            <a:r>
              <a:rPr kumimoji="1" lang="en-US" altLang="ja-JP" baseline="-25000" dirty="0">
                <a:latin typeface="+mn-lt"/>
              </a:rPr>
              <a:t>k</a:t>
            </a:r>
            <a:r>
              <a:rPr kumimoji="1" lang="en-US" altLang="ja-JP" dirty="0">
                <a:latin typeface="+mn-lt"/>
              </a:rPr>
              <a:t> and is viewed as important index of its potential communication activity.</a:t>
            </a:r>
            <a:endParaRPr kumimoji="1" lang="ja-JP" altLang="en-US" dirty="0"/>
          </a:p>
        </p:txBody>
      </p:sp>
      <p:sp>
        <p:nvSpPr>
          <p:cNvPr id="880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ABE49F66-3A2A-4431-AE6D-BE6C6C6C2CF5}" type="slidenum">
              <a:rPr kumimoji="1" lang="ja-JP" altLang="en-US" b="0"/>
              <a:pPr eaLnBrk="1" hangingPunct="1"/>
              <a:t>36</a:t>
            </a:fld>
            <a:endParaRPr kumimoji="1" lang="ja-JP" altLang="en-US" b="0" dirty="0"/>
          </a:p>
        </p:txBody>
      </p:sp>
    </p:spTree>
    <p:extLst>
      <p:ext uri="{BB962C8B-B14F-4D97-AF65-F5344CB8AC3E}">
        <p14:creationId xmlns:p14="http://schemas.microsoft.com/office/powerpoint/2010/main" val="835087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a:ln/>
        </p:spPr>
      </p:sp>
      <p:sp>
        <p:nvSpPr>
          <p:cNvPr id="890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latin typeface="Arial" panose="020B0604020202020204" pitchFamily="34" charset="0"/>
                <a:ea typeface="ＭＳ 明朝" panose="02020609040205080304" pitchFamily="17" charset="-128"/>
                <a:cs typeface="Times New Roman" panose="02020603050405020304" pitchFamily="18" charset="0"/>
              </a:rPr>
              <a:t>The question is how to determine the denominator in centrality. </a:t>
            </a:r>
          </a:p>
          <a:p>
            <a:endParaRPr lang="ja-JP" altLang="en-US" dirty="0">
              <a:latin typeface="Arial" panose="020B0604020202020204" pitchFamily="34" charset="0"/>
              <a:cs typeface="Times New Roman" panose="02020603050405020304" pitchFamily="18" charset="0"/>
            </a:endParaRPr>
          </a:p>
          <a:p>
            <a:r>
              <a:rPr kumimoji="1" lang="en-US" altLang="ja-JP" dirty="0">
                <a:latin typeface="Arial" panose="020B0604020202020204" pitchFamily="34" charset="0"/>
                <a:ea typeface="ＭＳ 明朝" panose="02020609040205080304" pitchFamily="17" charset="-128"/>
                <a:cs typeface="Times New Roman" panose="02020603050405020304" pitchFamily="18" charset="0"/>
              </a:rPr>
              <a:t>Star or wheel should be considered as the biggest network. </a:t>
            </a:r>
            <a:endParaRPr lang="ja-JP" altLang="en-US" dirty="0">
              <a:latin typeface="Arial" panose="020B0604020202020204" pitchFamily="34" charset="0"/>
            </a:endParaRPr>
          </a:p>
          <a:p>
            <a:endParaRPr kumimoji="1" lang="ja-JP" altLang="en-US" dirty="0">
              <a:latin typeface="Arial" panose="020B0604020202020204" pitchFamily="34" charset="0"/>
            </a:endParaRPr>
          </a:p>
        </p:txBody>
      </p:sp>
      <p:sp>
        <p:nvSpPr>
          <p:cNvPr id="890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56614F83-4578-4FBB-B929-4EDCE48EBBB1}" type="slidenum">
              <a:rPr lang="en-US" altLang="ja-JP" b="0"/>
              <a:pPr eaLnBrk="1" hangingPunct="1"/>
              <a:t>38</a:t>
            </a:fld>
            <a:endParaRPr lang="en-US" altLang="ja-JP" b="0" dirty="0"/>
          </a:p>
        </p:txBody>
      </p:sp>
    </p:spTree>
    <p:extLst>
      <p:ext uri="{BB962C8B-B14F-4D97-AF65-F5344CB8AC3E}">
        <p14:creationId xmlns:p14="http://schemas.microsoft.com/office/powerpoint/2010/main" val="3353533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It could be expressed as </a:t>
            </a:r>
            <a:r>
              <a:rPr kumimoji="1" lang="en-GB" altLang="zh-TW" b="1" dirty="0">
                <a:solidFill>
                  <a:srgbClr val="000000"/>
                </a:solidFill>
                <a:latin typeface="Arial" pitchFamily="34" charset="0"/>
                <a:ea typeface="???" charset="-120"/>
                <a:cs typeface="Times New Roman" pitchFamily="18" charset="0"/>
              </a:rPr>
              <a:t>probability that node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falls on a randomly selected geodesic linking p</a:t>
            </a:r>
            <a:r>
              <a:rPr kumimoji="1" lang="en-GB" altLang="zh-TW" b="1" baseline="-30000" dirty="0">
                <a:solidFill>
                  <a:srgbClr val="000000"/>
                </a:solidFill>
                <a:latin typeface="Arial" pitchFamily="34" charset="0"/>
                <a:ea typeface="???" charset="-120"/>
                <a:cs typeface="Times New Roman" pitchFamily="18" charset="0"/>
              </a:rPr>
              <a:t>i</a:t>
            </a:r>
            <a:r>
              <a:rPr kumimoji="1" lang="en-GB" altLang="zh-TW" b="1" dirty="0">
                <a:solidFill>
                  <a:srgbClr val="000000"/>
                </a:solidFill>
                <a:latin typeface="Arial" pitchFamily="34" charset="0"/>
                <a:ea typeface="???" charset="-120"/>
                <a:cs typeface="Times New Roman" pitchFamily="18" charset="0"/>
              </a:rPr>
              <a:t> with p</a:t>
            </a:r>
            <a:r>
              <a:rPr kumimoji="1" lang="en-GB" altLang="zh-TW" b="1" baseline="-30000" dirty="0">
                <a:solidFill>
                  <a:srgbClr val="000000"/>
                </a:solidFill>
                <a:latin typeface="Arial" pitchFamily="34" charset="0"/>
                <a:ea typeface="???" charset="-120"/>
                <a:cs typeface="Times New Roman" pitchFamily="18" charset="0"/>
              </a:rPr>
              <a:t>j</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Betweenness is the ratio of the number of geodesics linking p</a:t>
            </a:r>
            <a:r>
              <a:rPr kumimoji="1" lang="en-US" altLang="ja-JP" baseline="-25000" dirty="0">
                <a:latin typeface="+mn-lt"/>
              </a:rPr>
              <a:t>i</a:t>
            </a:r>
            <a:r>
              <a:rPr kumimoji="1" lang="en-US" altLang="ja-JP" dirty="0">
                <a:latin typeface="+mn-lt"/>
              </a:rPr>
              <a:t> and p</a:t>
            </a:r>
            <a:r>
              <a:rPr kumimoji="1" lang="en-US" altLang="ja-JP" baseline="-25000" dirty="0">
                <a:latin typeface="+mn-lt"/>
              </a:rPr>
              <a:t>j</a:t>
            </a:r>
            <a:r>
              <a:rPr kumimoji="1" lang="en-US" altLang="ja-JP" dirty="0">
                <a:latin typeface="+mn-lt"/>
              </a:rPr>
              <a:t> that contains p</a:t>
            </a:r>
            <a:r>
              <a:rPr kumimoji="1" lang="en-US" altLang="ja-JP" baseline="-25000" dirty="0">
                <a:latin typeface="+mn-lt"/>
              </a:rPr>
              <a:t>k </a:t>
            </a:r>
            <a:r>
              <a:rPr kumimoji="1" lang="en-US" altLang="ja-JP" dirty="0">
                <a:latin typeface="+mn-lt"/>
              </a:rPr>
              <a:t> (numerator) and the geodesics linking p</a:t>
            </a:r>
            <a:r>
              <a:rPr kumimoji="1" lang="en-US" altLang="ja-JP" baseline="-25000" dirty="0">
                <a:latin typeface="+mn-lt"/>
              </a:rPr>
              <a:t>i</a:t>
            </a:r>
            <a:r>
              <a:rPr kumimoji="1" lang="en-US" altLang="ja-JP" dirty="0">
                <a:latin typeface="+mn-lt"/>
              </a:rPr>
              <a:t> and p</a:t>
            </a:r>
            <a:r>
              <a:rPr kumimoji="1" lang="en-US" altLang="ja-JP" baseline="-25000" dirty="0">
                <a:latin typeface="+mn-lt"/>
              </a:rPr>
              <a:t>j </a:t>
            </a:r>
            <a:r>
              <a:rPr kumimoji="1" lang="en-US" altLang="ja-JP" dirty="0"/>
              <a:t>(denominator).</a:t>
            </a:r>
          </a:p>
          <a:p>
            <a:pPr>
              <a:defRPr/>
            </a:pPr>
            <a:r>
              <a:rPr kumimoji="1" lang="en-US" altLang="ja-JP" dirty="0">
                <a:latin typeface="+mn-lt"/>
              </a:rPr>
              <a:t>Betweenness is useful as an index of the potential of the node for control of communication, and it is also useful as an index of network structure.</a:t>
            </a:r>
            <a:endParaRPr kumimoji="1" lang="ja-JP" altLang="en-US" dirty="0"/>
          </a:p>
        </p:txBody>
      </p:sp>
      <p:sp>
        <p:nvSpPr>
          <p:cNvPr id="901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C782901E-0C62-4F08-808B-C5B6B2D50ACC}" type="slidenum">
              <a:rPr kumimoji="1" lang="ja-JP" altLang="en-US" b="0"/>
              <a:pPr eaLnBrk="1" hangingPunct="1"/>
              <a:t>42</a:t>
            </a:fld>
            <a:endParaRPr kumimoji="1" lang="ja-JP" altLang="en-US" b="0" dirty="0"/>
          </a:p>
        </p:txBody>
      </p:sp>
    </p:spTree>
    <p:extLst>
      <p:ext uri="{BB962C8B-B14F-4D97-AF65-F5344CB8AC3E}">
        <p14:creationId xmlns:p14="http://schemas.microsoft.com/office/powerpoint/2010/main" val="302235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911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F32A96E5-39F9-4D6A-B35D-4780468DE43C}" type="slidenum">
              <a:rPr kumimoji="1" lang="ja-JP" altLang="en-US" b="0"/>
              <a:pPr eaLnBrk="1" hangingPunct="1"/>
              <a:t>45</a:t>
            </a:fld>
            <a:endParaRPr kumimoji="1" lang="ja-JP" altLang="en-US" b="0" dirty="0"/>
          </a:p>
        </p:txBody>
      </p:sp>
    </p:spTree>
    <p:extLst>
      <p:ext uri="{BB962C8B-B14F-4D97-AF65-F5344CB8AC3E}">
        <p14:creationId xmlns:p14="http://schemas.microsoft.com/office/powerpoint/2010/main" val="2712734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a:ln/>
        </p:spPr>
      </p:sp>
      <p:sp>
        <p:nvSpPr>
          <p:cNvPr id="921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latin typeface="Arial" panose="020B0604020202020204" pitchFamily="34" charset="0"/>
                <a:ea typeface="ＭＳ 明朝" panose="02020609040205080304" pitchFamily="17" charset="-128"/>
                <a:cs typeface="Times New Roman" panose="02020603050405020304" pitchFamily="18" charset="0"/>
              </a:rPr>
              <a:t>The distance from central node to all other nodes is 1. The distance from certain node to the central node is 1, and to all other nodes is 2 respectively. Then we get</a:t>
            </a:r>
            <a:endParaRPr lang="ja-JP" altLang="en-US" dirty="0">
              <a:latin typeface="Arial" panose="020B0604020202020204" pitchFamily="34" charset="0"/>
              <a:cs typeface="Times New Roman" panose="02020603050405020304" pitchFamily="18" charset="0"/>
            </a:endParaRPr>
          </a:p>
          <a:p>
            <a:endParaRPr kumimoji="1" lang="ja-JP" altLang="en-US" dirty="0">
              <a:latin typeface="Arial" panose="020B0604020202020204" pitchFamily="34" charset="0"/>
              <a:cs typeface="Times New Roman" panose="02020603050405020304" pitchFamily="18" charset="0"/>
            </a:endParaRPr>
          </a:p>
        </p:txBody>
      </p:sp>
      <p:sp>
        <p:nvSpPr>
          <p:cNvPr id="921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95DCE33D-423B-47DF-8B42-EFA3E37B38FF}" type="slidenum">
              <a:rPr lang="en-US" altLang="ja-JP" b="0"/>
              <a:pPr eaLnBrk="1" hangingPunct="1"/>
              <a:t>46</a:t>
            </a:fld>
            <a:endParaRPr lang="en-US" altLang="ja-JP" b="0" dirty="0"/>
          </a:p>
        </p:txBody>
      </p:sp>
    </p:spTree>
    <p:extLst>
      <p:ext uri="{BB962C8B-B14F-4D97-AF65-F5344CB8AC3E}">
        <p14:creationId xmlns:p14="http://schemas.microsoft.com/office/powerpoint/2010/main" val="312499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 It is </a:t>
            </a:r>
            <a:r>
              <a:rPr kumimoji="1" lang="en-GB" altLang="zh-TW" b="1" dirty="0">
                <a:solidFill>
                  <a:srgbClr val="000000"/>
                </a:solidFill>
                <a:latin typeface="Arial" pitchFamily="34" charset="0"/>
                <a:ea typeface="???" charset="-120"/>
                <a:cs typeface="Times New Roman" pitchFamily="18" charset="0"/>
              </a:rPr>
              <a:t>distance from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to all other nodes linking with p</a:t>
            </a:r>
            <a:r>
              <a:rPr kumimoji="1" lang="en-GB" altLang="zh-TW" b="1" baseline="-30000" dirty="0">
                <a:solidFill>
                  <a:srgbClr val="000000"/>
                </a:solidFill>
                <a:latin typeface="Arial" pitchFamily="34" charset="0"/>
                <a:ea typeface="???" charset="-120"/>
                <a:cs typeface="Times New Roman" pitchFamily="18" charset="0"/>
              </a:rPr>
              <a:t>k</a:t>
            </a:r>
            <a:r>
              <a:rPr kumimoji="1" lang="en-GB" altLang="zh-TW" b="1" dirty="0">
                <a:solidFill>
                  <a:srgbClr val="000000"/>
                </a:solidFill>
                <a:latin typeface="Arial" pitchFamily="34" charset="0"/>
                <a:ea typeface="???" charset="-120"/>
                <a:cs typeface="Times New Roman" pitchFamily="18" charset="0"/>
              </a:rPr>
              <a:t> directly or indirectly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third is an index of closeness that is a distance from p</a:t>
            </a:r>
            <a:r>
              <a:rPr kumimoji="1" lang="en-US" altLang="ja-JP" baseline="-25000" dirty="0">
                <a:latin typeface="+mn-lt"/>
              </a:rPr>
              <a:t>k</a:t>
            </a:r>
            <a:r>
              <a:rPr kumimoji="1" lang="en-US" altLang="ja-JP" dirty="0">
                <a:latin typeface="+mn-lt"/>
              </a:rPr>
              <a:t> to all other node linking with p</a:t>
            </a:r>
            <a:r>
              <a:rPr kumimoji="1" lang="en-US" altLang="ja-JP" baseline="-25000" dirty="0">
                <a:latin typeface="+mn-lt"/>
              </a:rPr>
              <a:t>k</a:t>
            </a:r>
            <a:r>
              <a:rPr kumimoji="1" lang="en-US" altLang="ja-JP" dirty="0">
                <a:latin typeface="+mn-lt"/>
              </a:rPr>
              <a:t> directly or indirectly.</a:t>
            </a:r>
          </a:p>
          <a:p>
            <a:pPr>
              <a:defRPr/>
            </a:pPr>
            <a:r>
              <a:rPr kumimoji="1" lang="en-US" altLang="ja-JP" dirty="0">
                <a:latin typeface="+mn-lt"/>
              </a:rPr>
              <a:t>Closeness index may be useful when measures based upon independence or efficiency is desired.</a:t>
            </a:r>
            <a:endParaRPr kumimoji="1" lang="ja-JP" altLang="ja-JP" dirty="0">
              <a:latin typeface="+mn-lt"/>
            </a:endParaRPr>
          </a:p>
          <a:p>
            <a:pPr>
              <a:defRPr/>
            </a:pPr>
            <a:r>
              <a:rPr kumimoji="1" lang="en-US" altLang="ja-JP" dirty="0">
                <a:latin typeface="+mn-lt"/>
              </a:rPr>
              <a:t>Closeness index is excluded because all nodes in the networks of transactions and cross shareholdings are not connected with each other (the distance among firms is infinite). It could not be calculated technically.</a:t>
            </a:r>
            <a:endParaRPr kumimoji="1" lang="ja-JP" altLang="en-US" dirty="0"/>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EB0F5481-4739-42E7-A012-0D906DC923EC}" type="slidenum">
              <a:rPr kumimoji="1" lang="ja-JP" altLang="en-US" b="0"/>
              <a:pPr eaLnBrk="1" hangingPunct="1"/>
              <a:t>48</a:t>
            </a:fld>
            <a:endParaRPr kumimoji="1" lang="ja-JP" altLang="en-US" b="0" dirty="0"/>
          </a:p>
        </p:txBody>
      </p:sp>
    </p:spTree>
    <p:extLst>
      <p:ext uri="{BB962C8B-B14F-4D97-AF65-F5344CB8AC3E}">
        <p14:creationId xmlns:p14="http://schemas.microsoft.com/office/powerpoint/2010/main" val="2043982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a:ln/>
        </p:spPr>
      </p:sp>
      <p:sp>
        <p:nvSpPr>
          <p:cNvPr id="1034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 it differs from random graph theory. All of the nodes are decided by choice, but not by chance.</a:t>
            </a:r>
            <a:endParaRPr kumimoji="1" lang="ja-JP" altLang="en-US" dirty="0">
              <a:latin typeface="Arial" panose="020B0604020202020204" pitchFamily="34" charset="0"/>
            </a:endParaRPr>
          </a:p>
        </p:txBody>
      </p:sp>
      <p:sp>
        <p:nvSpPr>
          <p:cNvPr id="1034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7C443DA2-C9BF-42F8-96E7-12E0C7406AE8}" type="slidenum">
              <a:rPr lang="en-US" altLang="ja-JP" b="0"/>
              <a:pPr eaLnBrk="1" hangingPunct="1"/>
              <a:t>49</a:t>
            </a:fld>
            <a:endParaRPr lang="en-US" altLang="ja-JP" b="0" dirty="0"/>
          </a:p>
        </p:txBody>
      </p:sp>
    </p:spTree>
    <p:extLst>
      <p:ext uri="{BB962C8B-B14F-4D97-AF65-F5344CB8AC3E}">
        <p14:creationId xmlns:p14="http://schemas.microsoft.com/office/powerpoint/2010/main" val="28735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latin typeface="Arial" panose="020B0604020202020204" pitchFamily="34" charset="0"/>
              </a:rPr>
              <a:t>Basically internet could be explained as computer network.</a:t>
            </a:r>
          </a:p>
          <a:p>
            <a:endParaRPr kumimoji="1" lang="en-US" altLang="ja-JP" dirty="0">
              <a:latin typeface="Arial" panose="020B0604020202020204" pitchFamily="34" charset="0"/>
            </a:endParaRPr>
          </a:p>
          <a:p>
            <a:r>
              <a:rPr kumimoji="1" lang="en-US" altLang="ja-JP" dirty="0">
                <a:latin typeface="Arial" panose="020B0604020202020204" pitchFamily="34" charset="0"/>
              </a:rPr>
              <a:t>Therefore, we can say that Internet of things is a network of thing connecting with computer technology.</a:t>
            </a:r>
          </a:p>
          <a:p>
            <a:endParaRPr kumimoji="1" lang="en-US" altLang="ja-JP" dirty="0">
              <a:latin typeface="Arial" panose="020B0604020202020204" pitchFamily="34" charset="0"/>
            </a:endParaRPr>
          </a:p>
          <a:p>
            <a:r>
              <a:rPr kumimoji="1" lang="en-US" altLang="ja-JP" dirty="0">
                <a:latin typeface="Arial" panose="020B0604020202020204" pitchFamily="34" charset="0"/>
              </a:rPr>
              <a:t>Then what is Network? Network consists of node and arc. Arc cold be considered as relationship. The network is called social network when the node is man and/or women, and the arc express one kind of social relationships. The network is called information exchange network when the node is man and/or women, and the arc is information. The network is called computer network when the node is computer, and the arc is cable. </a:t>
            </a:r>
          </a:p>
          <a:p>
            <a:endParaRPr kumimoji="1" lang="en-US" altLang="ja-JP" dirty="0">
              <a:latin typeface="Arial" panose="020B0604020202020204" pitchFamily="34" charset="0"/>
            </a:endParaRPr>
          </a:p>
          <a:p>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F0667815-3AC7-4FFA-BEE6-B53D2C01665B}" type="slidenum">
              <a:rPr lang="en-US" altLang="ja-JP" b="0"/>
              <a:pPr eaLnBrk="1" hangingPunct="1"/>
              <a:t>13</a:t>
            </a:fld>
            <a:endParaRPr lang="en-US" altLang="ja-JP" b="0" dirty="0"/>
          </a:p>
        </p:txBody>
      </p:sp>
    </p:spTree>
    <p:extLst>
      <p:ext uri="{BB962C8B-B14F-4D97-AF65-F5344CB8AC3E}">
        <p14:creationId xmlns:p14="http://schemas.microsoft.com/office/powerpoint/2010/main" val="159986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latin typeface="Arial" panose="020B0604020202020204" pitchFamily="34" charset="0"/>
              </a:rPr>
              <a:t>Computer network has two main characteristics: one is information processing, and other is communication. </a:t>
            </a:r>
          </a:p>
          <a:p>
            <a:endParaRPr kumimoji="1" lang="en-US" altLang="ja-JP" dirty="0">
              <a:latin typeface="Arial" panose="020B0604020202020204" pitchFamily="34" charset="0"/>
            </a:endParaRPr>
          </a:p>
          <a:p>
            <a:r>
              <a:rPr kumimoji="1" lang="en-US" altLang="ja-JP" dirty="0">
                <a:latin typeface="Arial" panose="020B0604020202020204" pitchFamily="34" charset="0"/>
              </a:rPr>
              <a:t>Information processing means word file, Spread sheet, and data base. All of them are with high speed and precision.</a:t>
            </a:r>
          </a:p>
          <a:p>
            <a:endParaRPr kumimoji="1" lang="en-US" altLang="ja-JP" dirty="0">
              <a:latin typeface="Arial" panose="020B0604020202020204" pitchFamily="34" charset="0"/>
            </a:endParaRPr>
          </a:p>
          <a:p>
            <a:r>
              <a:rPr kumimoji="1" lang="en-US" altLang="ja-JP" dirty="0">
                <a:latin typeface="Arial" panose="020B0604020202020204" pitchFamily="34" charset="0"/>
              </a:rPr>
              <a:t>Communication means exchange information electronically with each other. That is to say, remote communication instead of face to face communication..</a:t>
            </a:r>
          </a:p>
          <a:p>
            <a:endParaRPr kumimoji="1" lang="en-US" altLang="ja-JP" dirty="0">
              <a:latin typeface="Arial" panose="020B0604020202020204" pitchFamily="34" charset="0"/>
            </a:endParaRPr>
          </a:p>
          <a:p>
            <a:r>
              <a:rPr kumimoji="1" lang="en-US" altLang="ja-JP" dirty="0">
                <a:latin typeface="Arial" panose="020B0604020202020204" pitchFamily="34" charset="0"/>
              </a:rPr>
              <a:t>Remote communication needs a lot of technology; such as protocol, System Architecture, Human Interface and Security.</a:t>
            </a:r>
          </a:p>
          <a:p>
            <a:endParaRPr kumimoji="1" lang="en-US" altLang="ja-JP" dirty="0">
              <a:latin typeface="Arial" panose="020B0604020202020204" pitchFamily="34" charset="0"/>
            </a:endParaRPr>
          </a:p>
          <a:p>
            <a:endParaRPr kumimoji="1" lang="ja-JP" altLang="en-US" dirty="0">
              <a:latin typeface="Arial" panose="020B0604020202020204" pitchFamily="34" charset="0"/>
            </a:endParaRPr>
          </a:p>
        </p:txBody>
      </p:sp>
      <p:sp>
        <p:nvSpPr>
          <p:cNvPr id="706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76700103-CC38-45E9-A068-A174958B69E8}" type="slidenum">
              <a:rPr lang="en-US" altLang="ja-JP" b="0"/>
              <a:pPr eaLnBrk="1" hangingPunct="1"/>
              <a:t>14</a:t>
            </a:fld>
            <a:endParaRPr lang="en-US" altLang="ja-JP" b="0" dirty="0"/>
          </a:p>
        </p:txBody>
      </p:sp>
    </p:spTree>
    <p:extLst>
      <p:ext uri="{BB962C8B-B14F-4D97-AF65-F5344CB8AC3E}">
        <p14:creationId xmlns:p14="http://schemas.microsoft.com/office/powerpoint/2010/main" val="204783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latin typeface="Arial" panose="020B0604020202020204" pitchFamily="34" charset="0"/>
              </a:rPr>
              <a:t>Network is not a new idea. </a:t>
            </a:r>
          </a:p>
          <a:p>
            <a:r>
              <a:rPr kumimoji="1" lang="en-US" altLang="ja-JP" dirty="0">
                <a:latin typeface="Arial" panose="020B0604020202020204" pitchFamily="34" charset="0"/>
              </a:rPr>
              <a:t>Group of German Emigres influenced by Wolfgang Kohler’s ‘gestalt’ theory</a:t>
            </a:r>
          </a:p>
          <a:p>
            <a:r>
              <a:rPr lang="en-US" altLang="ja-JP" dirty="0">
                <a:latin typeface="Arial" panose="020B0604020202020204" pitchFamily="34" charset="0"/>
              </a:rPr>
              <a:t>Informal interpersonal relations  social systems.</a:t>
            </a:r>
            <a:endParaRPr kumimoji="1" lang="ja-JP" altLang="en-US" dirty="0">
              <a:latin typeface="Arial" panose="020B0604020202020204" pitchFamily="34" charset="0"/>
            </a:endParaRPr>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D352AA7D-482F-4435-B20C-D0F1FDBE2FBA}" type="slidenum">
              <a:rPr lang="en-US" altLang="ja-JP" b="0"/>
              <a:pPr eaLnBrk="1" hangingPunct="1"/>
              <a:t>15</a:t>
            </a:fld>
            <a:endParaRPr lang="en-US" altLang="ja-JP" b="0" dirty="0"/>
          </a:p>
        </p:txBody>
      </p:sp>
    </p:spTree>
    <p:extLst>
      <p:ext uri="{BB962C8B-B14F-4D97-AF65-F5344CB8AC3E}">
        <p14:creationId xmlns:p14="http://schemas.microsoft.com/office/powerpoint/2010/main" val="212013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(Definition of Management)</a:t>
            </a:r>
            <a:endParaRPr kumimoji="1" lang="ja-JP" altLang="en-US" dirty="0">
              <a:latin typeface="Arial" panose="020B0604020202020204" pitchFamily="34" charset="0"/>
            </a:endParaRPr>
          </a:p>
        </p:txBody>
      </p:sp>
      <p:sp>
        <p:nvSpPr>
          <p:cNvPr id="737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32550BF0-85E9-47B2-8D2C-2E1E0E9076BC}" type="slidenum">
              <a:rPr lang="en-US" altLang="ja-JP" b="0"/>
              <a:pPr eaLnBrk="1" hangingPunct="1"/>
              <a:t>16</a:t>
            </a:fld>
            <a:endParaRPr lang="en-US" altLang="ja-JP" b="0" dirty="0"/>
          </a:p>
        </p:txBody>
      </p:sp>
    </p:spTree>
    <p:extLst>
      <p:ext uri="{BB962C8B-B14F-4D97-AF65-F5344CB8AC3E}">
        <p14:creationId xmlns:p14="http://schemas.microsoft.com/office/powerpoint/2010/main" val="110566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solidFill>
                  <a:srgbClr val="00B050"/>
                </a:solidFill>
                <a:latin typeface="Arial" panose="020B0604020202020204" pitchFamily="34" charset="0"/>
              </a:rPr>
              <a:t>Granovetter’ dilemma (the strength of weak ties: weak ties help find jobs that respondents find more satisfying than jobs through strong ties.)</a:t>
            </a:r>
          </a:p>
          <a:p>
            <a:endParaRPr kumimoji="1" lang="en-US" altLang="ja-JP" dirty="0">
              <a:solidFill>
                <a:srgbClr val="00B050"/>
              </a:solidFill>
              <a:latin typeface="Arial" panose="020B0604020202020204" pitchFamily="34" charset="0"/>
            </a:endParaRPr>
          </a:p>
          <a:p>
            <a:r>
              <a:rPr lang="en-US" altLang="ja-JP" dirty="0">
                <a:solidFill>
                  <a:srgbClr val="00B050"/>
                </a:solidFill>
                <a:latin typeface="Arial" panose="020B0604020202020204" pitchFamily="34" charset="0"/>
              </a:rPr>
              <a:t>to contact any two people in a country of over 250 million inhabitants, only takes an average of five people. (Travers and Milgram, 1969)</a:t>
            </a:r>
            <a:endParaRPr kumimoji="1" lang="ja-JP" altLang="en-US" dirty="0">
              <a:latin typeface="Arial" panose="020B0604020202020204" pitchFamily="34" charset="0"/>
            </a:endParaRPr>
          </a:p>
        </p:txBody>
      </p:sp>
      <p:sp>
        <p:nvSpPr>
          <p:cNvPr id="757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AFEFD4D1-311A-4F73-BEE2-51A97262995E}" type="slidenum">
              <a:rPr lang="en-US" altLang="ja-JP" b="0"/>
              <a:pPr eaLnBrk="1" hangingPunct="1"/>
              <a:t>17</a:t>
            </a:fld>
            <a:endParaRPr lang="en-US" altLang="ja-JP" b="0" dirty="0"/>
          </a:p>
        </p:txBody>
      </p:sp>
    </p:spTree>
    <p:extLst>
      <p:ext uri="{BB962C8B-B14F-4D97-AF65-F5344CB8AC3E}">
        <p14:creationId xmlns:p14="http://schemas.microsoft.com/office/powerpoint/2010/main" val="217668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https://ja.wikipedia.org/wiki/%E5%85%AD%E6%AC%A1%E3%81%AE%E9%9A%94%E3%81%9F%E3%82%8A</a:t>
            </a:r>
          </a:p>
          <a:p>
            <a:r>
              <a:rPr kumimoji="1" lang="en-US" altLang="ja-JP" dirty="0"/>
              <a:t>70</a:t>
            </a:r>
            <a:r>
              <a:rPr kumimoji="1" lang="ja-JP" altLang="en-US" dirty="0"/>
              <a:t>億＝</a:t>
            </a:r>
            <a:r>
              <a:rPr kumimoji="1" lang="en-US" altLang="ja-JP" dirty="0"/>
              <a:t>7 billion</a:t>
            </a:r>
          </a:p>
          <a:p>
            <a:r>
              <a:rPr kumimoji="1" lang="en-US" altLang="ja-JP" dirty="0"/>
              <a:t>44 to the 6</a:t>
            </a:r>
            <a:r>
              <a:rPr kumimoji="1" lang="en-US" altLang="ja-JP" baseline="30000" dirty="0"/>
              <a:t>th</a:t>
            </a:r>
            <a:r>
              <a:rPr kumimoji="1" lang="en-US" altLang="ja-JP" dirty="0"/>
              <a:t> power</a:t>
            </a:r>
            <a:endParaRPr kumimoji="1" lang="ja-JP" altLang="en-US" dirty="0"/>
          </a:p>
        </p:txBody>
      </p:sp>
      <p:sp>
        <p:nvSpPr>
          <p:cNvPr id="4" name="スライド番号プレースホルダー 3"/>
          <p:cNvSpPr>
            <a:spLocks noGrp="1"/>
          </p:cNvSpPr>
          <p:nvPr>
            <p:ph type="sldNum" sz="quarter" idx="10"/>
          </p:nvPr>
        </p:nvSpPr>
        <p:spPr/>
        <p:txBody>
          <a:bodyPr/>
          <a:lstStyle/>
          <a:p>
            <a:fld id="{B913961A-46A4-40DB-BC30-AAF5739D3760}" type="slidenum">
              <a:rPr lang="en-US" altLang="ja-JP" smtClean="0"/>
              <a:pPr/>
              <a:t>19</a:t>
            </a:fld>
            <a:endParaRPr lang="en-US" altLang="ja-JP" dirty="0"/>
          </a:p>
        </p:txBody>
      </p:sp>
    </p:spTree>
    <p:extLst>
      <p:ext uri="{BB962C8B-B14F-4D97-AF65-F5344CB8AC3E}">
        <p14:creationId xmlns:p14="http://schemas.microsoft.com/office/powerpoint/2010/main" val="76213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r>
              <a:rPr kumimoji="1" lang="en-GB" altLang="ja-JP" b="1" dirty="0">
                <a:solidFill>
                  <a:srgbClr val="000000"/>
                </a:solidFill>
                <a:latin typeface="Arial" pitchFamily="34" charset="0"/>
                <a:ea typeface="ＭＳ 明朝" pitchFamily="17" charset="-128"/>
                <a:cs typeface="Times New Roman" pitchFamily="18" charset="0"/>
              </a:rPr>
              <a:t>It means </a:t>
            </a:r>
            <a:r>
              <a:rPr kumimoji="1" lang="en-GB" altLang="zh-TW" b="1" dirty="0">
                <a:solidFill>
                  <a:srgbClr val="000000"/>
                </a:solidFill>
                <a:latin typeface="Arial" pitchFamily="34" charset="0"/>
                <a:ea typeface="???" charset="-120"/>
                <a:cs typeface="Times New Roman" pitchFamily="18" charset="0"/>
              </a:rPr>
              <a:t>the number of nodes that connect with it directly</a:t>
            </a:r>
            <a:r>
              <a:rPr kumimoji="1" lang="en-GB" altLang="ja-JP" b="1" dirty="0">
                <a:solidFill>
                  <a:srgbClr val="000000"/>
                </a:solidFill>
                <a:latin typeface="Arial" pitchFamily="34" charset="0"/>
                <a:ea typeface="???" charset="-120"/>
                <a:cs typeface="Times New Roman" pitchFamily="18" charset="0"/>
              </a:rPr>
              <a:t>.</a:t>
            </a:r>
            <a:endParaRPr kumimoji="1" lang="en-US" altLang="ja-JP" dirty="0">
              <a:latin typeface="+mn-lt"/>
            </a:endParaRPr>
          </a:p>
          <a:p>
            <a:pPr>
              <a:defRPr/>
            </a:pPr>
            <a:r>
              <a:rPr kumimoji="1" lang="en-US" altLang="ja-JP" dirty="0">
                <a:latin typeface="+mn-lt"/>
              </a:rPr>
              <a:t>The number of nodes adjacent to a given node in a symmetric network is the degree of that node. For asymmetric network the in-degree of a node p</a:t>
            </a:r>
            <a:r>
              <a:rPr kumimoji="1" lang="en-US" altLang="ja-JP" baseline="-25000" dirty="0">
                <a:latin typeface="+mn-lt"/>
              </a:rPr>
              <a:t>k</a:t>
            </a:r>
            <a:r>
              <a:rPr kumimoji="1" lang="en-US" altLang="ja-JP" dirty="0">
                <a:latin typeface="+mn-lt"/>
              </a:rPr>
              <a:t> is the number of ties received by p</a:t>
            </a:r>
            <a:r>
              <a:rPr kumimoji="1" lang="en-US" altLang="ja-JP" baseline="-25000" dirty="0">
                <a:latin typeface="+mn-lt"/>
              </a:rPr>
              <a:t>k</a:t>
            </a:r>
            <a:r>
              <a:rPr kumimoji="1" lang="en-US" altLang="ja-JP" dirty="0">
                <a:latin typeface="+mn-lt"/>
              </a:rPr>
              <a:t> and the out-degree is the number of ties initiated from p</a:t>
            </a:r>
            <a:r>
              <a:rPr kumimoji="1" lang="en-US" altLang="ja-JP" baseline="-25000" dirty="0">
                <a:latin typeface="+mn-lt"/>
              </a:rPr>
              <a:t>k</a:t>
            </a:r>
            <a:r>
              <a:rPr kumimoji="1" lang="en-US" altLang="ja-JP" dirty="0">
                <a:latin typeface="+mn-lt"/>
              </a:rPr>
              <a:t>.</a:t>
            </a:r>
          </a:p>
          <a:p>
            <a:pPr>
              <a:defRPr/>
            </a:pPr>
            <a:r>
              <a:rPr kumimoji="1" lang="en-US" altLang="ja-JP" dirty="0">
                <a:latin typeface="+mn-lt"/>
              </a:rPr>
              <a:t>The degree means the proportion of other nodes that are adjacent to p</a:t>
            </a:r>
            <a:r>
              <a:rPr kumimoji="1" lang="en-US" altLang="ja-JP" baseline="-25000" dirty="0">
                <a:latin typeface="+mn-lt"/>
              </a:rPr>
              <a:t>k</a:t>
            </a:r>
            <a:r>
              <a:rPr kumimoji="1" lang="en-US" altLang="ja-JP" dirty="0">
                <a:latin typeface="+mn-lt"/>
              </a:rPr>
              <a:t> and is viewed as important index of its potential communication activity.</a:t>
            </a:r>
            <a:endParaRPr kumimoji="1" lang="ja-JP" altLang="en-US" dirty="0"/>
          </a:p>
        </p:txBody>
      </p:sp>
      <p:sp>
        <p:nvSpPr>
          <p:cNvPr id="768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B49DD0AA-38C5-4EFC-8CAF-7CB02DA831D6}" type="slidenum">
              <a:rPr kumimoji="1" lang="ja-JP" altLang="en-US" b="0"/>
              <a:pPr eaLnBrk="1" hangingPunct="1"/>
              <a:t>24</a:t>
            </a:fld>
            <a:endParaRPr kumimoji="1" lang="ja-JP" altLang="en-US" b="0" dirty="0"/>
          </a:p>
        </p:txBody>
      </p:sp>
    </p:spTree>
    <p:extLst>
      <p:ext uri="{BB962C8B-B14F-4D97-AF65-F5344CB8AC3E}">
        <p14:creationId xmlns:p14="http://schemas.microsoft.com/office/powerpoint/2010/main" val="350516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565697DD-78AB-4EEB-A1AD-D23E93F74AB8}" type="slidenum">
              <a:rPr lang="en-US" altLang="ja-JP"/>
              <a:pPr>
                <a:defRPr/>
              </a:pPr>
              <a:t>‹#›</a:t>
            </a:fld>
            <a:endParaRPr lang="en-US" altLang="ja-JP" dirty="0"/>
          </a:p>
        </p:txBody>
      </p:sp>
    </p:spTree>
    <p:extLst>
      <p:ext uri="{BB962C8B-B14F-4D97-AF65-F5344CB8AC3E}">
        <p14:creationId xmlns:p14="http://schemas.microsoft.com/office/powerpoint/2010/main" val="212302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E2BDD077-51E2-4C06-9098-92BEE20F0514}" type="slidenum">
              <a:rPr lang="en-US" altLang="ja-JP"/>
              <a:pPr>
                <a:defRPr/>
              </a:pPr>
              <a:t>‹#›</a:t>
            </a:fld>
            <a:endParaRPr lang="en-US" altLang="ja-JP" dirty="0"/>
          </a:p>
        </p:txBody>
      </p:sp>
    </p:spTree>
    <p:extLst>
      <p:ext uri="{BB962C8B-B14F-4D97-AF65-F5344CB8AC3E}">
        <p14:creationId xmlns:p14="http://schemas.microsoft.com/office/powerpoint/2010/main" val="254293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23EB8F45-55AC-4940-85CE-06E16E73DAA3}" type="slidenum">
              <a:rPr lang="en-US" altLang="ja-JP"/>
              <a:pPr>
                <a:defRPr/>
              </a:pPr>
              <a:t>‹#›</a:t>
            </a:fld>
            <a:endParaRPr lang="en-US" altLang="ja-JP" dirty="0"/>
          </a:p>
        </p:txBody>
      </p:sp>
    </p:spTree>
    <p:extLst>
      <p:ext uri="{BB962C8B-B14F-4D97-AF65-F5344CB8AC3E}">
        <p14:creationId xmlns:p14="http://schemas.microsoft.com/office/powerpoint/2010/main" val="214747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5"/>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US" altLang="ja-JP" dirty="0"/>
          </a:p>
        </p:txBody>
      </p:sp>
      <p:sp>
        <p:nvSpPr>
          <p:cNvPr id="8" name="フッター プレースホルダ 6"/>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US" altLang="ja-JP" dirty="0"/>
          </a:p>
        </p:txBody>
      </p:sp>
      <p:sp>
        <p:nvSpPr>
          <p:cNvPr id="9" name="スライド番号プレースホルダ 7"/>
          <p:cNvSpPr>
            <a:spLocks noGrp="1"/>
          </p:cNvSpPr>
          <p:nvPr>
            <p:ph type="sldNum" sz="quarter" idx="12"/>
          </p:nvPr>
        </p:nvSpPr>
        <p:spPr>
          <a:xfrm>
            <a:off x="6553200" y="6245225"/>
            <a:ext cx="2133600" cy="476250"/>
          </a:xfrm>
        </p:spPr>
        <p:txBody>
          <a:bodyPr/>
          <a:lstStyle>
            <a:lvl1pPr>
              <a:defRPr/>
            </a:lvl1pPr>
          </a:lstStyle>
          <a:p>
            <a:fld id="{100F0A9E-57EC-492B-8D01-651482795192}" type="slidenum">
              <a:rPr lang="en-US" altLang="ja-JP"/>
              <a:pPr/>
              <a:t>‹#›</a:t>
            </a:fld>
            <a:endParaRPr lang="en-US" altLang="ja-JP" dirty="0"/>
          </a:p>
        </p:txBody>
      </p:sp>
    </p:spTree>
    <p:extLst>
      <p:ext uri="{BB962C8B-B14F-4D97-AF65-F5344CB8AC3E}">
        <p14:creationId xmlns:p14="http://schemas.microsoft.com/office/powerpoint/2010/main" val="384898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6498778A-CFC0-475C-BE08-E1C5DB03BBA1}" type="slidenum">
              <a:rPr lang="en-US" altLang="ja-JP"/>
              <a:pPr>
                <a:defRPr/>
              </a:pPr>
              <a:t>‹#›</a:t>
            </a:fld>
            <a:endParaRPr lang="en-US" altLang="ja-JP" dirty="0"/>
          </a:p>
        </p:txBody>
      </p:sp>
    </p:spTree>
    <p:extLst>
      <p:ext uri="{BB962C8B-B14F-4D97-AF65-F5344CB8AC3E}">
        <p14:creationId xmlns:p14="http://schemas.microsoft.com/office/powerpoint/2010/main" val="254036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C6581A41-70AB-4974-857B-EBCCAFC77169}" type="slidenum">
              <a:rPr lang="en-US" altLang="ja-JP"/>
              <a:pPr>
                <a:defRPr/>
              </a:pPr>
              <a:t>‹#›</a:t>
            </a:fld>
            <a:endParaRPr lang="en-US" altLang="ja-JP" dirty="0"/>
          </a:p>
        </p:txBody>
      </p:sp>
    </p:spTree>
    <p:extLst>
      <p:ext uri="{BB962C8B-B14F-4D97-AF65-F5344CB8AC3E}">
        <p14:creationId xmlns:p14="http://schemas.microsoft.com/office/powerpoint/2010/main" val="333934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B2136496-96B6-4C7A-94C6-1FE26C3F98BC}" type="slidenum">
              <a:rPr lang="en-US" altLang="ja-JP"/>
              <a:pPr>
                <a:defRPr/>
              </a:pPr>
              <a:t>‹#›</a:t>
            </a:fld>
            <a:endParaRPr lang="en-US" altLang="ja-JP" dirty="0"/>
          </a:p>
        </p:txBody>
      </p:sp>
    </p:spTree>
    <p:extLst>
      <p:ext uri="{BB962C8B-B14F-4D97-AF65-F5344CB8AC3E}">
        <p14:creationId xmlns:p14="http://schemas.microsoft.com/office/powerpoint/2010/main" val="428623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15ED2411-093E-4466-8C7F-97A941FEC505}" type="slidenum">
              <a:rPr lang="en-US" altLang="ja-JP"/>
              <a:pPr>
                <a:defRPr/>
              </a:pPr>
              <a:t>‹#›</a:t>
            </a:fld>
            <a:endParaRPr lang="en-US" altLang="ja-JP" dirty="0"/>
          </a:p>
        </p:txBody>
      </p:sp>
    </p:spTree>
    <p:extLst>
      <p:ext uri="{BB962C8B-B14F-4D97-AF65-F5344CB8AC3E}">
        <p14:creationId xmlns:p14="http://schemas.microsoft.com/office/powerpoint/2010/main" val="284286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A262CA89-3461-4F9B-9845-6EA2A92F6C4A}" type="slidenum">
              <a:rPr lang="en-US" altLang="ja-JP"/>
              <a:pPr>
                <a:defRPr/>
              </a:pPr>
              <a:t>‹#›</a:t>
            </a:fld>
            <a:endParaRPr lang="en-US" altLang="ja-JP" dirty="0"/>
          </a:p>
        </p:txBody>
      </p:sp>
    </p:spTree>
    <p:extLst>
      <p:ext uri="{BB962C8B-B14F-4D97-AF65-F5344CB8AC3E}">
        <p14:creationId xmlns:p14="http://schemas.microsoft.com/office/powerpoint/2010/main" val="151029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75F4486F-28A2-40D6-A893-FE1DEF7C7A88}" type="slidenum">
              <a:rPr lang="en-US" altLang="ja-JP"/>
              <a:pPr>
                <a:defRPr/>
              </a:pPr>
              <a:t>‹#›</a:t>
            </a:fld>
            <a:endParaRPr lang="en-US" altLang="ja-JP" dirty="0"/>
          </a:p>
        </p:txBody>
      </p:sp>
    </p:spTree>
    <p:extLst>
      <p:ext uri="{BB962C8B-B14F-4D97-AF65-F5344CB8AC3E}">
        <p14:creationId xmlns:p14="http://schemas.microsoft.com/office/powerpoint/2010/main" val="324538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55AF04D2-AB50-4826-9E3D-EB5FF35A8B27}" type="slidenum">
              <a:rPr lang="en-US" altLang="ja-JP"/>
              <a:pPr>
                <a:defRPr/>
              </a:pPr>
              <a:t>‹#›</a:t>
            </a:fld>
            <a:endParaRPr lang="en-US" altLang="ja-JP" dirty="0"/>
          </a:p>
        </p:txBody>
      </p:sp>
    </p:spTree>
    <p:extLst>
      <p:ext uri="{BB962C8B-B14F-4D97-AF65-F5344CB8AC3E}">
        <p14:creationId xmlns:p14="http://schemas.microsoft.com/office/powerpoint/2010/main" val="296018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C961B084-95BB-4A7D-B42D-3C9F5499DA2A}" type="slidenum">
              <a:rPr lang="en-US" altLang="ja-JP"/>
              <a:pPr>
                <a:defRPr/>
              </a:pPr>
              <a:t>‹#›</a:t>
            </a:fld>
            <a:endParaRPr lang="en-US" altLang="ja-JP" dirty="0"/>
          </a:p>
        </p:txBody>
      </p:sp>
    </p:spTree>
    <p:extLst>
      <p:ext uri="{BB962C8B-B14F-4D97-AF65-F5344CB8AC3E}">
        <p14:creationId xmlns:p14="http://schemas.microsoft.com/office/powerpoint/2010/main" val="147654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dirty="0"/>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6FC5766-271C-436A-AE05-E1536F2B57B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006"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7" r:id="rId12"/>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totakao@Hiroshima-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hiroshima-u.ac.jp/index-j.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0.bin"/><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5.bin"/><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6.bin"/><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6.wmf"/></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9.bin"/><Relationship Id="rId1" Type="http://schemas.openxmlformats.org/officeDocument/2006/relationships/slideLayout" Target="../slideLayouts/slideLayout12.xml"/><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27088" y="2133600"/>
            <a:ext cx="7988300" cy="1565513"/>
          </a:xfrm>
          <a:ln>
            <a:solidFill>
              <a:schemeClr val="tx1"/>
            </a:solidFill>
            <a:miter lim="800000"/>
            <a:headEnd/>
            <a:tailEnd/>
          </a:ln>
        </p:spPr>
        <p:txBody>
          <a:bodyPr/>
          <a:lstStyle/>
          <a:p>
            <a:pPr eaLnBrk="1" hangingPunct="1"/>
            <a:r>
              <a:rPr lang="en-US" altLang="ja-JP" sz="4800" dirty="0"/>
              <a:t>The MOT and Venture Business</a:t>
            </a:r>
          </a:p>
        </p:txBody>
      </p:sp>
      <p:sp>
        <p:nvSpPr>
          <p:cNvPr id="5123" name="Rectangle 3"/>
          <p:cNvSpPr>
            <a:spLocks noGrp="1" noChangeArrowheads="1"/>
          </p:cNvSpPr>
          <p:nvPr>
            <p:ph type="subTitle" idx="1"/>
          </p:nvPr>
        </p:nvSpPr>
        <p:spPr>
          <a:xfrm>
            <a:off x="734219" y="3699112"/>
            <a:ext cx="8174037" cy="2394183"/>
          </a:xfrm>
        </p:spPr>
        <p:txBody>
          <a:bodyPr/>
          <a:lstStyle/>
          <a:p>
            <a:pPr eaLnBrk="1" hangingPunct="1"/>
            <a:r>
              <a:rPr lang="en-US" altLang="ja-JP" sz="2800" dirty="0">
                <a:solidFill>
                  <a:srgbClr val="FF0000"/>
                </a:solidFill>
              </a:rPr>
              <a:t>Prof. Takao Ito, </a:t>
            </a:r>
          </a:p>
          <a:p>
            <a:pPr eaLnBrk="1" hangingPunct="1"/>
            <a:r>
              <a:rPr lang="en-US" altLang="ja-JP" sz="2800" dirty="0"/>
              <a:t>Doctor of Economics, PH.D. of Engineering, </a:t>
            </a:r>
          </a:p>
          <a:p>
            <a:pPr eaLnBrk="1" hangingPunct="1"/>
            <a:r>
              <a:rPr lang="en-US" altLang="ja-JP" sz="2800" dirty="0"/>
              <a:t>Graduate School</a:t>
            </a:r>
            <a:r>
              <a:rPr lang="ja-JP" altLang="en-US" sz="2800" dirty="0"/>
              <a:t> </a:t>
            </a:r>
            <a:r>
              <a:rPr lang="en-US" altLang="ja-JP" sz="2800" dirty="0"/>
              <a:t>of Advanced Science and Engineering, Hiroshima University</a:t>
            </a:r>
          </a:p>
          <a:p>
            <a:pPr eaLnBrk="1" hangingPunct="1"/>
            <a:r>
              <a:rPr lang="en-US" altLang="ja-JP" sz="2800" dirty="0"/>
              <a:t>E-Mail: </a:t>
            </a:r>
            <a:r>
              <a:rPr lang="en-US" altLang="ja-JP" sz="2800" dirty="0">
                <a:hlinkClick r:id="rId3"/>
              </a:rPr>
              <a:t>itotakao@Hiroshima-u.ac.jp</a:t>
            </a:r>
            <a:endParaRPr lang="en-US" altLang="ja-JP" sz="2800" dirty="0"/>
          </a:p>
        </p:txBody>
      </p:sp>
      <p:grpSp>
        <p:nvGrpSpPr>
          <p:cNvPr id="5124" name="グループ化 5"/>
          <p:cNvGrpSpPr>
            <a:grpSpLocks/>
          </p:cNvGrpSpPr>
          <p:nvPr/>
        </p:nvGrpSpPr>
        <p:grpSpPr bwMode="auto">
          <a:xfrm>
            <a:off x="0" y="0"/>
            <a:ext cx="1655763" cy="2090738"/>
            <a:chOff x="1979712" y="404664"/>
            <a:chExt cx="1656184" cy="2091159"/>
          </a:xfrm>
        </p:grpSpPr>
        <p:pic>
          <p:nvPicPr>
            <p:cNvPr id="5127" name="Picture 4" descr="広島大学">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060848"/>
              <a:ext cx="16561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図 3" descr="132166104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404664"/>
              <a:ext cx="165618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pPr>
              <a:defRPr/>
            </a:pPr>
            <a:fld id="{1880152E-3181-4F9E-9E7C-1F0A88825FF5}" type="slidenum">
              <a:rPr lang="en-US" altLang="ja-JP" smtClean="0"/>
              <a:pPr>
                <a:defRPr/>
              </a:pPr>
              <a:t>1</a:t>
            </a:fld>
            <a:endParaRPr lang="en-US" altLang="ja-JP" dirty="0"/>
          </a:p>
        </p:txBody>
      </p:sp>
      <p:sp>
        <p:nvSpPr>
          <p:cNvPr id="9" name="正方形/長方形 8"/>
          <p:cNvSpPr/>
          <p:nvPr/>
        </p:nvSpPr>
        <p:spPr>
          <a:xfrm>
            <a:off x="4932041" y="190500"/>
            <a:ext cx="4211960" cy="1600438"/>
          </a:xfrm>
          <a:prstGeom prst="rect">
            <a:avLst/>
          </a:prstGeom>
        </p:spPr>
        <p:txBody>
          <a:bodyPr wrap="square">
            <a:spAutoFit/>
          </a:bodyPr>
          <a:lstStyle/>
          <a:p>
            <a:pPr>
              <a:defRPr/>
            </a:pPr>
            <a:r>
              <a:rPr lang="ja-JP" altLang="en-US" sz="1400" b="1" dirty="0"/>
              <a:t>５ </a:t>
            </a:r>
            <a:r>
              <a:rPr lang="en-US" altLang="ja-JP" sz="1400" b="1" dirty="0"/>
              <a:t>Guiding Principles</a:t>
            </a:r>
          </a:p>
          <a:p>
            <a:pPr marL="285750" indent="-285750">
              <a:buFont typeface="Wingdings" pitchFamily="2" charset="2"/>
              <a:buChar char="Ø"/>
              <a:defRPr/>
            </a:pPr>
            <a:r>
              <a:rPr lang="en-US" altLang="ja-JP" sz="1400" dirty="0"/>
              <a:t>The</a:t>
            </a:r>
            <a:r>
              <a:rPr lang="ja-JP" altLang="en-US" sz="1400" dirty="0"/>
              <a:t> </a:t>
            </a:r>
            <a:r>
              <a:rPr lang="en-US" altLang="ja-JP" sz="1400" dirty="0"/>
              <a:t>Pursuit</a:t>
            </a:r>
            <a:r>
              <a:rPr lang="ja-JP" altLang="en-US" sz="1400" dirty="0"/>
              <a:t> </a:t>
            </a:r>
            <a:r>
              <a:rPr lang="en-US" altLang="ja-JP" sz="1400" dirty="0"/>
              <a:t>of</a:t>
            </a:r>
            <a:r>
              <a:rPr lang="ja-JP" altLang="en-US" sz="1400" dirty="0"/>
              <a:t> </a:t>
            </a:r>
            <a:r>
              <a:rPr lang="en-US" altLang="ja-JP" sz="1400" dirty="0"/>
              <a:t>Peace</a:t>
            </a:r>
          </a:p>
          <a:p>
            <a:pPr marL="285750" indent="-285750">
              <a:buFont typeface="Wingdings" pitchFamily="2" charset="2"/>
              <a:buChar char="Ø"/>
              <a:defRPr/>
            </a:pPr>
            <a:r>
              <a:rPr lang="en-US" altLang="ja-JP" sz="1400" dirty="0"/>
              <a:t>The</a:t>
            </a:r>
            <a:r>
              <a:rPr lang="ja-JP" altLang="en-US" sz="1400" dirty="0"/>
              <a:t> </a:t>
            </a:r>
            <a:r>
              <a:rPr lang="en-US" altLang="ja-JP" sz="1400" dirty="0"/>
              <a:t>Creation</a:t>
            </a:r>
            <a:r>
              <a:rPr lang="ja-JP" altLang="en-US" sz="1400" dirty="0"/>
              <a:t> </a:t>
            </a:r>
            <a:r>
              <a:rPr lang="en-US" altLang="ja-JP" sz="1400" dirty="0"/>
              <a:t>of</a:t>
            </a:r>
            <a:r>
              <a:rPr lang="ja-JP" altLang="en-US" sz="1400" dirty="0"/>
              <a:t> </a:t>
            </a:r>
            <a:r>
              <a:rPr lang="en-US" altLang="ja-JP" sz="1400" dirty="0"/>
              <a:t>New</a:t>
            </a:r>
            <a:r>
              <a:rPr lang="ja-JP" altLang="en-US" sz="1400" dirty="0"/>
              <a:t> </a:t>
            </a:r>
            <a:r>
              <a:rPr lang="en-US" altLang="ja-JP" sz="1400" dirty="0"/>
              <a:t>Forms</a:t>
            </a:r>
            <a:r>
              <a:rPr lang="ja-JP" altLang="en-US" sz="1400" dirty="0"/>
              <a:t> </a:t>
            </a:r>
            <a:r>
              <a:rPr lang="en-US" altLang="ja-JP" sz="1400" dirty="0"/>
              <a:t>of</a:t>
            </a:r>
            <a:r>
              <a:rPr lang="ja-JP" altLang="en-US" sz="1400" dirty="0"/>
              <a:t> </a:t>
            </a:r>
            <a:r>
              <a:rPr lang="en-US" altLang="ja-JP" sz="1400" dirty="0"/>
              <a:t>Knowledge</a:t>
            </a:r>
          </a:p>
          <a:p>
            <a:pPr marL="285750" indent="-285750">
              <a:buFont typeface="Wingdings" pitchFamily="2" charset="2"/>
              <a:buChar char="Ø"/>
              <a:defRPr/>
            </a:pPr>
            <a:r>
              <a:rPr lang="en-US" altLang="ja-JP" sz="1400" dirty="0"/>
              <a:t>The</a:t>
            </a:r>
            <a:r>
              <a:rPr lang="ja-JP" altLang="en-US" sz="1400" dirty="0"/>
              <a:t> </a:t>
            </a:r>
            <a:r>
              <a:rPr lang="en-US" altLang="ja-JP" sz="1400" dirty="0"/>
              <a:t>Nurturing</a:t>
            </a:r>
            <a:r>
              <a:rPr lang="ja-JP" altLang="en-US" sz="1400" dirty="0"/>
              <a:t> </a:t>
            </a:r>
            <a:r>
              <a:rPr lang="en-US" altLang="ja-JP" sz="1400" dirty="0"/>
              <a:t>of</a:t>
            </a:r>
            <a:r>
              <a:rPr lang="ja-JP" altLang="en-US" sz="1400" dirty="0"/>
              <a:t> </a:t>
            </a:r>
            <a:r>
              <a:rPr lang="en-US" altLang="ja-JP" sz="1400" dirty="0"/>
              <a:t>Well-Rounded</a:t>
            </a:r>
            <a:r>
              <a:rPr lang="ja-JP" altLang="en-US" sz="1400" dirty="0"/>
              <a:t> </a:t>
            </a:r>
            <a:r>
              <a:rPr lang="en-US" altLang="ja-JP" sz="1400" dirty="0"/>
              <a:t>Human</a:t>
            </a:r>
            <a:r>
              <a:rPr lang="ja-JP" altLang="en-US" sz="1400" dirty="0"/>
              <a:t> </a:t>
            </a:r>
            <a:r>
              <a:rPr lang="en-US" altLang="ja-JP" sz="1400" dirty="0"/>
              <a:t>Beings</a:t>
            </a:r>
          </a:p>
          <a:p>
            <a:pPr marL="285750" indent="-285750">
              <a:buFont typeface="Wingdings" pitchFamily="2" charset="2"/>
              <a:buChar char="Ø"/>
              <a:defRPr/>
            </a:pPr>
            <a:r>
              <a:rPr lang="en-US" altLang="ja-JP" sz="1400" dirty="0"/>
              <a:t>Collaboration with the Local, Regional, and International Community</a:t>
            </a:r>
          </a:p>
          <a:p>
            <a:pPr marL="285750" indent="-285750">
              <a:buFont typeface="Wingdings" pitchFamily="2" charset="2"/>
              <a:buChar char="Ø"/>
              <a:defRPr/>
            </a:pPr>
            <a:r>
              <a:rPr lang="en-US" altLang="ja-JP" sz="1400" dirty="0"/>
              <a:t>Continuous Self-Development</a:t>
            </a:r>
            <a:endParaRPr lang="ja-JP" altLang="en-US" sz="1400" dirty="0"/>
          </a:p>
        </p:txBody>
      </p:sp>
      <p:sp>
        <p:nvSpPr>
          <p:cNvPr id="10" name="Text Box 5"/>
          <p:cNvSpPr txBox="1">
            <a:spLocks noChangeArrowheads="1"/>
          </p:cNvSpPr>
          <p:nvPr/>
        </p:nvSpPr>
        <p:spPr bwMode="auto">
          <a:xfrm>
            <a:off x="827088" y="2133600"/>
            <a:ext cx="3024187"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143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000250" indent="-17145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457450" indent="-17145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2914650" indent="-17145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371850" indent="-17145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2400" dirty="0">
                <a:latin typeface="Arial" panose="020B0604020202020204" pitchFamily="34" charset="0"/>
              </a:rPr>
              <a:t>Intensive Course of</a:t>
            </a:r>
            <a:r>
              <a:rPr lang="en-US" altLang="ja-JP" sz="1800" dirty="0">
                <a:latin typeface="Arial" panose="020B0604020202020204" pitchFamily="34" charset="0"/>
              </a:rPr>
              <a:t> </a:t>
            </a:r>
          </a:p>
        </p:txBody>
      </p:sp>
    </p:spTree>
    <p:extLst>
      <p:ext uri="{BB962C8B-B14F-4D97-AF65-F5344CB8AC3E}">
        <p14:creationId xmlns:p14="http://schemas.microsoft.com/office/powerpoint/2010/main" val="128578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ltLang="ja-JP" dirty="0"/>
              <a:t>Main characteristics</a:t>
            </a:r>
          </a:p>
        </p:txBody>
      </p:sp>
      <p:sp>
        <p:nvSpPr>
          <p:cNvPr id="35843" name="Rectangle 3"/>
          <p:cNvSpPr>
            <a:spLocks noGrp="1" noChangeArrowheads="1"/>
          </p:cNvSpPr>
          <p:nvPr>
            <p:ph sz="quarter" idx="1"/>
          </p:nvPr>
        </p:nvSpPr>
        <p:spPr>
          <a:xfrm>
            <a:off x="0" y="1684494"/>
            <a:ext cx="9144000" cy="3832738"/>
          </a:xfrm>
        </p:spPr>
        <p:txBody>
          <a:bodyPr>
            <a:normAutofit/>
          </a:bodyPr>
          <a:lstStyle/>
          <a:p>
            <a:pPr marL="274320" indent="-274320" eaLnBrk="1" fontAlgn="auto" hangingPunct="1">
              <a:spcAft>
                <a:spcPts val="0"/>
              </a:spcAft>
              <a:buFont typeface="Wingdings"/>
              <a:buChar char=""/>
              <a:defRPr/>
            </a:pPr>
            <a:r>
              <a:rPr lang="en-US" altLang="ja-JP" sz="5400" dirty="0"/>
              <a:t>Centralization</a:t>
            </a:r>
          </a:p>
          <a:p>
            <a:pPr marL="274320" indent="-274320" eaLnBrk="1" fontAlgn="auto" hangingPunct="1">
              <a:spcAft>
                <a:spcPts val="0"/>
              </a:spcAft>
              <a:buFont typeface="Wingdings"/>
              <a:buChar char=""/>
              <a:defRPr/>
            </a:pPr>
            <a:r>
              <a:rPr lang="en-US" altLang="ja-JP" sz="5400" dirty="0"/>
              <a:t>Decentralization</a:t>
            </a:r>
          </a:p>
          <a:p>
            <a:pPr marL="274320" indent="-274320" eaLnBrk="1" fontAlgn="auto" hangingPunct="1">
              <a:spcAft>
                <a:spcPts val="0"/>
              </a:spcAft>
              <a:buFont typeface="Wingdings"/>
              <a:buChar char=""/>
              <a:defRPr/>
            </a:pPr>
            <a:r>
              <a:rPr lang="en-US" altLang="ja-JP" sz="5400" dirty="0"/>
              <a:t>Departmentalization</a:t>
            </a:r>
          </a:p>
        </p:txBody>
      </p:sp>
    </p:spTree>
    <p:extLst>
      <p:ext uri="{BB962C8B-B14F-4D97-AF65-F5344CB8AC3E}">
        <p14:creationId xmlns:p14="http://schemas.microsoft.com/office/powerpoint/2010/main" val="2784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a:t>Centralization vs. Decentralization</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94913325"/>
              </p:ext>
            </p:extLst>
          </p:nvPr>
        </p:nvGraphicFramePr>
        <p:xfrm>
          <a:off x="467544" y="1556792"/>
          <a:ext cx="7920880" cy="4464498"/>
        </p:xfrm>
        <a:graphic>
          <a:graphicData uri="http://schemas.openxmlformats.org/drawingml/2006/table">
            <a:tbl>
              <a:tblPr firstRow="1" firstCol="1" bandRow="1">
                <a:tableStyleId>{5C22544A-7EE6-4342-B048-85BDC9FD1C3A}</a:tableStyleId>
              </a:tblPr>
              <a:tblGrid>
                <a:gridCol w="2639889">
                  <a:extLst>
                    <a:ext uri="{9D8B030D-6E8A-4147-A177-3AD203B41FA5}">
                      <a16:colId xmlns:a16="http://schemas.microsoft.com/office/drawing/2014/main" val="3052662558"/>
                    </a:ext>
                  </a:extLst>
                </a:gridCol>
                <a:gridCol w="2639889">
                  <a:extLst>
                    <a:ext uri="{9D8B030D-6E8A-4147-A177-3AD203B41FA5}">
                      <a16:colId xmlns:a16="http://schemas.microsoft.com/office/drawing/2014/main" val="312701762"/>
                    </a:ext>
                  </a:extLst>
                </a:gridCol>
                <a:gridCol w="2641102">
                  <a:extLst>
                    <a:ext uri="{9D8B030D-6E8A-4147-A177-3AD203B41FA5}">
                      <a16:colId xmlns:a16="http://schemas.microsoft.com/office/drawing/2014/main" val="2264669515"/>
                    </a:ext>
                  </a:extLst>
                </a:gridCol>
              </a:tblGrid>
              <a:tr h="914862">
                <a:tc>
                  <a:txBody>
                    <a:bodyPr/>
                    <a:lstStyle/>
                    <a:p>
                      <a:pPr algn="l" fontAlgn="auto">
                        <a:lnSpc>
                          <a:spcPts val="1800"/>
                        </a:lnSpc>
                        <a:spcAft>
                          <a:spcPts val="0"/>
                        </a:spcAft>
                      </a:pPr>
                      <a:r>
                        <a:rPr lang="en-US" sz="2000" kern="100" dirty="0">
                          <a:effectLst/>
                        </a:rPr>
                        <a:t> </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kern="100" dirty="0">
                          <a:effectLst/>
                        </a:rPr>
                        <a:t>Centralization</a:t>
                      </a:r>
                    </a:p>
                  </a:txBody>
                  <a:tcPr marL="68580" marR="68580" marT="0" marB="0" anchor="ctr"/>
                </a:tc>
                <a:tc>
                  <a:txBody>
                    <a:bodyPr/>
                    <a:lstStyle/>
                    <a:p>
                      <a:pPr algn="ctr" fontAlgn="auto">
                        <a:lnSpc>
                          <a:spcPts val="1800"/>
                        </a:lnSpc>
                        <a:spcAft>
                          <a:spcPts val="0"/>
                        </a:spcAft>
                      </a:pPr>
                      <a:r>
                        <a:rPr lang="en-US" altLang="ja-JP" sz="2000" kern="100" dirty="0">
                          <a:effectLst/>
                        </a:rPr>
                        <a:t>Decentralization</a:t>
                      </a:r>
                    </a:p>
                  </a:txBody>
                  <a:tcPr marL="68580" marR="68580" marT="0" marB="0" anchor="ctr"/>
                </a:tc>
                <a:extLst>
                  <a:ext uri="{0D108BD9-81ED-4DB2-BD59-A6C34878D82A}">
                    <a16:rowId xmlns:a16="http://schemas.microsoft.com/office/drawing/2014/main" val="1623400912"/>
                  </a:ext>
                </a:extLst>
              </a:tr>
              <a:tr h="887409">
                <a:tc>
                  <a:txBody>
                    <a:bodyPr/>
                    <a:lstStyle/>
                    <a:p>
                      <a:pPr algn="l" fontAlgn="auto">
                        <a:lnSpc>
                          <a:spcPts val="1800"/>
                        </a:lnSpc>
                        <a:spcAft>
                          <a:spcPts val="0"/>
                        </a:spcAft>
                      </a:pPr>
                      <a:r>
                        <a:rPr lang="en-US" altLang="ja-JP" sz="2000" kern="100" dirty="0">
                          <a:effectLst/>
                          <a:latin typeface="+mn-lt"/>
                          <a:ea typeface="+mn-ea"/>
                          <a:cs typeface="+mn-cs"/>
                        </a:rPr>
                        <a:t>Scale</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dirty="0">
                          <a:effectLst/>
                        </a:rPr>
                        <a:t>Small </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kern="100" dirty="0">
                          <a:effectLst/>
                          <a:latin typeface="+mn-lt"/>
                          <a:ea typeface="+mn-ea"/>
                          <a:cs typeface="+mn-cs"/>
                        </a:rPr>
                        <a:t>Large</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84629175"/>
                  </a:ext>
                </a:extLst>
              </a:tr>
              <a:tr h="887409">
                <a:tc>
                  <a:txBody>
                    <a:bodyPr/>
                    <a:lstStyle/>
                    <a:p>
                      <a:pPr algn="l" fontAlgn="auto">
                        <a:lnSpc>
                          <a:spcPts val="1800"/>
                        </a:lnSpc>
                        <a:spcAft>
                          <a:spcPts val="0"/>
                        </a:spcAft>
                      </a:pPr>
                      <a:r>
                        <a:rPr lang="en-US" altLang="ja-JP" sz="2000" kern="100" dirty="0">
                          <a:effectLst/>
                          <a:latin typeface="+mn-lt"/>
                          <a:ea typeface="+mn-ea"/>
                          <a:cs typeface="+mn-cs"/>
                        </a:rPr>
                        <a:t>Workers</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dirty="0">
                          <a:effectLst/>
                        </a:rPr>
                        <a:t>Physical</a:t>
                      </a:r>
                      <a:r>
                        <a:rPr lang="en-US" altLang="ja-JP" sz="2000" baseline="0" dirty="0">
                          <a:effectLst/>
                        </a:rPr>
                        <a:t> workers</a:t>
                      </a:r>
                    </a:p>
                    <a:p>
                      <a:pPr algn="ctr" fontAlgn="auto">
                        <a:lnSpc>
                          <a:spcPts val="1800"/>
                        </a:lnSpc>
                        <a:spcAft>
                          <a:spcPts val="0"/>
                        </a:spcAft>
                      </a:pPr>
                      <a:r>
                        <a:rPr lang="en-US" altLang="ja-JP" sz="2000" baseline="0" dirty="0">
                          <a:effectLst/>
                          <a:latin typeface="Century" panose="02040604050505020304" pitchFamily="18" charset="0"/>
                          <a:ea typeface="ＭＳ 明朝" panose="02020609040205080304" pitchFamily="17" charset="-128"/>
                          <a:cs typeface="Times New Roman" panose="02020603050405020304" pitchFamily="18" charset="0"/>
                        </a:rPr>
                        <a:t>(Blue-collar workers)</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dirty="0">
                          <a:effectLst/>
                        </a:rPr>
                        <a:t>Brain workers</a:t>
                      </a:r>
                    </a:p>
                    <a:p>
                      <a:pPr algn="ctr" fontAlgn="auto">
                        <a:lnSpc>
                          <a:spcPts val="1800"/>
                        </a:lnSpc>
                        <a:spcAft>
                          <a:spcPts val="0"/>
                        </a:spcAft>
                      </a:pPr>
                      <a:r>
                        <a:rPr lang="en-US" altLang="ja-JP" sz="2000" dirty="0">
                          <a:effectLst/>
                          <a:latin typeface="Century" panose="02040604050505020304" pitchFamily="18" charset="0"/>
                          <a:ea typeface="ＭＳ 明朝" panose="02020609040205080304" pitchFamily="17" charset="-128"/>
                          <a:cs typeface="Times New Roman" panose="02020603050405020304" pitchFamily="18" charset="0"/>
                        </a:rPr>
                        <a:t>(White-collar workers)</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67081777"/>
                  </a:ext>
                </a:extLst>
              </a:tr>
              <a:tr h="887409">
                <a:tc>
                  <a:txBody>
                    <a:bodyPr/>
                    <a:lstStyle/>
                    <a:p>
                      <a:pPr algn="l" fontAlgn="auto">
                        <a:lnSpc>
                          <a:spcPts val="1800"/>
                        </a:lnSpc>
                        <a:spcAft>
                          <a:spcPts val="0"/>
                        </a:spcAft>
                      </a:pPr>
                      <a:r>
                        <a:rPr lang="en-US" altLang="ja-JP" sz="2000" dirty="0">
                          <a:effectLst/>
                        </a:rPr>
                        <a:t>Geographic</a:t>
                      </a:r>
                      <a:r>
                        <a:rPr lang="ja-JP" altLang="en-US" sz="2000" dirty="0">
                          <a:effectLst/>
                        </a:rPr>
                        <a:t> </a:t>
                      </a:r>
                      <a:r>
                        <a:rPr lang="en-US" altLang="ja-JP" sz="2000" dirty="0">
                          <a:effectLst/>
                        </a:rPr>
                        <a:t>condition</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kern="100" dirty="0">
                          <a:effectLst/>
                        </a:rPr>
                        <a:t>Concentration</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kern="100" dirty="0">
                          <a:effectLst/>
                        </a:rPr>
                        <a:t>Dispersion </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68467069"/>
                  </a:ext>
                </a:extLst>
              </a:tr>
              <a:tr h="887409">
                <a:tc>
                  <a:txBody>
                    <a:bodyPr/>
                    <a:lstStyle/>
                    <a:p>
                      <a:pPr algn="l" fontAlgn="auto">
                        <a:lnSpc>
                          <a:spcPts val="1800"/>
                        </a:lnSpc>
                        <a:spcAft>
                          <a:spcPts val="0"/>
                        </a:spcAft>
                      </a:pPr>
                      <a:r>
                        <a:rPr lang="en-US" altLang="ja-JP" sz="2000" kern="100" dirty="0">
                          <a:effectLst/>
                        </a:rPr>
                        <a:t>Styles</a:t>
                      </a:r>
                      <a:r>
                        <a:rPr lang="en-US" altLang="ja-JP" sz="2000" kern="100" baseline="0" dirty="0">
                          <a:effectLst/>
                        </a:rPr>
                        <a:t> of the leader</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kern="100" dirty="0">
                          <a:effectLst/>
                        </a:rPr>
                        <a:t>Strong</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fontAlgn="auto">
                        <a:lnSpc>
                          <a:spcPts val="1800"/>
                        </a:lnSpc>
                        <a:spcAft>
                          <a:spcPts val="0"/>
                        </a:spcAft>
                      </a:pPr>
                      <a:r>
                        <a:rPr lang="en-US" altLang="ja-JP" sz="2000" dirty="0">
                          <a:effectLst/>
                        </a:rPr>
                        <a:t>Weak</a:t>
                      </a:r>
                      <a:endParaRPr lang="ja-JP" sz="20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53194669"/>
                  </a:ext>
                </a:extLst>
              </a:tr>
            </a:tbl>
          </a:graphicData>
        </a:graphic>
      </p:graphicFrame>
    </p:spTree>
    <p:extLst>
      <p:ext uri="{BB962C8B-B14F-4D97-AF65-F5344CB8AC3E}">
        <p14:creationId xmlns:p14="http://schemas.microsoft.com/office/powerpoint/2010/main" val="134462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altLang="ja-JP" dirty="0"/>
              <a:t>Success factors</a:t>
            </a:r>
          </a:p>
        </p:txBody>
      </p:sp>
      <p:sp>
        <p:nvSpPr>
          <p:cNvPr id="41987" name="Rectangle 3"/>
          <p:cNvSpPr>
            <a:spLocks noGrp="1" noChangeArrowheads="1"/>
          </p:cNvSpPr>
          <p:nvPr>
            <p:ph sz="quarter" idx="1"/>
          </p:nvPr>
        </p:nvSpPr>
        <p:spPr>
          <a:xfrm>
            <a:off x="0" y="1268761"/>
            <a:ext cx="9144000" cy="5589240"/>
          </a:xfrm>
        </p:spPr>
        <p:txBody>
          <a:bodyPr/>
          <a:lstStyle/>
          <a:p>
            <a:pPr marL="609600" indent="-609600" eaLnBrk="1" hangingPunct="1">
              <a:lnSpc>
                <a:spcPct val="90000"/>
              </a:lnSpc>
            </a:pPr>
            <a:r>
              <a:rPr lang="ja-JP" altLang="ja-JP" sz="3600" dirty="0"/>
              <a:t>Decentralized reporting </a:t>
            </a:r>
          </a:p>
          <a:p>
            <a:pPr marL="609600" indent="-609600" eaLnBrk="1" hangingPunct="1">
              <a:lnSpc>
                <a:spcPct val="90000"/>
              </a:lnSpc>
            </a:pPr>
            <a:r>
              <a:rPr lang="ja-JP" altLang="ja-JP" sz="3600" dirty="0"/>
              <a:t>Flat hierarchy </a:t>
            </a:r>
          </a:p>
          <a:p>
            <a:pPr marL="609600" indent="-609600" eaLnBrk="1" hangingPunct="1">
              <a:lnSpc>
                <a:spcPct val="90000"/>
              </a:lnSpc>
            </a:pPr>
            <a:r>
              <a:rPr lang="ja-JP" altLang="ja-JP" sz="3600" dirty="0"/>
              <a:t>High transient speed </a:t>
            </a:r>
          </a:p>
          <a:p>
            <a:pPr marL="609600" indent="-609600" eaLnBrk="1" hangingPunct="1">
              <a:lnSpc>
                <a:spcPct val="90000"/>
              </a:lnSpc>
            </a:pPr>
            <a:r>
              <a:rPr lang="ja-JP" altLang="ja-JP" sz="3600" dirty="0"/>
              <a:t>High transparency </a:t>
            </a:r>
          </a:p>
          <a:p>
            <a:pPr marL="609600" indent="-609600" eaLnBrk="1" hangingPunct="1">
              <a:lnSpc>
                <a:spcPct val="90000"/>
              </a:lnSpc>
            </a:pPr>
            <a:r>
              <a:rPr lang="ja-JP" altLang="ja-JP" sz="3600" dirty="0"/>
              <a:t>Permanent monitoring </a:t>
            </a:r>
          </a:p>
          <a:p>
            <a:pPr marL="609600" indent="-609600" eaLnBrk="1" hangingPunct="1">
              <a:lnSpc>
                <a:spcPct val="90000"/>
              </a:lnSpc>
            </a:pPr>
            <a:r>
              <a:rPr lang="ja-JP" altLang="ja-JP" sz="3600" dirty="0"/>
              <a:t>Rapid response </a:t>
            </a:r>
          </a:p>
          <a:p>
            <a:pPr marL="609600" indent="-609600" eaLnBrk="1" hangingPunct="1">
              <a:lnSpc>
                <a:spcPct val="90000"/>
              </a:lnSpc>
            </a:pPr>
            <a:r>
              <a:rPr lang="ja-JP" altLang="ja-JP" sz="3600" dirty="0"/>
              <a:t>Shared reliability </a:t>
            </a:r>
          </a:p>
          <a:p>
            <a:pPr marL="609600" indent="-609600" eaLnBrk="1" hangingPunct="1">
              <a:lnSpc>
                <a:spcPct val="90000"/>
              </a:lnSpc>
            </a:pPr>
            <a:r>
              <a:rPr lang="ja-JP" altLang="ja-JP" sz="3600" dirty="0"/>
              <a:t>Matrix hierarchy </a:t>
            </a:r>
            <a:endParaRPr lang="en-US" altLang="ja-JP" sz="3600" dirty="0"/>
          </a:p>
        </p:txBody>
      </p:sp>
    </p:spTree>
    <p:extLst>
      <p:ext uri="{BB962C8B-B14F-4D97-AF65-F5344CB8AC3E}">
        <p14:creationId xmlns:p14="http://schemas.microsoft.com/office/powerpoint/2010/main" val="389736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コンテンツ プレースホルダ 2"/>
          <p:cNvSpPr>
            <a:spLocks noGrp="1"/>
          </p:cNvSpPr>
          <p:nvPr>
            <p:ph idx="1"/>
          </p:nvPr>
        </p:nvSpPr>
        <p:spPr>
          <a:xfrm>
            <a:off x="107504" y="1690688"/>
            <a:ext cx="9036496" cy="4176712"/>
          </a:xfrm>
        </p:spPr>
        <p:txBody>
          <a:bodyPr/>
          <a:lstStyle/>
          <a:p>
            <a:pPr>
              <a:lnSpc>
                <a:spcPct val="80000"/>
              </a:lnSpc>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Internet</a:t>
            </a:r>
            <a:r>
              <a:rPr lang="en-US" altLang="ja-JP" sz="4400" dirty="0">
                <a:ea typeface="ＭＳ Ｐゴシック" panose="020B0600070205080204" pitchFamily="50" charset="-128"/>
              </a:rPr>
              <a:t>”: Computer and Network</a:t>
            </a:r>
          </a:p>
          <a:p>
            <a:pPr>
              <a:lnSpc>
                <a:spcPct val="80000"/>
              </a:lnSpc>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Internet of things</a:t>
            </a:r>
            <a:r>
              <a:rPr lang="en-US" altLang="ja-JP" sz="4400" dirty="0">
                <a:ea typeface="ＭＳ Ｐゴシック" panose="020B0600070205080204" pitchFamily="50" charset="-128"/>
              </a:rPr>
              <a:t>”: Network of things using computer technology</a:t>
            </a:r>
          </a:p>
          <a:p>
            <a:pPr>
              <a:lnSpc>
                <a:spcPct val="80000"/>
              </a:lnSpc>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Network</a:t>
            </a:r>
            <a:r>
              <a:rPr lang="en-US" altLang="ja-JP" sz="4400" dirty="0">
                <a:ea typeface="ＭＳ Ｐゴシック" panose="020B0600070205080204" pitchFamily="50" charset="-128"/>
              </a:rPr>
              <a:t>”: Social Network, Information Exchange Network,  Computer Network, Human-being network, etc.</a:t>
            </a:r>
            <a:endParaRPr lang="en-US" altLang="ja-JP" sz="3200" dirty="0">
              <a:ea typeface="ＭＳ Ｐゴシック" panose="020B0600070205080204" pitchFamily="50" charset="-128"/>
            </a:endParaRPr>
          </a:p>
        </p:txBody>
      </p:sp>
      <p:sp>
        <p:nvSpPr>
          <p:cNvPr id="5" name="タイトル 1"/>
          <p:cNvSpPr>
            <a:spLocks noGrp="1"/>
          </p:cNvSpPr>
          <p:nvPr>
            <p:ph type="title"/>
          </p:nvPr>
        </p:nvSpPr>
        <p:spPr>
          <a:xfrm>
            <a:off x="628650" y="365125"/>
            <a:ext cx="7886700" cy="1325563"/>
          </a:xfrm>
        </p:spPr>
        <p:txBody>
          <a:bodyPr/>
          <a:lstStyle/>
          <a:p>
            <a:r>
              <a:rPr lang="en-US" altLang="ja-JP" sz="3600" dirty="0">
                <a:latin typeface="+mn-ea"/>
                <a:ea typeface="+mn-ea"/>
              </a:rPr>
              <a:t>2. Network Organization</a:t>
            </a:r>
            <a:endParaRPr kumimoji="1" lang="ja-JP" altLang="en-US" sz="3600" dirty="0">
              <a:latin typeface="+mn-ea"/>
              <a:ea typeface="+mn-ea"/>
            </a:endParaRPr>
          </a:p>
        </p:txBody>
      </p:sp>
    </p:spTree>
    <p:extLst>
      <p:ext uri="{BB962C8B-B14F-4D97-AF65-F5344CB8AC3E}">
        <p14:creationId xmlns:p14="http://schemas.microsoft.com/office/powerpoint/2010/main" val="381170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コンテンツ プレースホルダ 2"/>
          <p:cNvSpPr>
            <a:spLocks noGrp="1"/>
          </p:cNvSpPr>
          <p:nvPr>
            <p:ph idx="1"/>
          </p:nvPr>
        </p:nvSpPr>
        <p:spPr>
          <a:xfrm>
            <a:off x="0" y="1066800"/>
            <a:ext cx="9144000" cy="5257800"/>
          </a:xfrm>
        </p:spPr>
        <p:txBody>
          <a:bodyPr/>
          <a:lstStyle/>
          <a:p>
            <a:pPr>
              <a:lnSpc>
                <a:spcPct val="80000"/>
              </a:lnSpc>
            </a:pPr>
            <a:r>
              <a:rPr lang="en-US" altLang="ja-JP" sz="4800" dirty="0">
                <a:ea typeface="ＭＳ Ｐゴシック" panose="020B0600070205080204" pitchFamily="50" charset="-128"/>
              </a:rPr>
              <a:t>“</a:t>
            </a:r>
            <a:r>
              <a:rPr lang="en-US" altLang="ja-JP" sz="4800" dirty="0">
                <a:solidFill>
                  <a:srgbClr val="FF0000"/>
                </a:solidFill>
                <a:ea typeface="ＭＳ Ｐゴシック" panose="020B0600070205080204" pitchFamily="50" charset="-128"/>
              </a:rPr>
              <a:t>Computer Network</a:t>
            </a:r>
            <a:r>
              <a:rPr lang="en-US" altLang="ja-JP" sz="4800" dirty="0">
                <a:ea typeface="ＭＳ Ｐゴシック" panose="020B0600070205080204" pitchFamily="50" charset="-128"/>
              </a:rPr>
              <a:t>” = Information Processing + Communication</a:t>
            </a:r>
          </a:p>
          <a:p>
            <a:pPr>
              <a:lnSpc>
                <a:spcPct val="80000"/>
              </a:lnSpc>
            </a:pPr>
            <a:endParaRPr lang="en-US" altLang="ja-JP" sz="4800" dirty="0">
              <a:ea typeface="ＭＳ Ｐゴシック" panose="020B0600070205080204" pitchFamily="50" charset="-128"/>
            </a:endParaRPr>
          </a:p>
          <a:p>
            <a:pPr>
              <a:lnSpc>
                <a:spcPct val="80000"/>
              </a:lnSpc>
            </a:pPr>
            <a:r>
              <a:rPr lang="en-US" altLang="ja-JP" sz="4800" dirty="0">
                <a:ea typeface="ＭＳ Ｐゴシック" panose="020B0600070205080204" pitchFamily="50" charset="-128"/>
              </a:rPr>
              <a:t>“</a:t>
            </a:r>
            <a:r>
              <a:rPr lang="en-US" altLang="ja-JP" sz="4800" dirty="0">
                <a:solidFill>
                  <a:srgbClr val="FF0000"/>
                </a:solidFill>
                <a:ea typeface="ＭＳ Ｐゴシック" panose="020B0600070205080204" pitchFamily="50" charset="-128"/>
              </a:rPr>
              <a:t>Human-Being Network</a:t>
            </a:r>
            <a:r>
              <a:rPr lang="en-US" altLang="ja-JP" sz="4800" dirty="0">
                <a:ea typeface="ＭＳ Ｐゴシック" panose="020B0600070205080204" pitchFamily="50" charset="-128"/>
              </a:rPr>
              <a:t>”: Friendship Network, Workflow Network, Information Exchange Network, etc.</a:t>
            </a:r>
          </a:p>
        </p:txBody>
      </p:sp>
    </p:spTree>
    <p:extLst>
      <p:ext uri="{BB962C8B-B14F-4D97-AF65-F5344CB8AC3E}">
        <p14:creationId xmlns:p14="http://schemas.microsoft.com/office/powerpoint/2010/main" val="304879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 2"/>
          <p:cNvSpPr>
            <a:spLocks noGrp="1"/>
          </p:cNvSpPr>
          <p:nvPr>
            <p:ph idx="1"/>
          </p:nvPr>
        </p:nvSpPr>
        <p:spPr>
          <a:xfrm>
            <a:off x="0" y="1066800"/>
            <a:ext cx="9144000" cy="5257800"/>
          </a:xfrm>
        </p:spPr>
        <p:txBody>
          <a:bodyPr/>
          <a:lstStyle/>
          <a:p>
            <a:pPr>
              <a:lnSpc>
                <a:spcPct val="80000"/>
              </a:lnSpc>
              <a:defRPr/>
            </a:pPr>
            <a:r>
              <a:rPr lang="en-US" altLang="ja-JP" sz="4800" dirty="0">
                <a:latin typeface="+mj-lt"/>
                <a:ea typeface="ＭＳ Ｐゴシック" pitchFamily="50" charset="-128"/>
              </a:rPr>
              <a:t>“</a:t>
            </a:r>
            <a:r>
              <a:rPr lang="en-US" altLang="ja-JP" sz="4800" dirty="0">
                <a:solidFill>
                  <a:srgbClr val="FF0000"/>
                </a:solidFill>
                <a:latin typeface="+mj-lt"/>
                <a:ea typeface="ＭＳ Ｐゴシック" pitchFamily="50" charset="-128"/>
              </a:rPr>
              <a:t>The History of Network Research</a:t>
            </a:r>
            <a:r>
              <a:rPr lang="en-US" altLang="ja-JP" sz="4800" dirty="0">
                <a:latin typeface="+mj-lt"/>
                <a:ea typeface="ＭＳ Ｐゴシック" pitchFamily="50" charset="-128"/>
              </a:rPr>
              <a:t>”: in the 1930s, group of German Emigres: cognitive ad social psychology </a:t>
            </a:r>
            <a:r>
              <a:rPr lang="ja-JP" altLang="en-US" sz="4800" dirty="0">
                <a:latin typeface="+mj-lt"/>
                <a:ea typeface="ＭＳ Ｐゴシック" pitchFamily="50" charset="-128"/>
              </a:rPr>
              <a:t>→ </a:t>
            </a:r>
            <a:r>
              <a:rPr lang="en-US" altLang="ja-JP" sz="4800" dirty="0">
                <a:latin typeface="+mj-lt"/>
                <a:ea typeface="ＭＳ Ｐゴシック" pitchFamily="50" charset="-128"/>
              </a:rPr>
              <a:t>sociometry and group dynamics. </a:t>
            </a:r>
          </a:p>
          <a:p>
            <a:pPr>
              <a:lnSpc>
                <a:spcPct val="80000"/>
              </a:lnSpc>
              <a:defRPr/>
            </a:pPr>
            <a:r>
              <a:rPr lang="en-US" altLang="ja-JP" sz="4800" dirty="0">
                <a:latin typeface="+mj-lt"/>
                <a:ea typeface="ＭＳ Ｐゴシック" pitchFamily="50" charset="-128"/>
              </a:rPr>
              <a:t>In the 1950s, the concept of networks: anthropology, psychology, sociology, mental health, and molecular biology.</a:t>
            </a:r>
          </a:p>
        </p:txBody>
      </p:sp>
      <p:sp>
        <p:nvSpPr>
          <p:cNvPr id="4"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Background </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140269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コンテンツ プレースホルダ 2"/>
          <p:cNvSpPr>
            <a:spLocks noGrp="1"/>
          </p:cNvSpPr>
          <p:nvPr>
            <p:ph idx="1"/>
          </p:nvPr>
        </p:nvSpPr>
        <p:spPr>
          <a:xfrm>
            <a:off x="0" y="990600"/>
            <a:ext cx="9144000" cy="5562600"/>
          </a:xfrm>
        </p:spPr>
        <p:txBody>
          <a:bodyPr/>
          <a:lstStyle/>
          <a:p>
            <a:pPr>
              <a:lnSpc>
                <a:spcPct val="80000"/>
              </a:lnSpc>
            </a:pPr>
            <a:r>
              <a:rPr lang="en-US" altLang="ja-JP" sz="4800" dirty="0">
                <a:ea typeface="ＭＳ Ｐゴシック" panose="020B0600070205080204" pitchFamily="50" charset="-128"/>
              </a:rPr>
              <a:t>“</a:t>
            </a:r>
            <a:r>
              <a:rPr lang="en-US" altLang="ja-JP" sz="4800" dirty="0">
                <a:solidFill>
                  <a:srgbClr val="FF0000"/>
                </a:solidFill>
                <a:ea typeface="ＭＳ Ｐゴシック" panose="020B0600070205080204" pitchFamily="50" charset="-128"/>
              </a:rPr>
              <a:t>The beginning of Internet</a:t>
            </a:r>
            <a:r>
              <a:rPr lang="en-US" altLang="ja-JP" sz="4800" dirty="0">
                <a:ea typeface="ＭＳ Ｐゴシック" panose="020B0600070205080204" pitchFamily="50" charset="-128"/>
              </a:rPr>
              <a:t>”: in the 1950s and developed in the 1980s.</a:t>
            </a:r>
          </a:p>
          <a:p>
            <a:pPr>
              <a:lnSpc>
                <a:spcPct val="80000"/>
              </a:lnSpc>
            </a:pPr>
            <a:r>
              <a:rPr lang="en-US" altLang="ja-JP" sz="4800" dirty="0">
                <a:ea typeface="ＭＳ Ｐゴシック" panose="020B0600070205080204" pitchFamily="50" charset="-128"/>
              </a:rPr>
              <a:t>“</a:t>
            </a:r>
            <a:r>
              <a:rPr lang="en-US" altLang="ja-JP" sz="4800" dirty="0">
                <a:solidFill>
                  <a:srgbClr val="FF0000"/>
                </a:solidFill>
                <a:ea typeface="ＭＳ Ｐゴシック" panose="020B0600070205080204" pitchFamily="50" charset="-128"/>
              </a:rPr>
              <a:t>Why we use internet</a:t>
            </a:r>
            <a:r>
              <a:rPr lang="en-US" altLang="ja-JP" sz="4800" dirty="0">
                <a:ea typeface="ＭＳ Ｐゴシック" panose="020B0600070205080204" pitchFamily="50" charset="-128"/>
              </a:rPr>
              <a:t>” = use it as a tool to attain our goal in an effective and efficient manner through planning, organizing, leading and controlling our resources. </a:t>
            </a:r>
          </a:p>
        </p:txBody>
      </p:sp>
      <p:sp>
        <p:nvSpPr>
          <p:cNvPr id="4"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Background</a:t>
            </a:r>
            <a:r>
              <a:rPr lang="en-US" altLang="ja-JP" sz="3200" i="1" kern="0" dirty="0">
                <a:latin typeface="+mj-lt"/>
                <a:ea typeface="ＭＳ Ｐゴシック" charset="-128"/>
                <a:cs typeface="+mj-cs"/>
              </a:rPr>
              <a:t> </a:t>
            </a:r>
            <a:endParaRPr lang="en-US" altLang="ja-JP" sz="3200" kern="0" dirty="0">
              <a:latin typeface="+mj-lt"/>
              <a:ea typeface="ＭＳ Ｐゴシック" charset="-128"/>
              <a:cs typeface="+mj-cs"/>
            </a:endParaRPr>
          </a:p>
        </p:txBody>
      </p:sp>
    </p:spTree>
    <p:extLst>
      <p:ext uri="{BB962C8B-B14F-4D97-AF65-F5344CB8AC3E}">
        <p14:creationId xmlns:p14="http://schemas.microsoft.com/office/powerpoint/2010/main" val="137991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コンテンツ プレースホルダ 2"/>
          <p:cNvSpPr>
            <a:spLocks noGrp="1"/>
          </p:cNvSpPr>
          <p:nvPr>
            <p:ph idx="1"/>
          </p:nvPr>
        </p:nvSpPr>
        <p:spPr>
          <a:xfrm>
            <a:off x="0" y="914400"/>
            <a:ext cx="9144000" cy="5562600"/>
          </a:xfrm>
        </p:spPr>
        <p:txBody>
          <a:bodyPr/>
          <a:lstStyle/>
          <a:p>
            <a:pPr>
              <a:lnSpc>
                <a:spcPct val="80000"/>
              </a:lnSpc>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Strong ties and weak ties</a:t>
            </a:r>
            <a:r>
              <a:rPr lang="en-US" altLang="ja-JP" sz="4400" dirty="0">
                <a:ea typeface="ＭＳ Ｐゴシック" panose="020B0600070205080204" pitchFamily="50" charset="-128"/>
              </a:rPr>
              <a:t>” = </a:t>
            </a:r>
            <a:r>
              <a:rPr lang="en-US" altLang="ja-JP" sz="4400" dirty="0">
                <a:solidFill>
                  <a:srgbClr val="00B050"/>
                </a:solidFill>
                <a:ea typeface="ＭＳ Ｐゴシック" panose="020B0600070205080204" pitchFamily="50" charset="-128"/>
              </a:rPr>
              <a:t>qualitative description and Granovetter’ dilemma</a:t>
            </a:r>
          </a:p>
          <a:p>
            <a:pPr>
              <a:lnSpc>
                <a:spcPct val="80000"/>
              </a:lnSpc>
            </a:pPr>
            <a:endParaRPr lang="en-US" altLang="ja-JP" sz="4400" dirty="0">
              <a:solidFill>
                <a:srgbClr val="00B050"/>
              </a:solidFill>
              <a:ea typeface="ＭＳ Ｐゴシック" panose="020B0600070205080204" pitchFamily="50" charset="-128"/>
            </a:endParaRPr>
          </a:p>
          <a:p>
            <a:pPr>
              <a:lnSpc>
                <a:spcPct val="80000"/>
              </a:lnSpc>
            </a:pPr>
            <a:r>
              <a:rPr lang="en-US" altLang="ja-JP" sz="4400" dirty="0">
                <a:solidFill>
                  <a:srgbClr val="00B050"/>
                </a:solidFill>
                <a:ea typeface="ＭＳ Ｐゴシック" panose="020B0600070205080204" pitchFamily="50" charset="-128"/>
              </a:rPr>
              <a:t>“</a:t>
            </a:r>
            <a:r>
              <a:rPr lang="en-US" altLang="ja-JP" sz="4400" dirty="0">
                <a:solidFill>
                  <a:srgbClr val="FF0000"/>
                </a:solidFill>
                <a:ea typeface="ＭＳ Ｐゴシック" panose="020B0600070205080204" pitchFamily="50" charset="-128"/>
              </a:rPr>
              <a:t>Small World Problem</a:t>
            </a:r>
            <a:r>
              <a:rPr lang="en-US" altLang="ja-JP" sz="4400" dirty="0">
                <a:solidFill>
                  <a:srgbClr val="00B050"/>
                </a:solidFill>
                <a:ea typeface="ＭＳ Ｐゴシック" panose="020B0600070205080204" pitchFamily="50" charset="-128"/>
              </a:rPr>
              <a:t>”: to contact any two people only takes an average of five people.</a:t>
            </a:r>
            <a:r>
              <a:rPr lang="ja-JP" altLang="en-US" sz="4400" dirty="0">
                <a:solidFill>
                  <a:srgbClr val="00B050"/>
                </a:solidFill>
                <a:ea typeface="ＭＳ Ｐゴシック" panose="020B0600070205080204" pitchFamily="50" charset="-128"/>
              </a:rPr>
              <a:t>⇒</a:t>
            </a:r>
            <a:r>
              <a:rPr lang="en-US" altLang="ja-JP" sz="4400" dirty="0">
                <a:solidFill>
                  <a:srgbClr val="C00000"/>
                </a:solidFill>
                <a:ea typeface="ＭＳ Ｐゴシック" panose="020B0600070205080204" pitchFamily="50" charset="-128"/>
              </a:rPr>
              <a:t>Six</a:t>
            </a:r>
            <a:r>
              <a:rPr lang="ja-JP" altLang="en-US" sz="4400" dirty="0">
                <a:solidFill>
                  <a:srgbClr val="C00000"/>
                </a:solidFill>
                <a:ea typeface="ＭＳ Ｐゴシック" panose="020B0600070205080204" pitchFamily="50" charset="-128"/>
              </a:rPr>
              <a:t> </a:t>
            </a:r>
            <a:r>
              <a:rPr lang="en-US" altLang="ja-JP" sz="4400" dirty="0">
                <a:solidFill>
                  <a:srgbClr val="C00000"/>
                </a:solidFill>
                <a:ea typeface="ＭＳ Ｐゴシック" panose="020B0600070205080204" pitchFamily="50" charset="-128"/>
              </a:rPr>
              <a:t>Degrees</a:t>
            </a:r>
            <a:r>
              <a:rPr lang="ja-JP" altLang="en-US" sz="4400" dirty="0">
                <a:solidFill>
                  <a:srgbClr val="C00000"/>
                </a:solidFill>
                <a:ea typeface="ＭＳ Ｐゴシック" panose="020B0600070205080204" pitchFamily="50" charset="-128"/>
              </a:rPr>
              <a:t> </a:t>
            </a:r>
            <a:r>
              <a:rPr lang="en-US" altLang="ja-JP" sz="4400" dirty="0">
                <a:solidFill>
                  <a:srgbClr val="C00000"/>
                </a:solidFill>
                <a:ea typeface="ＭＳ Ｐゴシック" panose="020B0600070205080204" pitchFamily="50" charset="-128"/>
              </a:rPr>
              <a:t>of</a:t>
            </a:r>
            <a:r>
              <a:rPr lang="ja-JP" altLang="en-US" sz="4400" dirty="0">
                <a:solidFill>
                  <a:srgbClr val="C00000"/>
                </a:solidFill>
                <a:ea typeface="ＭＳ Ｐゴシック" panose="020B0600070205080204" pitchFamily="50" charset="-128"/>
              </a:rPr>
              <a:t> </a:t>
            </a:r>
            <a:r>
              <a:rPr lang="en-US" altLang="ja-JP" sz="4400" dirty="0">
                <a:solidFill>
                  <a:srgbClr val="C00000"/>
                </a:solidFill>
                <a:ea typeface="ＭＳ Ｐゴシック" panose="020B0600070205080204" pitchFamily="50" charset="-128"/>
              </a:rPr>
              <a:t>Separation</a:t>
            </a:r>
          </a:p>
        </p:txBody>
      </p:sp>
      <p:sp>
        <p:nvSpPr>
          <p:cNvPr id="4"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Background </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271574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365127"/>
            <a:ext cx="8686800" cy="930274"/>
          </a:xfrm>
        </p:spPr>
        <p:txBody>
          <a:bodyPr/>
          <a:lstStyle/>
          <a:p>
            <a:r>
              <a:rPr lang="en-US" altLang="ja-JP" dirty="0"/>
              <a:t>Six Degrees of Separation</a:t>
            </a:r>
            <a:endParaRPr kumimoji="1" lang="ja-JP" altLang="en-US" dirty="0"/>
          </a:p>
        </p:txBody>
      </p:sp>
      <p:sp>
        <p:nvSpPr>
          <p:cNvPr id="4" name="スライド番号プレースホルダー 3"/>
          <p:cNvSpPr>
            <a:spLocks noGrp="1"/>
          </p:cNvSpPr>
          <p:nvPr>
            <p:ph type="sldNum" sz="quarter" idx="12"/>
          </p:nvPr>
        </p:nvSpPr>
        <p:spPr/>
        <p:txBody>
          <a:bodyPr/>
          <a:lstStyle/>
          <a:p>
            <a:fld id="{D832CF3E-8183-4490-8853-E39CA30C4B15}" type="slidenum">
              <a:rPr lang="en-US" altLang="ja-JP" smtClean="0"/>
              <a:pPr/>
              <a:t>18</a:t>
            </a:fld>
            <a:endParaRPr lang="en-US" altLang="ja-JP" dirty="0"/>
          </a:p>
        </p:txBody>
      </p:sp>
      <p:pic>
        <p:nvPicPr>
          <p:cNvPr id="118786" name="Picture 2" descr="https://upload.wikimedia.org/wikipedia/commons/9/94/Six_degrees_of_sepa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2" y="1200689"/>
            <a:ext cx="6429375" cy="525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52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081085"/>
          </a:xfrm>
        </p:spPr>
        <p:txBody>
          <a:bodyPr/>
          <a:lstStyle/>
          <a:p>
            <a:r>
              <a:rPr lang="en-US" altLang="ja-JP" dirty="0"/>
              <a:t>Six Degrees of Separation</a:t>
            </a:r>
            <a:endParaRPr kumimoji="1" lang="ja-JP" altLang="en-US" dirty="0"/>
          </a:p>
        </p:txBody>
      </p:sp>
      <p:sp>
        <p:nvSpPr>
          <p:cNvPr id="3" name="コンテンツ プレースホルダー 2"/>
          <p:cNvSpPr>
            <a:spLocks noGrp="1"/>
          </p:cNvSpPr>
          <p:nvPr>
            <p:ph idx="1"/>
          </p:nvPr>
        </p:nvSpPr>
        <p:spPr>
          <a:xfrm>
            <a:off x="0" y="1446211"/>
            <a:ext cx="9144000" cy="4910140"/>
          </a:xfrm>
        </p:spPr>
        <p:txBody>
          <a:bodyPr>
            <a:noAutofit/>
          </a:bodyPr>
          <a:lstStyle/>
          <a:p>
            <a:r>
              <a:rPr lang="en-US" altLang="ja-JP" sz="3000" dirty="0"/>
              <a:t>Mr.</a:t>
            </a:r>
            <a:r>
              <a:rPr lang="ja-JP" altLang="en-US" sz="3000" dirty="0"/>
              <a:t> </a:t>
            </a:r>
            <a:r>
              <a:rPr lang="en-US" altLang="ja-JP" sz="3000" dirty="0"/>
              <a:t>A:</a:t>
            </a:r>
            <a:r>
              <a:rPr lang="ja-JP" altLang="en-US" sz="3000" dirty="0"/>
              <a:t>　</a:t>
            </a:r>
            <a:r>
              <a:rPr lang="ja-JP" altLang="ja-JP" sz="3000" dirty="0"/>
              <a:t>44</a:t>
            </a:r>
            <a:r>
              <a:rPr lang="en-US" altLang="ja-JP" sz="3000" dirty="0"/>
              <a:t> friends</a:t>
            </a:r>
          </a:p>
          <a:p>
            <a:r>
              <a:rPr lang="en-US" altLang="ja-JP" sz="3000" dirty="0"/>
              <a:t>Mr. 1, one of the friends of Mr. A: 44 friends ( No overlap with Mr. A)</a:t>
            </a:r>
          </a:p>
          <a:p>
            <a:r>
              <a:rPr lang="en-US" altLang="ja-JP" sz="3000" dirty="0"/>
              <a:t>Mr. 2, one of the friends of Mr. 1: 44 friends ( No overlap with Mr. A and Mr. 1)………</a:t>
            </a:r>
          </a:p>
          <a:p>
            <a:r>
              <a:rPr lang="en-US" altLang="ja-JP" sz="3000" dirty="0"/>
              <a:t>Total number of Mr. A within 6 degrees of separation</a:t>
            </a:r>
          </a:p>
        </p:txBody>
      </p:sp>
      <p:sp>
        <p:nvSpPr>
          <p:cNvPr id="4" name="スライド番号プレースホルダー 3"/>
          <p:cNvSpPr>
            <a:spLocks noGrp="1"/>
          </p:cNvSpPr>
          <p:nvPr>
            <p:ph type="sldNum" sz="quarter" idx="12"/>
          </p:nvPr>
        </p:nvSpPr>
        <p:spPr/>
        <p:txBody>
          <a:bodyPr/>
          <a:lstStyle/>
          <a:p>
            <a:fld id="{D832CF3E-8183-4490-8853-E39CA30C4B15}" type="slidenum">
              <a:rPr lang="en-US" altLang="ja-JP" smtClean="0"/>
              <a:pPr/>
              <a:t>19</a:t>
            </a:fld>
            <a:endParaRPr lang="en-US" altLang="ja-JP"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304455440"/>
              </p:ext>
            </p:extLst>
          </p:nvPr>
        </p:nvGraphicFramePr>
        <p:xfrm>
          <a:off x="1115616" y="4293096"/>
          <a:ext cx="6636737" cy="1008112"/>
        </p:xfrm>
        <a:graphic>
          <a:graphicData uri="http://schemas.openxmlformats.org/presentationml/2006/ole">
            <mc:AlternateContent xmlns:mc="http://schemas.openxmlformats.org/markup-compatibility/2006">
              <mc:Choice xmlns:v="urn:schemas-microsoft-com:vml" Requires="v">
                <p:oleObj name="数式" r:id="rId3" imgW="2006280" imgH="304560" progId="Equation.3">
                  <p:embed/>
                </p:oleObj>
              </mc:Choice>
              <mc:Fallback>
                <p:oleObj name="数式" r:id="rId3" imgW="2006280" imgH="304560" progId="Equation.3">
                  <p:embed/>
                  <p:pic>
                    <p:nvPicPr>
                      <p:cNvPr id="5" name="オブジェクト 4"/>
                      <p:cNvPicPr/>
                      <p:nvPr/>
                    </p:nvPicPr>
                    <p:blipFill>
                      <a:blip r:embed="rId4"/>
                      <a:stretch>
                        <a:fillRect/>
                      </a:stretch>
                    </p:blipFill>
                    <p:spPr>
                      <a:xfrm>
                        <a:off x="1115616" y="4293096"/>
                        <a:ext cx="6636737" cy="1008112"/>
                      </a:xfrm>
                      <a:prstGeom prst="rect">
                        <a:avLst/>
                      </a:prstGeom>
                    </p:spPr>
                  </p:pic>
                </p:oleObj>
              </mc:Fallback>
            </mc:AlternateContent>
          </a:graphicData>
        </a:graphic>
      </p:graphicFrame>
      <p:sp>
        <p:nvSpPr>
          <p:cNvPr id="6" name="テキスト ボックス 5"/>
          <p:cNvSpPr txBox="1"/>
          <p:nvPr/>
        </p:nvSpPr>
        <p:spPr>
          <a:xfrm>
            <a:off x="3826748" y="5479189"/>
            <a:ext cx="5262403" cy="584775"/>
          </a:xfrm>
          <a:prstGeom prst="rect">
            <a:avLst/>
          </a:prstGeom>
          <a:noFill/>
        </p:spPr>
        <p:txBody>
          <a:bodyPr wrap="none" rtlCol="0">
            <a:spAutoFit/>
          </a:bodyPr>
          <a:lstStyle/>
          <a:p>
            <a:r>
              <a:rPr kumimoji="1" lang="en-US" altLang="ja-JP" sz="3200" dirty="0"/>
              <a:t>Total population in the world</a:t>
            </a:r>
            <a:endParaRPr kumimoji="1" lang="ja-JP" altLang="en-US" sz="3200" dirty="0"/>
          </a:p>
        </p:txBody>
      </p:sp>
      <p:sp>
        <p:nvSpPr>
          <p:cNvPr id="7" name="上矢印 6"/>
          <p:cNvSpPr/>
          <p:nvPr/>
        </p:nvSpPr>
        <p:spPr>
          <a:xfrm>
            <a:off x="5940152" y="5154280"/>
            <a:ext cx="432048" cy="3978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7870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115888"/>
            <a:ext cx="7467600" cy="504825"/>
          </a:xfrm>
        </p:spPr>
        <p:txBody>
          <a:bodyPr rtlCol="0">
            <a:normAutofit fontScale="90000"/>
          </a:bodyPr>
          <a:lstStyle/>
          <a:p>
            <a:pPr eaLnBrk="1" fontAlgn="auto" hangingPunct="1">
              <a:spcAft>
                <a:spcPts val="0"/>
              </a:spcAft>
              <a:defRPr/>
            </a:pPr>
            <a:r>
              <a:rPr lang="en-US" altLang="ja-JP" dirty="0"/>
              <a:t>Schedule </a:t>
            </a:r>
          </a:p>
        </p:txBody>
      </p:sp>
      <p:sp>
        <p:nvSpPr>
          <p:cNvPr id="10243"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75DC932-79DB-44E0-964A-9499C46C9C09}" type="slidenum">
              <a:rPr lang="en-US" altLang="ja-JP" smtClean="0">
                <a:solidFill>
                  <a:srgbClr val="898989"/>
                </a:solidFill>
              </a:rPr>
              <a:pPr/>
              <a:t>2</a:t>
            </a:fld>
            <a:endParaRPr lang="en-US" altLang="ja-JP" dirty="0">
              <a:solidFill>
                <a:srgbClr val="898989"/>
              </a:solidFill>
            </a:endParaRPr>
          </a:p>
        </p:txBody>
      </p:sp>
      <p:graphicFrame>
        <p:nvGraphicFramePr>
          <p:cNvPr id="2" name="表 1">
            <a:extLst>
              <a:ext uri="{FF2B5EF4-FFF2-40B4-BE49-F238E27FC236}">
                <a16:creationId xmlns:a16="http://schemas.microsoft.com/office/drawing/2014/main" id="{FE8F149D-A1BF-A01F-929A-823B25EB2BB0}"/>
              </a:ext>
            </a:extLst>
          </p:cNvPr>
          <p:cNvGraphicFramePr>
            <a:graphicFrameLocks noGrp="1"/>
          </p:cNvGraphicFramePr>
          <p:nvPr/>
        </p:nvGraphicFramePr>
        <p:xfrm>
          <a:off x="755576" y="764704"/>
          <a:ext cx="7759773" cy="5591643"/>
        </p:xfrm>
        <a:graphic>
          <a:graphicData uri="http://schemas.openxmlformats.org/drawingml/2006/table">
            <a:tbl>
              <a:tblPr>
                <a:tableStyleId>{5C22544A-7EE6-4342-B048-85BDC9FD1C3A}</a:tableStyleId>
              </a:tblPr>
              <a:tblGrid>
                <a:gridCol w="463494">
                  <a:extLst>
                    <a:ext uri="{9D8B030D-6E8A-4147-A177-3AD203B41FA5}">
                      <a16:colId xmlns:a16="http://schemas.microsoft.com/office/drawing/2014/main" val="3111080311"/>
                    </a:ext>
                  </a:extLst>
                </a:gridCol>
                <a:gridCol w="1300772">
                  <a:extLst>
                    <a:ext uri="{9D8B030D-6E8A-4147-A177-3AD203B41FA5}">
                      <a16:colId xmlns:a16="http://schemas.microsoft.com/office/drawing/2014/main" val="1159738318"/>
                    </a:ext>
                  </a:extLst>
                </a:gridCol>
                <a:gridCol w="493397">
                  <a:extLst>
                    <a:ext uri="{9D8B030D-6E8A-4147-A177-3AD203B41FA5}">
                      <a16:colId xmlns:a16="http://schemas.microsoft.com/office/drawing/2014/main" val="1157085376"/>
                    </a:ext>
                  </a:extLst>
                </a:gridCol>
                <a:gridCol w="4021922">
                  <a:extLst>
                    <a:ext uri="{9D8B030D-6E8A-4147-A177-3AD203B41FA5}">
                      <a16:colId xmlns:a16="http://schemas.microsoft.com/office/drawing/2014/main" val="1885992662"/>
                    </a:ext>
                  </a:extLst>
                </a:gridCol>
                <a:gridCol w="1480188">
                  <a:extLst>
                    <a:ext uri="{9D8B030D-6E8A-4147-A177-3AD203B41FA5}">
                      <a16:colId xmlns:a16="http://schemas.microsoft.com/office/drawing/2014/main" val="787600818"/>
                    </a:ext>
                  </a:extLst>
                </a:gridCol>
              </a:tblGrid>
              <a:tr h="294297">
                <a:tc gridSpan="5">
                  <a:txBody>
                    <a:bodyPr/>
                    <a:lstStyle/>
                    <a:p>
                      <a:pPr algn="l" fontAlgn="ctr"/>
                      <a:r>
                        <a:rPr lang="en-US" sz="1800" u="none" strike="noStrike" dirty="0">
                          <a:effectLst/>
                        </a:rPr>
                        <a:t>MOT and Venture Business (An Intensive Course)</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7412182"/>
                  </a:ext>
                </a:extLst>
              </a:tr>
              <a:tr h="294297">
                <a:tc gridSpan="5">
                  <a:txBody>
                    <a:bodyPr/>
                    <a:lstStyle/>
                    <a:p>
                      <a:pPr algn="l" fontAlgn="ctr"/>
                      <a:r>
                        <a:rPr lang="en-US" sz="1800" u="none" strike="noStrike" dirty="0">
                          <a:effectLst/>
                        </a:rPr>
                        <a:t>08:50-16:20, Saturday and Sunday</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28461256"/>
                  </a:ext>
                </a:extLst>
              </a:tr>
              <a:tr h="294297">
                <a:tc>
                  <a:txBody>
                    <a:bodyPr/>
                    <a:lstStyle/>
                    <a:p>
                      <a:pPr algn="ctr" fontAlgn="ctr"/>
                      <a:r>
                        <a:rPr lang="en-US" sz="1800" u="none" strike="noStrike" dirty="0">
                          <a:effectLst/>
                        </a:rPr>
                        <a:t>No.</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gridSpan="2">
                  <a:txBody>
                    <a:bodyPr/>
                    <a:lstStyle/>
                    <a:p>
                      <a:pPr algn="ctr" fontAlgn="ctr"/>
                      <a:r>
                        <a:rPr lang="en-US" sz="1800" u="none" strike="noStrike" dirty="0">
                          <a:effectLst/>
                        </a:rPr>
                        <a:t>Date</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hMerge="1">
                  <a:txBody>
                    <a:bodyPr/>
                    <a:lstStyle/>
                    <a:p>
                      <a:endParaRPr kumimoji="1" lang="ja-JP" altLang="en-US"/>
                    </a:p>
                  </a:txBody>
                  <a:tcPr/>
                </a:tc>
                <a:tc gridSpan="2">
                  <a:txBody>
                    <a:bodyPr/>
                    <a:lstStyle/>
                    <a:p>
                      <a:pPr algn="ctr" fontAlgn="ctr"/>
                      <a:r>
                        <a:rPr lang="en-US" sz="1800" u="none" strike="noStrike" dirty="0">
                          <a:effectLst/>
                        </a:rPr>
                        <a:t>Lecture</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hMerge="1">
                  <a:txBody>
                    <a:bodyPr/>
                    <a:lstStyle/>
                    <a:p>
                      <a:endParaRPr kumimoji="1" lang="ja-JP" altLang="en-US"/>
                    </a:p>
                  </a:txBody>
                  <a:tcPr/>
                </a:tc>
                <a:extLst>
                  <a:ext uri="{0D108BD9-81ED-4DB2-BD59-A6C34878D82A}">
                    <a16:rowId xmlns:a16="http://schemas.microsoft.com/office/drawing/2014/main" val="1183186168"/>
                  </a:ext>
                </a:extLst>
              </a:tr>
              <a:tr h="294297">
                <a:tc>
                  <a:txBody>
                    <a:bodyPr/>
                    <a:lstStyle/>
                    <a:p>
                      <a:pPr algn="ctr" fontAlgn="ctr"/>
                      <a:r>
                        <a:rPr lang="en-US" altLang="ja-JP" sz="1800" u="none" strike="noStrike" dirty="0">
                          <a:effectLst/>
                        </a:rPr>
                        <a:t>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Outlines and Introduction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08:50-10:20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664124302"/>
                  </a:ext>
                </a:extLst>
              </a:tr>
              <a:tr h="294297">
                <a:tc>
                  <a:txBody>
                    <a:bodyPr/>
                    <a:lstStyle/>
                    <a:p>
                      <a:pPr algn="ctr" fontAlgn="ctr"/>
                      <a:r>
                        <a:rPr lang="en-US" altLang="ja-JP" sz="1800" u="none" strike="noStrike" dirty="0">
                          <a:effectLst/>
                        </a:rPr>
                        <a:t>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The evolution of Management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10:30-12:00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159942664"/>
                  </a:ext>
                </a:extLst>
              </a:tr>
              <a:tr h="294297">
                <a:tc>
                  <a:txBody>
                    <a:bodyPr/>
                    <a:lstStyle/>
                    <a:p>
                      <a:pPr algn="ctr" fontAlgn="ctr"/>
                      <a:r>
                        <a:rPr lang="en-US" altLang="ja-JP" sz="1800" u="none" strike="noStrike" dirty="0">
                          <a:effectLst/>
                        </a:rPr>
                        <a:t>3</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Key Issues in Corporate Management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13:10-14:40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66683704"/>
                  </a:ext>
                </a:extLst>
              </a:tr>
              <a:tr h="294297">
                <a:tc>
                  <a:txBody>
                    <a:bodyPr/>
                    <a:lstStyle/>
                    <a:p>
                      <a:pPr algn="ctr" fontAlgn="ctr"/>
                      <a:r>
                        <a:rPr lang="en-US" altLang="ja-JP" sz="1800" u="none" strike="noStrike" dirty="0">
                          <a:effectLst/>
                        </a:rPr>
                        <a:t>4</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Break-Even Point Analysis</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14:50-16:20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723274852"/>
                  </a:ext>
                </a:extLst>
              </a:tr>
              <a:tr h="294297">
                <a:tc>
                  <a:txBody>
                    <a:bodyPr/>
                    <a:lstStyle/>
                    <a:p>
                      <a:pPr algn="ctr" fontAlgn="ctr"/>
                      <a:r>
                        <a:rPr lang="en-US" altLang="ja-JP" sz="1800" u="none" strike="noStrike" dirty="0">
                          <a:effectLst/>
                        </a:rPr>
                        <a:t>5</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Cost Benefit Analysis and Ethics</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08:50-10:20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000512510"/>
                  </a:ext>
                </a:extLst>
              </a:tr>
              <a:tr h="294297">
                <a:tc>
                  <a:txBody>
                    <a:bodyPr/>
                    <a:lstStyle/>
                    <a:p>
                      <a:pPr algn="ctr" fontAlgn="ctr"/>
                      <a:r>
                        <a:rPr lang="en-US" altLang="ja-JP" sz="1800" u="none" strike="noStrike" dirty="0">
                          <a:effectLst/>
                        </a:rPr>
                        <a:t>6</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Stock Control</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10:30-12:00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693630138"/>
                  </a:ext>
                </a:extLst>
              </a:tr>
              <a:tr h="294297">
                <a:tc>
                  <a:txBody>
                    <a:bodyPr/>
                    <a:lstStyle/>
                    <a:p>
                      <a:pPr algn="ctr" fontAlgn="ctr"/>
                      <a:r>
                        <a:rPr lang="en-US" altLang="ja-JP" sz="1800" u="none" strike="noStrike" dirty="0">
                          <a:effectLst/>
                        </a:rPr>
                        <a:t>7</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Case Studies and Group Discussion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13:10-14:40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300617916"/>
                  </a:ext>
                </a:extLst>
              </a:tr>
              <a:tr h="294297">
                <a:tc>
                  <a:txBody>
                    <a:bodyPr/>
                    <a:lstStyle/>
                    <a:p>
                      <a:pPr algn="ctr" fontAlgn="ctr"/>
                      <a:r>
                        <a:rPr lang="en-US" altLang="ja-JP" sz="1800" u="none" strike="noStrike" dirty="0">
                          <a:effectLst/>
                        </a:rPr>
                        <a:t>8</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2023/10/22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Kaizen and Quality Control</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14:50-16:20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27476719"/>
                  </a:ext>
                </a:extLst>
              </a:tr>
              <a:tr h="294297">
                <a:tc>
                  <a:txBody>
                    <a:bodyPr/>
                    <a:lstStyle/>
                    <a:p>
                      <a:pPr algn="ctr" fontAlgn="ctr"/>
                      <a:r>
                        <a:rPr lang="en-US" altLang="ja-JP" sz="1800" u="none" strike="noStrike" dirty="0">
                          <a:effectLst/>
                        </a:rPr>
                        <a:t>9</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Motivation (self Learning)</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08:50-10:20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152896092"/>
                  </a:ext>
                </a:extLst>
              </a:tr>
              <a:tr h="294297">
                <a:tc>
                  <a:txBody>
                    <a:bodyPr/>
                    <a:lstStyle/>
                    <a:p>
                      <a:pPr algn="ctr" fontAlgn="ctr"/>
                      <a:r>
                        <a:rPr lang="en-US" altLang="ja-JP" sz="1800" u="none" strike="noStrike" dirty="0">
                          <a:effectLst/>
                        </a:rPr>
                        <a:t>10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Organization Structure</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10:30-12:00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079529942"/>
                  </a:ext>
                </a:extLst>
              </a:tr>
              <a:tr h="294297">
                <a:tc>
                  <a:txBody>
                    <a:bodyPr/>
                    <a:lstStyle/>
                    <a:p>
                      <a:pPr algn="ctr" fontAlgn="ctr"/>
                      <a:r>
                        <a:rPr lang="en-US" altLang="ja-JP" sz="1800" u="none" strike="noStrike" dirty="0">
                          <a:effectLst/>
                        </a:rPr>
                        <a:t>11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Decision-making and Strategy</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13:10-14:40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624636837"/>
                  </a:ext>
                </a:extLst>
              </a:tr>
              <a:tr h="294297">
                <a:tc>
                  <a:txBody>
                    <a:bodyPr/>
                    <a:lstStyle/>
                    <a:p>
                      <a:pPr algn="ctr" fontAlgn="ctr"/>
                      <a:r>
                        <a:rPr lang="en-US" altLang="ja-JP" sz="1800" u="none" strike="noStrike" dirty="0">
                          <a:effectLst/>
                        </a:rPr>
                        <a:t>12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Sat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Leadership</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14:50-16:20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008568928"/>
                  </a:ext>
                </a:extLst>
              </a:tr>
              <a:tr h="294297">
                <a:tc>
                  <a:txBody>
                    <a:bodyPr/>
                    <a:lstStyle/>
                    <a:p>
                      <a:pPr algn="ctr" fontAlgn="ctr"/>
                      <a:r>
                        <a:rPr lang="en-US" altLang="ja-JP" sz="1800" u="none" strike="noStrike" dirty="0">
                          <a:effectLst/>
                        </a:rPr>
                        <a:t>13</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Business Plan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08:50-10:20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792640606"/>
                  </a:ext>
                </a:extLst>
              </a:tr>
              <a:tr h="294297">
                <a:tc>
                  <a:txBody>
                    <a:bodyPr/>
                    <a:lstStyle/>
                    <a:p>
                      <a:pPr algn="ctr" fontAlgn="ctr"/>
                      <a:r>
                        <a:rPr lang="en-US" altLang="ja-JP" sz="1800" u="none" strike="noStrike" dirty="0">
                          <a:effectLst/>
                        </a:rPr>
                        <a:t>14</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Entrepreneur and Venture Business</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10:30-12:00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826823798"/>
                  </a:ext>
                </a:extLst>
              </a:tr>
              <a:tr h="294297">
                <a:tc>
                  <a:txBody>
                    <a:bodyPr/>
                    <a:lstStyle/>
                    <a:p>
                      <a:pPr algn="ctr" fontAlgn="ctr"/>
                      <a:r>
                        <a:rPr lang="en-US" altLang="ja-JP" sz="1800" u="none" strike="noStrike" dirty="0">
                          <a:effectLst/>
                        </a:rPr>
                        <a:t>15</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Presentation and/or Final Examination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13:10-14:40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40526671"/>
                  </a:ext>
                </a:extLst>
              </a:tr>
              <a:tr h="294297">
                <a:tc>
                  <a:txBody>
                    <a:bodyPr/>
                    <a:lstStyle/>
                    <a:p>
                      <a:pPr algn="ctr" fontAlgn="ctr"/>
                      <a:r>
                        <a:rPr lang="en-US" altLang="ja-JP" sz="1800" u="none" strike="noStrike" dirty="0">
                          <a:effectLst/>
                        </a:rPr>
                        <a:t>16</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r" fontAlgn="ctr"/>
                      <a:r>
                        <a:rPr lang="en-US" altLang="ja-JP" sz="1800" u="none" strike="noStrike" dirty="0">
                          <a:effectLst/>
                        </a:rPr>
                        <a:t>2023/11/12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Sun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sz="1800" u="none" strike="noStrike" dirty="0">
                          <a:effectLst/>
                        </a:rPr>
                        <a:t>Review and Free Discussion</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800" u="none" strike="noStrike" dirty="0">
                          <a:effectLst/>
                        </a:rPr>
                        <a:t>14:50-16:20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815978067"/>
                  </a:ext>
                </a:extLst>
              </a:tr>
            </a:tbl>
          </a:graphicData>
        </a:graphic>
      </p:graphicFrame>
    </p:spTree>
    <p:extLst>
      <p:ext uri="{BB962C8B-B14F-4D97-AF65-F5344CB8AC3E}">
        <p14:creationId xmlns:p14="http://schemas.microsoft.com/office/powerpoint/2010/main" val="267857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コンテンツ プレースホルダ 2"/>
          <p:cNvSpPr>
            <a:spLocks noGrp="1"/>
          </p:cNvSpPr>
          <p:nvPr>
            <p:ph idx="1"/>
          </p:nvPr>
        </p:nvSpPr>
        <p:spPr>
          <a:xfrm>
            <a:off x="0" y="1219200"/>
            <a:ext cx="9144000" cy="5105400"/>
          </a:xfrm>
        </p:spPr>
        <p:txBody>
          <a:bodyPr>
            <a:normAutofit/>
          </a:bodyPr>
          <a:lstStyle/>
          <a:p>
            <a:pPr>
              <a:lnSpc>
                <a:spcPct val="80000"/>
              </a:lnSpc>
            </a:pPr>
            <a:r>
              <a:rPr lang="en-US" altLang="ja-JP" sz="4800" dirty="0">
                <a:solidFill>
                  <a:srgbClr val="00B050"/>
                </a:solidFill>
                <a:ea typeface="ＭＳ Ｐゴシック" panose="020B0600070205080204" pitchFamily="50" charset="-128"/>
              </a:rPr>
              <a:t>To measure the network structure</a:t>
            </a:r>
          </a:p>
          <a:p>
            <a:pPr>
              <a:lnSpc>
                <a:spcPct val="80000"/>
              </a:lnSpc>
            </a:pPr>
            <a:endParaRPr lang="en-US" altLang="ja-JP" sz="4800" dirty="0">
              <a:ea typeface="ＭＳ Ｐゴシック" panose="020B0600070205080204" pitchFamily="50" charset="-128"/>
            </a:endParaRPr>
          </a:p>
          <a:p>
            <a:pPr>
              <a:lnSpc>
                <a:spcPct val="80000"/>
              </a:lnSpc>
            </a:pPr>
            <a:r>
              <a:rPr lang="en-US" altLang="ja-JP" sz="4800" dirty="0">
                <a:ea typeface="ＭＳ Ｐゴシック" panose="020B0600070205080204" pitchFamily="50" charset="-128"/>
              </a:rPr>
              <a:t>“</a:t>
            </a:r>
            <a:r>
              <a:rPr lang="en-US" altLang="ja-JP" sz="4800" dirty="0">
                <a:solidFill>
                  <a:srgbClr val="FF0000"/>
                </a:solidFill>
                <a:ea typeface="ＭＳ Ｐゴシック" panose="020B0600070205080204" pitchFamily="50" charset="-128"/>
              </a:rPr>
              <a:t>Structure indices</a:t>
            </a:r>
            <a:r>
              <a:rPr lang="en-US" altLang="ja-JP" sz="4800" dirty="0">
                <a:ea typeface="ＭＳ Ｐゴシック" panose="020B0600070205080204" pitchFamily="50" charset="-128"/>
              </a:rPr>
              <a:t>” </a:t>
            </a:r>
            <a:r>
              <a:rPr lang="en-US" altLang="ja-JP" sz="4800" dirty="0">
                <a:solidFill>
                  <a:srgbClr val="00B050"/>
                </a:solidFill>
                <a:ea typeface="ＭＳ Ｐゴシック" panose="020B0600070205080204" pitchFamily="50" charset="-128"/>
              </a:rPr>
              <a:t>: Centrality (Degree, Betweenness, Closeness, etc.), Capacity, Influence, Density, Effective Size, Balance, Block, Clique, Efficiency, etc. </a:t>
            </a:r>
          </a:p>
        </p:txBody>
      </p:sp>
      <p:sp>
        <p:nvSpPr>
          <p:cNvPr id="4"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Measurement of Network </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297489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コンテンツ プレースホルダ 2"/>
          <p:cNvSpPr>
            <a:spLocks noGrp="1"/>
          </p:cNvSpPr>
          <p:nvPr>
            <p:ph idx="1"/>
          </p:nvPr>
        </p:nvSpPr>
        <p:spPr>
          <a:xfrm>
            <a:off x="0" y="990600"/>
            <a:ext cx="9144000" cy="5257800"/>
          </a:xfrm>
        </p:spPr>
        <p:txBody>
          <a:bodyPr/>
          <a:lstStyle/>
          <a:p>
            <a:pPr>
              <a:lnSpc>
                <a:spcPct val="80000"/>
              </a:lnSpc>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Keiretsu</a:t>
            </a:r>
            <a:r>
              <a:rPr lang="en-US" altLang="ja-JP" sz="4400" dirty="0">
                <a:ea typeface="ＭＳ Ｐゴシック" panose="020B0600070205080204" pitchFamily="50" charset="-128"/>
              </a:rPr>
              <a:t>” = a system of organizations with integrated and interlocking business relationships and joint shareholdings</a:t>
            </a:r>
            <a:endParaRPr lang="en-US" altLang="ja-JP" sz="4400" dirty="0">
              <a:solidFill>
                <a:srgbClr val="00B050"/>
              </a:solidFill>
              <a:ea typeface="ＭＳ Ｐゴシック" panose="020B0600070205080204" pitchFamily="50" charset="-128"/>
            </a:endParaRPr>
          </a:p>
          <a:p>
            <a:pPr>
              <a:lnSpc>
                <a:spcPct val="80000"/>
              </a:lnSpc>
              <a:buFont typeface="Wingdings" panose="05000000000000000000" pitchFamily="2" charset="2"/>
              <a:buNone/>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Panasonic</a:t>
            </a:r>
            <a:r>
              <a:rPr lang="en-US" altLang="ja-JP" sz="4400" dirty="0">
                <a:ea typeface="ＭＳ Ｐゴシック" panose="020B0600070205080204" pitchFamily="50" charset="-128"/>
              </a:rPr>
              <a:t>” = A group company</a:t>
            </a:r>
            <a:endParaRPr lang="en-US" altLang="ja-JP" sz="4400" dirty="0">
              <a:solidFill>
                <a:srgbClr val="00B050"/>
              </a:solidFill>
              <a:ea typeface="ＭＳ Ｐゴシック" panose="020B0600070205080204" pitchFamily="50" charset="-128"/>
            </a:endParaRPr>
          </a:p>
          <a:p>
            <a:pPr>
              <a:lnSpc>
                <a:spcPct val="80000"/>
              </a:lnSpc>
              <a:buFont typeface="Wingdings" panose="05000000000000000000" pitchFamily="2" charset="2"/>
              <a:buNone/>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Accounting System</a:t>
            </a:r>
            <a:r>
              <a:rPr lang="en-US" altLang="ja-JP" sz="4400" dirty="0">
                <a:ea typeface="ＭＳ Ｐゴシック" panose="020B0600070205080204" pitchFamily="50" charset="-128"/>
              </a:rPr>
              <a:t>” = formation of accounting system under the impact of decision-maker’s </a:t>
            </a:r>
            <a:endParaRPr lang="en-US" altLang="ja-JP" sz="4400" dirty="0">
              <a:solidFill>
                <a:srgbClr val="00B050"/>
              </a:solidFill>
              <a:ea typeface="ＭＳ Ｐゴシック" panose="020B0600070205080204" pitchFamily="50" charset="-128"/>
            </a:endParaRPr>
          </a:p>
          <a:p>
            <a:pPr>
              <a:lnSpc>
                <a:spcPct val="80000"/>
              </a:lnSpc>
              <a:buFont typeface="Wingdings" panose="05000000000000000000" pitchFamily="2" charset="2"/>
              <a:buNone/>
            </a:pPr>
            <a:endParaRPr lang="en-US" altLang="ja-JP" sz="3200" dirty="0">
              <a:solidFill>
                <a:srgbClr val="00B050"/>
              </a:solidFill>
              <a:ea typeface="ＭＳ Ｐゴシック" panose="020B0600070205080204" pitchFamily="50" charset="-128"/>
            </a:endParaRPr>
          </a:p>
          <a:p>
            <a:pPr>
              <a:lnSpc>
                <a:spcPct val="80000"/>
              </a:lnSpc>
              <a:buFont typeface="Wingdings" panose="05000000000000000000" pitchFamily="2" charset="2"/>
              <a:buNone/>
            </a:pPr>
            <a:endParaRPr lang="en-US" altLang="ja-JP" sz="3200" dirty="0">
              <a:ea typeface="ＭＳ Ｐゴシック" panose="020B0600070205080204" pitchFamily="50" charset="-128"/>
            </a:endParaRPr>
          </a:p>
        </p:txBody>
      </p:sp>
      <p:sp>
        <p:nvSpPr>
          <p:cNvPr id="4"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Network and its Application </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60744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r>
              <a:rPr kumimoji="1" lang="en-US" altLang="ja-JP" dirty="0">
                <a:ea typeface="ＭＳ Ｐゴシック" panose="020B0600070205080204" pitchFamily="50" charset="-128"/>
              </a:rPr>
              <a:t>Cross shareholdings relationship between car-maker Mazda and its Suppliers in 2004</a:t>
            </a:r>
            <a:endParaRPr kumimoji="1" lang="ja-JP" altLang="en-US" dirty="0">
              <a:ea typeface="ＭＳ Ｐゴシック" panose="020B0600070205080204" pitchFamily="50" charset="-128"/>
            </a:endParaRPr>
          </a:p>
        </p:txBody>
      </p:sp>
      <p:sp>
        <p:nvSpPr>
          <p:cNvPr id="5939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96797DD2-E962-4DFD-9EA9-EC3F2F62416E}" type="slidenum">
              <a:rPr lang="en-US" altLang="ja-JP" b="0"/>
              <a:pPr eaLnBrk="1" hangingPunct="1"/>
              <a:t>22</a:t>
            </a:fld>
            <a:endParaRPr lang="en-US" altLang="ja-JP" b="0" dirty="0"/>
          </a:p>
        </p:txBody>
      </p:sp>
      <p:pic>
        <p:nvPicPr>
          <p:cNvPr id="6" name="Picture 5" descr="2004mazdamochikabu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990600"/>
            <a:ext cx="84693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018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kumimoji="1" lang="en-US" altLang="ja-JP" dirty="0">
                <a:ea typeface="ＭＳ Ｐゴシック" panose="020B0600070205080204" pitchFamily="50" charset="-128"/>
              </a:rPr>
              <a:t>Transaction relationship between car-maker Nisan and its Suppliers in 2004</a:t>
            </a:r>
            <a:endParaRPr kumimoji="1" lang="ja-JP" altLang="en-US" dirty="0">
              <a:ea typeface="ＭＳ Ｐゴシック" panose="020B0600070205080204" pitchFamily="50" charset="-128"/>
            </a:endParaRPr>
          </a:p>
        </p:txBody>
      </p:sp>
      <p:sp>
        <p:nvSpPr>
          <p:cNvPr id="6041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7413BAAC-5FF8-47AB-8998-C636F10ABC3F}" type="slidenum">
              <a:rPr lang="en-US" altLang="ja-JP" b="0"/>
              <a:pPr eaLnBrk="1" hangingPunct="1"/>
              <a:t>23</a:t>
            </a:fld>
            <a:endParaRPr lang="en-US" altLang="ja-JP" b="0" dirty="0"/>
          </a:p>
        </p:txBody>
      </p:sp>
      <p:pic>
        <p:nvPicPr>
          <p:cNvPr id="60420" name="Picture 2" descr="正田_2D_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2565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30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graphicFrame>
        <p:nvGraphicFramePr>
          <p:cNvPr id="3074" name="Object 2"/>
          <p:cNvGraphicFramePr>
            <a:graphicFrameLocks noChangeAspect="1"/>
          </p:cNvGraphicFramePr>
          <p:nvPr/>
        </p:nvGraphicFramePr>
        <p:xfrm>
          <a:off x="838200" y="1295400"/>
          <a:ext cx="7269163" cy="2198688"/>
        </p:xfrm>
        <a:graphic>
          <a:graphicData uri="http://schemas.openxmlformats.org/presentationml/2006/ole">
            <mc:AlternateContent xmlns:mc="http://schemas.openxmlformats.org/markup-compatibility/2006">
              <mc:Choice xmlns:v="urn:schemas-microsoft-com:vml" Requires="v">
                <p:oleObj name="数式" r:id="rId3" imgW="1422400" imgH="431800" progId="Equation.3">
                  <p:embed/>
                </p:oleObj>
              </mc:Choice>
              <mc:Fallback>
                <p:oleObj name="数式" r:id="rId3" imgW="1422400" imgH="431800" progId="Equation.3">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95400"/>
                        <a:ext cx="7269163" cy="219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3077"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3078" name="Rectangle 16"/>
          <p:cNvSpPr>
            <a:spLocks noChangeArrowheads="1"/>
          </p:cNvSpPr>
          <p:nvPr/>
        </p:nvSpPr>
        <p:spPr bwMode="auto">
          <a:xfrm>
            <a:off x="0" y="3640803"/>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明朝" panose="02020609040205080304" pitchFamily="17" charset="-128"/>
                <a:cs typeface="Times New Roman" panose="02020603050405020304" pitchFamily="18" charset="0"/>
              </a:rPr>
              <a:t>  i≠k;</a:t>
            </a:r>
          </a:p>
          <a:p>
            <a:pPr algn="l" eaLnBrk="1" hangingPunct="1"/>
            <a:r>
              <a:rPr lang="en-US" altLang="ja-JP" sz="4000" dirty="0">
                <a:ea typeface="ＭＳ Ｐゴシック" panose="020B0600070205080204" pitchFamily="50" charset="-128"/>
                <a:cs typeface="Times New Roman" panose="02020603050405020304" pitchFamily="18" charset="0"/>
              </a:rPr>
              <a:t>  a (p</a:t>
            </a:r>
            <a:r>
              <a:rPr lang="en-US" altLang="ja-JP" sz="4000" baseline="-25000" dirty="0">
                <a:ea typeface="ＭＳ Ｐゴシック" panose="020B0600070205080204" pitchFamily="50" charset="-128"/>
                <a:cs typeface="Times New Roman" panose="02020603050405020304" pitchFamily="18" charset="0"/>
              </a:rPr>
              <a:t>i</a:t>
            </a:r>
            <a:r>
              <a:rPr lang="en-US" altLang="ja-JP" sz="4000" dirty="0">
                <a:ea typeface="ＭＳ Ｐゴシック" panose="020B0600070205080204" pitchFamily="50" charset="-128"/>
                <a:cs typeface="Times New Roman" panose="02020603050405020304" pitchFamily="18" charset="0"/>
              </a:rPr>
              <a:t>, p</a:t>
            </a:r>
            <a:r>
              <a:rPr lang="en-US" altLang="ja-JP" sz="4000" baseline="-25000" dirty="0">
                <a:ea typeface="ＭＳ Ｐゴシック" panose="020B0600070205080204" pitchFamily="50" charset="-128"/>
                <a:cs typeface="Times New Roman" panose="02020603050405020304" pitchFamily="18" charset="0"/>
              </a:rPr>
              <a:t>k</a:t>
            </a:r>
            <a:r>
              <a:rPr lang="en-US" altLang="ja-JP" sz="4000" dirty="0">
                <a:ea typeface="ＭＳ Ｐゴシック" panose="020B0600070205080204" pitchFamily="50" charset="-128"/>
                <a:cs typeface="Times New Roman" panose="02020603050405020304" pitchFamily="18" charset="0"/>
              </a:rPr>
              <a:t>) = 1 if and only if p</a:t>
            </a:r>
            <a:r>
              <a:rPr lang="en-US" altLang="ja-JP" sz="4000" baseline="-25000" dirty="0">
                <a:ea typeface="ＭＳ Ｐゴシック" panose="020B0600070205080204" pitchFamily="50" charset="-128"/>
                <a:cs typeface="Times New Roman" panose="02020603050405020304" pitchFamily="18" charset="0"/>
              </a:rPr>
              <a:t>i</a:t>
            </a:r>
            <a:r>
              <a:rPr lang="en-US" altLang="ja-JP" sz="4000" dirty="0">
                <a:ea typeface="ＭＳ Ｐゴシック" panose="020B0600070205080204" pitchFamily="50" charset="-128"/>
                <a:cs typeface="Times New Roman" panose="02020603050405020304" pitchFamily="18" charset="0"/>
              </a:rPr>
              <a:t> and p</a:t>
            </a:r>
            <a:r>
              <a:rPr lang="en-US" altLang="ja-JP" sz="4000" baseline="-25000" dirty="0">
                <a:ea typeface="ＭＳ Ｐゴシック" panose="020B0600070205080204" pitchFamily="50" charset="-128"/>
                <a:cs typeface="Times New Roman" panose="02020603050405020304" pitchFamily="18" charset="0"/>
              </a:rPr>
              <a:t>k</a:t>
            </a:r>
            <a:r>
              <a:rPr lang="en-US" altLang="ja-JP" sz="4000" dirty="0">
                <a:ea typeface="ＭＳ Ｐゴシック" panose="020B0600070205080204" pitchFamily="50" charset="-128"/>
                <a:cs typeface="Times New Roman" panose="02020603050405020304" pitchFamily="18" charset="0"/>
              </a:rPr>
              <a:t>  </a:t>
            </a:r>
          </a:p>
          <a:p>
            <a:pPr algn="l" eaLnBrk="1" hangingPunct="1"/>
            <a:r>
              <a:rPr lang="en-US" altLang="ja-JP" sz="4000" dirty="0">
                <a:ea typeface="ＭＳ Ｐゴシック" panose="020B0600070205080204" pitchFamily="50" charset="-128"/>
                <a:cs typeface="Times New Roman" panose="02020603050405020304" pitchFamily="18" charset="0"/>
              </a:rPr>
              <a:t>                    are connected by a line</a:t>
            </a:r>
          </a:p>
          <a:p>
            <a:pPr algn="l" eaLnBrk="1" hangingPunct="1"/>
            <a:r>
              <a:rPr lang="en-US" altLang="ja-JP" sz="4000" dirty="0">
                <a:ea typeface="ＭＳ Ｐゴシック" panose="020B0600070205080204" pitchFamily="50" charset="-128"/>
                <a:cs typeface="Times New Roman" panose="02020603050405020304" pitchFamily="18" charset="0"/>
              </a:rPr>
              <a:t>  a (p</a:t>
            </a:r>
            <a:r>
              <a:rPr lang="en-US" altLang="ja-JP" sz="4000" baseline="-25000" dirty="0">
                <a:ea typeface="ＭＳ Ｐゴシック" panose="020B0600070205080204" pitchFamily="50" charset="-128"/>
                <a:cs typeface="Times New Roman" panose="02020603050405020304" pitchFamily="18" charset="0"/>
              </a:rPr>
              <a:t>i</a:t>
            </a:r>
            <a:r>
              <a:rPr lang="en-US" altLang="ja-JP" sz="4000" dirty="0">
                <a:ea typeface="ＭＳ Ｐゴシック" panose="020B0600070205080204" pitchFamily="50" charset="-128"/>
                <a:cs typeface="Times New Roman" panose="02020603050405020304" pitchFamily="18" charset="0"/>
              </a:rPr>
              <a:t>, p</a:t>
            </a:r>
            <a:r>
              <a:rPr lang="en-US" altLang="ja-JP" sz="4000" baseline="-25000" dirty="0">
                <a:ea typeface="ＭＳ Ｐゴシック" panose="020B0600070205080204" pitchFamily="50" charset="-128"/>
                <a:cs typeface="Times New Roman" panose="02020603050405020304" pitchFamily="18" charset="0"/>
              </a:rPr>
              <a:t>k</a:t>
            </a:r>
            <a:r>
              <a:rPr lang="en-US" altLang="ja-JP" sz="4000" dirty="0">
                <a:ea typeface="ＭＳ Ｐゴシック" panose="020B0600070205080204" pitchFamily="50" charset="-128"/>
                <a:cs typeface="Times New Roman" panose="02020603050405020304" pitchFamily="18" charset="0"/>
              </a:rPr>
              <a:t>) = 0 otherwise</a:t>
            </a: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a:t>
            </a:r>
            <a:r>
              <a:rPr lang="en-US" altLang="ja-JP" sz="4400" i="1" kern="0" dirty="0">
                <a:solidFill>
                  <a:schemeClr val="bg1"/>
                </a:solidFill>
                <a:latin typeface="+mj-lt"/>
                <a:ea typeface="ＭＳ Ｐゴシック" charset="-128"/>
                <a:cs typeface="+mj-cs"/>
              </a:rPr>
              <a:t> </a:t>
            </a:r>
            <a:r>
              <a:rPr lang="en-US" altLang="ja-JP" sz="4400" i="1" kern="0" dirty="0">
                <a:latin typeface="+mj-lt"/>
                <a:ea typeface="ＭＳ Ｐゴシック" charset="-128"/>
                <a:cs typeface="+mj-cs"/>
              </a:rPr>
              <a:t>Degree </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3205382687"/>
      </p:ext>
    </p:extLst>
  </p:cSld>
  <p:clrMapOvr>
    <a:masterClrMapping/>
  </p:clrMapOvr>
  <p:transition>
    <p:cover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10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graphicFrame>
        <p:nvGraphicFramePr>
          <p:cNvPr id="4098" name="Object 3"/>
          <p:cNvGraphicFramePr>
            <a:graphicFrameLocks noChangeAspect="1"/>
          </p:cNvGraphicFramePr>
          <p:nvPr/>
        </p:nvGraphicFramePr>
        <p:xfrm>
          <a:off x="685800" y="1143000"/>
          <a:ext cx="7342188" cy="1757363"/>
        </p:xfrm>
        <a:graphic>
          <a:graphicData uri="http://schemas.openxmlformats.org/presentationml/2006/ole">
            <mc:AlternateContent xmlns:mc="http://schemas.openxmlformats.org/markup-compatibility/2006">
              <mc:Choice xmlns:v="urn:schemas-microsoft-com:vml" Requires="v">
                <p:oleObj name="数式" r:id="rId3" imgW="2438400" imgH="469900" progId="Equation.3">
                  <p:embed/>
                </p:oleObj>
              </mc:Choice>
              <mc:Fallback>
                <p:oleObj name="数式" r:id="rId3" imgW="2438400" imgH="469900" progId="Equation.3">
                  <p:embed/>
                  <p:pic>
                    <p:nvPicPr>
                      <p:cNvPr id="40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7342188"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104" name="Rectangle 13"/>
          <p:cNvSpPr>
            <a:spLocks noChangeArrowheads="1"/>
          </p:cNvSpPr>
          <p:nvPr/>
        </p:nvSpPr>
        <p:spPr bwMode="auto">
          <a:xfrm>
            <a:off x="0" y="3256726"/>
            <a:ext cx="9144000" cy="2862322"/>
          </a:xfrm>
          <a:prstGeom prst="rect">
            <a:avLst/>
          </a:prstGeom>
          <a:noFill/>
          <a:ln w="9525">
            <a:noFill/>
            <a:miter lim="800000"/>
            <a:headEnd/>
            <a:tailEnd/>
          </a:ln>
        </p:spPr>
        <p:txBody>
          <a:bodyPr anchor="ctr">
            <a:spAutoFit/>
          </a:bodyPr>
          <a:lstStyle/>
          <a:p>
            <a:pPr algn="l">
              <a:defRPr/>
            </a:pPr>
            <a:r>
              <a:rPr lang="en-US" altLang="ja-JP" sz="3600" dirty="0">
                <a:latin typeface="+mj-lt"/>
                <a:ea typeface="ＭＳ 明朝" pitchFamily="17" charset="-128"/>
                <a:cs typeface="Times New Roman" pitchFamily="18" charset="0"/>
              </a:rPr>
              <a:t>  i≠j≠k;</a:t>
            </a:r>
          </a:p>
          <a:p>
            <a:pPr algn="l" eaLnBrk="0" hangingPunct="0">
              <a:defRPr/>
            </a:pPr>
            <a:r>
              <a:rPr lang="en-US" altLang="ja-JP" sz="3600" dirty="0">
                <a:latin typeface="+mj-lt"/>
                <a:ea typeface="ＭＳ Ｐゴシック" pitchFamily="50" charset="-128"/>
                <a:cs typeface="Times New Roman" pitchFamily="18" charset="0"/>
              </a:rPr>
              <a:t>  g</a:t>
            </a:r>
            <a:r>
              <a:rPr lang="en-US" altLang="ja-JP" sz="3600" baseline="-25000" dirty="0">
                <a:latin typeface="+mj-lt"/>
                <a:ea typeface="ＭＳ Ｐゴシック" pitchFamily="50" charset="-128"/>
                <a:cs typeface="Times New Roman" pitchFamily="18" charset="0"/>
              </a:rPr>
              <a:t>ij</a:t>
            </a:r>
            <a:r>
              <a:rPr lang="en-US" altLang="ja-JP" sz="3600" dirty="0">
                <a:latin typeface="+mj-lt"/>
                <a:ea typeface="ＭＳ Ｐゴシック" pitchFamily="50" charset="-128"/>
              </a:rPr>
              <a:t>: the number of geodesics linking  </a:t>
            </a:r>
          </a:p>
          <a:p>
            <a:pPr algn="l" eaLnBrk="0" hangingPunct="0">
              <a:defRPr/>
            </a:pPr>
            <a:r>
              <a:rPr lang="en-US" altLang="ja-JP" sz="3600" dirty="0">
                <a:latin typeface="+mj-lt"/>
                <a:ea typeface="ＭＳ Ｐゴシック" pitchFamily="50" charset="-128"/>
              </a:rPr>
              <a:t>              p</a:t>
            </a:r>
            <a:r>
              <a:rPr lang="en-US" altLang="ja-JP" sz="3600" baseline="-25000" dirty="0">
                <a:latin typeface="+mj-lt"/>
                <a:ea typeface="ＭＳ Ｐゴシック" pitchFamily="50" charset="-128"/>
              </a:rPr>
              <a:t>i</a:t>
            </a:r>
            <a:r>
              <a:rPr lang="en-US" altLang="ja-JP" sz="3600" dirty="0">
                <a:latin typeface="+mj-lt"/>
                <a:ea typeface="ＭＳ Ｐゴシック" pitchFamily="50" charset="-128"/>
              </a:rPr>
              <a:t> and p</a:t>
            </a:r>
            <a:r>
              <a:rPr lang="en-US" altLang="ja-JP" sz="3600" baseline="-25000" dirty="0">
                <a:latin typeface="+mj-lt"/>
                <a:ea typeface="ＭＳ Ｐゴシック" pitchFamily="50" charset="-128"/>
              </a:rPr>
              <a:t>j</a:t>
            </a:r>
          </a:p>
          <a:p>
            <a:pPr>
              <a:defRPr/>
            </a:pPr>
            <a:r>
              <a:rPr lang="en-US" altLang="ja-JP" sz="3600" dirty="0">
                <a:latin typeface="+mj-lt"/>
                <a:ea typeface="ＭＳ Ｐゴシック" pitchFamily="50" charset="-128"/>
                <a:cs typeface="Times New Roman" pitchFamily="18" charset="0"/>
              </a:rPr>
              <a:t>  g</a:t>
            </a:r>
            <a:r>
              <a:rPr lang="en-US" altLang="ja-JP" sz="3600" baseline="-25000" dirty="0">
                <a:latin typeface="+mj-lt"/>
                <a:ea typeface="ＭＳ Ｐゴシック" pitchFamily="50" charset="-128"/>
                <a:cs typeface="Times New Roman" pitchFamily="18" charset="0"/>
              </a:rPr>
              <a:t>ij</a:t>
            </a:r>
            <a:r>
              <a:rPr lang="en-US" altLang="ja-JP" sz="3600" dirty="0">
                <a:solidFill>
                  <a:prstClr val="black"/>
                </a:solidFill>
                <a:latin typeface="Calibri Light" panose="020F0302020204030204"/>
                <a:cs typeface="Times New Roman" pitchFamily="18" charset="0"/>
              </a:rPr>
              <a:t>(p</a:t>
            </a:r>
            <a:r>
              <a:rPr lang="en-US" altLang="ja-JP" sz="3600" baseline="-25000" dirty="0">
                <a:solidFill>
                  <a:prstClr val="black"/>
                </a:solidFill>
                <a:latin typeface="Calibri Light" panose="020F0302020204030204"/>
                <a:cs typeface="Times New Roman" pitchFamily="18" charset="0"/>
              </a:rPr>
              <a:t>k</a:t>
            </a:r>
            <a:r>
              <a:rPr lang="en-US" altLang="ja-JP" sz="3600" dirty="0">
                <a:solidFill>
                  <a:prstClr val="black"/>
                </a:solidFill>
                <a:latin typeface="Calibri Light" panose="020F0302020204030204"/>
                <a:cs typeface="Times New Roman" pitchFamily="18" charset="0"/>
              </a:rPr>
              <a:t>)</a:t>
            </a:r>
            <a:r>
              <a:rPr lang="en-US" altLang="ja-JP" sz="3600" dirty="0">
                <a:solidFill>
                  <a:prstClr val="black"/>
                </a:solidFill>
                <a:latin typeface="Calibri Light" panose="020F0302020204030204"/>
              </a:rPr>
              <a:t>:</a:t>
            </a:r>
            <a:r>
              <a:rPr lang="en-US" altLang="ja-JP" sz="3600" dirty="0">
                <a:latin typeface="+mj-lt"/>
                <a:ea typeface="ＭＳ Ｐゴシック" pitchFamily="50" charset="-128"/>
              </a:rPr>
              <a:t> the number of geodesics linking p</a:t>
            </a:r>
            <a:r>
              <a:rPr lang="en-US" altLang="ja-JP" sz="3600" baseline="-25000" dirty="0">
                <a:latin typeface="+mj-lt"/>
                <a:ea typeface="ＭＳ Ｐゴシック" pitchFamily="50" charset="-128"/>
              </a:rPr>
              <a:t>i</a:t>
            </a:r>
            <a:r>
              <a:rPr lang="en-US" altLang="ja-JP" sz="3600" dirty="0">
                <a:latin typeface="+mj-lt"/>
                <a:ea typeface="ＭＳ Ｐゴシック" pitchFamily="50" charset="-128"/>
              </a:rPr>
              <a:t> </a:t>
            </a:r>
          </a:p>
          <a:p>
            <a:pPr algn="l" eaLnBrk="0" hangingPunct="0">
              <a:defRPr/>
            </a:pPr>
            <a:r>
              <a:rPr lang="en-US" altLang="ja-JP" sz="3600" dirty="0">
                <a:latin typeface="+mj-lt"/>
                <a:ea typeface="ＭＳ Ｐゴシック" pitchFamily="50" charset="-128"/>
              </a:rPr>
              <a:t>        and p</a:t>
            </a:r>
            <a:r>
              <a:rPr lang="en-US" altLang="ja-JP" sz="3600" baseline="-25000" dirty="0">
                <a:latin typeface="+mj-lt"/>
                <a:ea typeface="ＭＳ Ｐゴシック" pitchFamily="50" charset="-128"/>
              </a:rPr>
              <a:t>j</a:t>
            </a:r>
            <a:r>
              <a:rPr lang="en-US" altLang="ja-JP" sz="3600" dirty="0">
                <a:latin typeface="+mj-lt"/>
                <a:ea typeface="ＭＳ Ｐゴシック" pitchFamily="50" charset="-128"/>
              </a:rPr>
              <a:t> that contains p</a:t>
            </a:r>
            <a:r>
              <a:rPr lang="en-US" altLang="ja-JP" sz="3600" baseline="-25000" dirty="0">
                <a:latin typeface="+mj-lt"/>
                <a:ea typeface="ＭＳ Ｐゴシック" pitchFamily="50" charset="-128"/>
              </a:rPr>
              <a:t>k</a:t>
            </a:r>
            <a:endParaRPr lang="ja-JP" altLang="en-US" sz="3600" baseline="-25000" dirty="0">
              <a:latin typeface="+mj-lt"/>
              <a:ea typeface="ＭＳ 明朝" pitchFamily="17" charset="-128"/>
              <a:cs typeface="Times New Roman" pitchFamily="18" charset="0"/>
            </a:endParaRPr>
          </a:p>
        </p:txBody>
      </p:sp>
      <p:sp>
        <p:nvSpPr>
          <p:cNvPr id="10"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 Betweenness </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3387533837"/>
      </p:ext>
    </p:extLst>
  </p:cSld>
  <p:clrMapOvr>
    <a:masterClrMapping/>
  </p:clrMapOvr>
  <p:transition>
    <p:cover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512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5125"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graphicFrame>
        <p:nvGraphicFramePr>
          <p:cNvPr id="5122" name="Object 4"/>
          <p:cNvGraphicFramePr>
            <a:graphicFrameLocks noChangeAspect="1"/>
          </p:cNvGraphicFramePr>
          <p:nvPr/>
        </p:nvGraphicFramePr>
        <p:xfrm>
          <a:off x="742950" y="1295400"/>
          <a:ext cx="6900863" cy="1905000"/>
        </p:xfrm>
        <a:graphic>
          <a:graphicData uri="http://schemas.openxmlformats.org/presentationml/2006/ole">
            <mc:AlternateContent xmlns:mc="http://schemas.openxmlformats.org/markup-compatibility/2006">
              <mc:Choice xmlns:v="urn:schemas-microsoft-com:vml" Requires="v">
                <p:oleObj name="数式" r:id="rId3" imgW="1548728" imgH="431613" progId="Equation.3">
                  <p:embed/>
                </p:oleObj>
              </mc:Choice>
              <mc:Fallback>
                <p:oleObj name="数式" r:id="rId3" imgW="1548728" imgH="431613" progId="Equation.3">
                  <p:embed/>
                  <p:pic>
                    <p:nvPicPr>
                      <p:cNvPr id="512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295400"/>
                        <a:ext cx="6900863"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17"/>
          <p:cNvSpPr>
            <a:spLocks noChangeArrowheads="1"/>
          </p:cNvSpPr>
          <p:nvPr/>
        </p:nvSpPr>
        <p:spPr bwMode="auto">
          <a:xfrm>
            <a:off x="0" y="338819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明朝" panose="02020609040205080304" pitchFamily="17" charset="-128"/>
                <a:cs typeface="Times New Roman" panose="02020603050405020304" pitchFamily="18" charset="0"/>
              </a:rPr>
              <a:t>  i≠k;</a:t>
            </a:r>
          </a:p>
          <a:p>
            <a:pPr algn="l" eaLnBrk="1" hangingPunct="1"/>
            <a:r>
              <a:rPr lang="en-US" altLang="ja-JP" sz="4000" dirty="0">
                <a:ea typeface="ＭＳ Ｐゴシック" panose="020B0600070205080204" pitchFamily="50" charset="-128"/>
                <a:cs typeface="Times New Roman" panose="02020603050405020304" pitchFamily="18" charset="0"/>
              </a:rPr>
              <a:t>  d (p</a:t>
            </a:r>
            <a:r>
              <a:rPr lang="en-US" altLang="ja-JP" sz="4000" baseline="-25000" dirty="0">
                <a:ea typeface="ＭＳ Ｐゴシック" panose="020B0600070205080204" pitchFamily="50" charset="-128"/>
                <a:cs typeface="Times New Roman" panose="02020603050405020304" pitchFamily="18" charset="0"/>
              </a:rPr>
              <a:t>i</a:t>
            </a:r>
            <a:r>
              <a:rPr lang="en-US" altLang="ja-JP" sz="4000" dirty="0">
                <a:ea typeface="ＭＳ Ｐゴシック" panose="020B0600070205080204" pitchFamily="50" charset="-128"/>
                <a:cs typeface="Times New Roman" panose="02020603050405020304" pitchFamily="18" charset="0"/>
              </a:rPr>
              <a:t>, p</a:t>
            </a:r>
            <a:r>
              <a:rPr lang="en-US" altLang="ja-JP" sz="4000" baseline="-25000" dirty="0">
                <a:ea typeface="ＭＳ Ｐゴシック" panose="020B0600070205080204" pitchFamily="50" charset="-128"/>
                <a:cs typeface="Times New Roman" panose="02020603050405020304" pitchFamily="18" charset="0"/>
              </a:rPr>
              <a:t>k</a:t>
            </a:r>
            <a:r>
              <a:rPr lang="en-US" altLang="ja-JP" sz="4000" dirty="0">
                <a:ea typeface="ＭＳ Ｐゴシック" panose="020B0600070205080204" pitchFamily="50" charset="-128"/>
                <a:cs typeface="Times New Roman" panose="02020603050405020304" pitchFamily="18" charset="0"/>
              </a:rPr>
              <a:t>): the number of edges in the geodesic linking p</a:t>
            </a:r>
            <a:r>
              <a:rPr lang="en-US" altLang="ja-JP" sz="4000" baseline="-25000" dirty="0">
                <a:ea typeface="ＭＳ Ｐゴシック" panose="020B0600070205080204" pitchFamily="50" charset="-128"/>
                <a:cs typeface="Times New Roman" panose="02020603050405020304" pitchFamily="18" charset="0"/>
              </a:rPr>
              <a:t>i</a:t>
            </a:r>
            <a:r>
              <a:rPr lang="en-US" altLang="ja-JP" sz="4000" dirty="0">
                <a:ea typeface="ＭＳ Ｐゴシック" panose="020B0600070205080204" pitchFamily="50" charset="-128"/>
                <a:cs typeface="Times New Roman" panose="02020603050405020304" pitchFamily="18" charset="0"/>
              </a:rPr>
              <a:t> and p</a:t>
            </a:r>
            <a:r>
              <a:rPr lang="en-US" altLang="ja-JP" sz="4000" baseline="-25000" dirty="0">
                <a:ea typeface="ＭＳ Ｐゴシック" panose="020B0600070205080204" pitchFamily="50" charset="-128"/>
                <a:cs typeface="Times New Roman" panose="02020603050405020304" pitchFamily="18" charset="0"/>
              </a:rPr>
              <a:t>k</a:t>
            </a: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 Closeness </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2628141237"/>
      </p:ext>
    </p:extLst>
  </p:cSld>
  <p:clrMapOvr>
    <a:masterClrMapping/>
  </p:clrMapOvr>
  <p:transition>
    <p:cover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505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5060"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five-node network</a:t>
            </a:r>
            <a:endParaRPr lang="en-US" altLang="ja-JP" sz="4400" kern="0" dirty="0">
              <a:solidFill>
                <a:schemeClr val="bg1"/>
              </a:solidFill>
              <a:latin typeface="+mj-lt"/>
              <a:ea typeface="ＭＳ Ｐゴシック" charset="-128"/>
              <a:cs typeface="+mj-cs"/>
            </a:endParaRPr>
          </a:p>
        </p:txBody>
      </p:sp>
      <p:pic>
        <p:nvPicPr>
          <p:cNvPr id="450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09638"/>
            <a:ext cx="7583488" cy="59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38295"/>
      </p:ext>
    </p:extLst>
  </p:cSld>
  <p:clrMapOvr>
    <a:masterClrMapping/>
  </p:clrMapOvr>
  <p:transition>
    <p:cover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608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6084"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Result</a:t>
            </a:r>
            <a:endParaRPr lang="en-US" altLang="ja-JP" sz="4400" kern="0" dirty="0">
              <a:solidFill>
                <a:schemeClr val="bg1"/>
              </a:solidFill>
              <a:latin typeface="+mj-lt"/>
              <a:ea typeface="ＭＳ Ｐゴシック" charset="-128"/>
              <a:cs typeface="+mj-cs"/>
            </a:endParaRPr>
          </a:p>
        </p:txBody>
      </p:sp>
      <p:graphicFrame>
        <p:nvGraphicFramePr>
          <p:cNvPr id="7" name="表 6"/>
          <p:cNvGraphicFramePr>
            <a:graphicFrameLocks noGrp="1"/>
          </p:cNvGraphicFramePr>
          <p:nvPr/>
        </p:nvGraphicFramePr>
        <p:xfrm>
          <a:off x="0" y="1279525"/>
          <a:ext cx="9144000" cy="4968875"/>
        </p:xfrm>
        <a:graphic>
          <a:graphicData uri="http://schemas.openxmlformats.org/drawingml/2006/table">
            <a:tbl>
              <a:tblPr/>
              <a:tblGrid>
                <a:gridCol w="990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158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3800" b="1" i="0" u="none" strike="noStrike" cap="none" normalizeH="0" baseline="0" dirty="0">
                          <a:ln>
                            <a:noFill/>
                          </a:ln>
                          <a:solidFill>
                            <a:srgbClr val="FFFFFF"/>
                          </a:solidFill>
                          <a:effectLst/>
                          <a:latin typeface="Arial" pitchFamily="34" charset="0"/>
                          <a:ea typeface="ＭＳ Ｐゴシック" pitchFamily="50" charset="-128"/>
                        </a:rPr>
                        <a:t>No.</a:t>
                      </a:r>
                      <a:endParaRPr kumimoji="1" lang="ja-JP" altLang="en-US" sz="3800" b="1" i="0" u="none" strike="noStrike" cap="none" normalizeH="0" baseline="0" dirty="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3800" b="1" i="0" u="none" strike="noStrike" cap="none" normalizeH="0" baseline="0" dirty="0">
                          <a:ln>
                            <a:noFill/>
                          </a:ln>
                          <a:solidFill>
                            <a:srgbClr val="FFFFFF"/>
                          </a:solidFill>
                          <a:effectLst/>
                          <a:latin typeface="Arial" pitchFamily="34" charset="0"/>
                          <a:ea typeface="ＭＳ Ｐゴシック" pitchFamily="50" charset="-128"/>
                        </a:rPr>
                        <a:t>Degree</a:t>
                      </a:r>
                      <a:endParaRPr kumimoji="1" lang="ja-JP" altLang="en-US" sz="3800" b="1" i="0" u="none" strike="noStrike" cap="none" normalizeH="0" baseline="0" dirty="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3800" b="1" i="0" u="none" strike="noStrike" cap="none" normalizeH="0" baseline="0" dirty="0">
                          <a:ln>
                            <a:noFill/>
                          </a:ln>
                          <a:solidFill>
                            <a:srgbClr val="FFFFFF"/>
                          </a:solidFill>
                          <a:effectLst/>
                          <a:latin typeface="Arial" pitchFamily="34" charset="0"/>
                          <a:ea typeface="ＭＳ Ｐゴシック" pitchFamily="50" charset="-128"/>
                        </a:rPr>
                        <a:t>Betweenness</a:t>
                      </a:r>
                      <a:endParaRPr kumimoji="1" lang="ja-JP" altLang="en-US" sz="3800" b="1" i="0" u="none" strike="noStrike" cap="none" normalizeH="0" baseline="0" dirty="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3800" b="1" i="0" u="none" strike="noStrike" cap="none" normalizeH="0" baseline="0" dirty="0">
                          <a:ln>
                            <a:noFill/>
                          </a:ln>
                          <a:solidFill>
                            <a:srgbClr val="FFFFFF"/>
                          </a:solidFill>
                          <a:effectLst/>
                          <a:latin typeface="Arial" pitchFamily="34" charset="0"/>
                          <a:ea typeface="ＭＳ Ｐゴシック" pitchFamily="50" charset="-128"/>
                        </a:rPr>
                        <a:t>Closeness</a:t>
                      </a:r>
                      <a:endParaRPr kumimoji="1" lang="ja-JP" altLang="en-US" sz="3800" b="1" i="0" u="none" strike="noStrike" cap="none" normalizeH="0" baseline="0" dirty="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1</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4</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4</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4</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extLst>
                  <a:ext uri="{0D108BD9-81ED-4DB2-BD59-A6C34878D82A}">
                    <a16:rowId xmlns:a16="http://schemas.microsoft.com/office/drawing/2014/main" val="10001"/>
                  </a:ext>
                </a:extLst>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2</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2</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6</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extLst>
                  <a:ext uri="{0D108BD9-81ED-4DB2-BD59-A6C34878D82A}">
                    <a16:rowId xmlns:a16="http://schemas.microsoft.com/office/drawing/2014/main" val="10002"/>
                  </a:ext>
                </a:extLst>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3</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2</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6</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extLst>
                  <a:ext uri="{0D108BD9-81ED-4DB2-BD59-A6C34878D82A}">
                    <a16:rowId xmlns:a16="http://schemas.microsoft.com/office/drawing/2014/main" val="10003"/>
                  </a:ext>
                </a:extLst>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4</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2</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6</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extLst>
                  <a:ext uri="{0D108BD9-81ED-4DB2-BD59-A6C34878D82A}">
                    <a16:rowId xmlns:a16="http://schemas.microsoft.com/office/drawing/2014/main" val="10004"/>
                  </a:ext>
                </a:extLst>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5</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2</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6</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0066014"/>
      </p:ext>
    </p:extLst>
  </p:cSld>
  <p:clrMapOvr>
    <a:masterClrMapping/>
  </p:clrMapOvr>
  <p:transition>
    <p:cover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710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7108"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Relative centrality</a:t>
            </a:r>
            <a:endParaRPr lang="en-US" altLang="ja-JP" sz="4400" kern="0" dirty="0">
              <a:latin typeface="+mj-lt"/>
              <a:ea typeface="ＭＳ Ｐゴシック" charset="-128"/>
              <a:cs typeface="+mj-cs"/>
            </a:endParaRPr>
          </a:p>
        </p:txBody>
      </p:sp>
      <p:pic>
        <p:nvPicPr>
          <p:cNvPr id="471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954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0" y="1371600"/>
            <a:ext cx="49799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テキスト ボックス 8"/>
          <p:cNvSpPr txBox="1">
            <a:spLocks noChangeArrowheads="1"/>
          </p:cNvSpPr>
          <p:nvPr/>
        </p:nvSpPr>
        <p:spPr bwMode="auto">
          <a:xfrm>
            <a:off x="1736725" y="5410200"/>
            <a:ext cx="1449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r>
              <a:rPr kumimoji="1" lang="en-US" altLang="ja-JP" sz="3600" dirty="0">
                <a:ea typeface="ＭＳ Ｐゴシック" panose="020B0600070205080204" pitchFamily="50" charset="-128"/>
              </a:rPr>
              <a:t>Fig. A</a:t>
            </a:r>
            <a:endParaRPr kumimoji="1" lang="ja-JP" altLang="en-US" sz="3600" dirty="0">
              <a:ea typeface="ＭＳ Ｐゴシック" panose="020B0600070205080204" pitchFamily="50" charset="-128"/>
            </a:endParaRPr>
          </a:p>
        </p:txBody>
      </p:sp>
      <p:sp>
        <p:nvSpPr>
          <p:cNvPr id="47113" name="テキスト ボックス 9"/>
          <p:cNvSpPr txBox="1">
            <a:spLocks noChangeArrowheads="1"/>
          </p:cNvSpPr>
          <p:nvPr/>
        </p:nvSpPr>
        <p:spPr bwMode="auto">
          <a:xfrm>
            <a:off x="6000750" y="5334000"/>
            <a:ext cx="1468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r>
              <a:rPr kumimoji="1" lang="en-US" altLang="ja-JP" sz="3600" dirty="0">
                <a:ea typeface="ＭＳ Ｐゴシック" panose="020B0600070205080204" pitchFamily="50" charset="-128"/>
              </a:rPr>
              <a:t>Fig. B</a:t>
            </a:r>
            <a:endParaRPr kumimoji="1" lang="ja-JP" altLang="en-US" sz="3600" dirty="0">
              <a:ea typeface="ＭＳ Ｐゴシック" panose="020B0600070205080204" pitchFamily="50" charset="-128"/>
            </a:endParaRPr>
          </a:p>
        </p:txBody>
      </p:sp>
    </p:spTree>
    <p:extLst>
      <p:ext uri="{BB962C8B-B14F-4D97-AF65-F5344CB8AC3E}">
        <p14:creationId xmlns:p14="http://schemas.microsoft.com/office/powerpoint/2010/main" val="491542941"/>
      </p:ext>
    </p:extLst>
  </p:cSld>
  <p:clrMapOvr>
    <a:masterClrMapping/>
  </p:clrMapOvr>
  <p:transition>
    <p:cover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2276475"/>
            <a:ext cx="8280400" cy="2089150"/>
          </a:xfrm>
        </p:spPr>
        <p:txBody>
          <a:bodyPr/>
          <a:lstStyle/>
          <a:p>
            <a:pPr eaLnBrk="1" hangingPunct="1"/>
            <a:r>
              <a:rPr lang="en-US" altLang="ja-JP" sz="4800" dirty="0">
                <a:solidFill>
                  <a:srgbClr val="00B050"/>
                </a:solidFill>
              </a:rPr>
              <a:t>Topic 10 </a:t>
            </a:r>
            <a:r>
              <a:rPr lang="en-US" altLang="ja-JP" sz="4800" dirty="0"/>
              <a:t>Organization Structure</a:t>
            </a:r>
            <a:br>
              <a:rPr lang="en-US" altLang="ja-JP" sz="4800" dirty="0">
                <a:solidFill>
                  <a:srgbClr val="000000"/>
                </a:solidFill>
                <a:latin typeface="ＭＳ Ｐゴシック" panose="020B0600070205080204" pitchFamily="50" charset="-128"/>
              </a:rPr>
            </a:br>
            <a:endParaRPr lang="en-US" altLang="ja-JP" sz="4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614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6149"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6150" name="Rectangle 16"/>
          <p:cNvSpPr>
            <a:spLocks noChangeArrowheads="1"/>
          </p:cNvSpPr>
          <p:nvPr/>
        </p:nvSpPr>
        <p:spPr bwMode="auto">
          <a:xfrm>
            <a:off x="0" y="3943618"/>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D</a:t>
            </a:r>
            <a:r>
              <a:rPr lang="en-US" altLang="ja-JP" sz="4000" dirty="0">
                <a:ea typeface="ＭＳ Ｐゴシック" panose="020B0600070205080204" pitchFamily="50" charset="-128"/>
              </a:rPr>
              <a:t> (p</a:t>
            </a:r>
            <a:r>
              <a:rPr lang="en-US" altLang="ja-JP" sz="4000" baseline="-25000" dirty="0">
                <a:ea typeface="ＭＳ Ｐゴシック" panose="020B0600070205080204" pitchFamily="50" charset="-128"/>
              </a:rPr>
              <a:t>k</a:t>
            </a:r>
            <a:r>
              <a:rPr lang="en-US" altLang="ja-JP" sz="4000" dirty="0">
                <a:ea typeface="ＭＳ Ｐゴシック" panose="020B0600070205080204" pitchFamily="50" charset="-128"/>
              </a:rPr>
              <a:t>) = Degree of node p</a:t>
            </a:r>
            <a:r>
              <a:rPr lang="en-US" altLang="ja-JP" sz="4000" baseline="-25000" dirty="0">
                <a:ea typeface="ＭＳ Ｐゴシック" panose="020B0600070205080204" pitchFamily="50" charset="-128"/>
              </a:rPr>
              <a:t>k</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n = Number of the nodes</a:t>
            </a: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 Relative Degree </a:t>
            </a:r>
            <a:endParaRPr lang="en-US" altLang="ja-JP" sz="4400" kern="0" dirty="0">
              <a:latin typeface="+mj-lt"/>
              <a:ea typeface="ＭＳ Ｐゴシック" charset="-128"/>
              <a:cs typeface="+mj-cs"/>
            </a:endParaRPr>
          </a:p>
        </p:txBody>
      </p:sp>
      <p:graphicFrame>
        <p:nvGraphicFramePr>
          <p:cNvPr id="6146" name="Object 1"/>
          <p:cNvGraphicFramePr>
            <a:graphicFrameLocks noChangeAspect="1"/>
          </p:cNvGraphicFramePr>
          <p:nvPr/>
        </p:nvGraphicFramePr>
        <p:xfrm>
          <a:off x="495300" y="1371600"/>
          <a:ext cx="7734300" cy="2209800"/>
        </p:xfrm>
        <a:graphic>
          <a:graphicData uri="http://schemas.openxmlformats.org/presentationml/2006/ole">
            <mc:AlternateContent xmlns:mc="http://schemas.openxmlformats.org/markup-compatibility/2006">
              <mc:Choice xmlns:v="urn:schemas-microsoft-com:vml" Requires="v">
                <p:oleObj name="数式" r:id="rId3" imgW="2120900" imgH="609600" progId="Equation.3">
                  <p:embed/>
                </p:oleObj>
              </mc:Choice>
              <mc:Fallback>
                <p:oleObj name="数式" r:id="rId3" imgW="2120900" imgH="609600" progId="Equation.3">
                  <p:embed/>
                  <p:pic>
                    <p:nvPicPr>
                      <p:cNvPr id="614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371600"/>
                        <a:ext cx="77343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6014778"/>
      </p:ext>
    </p:extLst>
  </p:cSld>
  <p:clrMapOvr>
    <a:masterClrMapping/>
  </p:clrMapOvr>
  <p:transition>
    <p:cover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717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7173"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7174" name="Rectangle 13"/>
          <p:cNvSpPr>
            <a:spLocks noChangeArrowheads="1"/>
          </p:cNvSpPr>
          <p:nvPr/>
        </p:nvSpPr>
        <p:spPr bwMode="auto">
          <a:xfrm>
            <a:off x="0" y="411348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B</a:t>
            </a:r>
            <a:r>
              <a:rPr lang="en-US" altLang="ja-JP" sz="4000" dirty="0">
                <a:ea typeface="ＭＳ Ｐゴシック" panose="020B0600070205080204" pitchFamily="50" charset="-128"/>
              </a:rPr>
              <a:t> (p</a:t>
            </a:r>
            <a:r>
              <a:rPr lang="en-US" altLang="ja-JP" sz="4000" baseline="-25000" dirty="0">
                <a:ea typeface="ＭＳ Ｐゴシック" panose="020B0600070205080204" pitchFamily="50" charset="-128"/>
              </a:rPr>
              <a:t>k</a:t>
            </a:r>
            <a:r>
              <a:rPr lang="en-US" altLang="ja-JP" sz="4000" dirty="0">
                <a:ea typeface="ＭＳ Ｐゴシック" panose="020B0600070205080204" pitchFamily="50" charset="-128"/>
              </a:rPr>
              <a:t>) = Betweenness of node p</a:t>
            </a:r>
            <a:r>
              <a:rPr lang="en-US" altLang="ja-JP" sz="4000" baseline="-25000" dirty="0">
                <a:ea typeface="ＭＳ Ｐゴシック" panose="020B0600070205080204" pitchFamily="50" charset="-128"/>
              </a:rPr>
              <a:t>k</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n = Number of the nodes</a:t>
            </a:r>
          </a:p>
        </p:txBody>
      </p:sp>
      <p:sp>
        <p:nvSpPr>
          <p:cNvPr id="10"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 Relative Betweenness </a:t>
            </a:r>
            <a:endParaRPr lang="en-US" altLang="ja-JP" sz="4400" kern="0" dirty="0">
              <a:latin typeface="+mj-lt"/>
              <a:ea typeface="ＭＳ Ｐゴシック" charset="-128"/>
              <a:cs typeface="+mj-cs"/>
            </a:endParaRPr>
          </a:p>
        </p:txBody>
      </p:sp>
      <p:graphicFrame>
        <p:nvGraphicFramePr>
          <p:cNvPr id="7170" name="Object 1"/>
          <p:cNvGraphicFramePr>
            <a:graphicFrameLocks noChangeAspect="1"/>
          </p:cNvGraphicFramePr>
          <p:nvPr/>
        </p:nvGraphicFramePr>
        <p:xfrm>
          <a:off x="762000" y="1522413"/>
          <a:ext cx="7502525" cy="2058987"/>
        </p:xfrm>
        <a:graphic>
          <a:graphicData uri="http://schemas.openxmlformats.org/presentationml/2006/ole">
            <mc:AlternateContent xmlns:mc="http://schemas.openxmlformats.org/markup-compatibility/2006">
              <mc:Choice xmlns:v="urn:schemas-microsoft-com:vml" Requires="v">
                <p:oleObj name="数式" r:id="rId3" imgW="1371600" imgH="406400" progId="Equation.3">
                  <p:embed/>
                </p:oleObj>
              </mc:Choice>
              <mc:Fallback>
                <p:oleObj name="数式" r:id="rId3" imgW="1371600" imgH="406400" progId="Equation.3">
                  <p:embed/>
                  <p:pic>
                    <p:nvPicPr>
                      <p:cNvPr id="717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2413"/>
                        <a:ext cx="7502525" cy="205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9841163"/>
      </p:ext>
    </p:extLst>
  </p:cSld>
  <p:clrMapOvr>
    <a:masterClrMapping/>
  </p:clrMapOvr>
  <p:transition>
    <p:cover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FED597F4-6C4D-47A5-A237-984D28BFE50F}" type="slidenum">
              <a:rPr lang="en-US" altLang="ja-JP" b="0"/>
              <a:pPr eaLnBrk="1" hangingPunct="1"/>
              <a:t>32</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000" i="1" kern="0" dirty="0">
                <a:latin typeface="+mj-lt"/>
                <a:ea typeface="ＭＳ Ｐゴシック" charset="-128"/>
                <a:cs typeface="+mj-cs"/>
              </a:rPr>
              <a:t>Demonstrate denominator in C’</a:t>
            </a:r>
            <a:r>
              <a:rPr lang="en-US" altLang="ja-JP" sz="4000" i="1" kern="0" baseline="-25000" dirty="0">
                <a:latin typeface="+mj-lt"/>
                <a:ea typeface="ＭＳ Ｐゴシック" charset="-128"/>
                <a:cs typeface="+mj-cs"/>
              </a:rPr>
              <a:t>B</a:t>
            </a:r>
            <a:r>
              <a:rPr lang="en-US" altLang="ja-JP" sz="4000" i="1" kern="0" dirty="0">
                <a:latin typeface="+mj-lt"/>
                <a:ea typeface="ＭＳ Ｐゴシック" charset="-128"/>
                <a:cs typeface="+mj-cs"/>
              </a:rPr>
              <a:t>(p</a:t>
            </a:r>
            <a:r>
              <a:rPr lang="en-US" altLang="ja-JP" sz="4000" i="1" kern="0" baseline="-25000" dirty="0">
                <a:latin typeface="+mj-lt"/>
                <a:ea typeface="ＭＳ Ｐゴシック" charset="-128"/>
                <a:cs typeface="+mj-cs"/>
              </a:rPr>
              <a:t>K</a:t>
            </a:r>
            <a:r>
              <a:rPr lang="en-US" altLang="ja-JP" sz="4000" i="1" kern="0" dirty="0">
                <a:latin typeface="+mj-lt"/>
                <a:ea typeface="ＭＳ Ｐゴシック" charset="-128"/>
                <a:cs typeface="+mj-cs"/>
              </a:rPr>
              <a:t>) </a:t>
            </a:r>
            <a:endParaRPr lang="en-US" altLang="ja-JP" sz="4000" kern="0" dirty="0">
              <a:latin typeface="+mj-lt"/>
              <a:ea typeface="ＭＳ Ｐゴシック" charset="-128"/>
              <a:cs typeface="+mj-cs"/>
            </a:endParaRPr>
          </a:p>
        </p:txBody>
      </p:sp>
      <p:sp>
        <p:nvSpPr>
          <p:cNvPr id="8197" name="正方形/長方形 7"/>
          <p:cNvSpPr>
            <a:spLocks noChangeArrowheads="1"/>
          </p:cNvSpPr>
          <p:nvPr/>
        </p:nvSpPr>
        <p:spPr bwMode="auto">
          <a:xfrm>
            <a:off x="0" y="9906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000" dirty="0">
                <a:ea typeface="ＭＳ 明朝" panose="02020609040205080304" pitchFamily="17" charset="-128"/>
                <a:cs typeface="Times New Roman" panose="02020603050405020304" pitchFamily="18" charset="0"/>
              </a:rPr>
              <a:t>Maximum of the possible connection lines between any two nodes :  (n,2)=n(n-1)/2, </a:t>
            </a:r>
          </a:p>
          <a:p>
            <a:pPr algn="l" eaLnBrk="1" hangingPunct="1"/>
            <a:r>
              <a:rPr kumimoji="1" lang="en-US" altLang="ja-JP" sz="4000" dirty="0">
                <a:ea typeface="ＭＳ 明朝" panose="02020609040205080304" pitchFamily="17" charset="-128"/>
                <a:cs typeface="Times New Roman" panose="02020603050405020304" pitchFamily="18" charset="0"/>
              </a:rPr>
              <a:t>maximum of the possible lines connected to node p</a:t>
            </a:r>
            <a:r>
              <a:rPr kumimoji="1" lang="en-US" altLang="ja-JP" sz="4000" baseline="-25000" dirty="0">
                <a:ea typeface="ＭＳ 明朝" panose="02020609040205080304" pitchFamily="17" charset="-128"/>
                <a:cs typeface="Times New Roman" panose="02020603050405020304" pitchFamily="18" charset="0"/>
              </a:rPr>
              <a:t>k</a:t>
            </a:r>
            <a:r>
              <a:rPr kumimoji="1" lang="en-US" altLang="ja-JP" sz="4000" dirty="0">
                <a:ea typeface="ＭＳ 明朝" panose="02020609040205080304" pitchFamily="17" charset="-128"/>
                <a:cs typeface="Times New Roman" panose="02020603050405020304" pitchFamily="18" charset="0"/>
              </a:rPr>
              <a:t> : n-1, </a:t>
            </a:r>
          </a:p>
          <a:p>
            <a:pPr algn="l" eaLnBrk="1" hangingPunct="1"/>
            <a:r>
              <a:rPr kumimoji="1" lang="en-US" altLang="ja-JP" sz="4000" dirty="0">
                <a:ea typeface="ＭＳ 明朝" panose="02020609040205080304" pitchFamily="17" charset="-128"/>
                <a:cs typeface="Times New Roman" panose="02020603050405020304" pitchFamily="18" charset="0"/>
              </a:rPr>
              <a:t>then we get </a:t>
            </a:r>
            <a:endParaRPr lang="ja-JP" altLang="en-US" sz="4000" dirty="0">
              <a:ea typeface="ＭＳ 明朝" panose="02020609040205080304" pitchFamily="17" charset="-128"/>
              <a:cs typeface="Times New Roman" panose="02020603050405020304" pitchFamily="18" charset="0"/>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graphicFrame>
        <p:nvGraphicFramePr>
          <p:cNvPr id="8194" name="Object 1"/>
          <p:cNvGraphicFramePr>
            <a:graphicFrameLocks noChangeAspect="1"/>
          </p:cNvGraphicFramePr>
          <p:nvPr/>
        </p:nvGraphicFramePr>
        <p:xfrm>
          <a:off x="150813" y="5029200"/>
          <a:ext cx="8993187" cy="1295400"/>
        </p:xfrm>
        <a:graphic>
          <a:graphicData uri="http://schemas.openxmlformats.org/presentationml/2006/ole">
            <mc:AlternateContent xmlns:mc="http://schemas.openxmlformats.org/markup-compatibility/2006">
              <mc:Choice xmlns:v="urn:schemas-microsoft-com:vml" Requires="v">
                <p:oleObj name="数式" r:id="rId2" imgW="2869920" imgH="419040" progId="Equation.3">
                  <p:embed/>
                </p:oleObj>
              </mc:Choice>
              <mc:Fallback>
                <p:oleObj name="数式" r:id="rId2" imgW="2869920" imgH="419040" progId="Equation.3">
                  <p:embed/>
                  <p:pic>
                    <p:nvPicPr>
                      <p:cNvPr id="8194"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5029200"/>
                        <a:ext cx="8993187"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5949612"/>
      </p:ext>
    </p:extLst>
  </p:cSld>
  <p:clrMapOvr>
    <a:masterClrMapping/>
  </p:clrMapOvr>
  <p:transition>
    <p:cover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922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9221"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9222" name="Rectangle 17"/>
          <p:cNvSpPr>
            <a:spLocks noChangeArrowheads="1"/>
          </p:cNvSpPr>
          <p:nvPr/>
        </p:nvSpPr>
        <p:spPr bwMode="auto">
          <a:xfrm>
            <a:off x="0" y="4156343"/>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C</a:t>
            </a:r>
            <a:r>
              <a:rPr lang="en-US" altLang="ja-JP" sz="4000" dirty="0">
                <a:ea typeface="ＭＳ Ｐゴシック" panose="020B0600070205080204" pitchFamily="50" charset="-128"/>
              </a:rPr>
              <a:t> (p</a:t>
            </a:r>
            <a:r>
              <a:rPr lang="en-US" altLang="ja-JP" sz="4000" baseline="-25000" dirty="0">
                <a:ea typeface="ＭＳ Ｐゴシック" panose="020B0600070205080204" pitchFamily="50" charset="-128"/>
              </a:rPr>
              <a:t>k</a:t>
            </a:r>
            <a:r>
              <a:rPr lang="en-US" altLang="ja-JP" sz="4000" dirty="0">
                <a:ea typeface="ＭＳ Ｐゴシック" panose="020B0600070205080204" pitchFamily="50" charset="-128"/>
              </a:rPr>
              <a:t>)</a:t>
            </a:r>
            <a:r>
              <a:rPr lang="en-US" altLang="ja-JP" sz="4000" baseline="30000" dirty="0">
                <a:ea typeface="ＭＳ Ｐゴシック" panose="020B0600070205080204" pitchFamily="50" charset="-128"/>
              </a:rPr>
              <a:t>-1 </a:t>
            </a:r>
            <a:r>
              <a:rPr lang="en-US" altLang="ja-JP" sz="4000" dirty="0">
                <a:ea typeface="ＭＳ Ｐゴシック" panose="020B0600070205080204" pitchFamily="50" charset="-128"/>
              </a:rPr>
              <a:t>= Closeness of node p</a:t>
            </a:r>
            <a:r>
              <a:rPr lang="en-US" altLang="ja-JP" sz="4000" baseline="-25000" dirty="0">
                <a:ea typeface="ＭＳ Ｐゴシック" panose="020B0600070205080204" pitchFamily="50" charset="-128"/>
              </a:rPr>
              <a:t>k</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n = Number of the nodes</a:t>
            </a: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 Relative Closeness </a:t>
            </a:r>
            <a:endParaRPr lang="en-US" altLang="ja-JP" sz="4400" kern="0" dirty="0">
              <a:latin typeface="+mj-lt"/>
              <a:ea typeface="ＭＳ Ｐゴシック" charset="-128"/>
              <a:cs typeface="+mj-cs"/>
            </a:endParaRPr>
          </a:p>
        </p:txBody>
      </p:sp>
      <p:graphicFrame>
        <p:nvGraphicFramePr>
          <p:cNvPr id="9218" name="Object 1"/>
          <p:cNvGraphicFramePr>
            <a:graphicFrameLocks noChangeAspect="1"/>
          </p:cNvGraphicFramePr>
          <p:nvPr/>
        </p:nvGraphicFramePr>
        <p:xfrm>
          <a:off x="609600" y="1447800"/>
          <a:ext cx="7802563" cy="2362200"/>
        </p:xfrm>
        <a:graphic>
          <a:graphicData uri="http://schemas.openxmlformats.org/presentationml/2006/ole">
            <mc:AlternateContent xmlns:mc="http://schemas.openxmlformats.org/markup-compatibility/2006">
              <mc:Choice xmlns:v="urn:schemas-microsoft-com:vml" Requires="v">
                <p:oleObj name="数式" r:id="rId3" imgW="5041900" imgH="1371600" progId="Equation.3">
                  <p:embed/>
                </p:oleObj>
              </mc:Choice>
              <mc:Fallback>
                <p:oleObj name="数式" r:id="rId3" imgW="5041900" imgH="1371600" progId="Equation.3">
                  <p:embed/>
                  <p:pic>
                    <p:nvPicPr>
                      <p:cNvPr id="921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7802563"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0420533"/>
      </p:ext>
    </p:extLst>
  </p:cSld>
  <p:clrMapOvr>
    <a:masterClrMapping/>
  </p:clrMapOvr>
  <p:transition>
    <p:cover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813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8132"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centrality</a:t>
            </a:r>
            <a:endParaRPr lang="en-US" altLang="ja-JP" sz="4400" kern="0" dirty="0">
              <a:latin typeface="+mj-lt"/>
              <a:ea typeface="ＭＳ Ｐゴシック" charset="-128"/>
              <a:cs typeface="+mj-cs"/>
            </a:endParaRPr>
          </a:p>
        </p:txBody>
      </p:sp>
      <p:graphicFrame>
        <p:nvGraphicFramePr>
          <p:cNvPr id="7" name="表 6"/>
          <p:cNvGraphicFramePr>
            <a:graphicFrameLocks noGrp="1"/>
          </p:cNvGraphicFramePr>
          <p:nvPr/>
        </p:nvGraphicFramePr>
        <p:xfrm>
          <a:off x="0" y="1143000"/>
          <a:ext cx="9144000" cy="5206048"/>
        </p:xfrm>
        <a:graphic>
          <a:graphicData uri="http://schemas.openxmlformats.org/drawingml/2006/table">
            <a:tbl>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tblGrid>
              <a:tr h="609600">
                <a:tc rowSpan="2">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rPr>
                        <a:t>No.</a:t>
                      </a:r>
                      <a:endParaRPr kumimoji="1" lang="ja-JP" altLang="en-U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0FF"/>
                    </a:solidFill>
                  </a:tcPr>
                </a:tc>
                <a:tc gridSpan="2">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rPr>
                        <a:t>Relative Degree</a:t>
                      </a:r>
                      <a:endParaRPr kumimoji="1" lang="ja-JP" altLang="en-U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0FF"/>
                    </a:solidFill>
                  </a:tcPr>
                </a:tc>
                <a:tc hMerge="1">
                  <a:txBody>
                    <a:bodyPr/>
                    <a:lstStyle/>
                    <a:p>
                      <a:endParaRPr kumimoji="1" lang="ja-JP" altLang="en-US"/>
                    </a:p>
                  </a:txBody>
                  <a:tcPr/>
                </a:tc>
                <a:tc gridSpan="2">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rPr>
                        <a:t>Relative Betweenness</a:t>
                      </a:r>
                      <a:endParaRPr kumimoji="1" lang="ja-JP" altLang="en-U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0FF"/>
                    </a:solidFill>
                  </a:tcPr>
                </a:tc>
                <a:tc hMerge="1">
                  <a:txBody>
                    <a:bodyPr/>
                    <a:lstStyle/>
                    <a:p>
                      <a:endParaRPr kumimoji="1" lang="ja-JP" altLang="en-US"/>
                    </a:p>
                  </a:txBody>
                  <a:tcPr/>
                </a:tc>
                <a:tc gridSpan="2">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rPr>
                        <a:t>Relative Closeness</a:t>
                      </a:r>
                      <a:endParaRPr kumimoji="1" lang="ja-JP" altLang="en-U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0FF"/>
                    </a:solidFill>
                  </a:tcPr>
                </a:tc>
                <a:tc hMerge="1">
                  <a:txBody>
                    <a:bodyPr/>
                    <a:lstStyle/>
                    <a:p>
                      <a:endParaRPr kumimoji="1" lang="ja-JP" altLang="en-US"/>
                    </a:p>
                  </a:txBody>
                  <a:tcPr/>
                </a:tc>
                <a:extLst>
                  <a:ext uri="{0D108BD9-81ED-4DB2-BD59-A6C34878D82A}">
                    <a16:rowId xmlns:a16="http://schemas.microsoft.com/office/drawing/2014/main" val="10000"/>
                  </a:ext>
                </a:extLst>
              </a:tr>
              <a:tr h="549275">
                <a:tc vMerge="1">
                  <a:txBody>
                    <a:bodyPr/>
                    <a:lstStyle/>
                    <a:p>
                      <a:endParaRPr kumimoji="1" lang="ja-JP" altLang="en-US"/>
                    </a:p>
                  </a:txBody>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Fig. A</a:t>
                      </a:r>
                      <a:endPar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Fig. B</a:t>
                      </a:r>
                      <a:endPar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Fig. A</a:t>
                      </a:r>
                      <a:endPar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Fig. B</a:t>
                      </a:r>
                      <a:endPar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Fig. A</a:t>
                      </a:r>
                      <a:endPar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Fig. B</a:t>
                      </a:r>
                      <a:endParaRPr kumimoji="1" lang="ja-JP" altLang="en-US" sz="2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extLst>
                  <a:ext uri="{0D108BD9-81ED-4DB2-BD59-A6C34878D82A}">
                    <a16:rowId xmlns:a16="http://schemas.microsoft.com/office/drawing/2014/main" val="10001"/>
                  </a:ext>
                </a:extLst>
              </a:tr>
              <a:tr h="785813">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1(A)</a:t>
                      </a:r>
                      <a:endParaRPr kumimoji="1" lang="ja-JP" altLang="en-US"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1</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1</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0.67</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1</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extLst>
                  <a:ext uri="{0D108BD9-81ED-4DB2-BD59-A6C34878D82A}">
                    <a16:rowId xmlns:a16="http://schemas.microsoft.com/office/drawing/2014/main" val="10002"/>
                  </a:ext>
                </a:extLst>
              </a:tr>
              <a:tr h="746125">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2(B)</a:t>
                      </a:r>
                      <a:endParaRPr kumimoji="1" lang="ja-JP" altLang="en-US"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0.5</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0.67</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0.67</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0.75</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extLst>
                  <a:ext uri="{0D108BD9-81ED-4DB2-BD59-A6C34878D82A}">
                    <a16:rowId xmlns:a16="http://schemas.microsoft.com/office/drawing/2014/main" val="10003"/>
                  </a:ext>
                </a:extLst>
              </a:tr>
              <a:tr h="746125">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3(C)</a:t>
                      </a:r>
                      <a:endParaRPr kumimoji="1" lang="ja-JP" altLang="en-US"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0.5</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0.67</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0.67</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0.75</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extLst>
                  <a:ext uri="{0D108BD9-81ED-4DB2-BD59-A6C34878D82A}">
                    <a16:rowId xmlns:a16="http://schemas.microsoft.com/office/drawing/2014/main" val="10004"/>
                  </a:ext>
                </a:extLst>
              </a:tr>
              <a:tr h="746125">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4(D)</a:t>
                      </a:r>
                      <a:endParaRPr kumimoji="1" lang="ja-JP" altLang="en-US"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0.5</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0.33</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0.67</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extLst>
                  <a:ext uri="{0D108BD9-81ED-4DB2-BD59-A6C34878D82A}">
                    <a16:rowId xmlns:a16="http://schemas.microsoft.com/office/drawing/2014/main" val="10005"/>
                  </a:ext>
                </a:extLst>
              </a:tr>
              <a:tr h="746125">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5</a:t>
                      </a:r>
                      <a:endParaRPr kumimoji="1" lang="ja-JP" altLang="en-US" sz="2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0.5</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0.67</a:t>
                      </a: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lvl1pPr algn="l" eaLnBrk="0" hangingPunct="0">
                        <a:spcBef>
                          <a:spcPct val="20000"/>
                        </a:spcBef>
                        <a:buClr>
                          <a:schemeClr val="tx2"/>
                        </a:buClr>
                        <a:buFont typeface="Wingdings" panose="05000000000000000000" pitchFamily="2" charset="2"/>
                        <a:defRPr sz="2200">
                          <a:solidFill>
                            <a:schemeClr val="tx1"/>
                          </a:solidFill>
                          <a:latin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l" eaLnBrk="0" hangingPunct="0">
                        <a:spcBef>
                          <a:spcPct val="20000"/>
                        </a:spcBef>
                        <a:buClr>
                          <a:schemeClr val="accent2"/>
                        </a:buClr>
                        <a:defRPr>
                          <a:solidFill>
                            <a:schemeClr val="tx1"/>
                          </a:solidFill>
                          <a:latin typeface="Arial" panose="020B0604020202020204" pitchFamily="34" charset="0"/>
                        </a:defRPr>
                      </a:lvl3pPr>
                      <a:lvl4pPr marL="1600200" indent="-228600" algn="l" eaLnBrk="0" hangingPunct="0">
                        <a:spcBef>
                          <a:spcPct val="20000"/>
                        </a:spcBef>
                        <a:defRPr sz="1600">
                          <a:solidFill>
                            <a:schemeClr val="tx1"/>
                          </a:solidFill>
                          <a:latin typeface="Arial" panose="020B0604020202020204" pitchFamily="34" charset="0"/>
                        </a:defRPr>
                      </a:lvl4pPr>
                      <a:lvl5pPr marL="2057400" indent="-228600" algn="l"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4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3105822"/>
      </p:ext>
    </p:extLst>
  </p:cSld>
  <p:clrMapOvr>
    <a:masterClrMapping/>
  </p:clrMapOvr>
  <p:transition>
    <p:cover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915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49156"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entire centrality</a:t>
            </a:r>
            <a:endParaRPr lang="en-US" altLang="ja-JP" sz="4400" kern="0" dirty="0">
              <a:latin typeface="+mj-lt"/>
              <a:ea typeface="ＭＳ Ｐゴシック" charset="-128"/>
              <a:cs typeface="+mj-cs"/>
            </a:endParaRPr>
          </a:p>
        </p:txBody>
      </p:sp>
      <p:pic>
        <p:nvPicPr>
          <p:cNvPr id="491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954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0" y="1371600"/>
            <a:ext cx="49799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テキスト ボックス 8"/>
          <p:cNvSpPr txBox="1">
            <a:spLocks noChangeArrowheads="1"/>
          </p:cNvSpPr>
          <p:nvPr/>
        </p:nvSpPr>
        <p:spPr bwMode="auto">
          <a:xfrm>
            <a:off x="1736725" y="5410200"/>
            <a:ext cx="1449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r>
              <a:rPr kumimoji="1" lang="en-US" altLang="ja-JP" sz="3600" dirty="0">
                <a:ea typeface="ＭＳ Ｐゴシック" panose="020B0600070205080204" pitchFamily="50" charset="-128"/>
              </a:rPr>
              <a:t>Fig. A</a:t>
            </a:r>
            <a:endParaRPr kumimoji="1" lang="ja-JP" altLang="en-US" sz="3600" dirty="0">
              <a:ea typeface="ＭＳ Ｐゴシック" panose="020B0600070205080204" pitchFamily="50" charset="-128"/>
            </a:endParaRPr>
          </a:p>
        </p:txBody>
      </p:sp>
      <p:sp>
        <p:nvSpPr>
          <p:cNvPr id="49161" name="テキスト ボックス 9"/>
          <p:cNvSpPr txBox="1">
            <a:spLocks noChangeArrowheads="1"/>
          </p:cNvSpPr>
          <p:nvPr/>
        </p:nvSpPr>
        <p:spPr bwMode="auto">
          <a:xfrm>
            <a:off x="6000750" y="5334000"/>
            <a:ext cx="1468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r>
              <a:rPr kumimoji="1" lang="en-US" altLang="ja-JP" sz="3600" dirty="0">
                <a:ea typeface="ＭＳ Ｐゴシック" panose="020B0600070205080204" pitchFamily="50" charset="-128"/>
              </a:rPr>
              <a:t>Fig. B</a:t>
            </a:r>
            <a:endParaRPr kumimoji="1" lang="ja-JP" altLang="en-US" sz="3600" dirty="0">
              <a:ea typeface="ＭＳ Ｐゴシック" panose="020B0600070205080204" pitchFamily="50" charset="-128"/>
            </a:endParaRPr>
          </a:p>
        </p:txBody>
      </p:sp>
    </p:spTree>
    <p:extLst>
      <p:ext uri="{BB962C8B-B14F-4D97-AF65-F5344CB8AC3E}">
        <p14:creationId xmlns:p14="http://schemas.microsoft.com/office/powerpoint/2010/main" val="365921299"/>
      </p:ext>
    </p:extLst>
  </p:cSld>
  <p:clrMapOvr>
    <a:masterClrMapping/>
  </p:clrMapOvr>
  <p:transition>
    <p:cover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02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0245"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0246" name="Rectangle 16"/>
          <p:cNvSpPr>
            <a:spLocks noChangeArrowheads="1"/>
          </p:cNvSpPr>
          <p:nvPr/>
        </p:nvSpPr>
        <p:spPr bwMode="auto">
          <a:xfrm>
            <a:off x="0" y="375602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D</a:t>
            </a:r>
            <a:r>
              <a:rPr lang="en-US" altLang="ja-JP" sz="4000" dirty="0">
                <a:ea typeface="ＭＳ Ｐゴシック" panose="020B0600070205080204" pitchFamily="50" charset="-128"/>
              </a:rPr>
              <a:t> (p</a:t>
            </a:r>
            <a:r>
              <a:rPr lang="en-US" altLang="ja-JP" sz="4000" baseline="30000" dirty="0">
                <a:ea typeface="ＭＳ Ｐゴシック" panose="020B0600070205080204" pitchFamily="50" charset="-128"/>
              </a:rPr>
              <a:t>*</a:t>
            </a:r>
            <a:r>
              <a:rPr lang="en-US" altLang="ja-JP" sz="4000" dirty="0">
                <a:ea typeface="ＭＳ Ｐゴシック" panose="020B0600070205080204" pitchFamily="50" charset="-128"/>
              </a:rPr>
              <a:t>) = Maximum degree of node p</a:t>
            </a:r>
            <a:r>
              <a:rPr lang="en-US" altLang="ja-JP" sz="4000" baseline="-25000" dirty="0">
                <a:ea typeface="ＭＳ Ｐゴシック" panose="020B0600070205080204" pitchFamily="50" charset="-128"/>
              </a:rPr>
              <a:t>i</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D</a:t>
            </a:r>
            <a:r>
              <a:rPr lang="en-US" altLang="ja-JP" sz="4000" dirty="0">
                <a:ea typeface="ＭＳ Ｐゴシック" panose="020B0600070205080204" pitchFamily="50" charset="-128"/>
              </a:rPr>
              <a:t> (p</a:t>
            </a:r>
            <a:r>
              <a:rPr lang="en-US" altLang="ja-JP" sz="4000" baseline="-25000" dirty="0">
                <a:ea typeface="ＭＳ Ｐゴシック" panose="020B0600070205080204" pitchFamily="50" charset="-128"/>
              </a:rPr>
              <a:t>i</a:t>
            </a:r>
            <a:r>
              <a:rPr lang="en-US" altLang="ja-JP" sz="4000" dirty="0">
                <a:ea typeface="ＭＳ Ｐゴシック" panose="020B0600070205080204" pitchFamily="50" charset="-128"/>
              </a:rPr>
              <a:t>) = Degree of node p</a:t>
            </a:r>
            <a:r>
              <a:rPr lang="en-US" altLang="ja-JP" sz="4000" baseline="-25000" dirty="0">
                <a:ea typeface="ＭＳ Ｐゴシック" panose="020B0600070205080204" pitchFamily="50" charset="-128"/>
              </a:rPr>
              <a:t>i</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n = Number of the nodes</a:t>
            </a: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 The Entire Degree </a:t>
            </a:r>
            <a:endParaRPr lang="en-US" altLang="ja-JP" sz="4400" kern="0" dirty="0">
              <a:latin typeface="+mj-lt"/>
              <a:ea typeface="ＭＳ Ｐゴシック" charset="-128"/>
              <a:cs typeface="+mj-cs"/>
            </a:endParaRPr>
          </a:p>
        </p:txBody>
      </p:sp>
      <p:graphicFrame>
        <p:nvGraphicFramePr>
          <p:cNvPr id="10242" name="Object 1"/>
          <p:cNvGraphicFramePr>
            <a:graphicFrameLocks noChangeAspect="1"/>
          </p:cNvGraphicFramePr>
          <p:nvPr/>
        </p:nvGraphicFramePr>
        <p:xfrm>
          <a:off x="1066800" y="1284288"/>
          <a:ext cx="6629400" cy="2292350"/>
        </p:xfrm>
        <a:graphic>
          <a:graphicData uri="http://schemas.openxmlformats.org/presentationml/2006/ole">
            <mc:AlternateContent xmlns:mc="http://schemas.openxmlformats.org/markup-compatibility/2006">
              <mc:Choice xmlns:v="urn:schemas-microsoft-com:vml" Requires="v">
                <p:oleObj name="数式" r:id="rId3" imgW="1765300" imgH="609600" progId="Equation.3">
                  <p:embed/>
                </p:oleObj>
              </mc:Choice>
              <mc:Fallback>
                <p:oleObj name="数式" r:id="rId3" imgW="1765300" imgH="609600" progId="Equation.3">
                  <p:embed/>
                  <p:pic>
                    <p:nvPicPr>
                      <p:cNvPr id="1024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84288"/>
                        <a:ext cx="6629400" cy="229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8209006"/>
      </p:ext>
    </p:extLst>
  </p:cSld>
  <p:clrMapOvr>
    <a:masterClrMapping/>
  </p:clrMapOvr>
  <p:transition>
    <p:cover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BE1F6E2D-B7B9-41F6-A536-6031A96C7ACD}" type="slidenum">
              <a:rPr lang="en-US" altLang="ja-JP" b="0"/>
              <a:pPr eaLnBrk="1" hangingPunct="1"/>
              <a:t>37</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D</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11269" name="正方形/長方形 7"/>
          <p:cNvSpPr>
            <a:spLocks noChangeArrowheads="1"/>
          </p:cNvSpPr>
          <p:nvPr/>
        </p:nvSpPr>
        <p:spPr bwMode="auto">
          <a:xfrm>
            <a:off x="0" y="12192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400" dirty="0">
                <a:ea typeface="ＭＳ 明朝" panose="02020609040205080304" pitchFamily="17" charset="-128"/>
                <a:cs typeface="Times New Roman" panose="02020603050405020304" pitchFamily="18" charset="0"/>
              </a:rPr>
              <a:t>The entire centrality </a:t>
            </a:r>
            <a:endParaRPr lang="ja-JP" altLang="en-US" sz="4400" dirty="0">
              <a:ea typeface="ＭＳ 明朝" panose="02020609040205080304" pitchFamily="17" charset="-128"/>
              <a:cs typeface="Times New Roman" panose="02020603050405020304" pitchFamily="18" charset="0"/>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graphicFrame>
        <p:nvGraphicFramePr>
          <p:cNvPr id="11266" name="Object 3"/>
          <p:cNvGraphicFramePr>
            <a:graphicFrameLocks noChangeAspect="1"/>
          </p:cNvGraphicFramePr>
          <p:nvPr/>
        </p:nvGraphicFramePr>
        <p:xfrm>
          <a:off x="838200" y="2362200"/>
          <a:ext cx="6980238" cy="3041650"/>
        </p:xfrm>
        <a:graphic>
          <a:graphicData uri="http://schemas.openxmlformats.org/presentationml/2006/ole">
            <mc:AlternateContent xmlns:mc="http://schemas.openxmlformats.org/markup-compatibility/2006">
              <mc:Choice xmlns:v="urn:schemas-microsoft-com:vml" Requires="v">
                <p:oleObj name="数式" r:id="rId2" imgW="1917360" imgH="838080" progId="Equation.3">
                  <p:embed/>
                </p:oleObj>
              </mc:Choice>
              <mc:Fallback>
                <p:oleObj name="数式" r:id="rId2" imgW="1917360" imgH="838080" progId="Equation.3">
                  <p:embed/>
                  <p:pic>
                    <p:nvPicPr>
                      <p:cNvPr id="1126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6980238" cy="304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2983129"/>
      </p:ext>
    </p:extLst>
  </p:cSld>
  <p:clrMapOvr>
    <a:masterClrMapping/>
  </p:clrMapOvr>
  <p:transition>
    <p:cover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FB439DB9-A602-4C22-AAB9-6DC1DC1C6B40}" type="slidenum">
              <a:rPr lang="en-US" altLang="ja-JP" b="0"/>
              <a:pPr eaLnBrk="1" hangingPunct="1"/>
              <a:t>38</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D</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50180" name="正方形/長方形 7"/>
          <p:cNvSpPr>
            <a:spLocks noChangeArrowheads="1"/>
          </p:cNvSpPr>
          <p:nvPr/>
        </p:nvSpPr>
        <p:spPr bwMode="auto">
          <a:xfrm>
            <a:off x="0" y="14478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400" dirty="0">
                <a:ea typeface="ＭＳ 明朝" panose="02020609040205080304" pitchFamily="17" charset="-128"/>
                <a:cs typeface="Times New Roman" panose="02020603050405020304" pitchFamily="18" charset="0"/>
              </a:rPr>
              <a:t>The question: how to determine the denominator in centrality </a:t>
            </a:r>
            <a:endParaRPr lang="ja-JP" altLang="en-US" sz="4400" dirty="0">
              <a:ea typeface="ＭＳ 明朝" panose="02020609040205080304" pitchFamily="17" charset="-128"/>
              <a:cs typeface="Times New Roman" panose="02020603050405020304" pitchFamily="18" charset="0"/>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50183" name="正方形/長方形 8"/>
          <p:cNvSpPr>
            <a:spLocks noChangeArrowheads="1"/>
          </p:cNvSpPr>
          <p:nvPr/>
        </p:nvSpPr>
        <p:spPr bwMode="auto">
          <a:xfrm>
            <a:off x="0" y="36576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400" dirty="0">
                <a:ea typeface="ＭＳ 明朝" panose="02020609040205080304" pitchFamily="17" charset="-128"/>
                <a:cs typeface="Times New Roman" panose="02020603050405020304" pitchFamily="18" charset="0"/>
              </a:rPr>
              <a:t>Star or wheel : the biggest network</a:t>
            </a:r>
            <a:endParaRPr lang="ja-JP" altLang="en-US" sz="4400" dirty="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85001181"/>
      </p:ext>
    </p:extLst>
  </p:cSld>
  <p:clrMapOvr>
    <a:masterClrMapping/>
  </p:clrMapOvr>
  <p:transition>
    <p:cover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D922DFC5-3B0E-44D0-8131-00BECA20E785}" type="slidenum">
              <a:rPr lang="en-US" altLang="ja-JP" b="0"/>
              <a:pPr eaLnBrk="1" hangingPunct="1"/>
              <a:t>39</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D</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pic>
        <p:nvPicPr>
          <p:cNvPr id="122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14400"/>
            <a:ext cx="56388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12290" name="Object 3"/>
          <p:cNvGraphicFramePr>
            <a:graphicFrameLocks noChangeAspect="1"/>
          </p:cNvGraphicFramePr>
          <p:nvPr/>
        </p:nvGraphicFramePr>
        <p:xfrm>
          <a:off x="82550" y="3505200"/>
          <a:ext cx="5986463" cy="3048000"/>
        </p:xfrm>
        <a:graphic>
          <a:graphicData uri="http://schemas.openxmlformats.org/presentationml/2006/ole">
            <mc:AlternateContent xmlns:mc="http://schemas.openxmlformats.org/markup-compatibility/2006">
              <mc:Choice xmlns:v="urn:schemas-microsoft-com:vml" Requires="v">
                <p:oleObj name="数式" r:id="rId3" imgW="1612800" imgH="876240" progId="Equation.3">
                  <p:embed/>
                </p:oleObj>
              </mc:Choice>
              <mc:Fallback>
                <p:oleObj name="数式" r:id="rId3" imgW="1612800" imgH="876240" progId="Equation.3">
                  <p:embed/>
                  <p:pic>
                    <p:nvPicPr>
                      <p:cNvPr id="1229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3505200"/>
                        <a:ext cx="5986463"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3085098"/>
      </p:ext>
    </p:extLst>
  </p:cSld>
  <p:clrMapOvr>
    <a:masterClrMapping/>
  </p:clrMapOvr>
  <p:transition>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en-US" altLang="ja-JP" dirty="0"/>
              <a:t>Agenda</a:t>
            </a:r>
            <a:endParaRPr lang="ja-JP" altLang="en-US" dirty="0"/>
          </a:p>
        </p:txBody>
      </p:sp>
      <p:sp>
        <p:nvSpPr>
          <p:cNvPr id="3" name="コンテンツ プレースホルダー 2"/>
          <p:cNvSpPr>
            <a:spLocks noGrp="1"/>
          </p:cNvSpPr>
          <p:nvPr>
            <p:ph idx="1"/>
          </p:nvPr>
        </p:nvSpPr>
        <p:spPr>
          <a:xfrm>
            <a:off x="323850" y="1825625"/>
            <a:ext cx="8351838" cy="4351338"/>
          </a:xfrm>
        </p:spPr>
        <p:txBody>
          <a:bodyPr/>
          <a:lstStyle/>
          <a:p>
            <a:pPr marL="742950" indent="-742950">
              <a:buFont typeface="Arial" panose="020B0604020202020204" pitchFamily="34" charset="0"/>
              <a:buAutoNum type="arabicPeriod"/>
              <a:defRPr/>
            </a:pPr>
            <a:r>
              <a:rPr lang="en-US" altLang="ja-JP" sz="4000" dirty="0">
                <a:latin typeface="+mn-ea"/>
                <a:cs typeface="Times New Roman" panose="02020603050405020304" pitchFamily="18" charset="0"/>
              </a:rPr>
              <a:t>Organization Structures</a:t>
            </a:r>
          </a:p>
          <a:p>
            <a:pPr marL="742950" indent="-742950">
              <a:buFont typeface="Arial" panose="020B0604020202020204" pitchFamily="34" charset="0"/>
              <a:buAutoNum type="arabicPeriod"/>
              <a:defRPr/>
            </a:pPr>
            <a:r>
              <a:rPr lang="en-US" altLang="ja-JP" sz="4000" dirty="0">
                <a:latin typeface="+mn-ea"/>
              </a:rPr>
              <a:t>Network Organization</a:t>
            </a:r>
            <a:endParaRPr lang="ja-JP" altLang="en-US" sz="4000" dirty="0">
              <a:latin typeface="+mn-ea"/>
              <a:cs typeface="Times New Roman" panose="02020603050405020304" pitchFamily="18" charset="0"/>
            </a:endParaRPr>
          </a:p>
        </p:txBody>
      </p:sp>
      <p:sp>
        <p:nvSpPr>
          <p:cNvPr id="1126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20EEBB9-C41F-4E09-8253-1EB739C1E5C7}" type="slidenum">
              <a:rPr lang="en-US" altLang="ja-JP" smtClean="0">
                <a:solidFill>
                  <a:srgbClr val="898989"/>
                </a:solidFill>
              </a:rPr>
              <a:pPr/>
              <a:t>4</a:t>
            </a:fld>
            <a:endParaRPr lang="en-US" altLang="ja-JP" dirty="0">
              <a:solidFill>
                <a:srgbClr val="898989"/>
              </a:solidFill>
            </a:endParaRPr>
          </a:p>
        </p:txBody>
      </p:sp>
    </p:spTree>
    <p:extLst>
      <p:ext uri="{BB962C8B-B14F-4D97-AF65-F5344CB8AC3E}">
        <p14:creationId xmlns:p14="http://schemas.microsoft.com/office/powerpoint/2010/main" val="1138822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C4F9E901-9D44-4FA9-82D7-FCEB1048B28C}" type="slidenum">
              <a:rPr lang="en-US" altLang="ja-JP" b="0"/>
              <a:pPr eaLnBrk="1" hangingPunct="1"/>
              <a:t>40</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D</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pic>
        <p:nvPicPr>
          <p:cNvPr id="133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914400"/>
            <a:ext cx="58578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7" name="直線コネクタ 26"/>
          <p:cNvCxnSpPr/>
          <p:nvPr/>
        </p:nvCxnSpPr>
        <p:spPr bwMode="auto">
          <a:xfrm>
            <a:off x="6248400" y="1447800"/>
            <a:ext cx="1828800" cy="1905000"/>
          </a:xfrm>
          <a:prstGeom prst="line">
            <a:avLst/>
          </a:prstGeom>
          <a:solidFill>
            <a:schemeClr val="accent1"/>
          </a:solidFill>
          <a:ln w="25400" cap="flat" cmpd="sng" algn="ctr">
            <a:solidFill>
              <a:srgbClr val="FF0000"/>
            </a:solidFill>
            <a:prstDash val="solid"/>
            <a:round/>
            <a:headEnd type="none" w="med" len="med"/>
            <a:tailEnd type="none" w="med" len="med"/>
          </a:ln>
          <a:effectLst>
            <a:outerShdw dist="35921" dir="2700000" algn="ctr" rotWithShape="0">
              <a:schemeClr val="tx1"/>
            </a:outerShdw>
          </a:effectLst>
        </p:spPr>
      </p:cxnSp>
      <p:graphicFrame>
        <p:nvGraphicFramePr>
          <p:cNvPr id="13314" name="Object 2"/>
          <p:cNvGraphicFramePr>
            <a:graphicFrameLocks noChangeAspect="1"/>
          </p:cNvGraphicFramePr>
          <p:nvPr/>
        </p:nvGraphicFramePr>
        <p:xfrm>
          <a:off x="228600" y="3505200"/>
          <a:ext cx="5791200" cy="2908300"/>
        </p:xfrm>
        <a:graphic>
          <a:graphicData uri="http://schemas.openxmlformats.org/presentationml/2006/ole">
            <mc:AlternateContent xmlns:mc="http://schemas.openxmlformats.org/markup-compatibility/2006">
              <mc:Choice xmlns:v="urn:schemas-microsoft-com:vml" Requires="v">
                <p:oleObj name="数式" r:id="rId3" imgW="2082600" imgH="1117440" progId="Equation.3">
                  <p:embed/>
                </p:oleObj>
              </mc:Choice>
              <mc:Fallback>
                <p:oleObj name="数式" r:id="rId3" imgW="2082600" imgH="1117440" progId="Equation.3">
                  <p:embed/>
                  <p:pic>
                    <p:nvPicPr>
                      <p:cNvPr id="13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5200"/>
                        <a:ext cx="5791200"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3141371"/>
      </p:ext>
    </p:extLst>
  </p:cSld>
  <p:clrMapOvr>
    <a:masterClrMapping/>
  </p:clrMapOvr>
  <p:transition>
    <p:cover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0D38A887-486C-45EB-BCEE-25AB23C166F9}" type="slidenum">
              <a:rPr lang="en-US" altLang="ja-JP" b="0"/>
              <a:pPr eaLnBrk="1" hangingPunct="1"/>
              <a:t>41</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D</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pic>
        <p:nvPicPr>
          <p:cNvPr id="143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38200"/>
            <a:ext cx="58578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14338" name="Object 2"/>
          <p:cNvGraphicFramePr>
            <a:graphicFrameLocks noChangeAspect="1"/>
          </p:cNvGraphicFramePr>
          <p:nvPr/>
        </p:nvGraphicFramePr>
        <p:xfrm>
          <a:off x="152400" y="3657600"/>
          <a:ext cx="5603875" cy="2832100"/>
        </p:xfrm>
        <a:graphic>
          <a:graphicData uri="http://schemas.openxmlformats.org/presentationml/2006/ole">
            <mc:AlternateContent xmlns:mc="http://schemas.openxmlformats.org/markup-compatibility/2006">
              <mc:Choice xmlns:v="urn:schemas-microsoft-com:vml" Requires="v">
                <p:oleObj name="数式" r:id="rId3" imgW="2070000" imgH="1117440" progId="Equation.3">
                  <p:embed/>
                </p:oleObj>
              </mc:Choice>
              <mc:Fallback>
                <p:oleObj name="数式" r:id="rId3" imgW="2070000" imgH="1117440" progId="Equation.3">
                  <p:embed/>
                  <p:pic>
                    <p:nvPicPr>
                      <p:cNvPr id="143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5603875" cy="283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正方形/長方形 11"/>
          <p:cNvSpPr>
            <a:spLocks noChangeArrowheads="1"/>
          </p:cNvSpPr>
          <p:nvPr/>
        </p:nvSpPr>
        <p:spPr bwMode="auto">
          <a:xfrm>
            <a:off x="5486400" y="1447800"/>
            <a:ext cx="533400" cy="1752600"/>
          </a:xfrm>
          <a:prstGeom prst="rect">
            <a:avLst/>
          </a:prstGeom>
          <a:solidFill>
            <a:schemeClr val="bg1"/>
          </a:solidFill>
          <a:ln>
            <a:noFill/>
          </a:ln>
          <a:extLst>
            <a:ext uri="{91240B29-F687-4F45-9708-019B960494DF}">
              <a14:hiddenLine xmlns:a14="http://schemas.microsoft.com/office/drawing/2010/main" w="0" algn="ctr">
                <a:solidFill>
                  <a:srgbClr val="000000"/>
                </a:solidFill>
                <a:round/>
                <a:headEnd/>
                <a:tailEnd/>
              </a14:hiddenLine>
            </a:ext>
          </a:extLst>
        </p:spPr>
        <p:txBody>
          <a:bodyPr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cxnSp>
        <p:nvCxnSpPr>
          <p:cNvPr id="14345" name="直線コネクタ 26"/>
          <p:cNvCxnSpPr>
            <a:cxnSpLocks noChangeShapeType="1"/>
          </p:cNvCxnSpPr>
          <p:nvPr/>
        </p:nvCxnSpPr>
        <p:spPr bwMode="auto">
          <a:xfrm>
            <a:off x="5943600" y="1524000"/>
            <a:ext cx="0" cy="16002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4" name="円/楕円 13"/>
          <p:cNvSpPr/>
          <p:nvPr/>
        </p:nvSpPr>
        <p:spPr bwMode="auto">
          <a:xfrm>
            <a:off x="5791200" y="3124200"/>
            <a:ext cx="228600" cy="228600"/>
          </a:xfrm>
          <a:prstGeom prst="ellipse">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tx1"/>
            </a:outerShdw>
          </a:effectLst>
        </p:spPr>
        <p:txBody>
          <a:bodyPr lIns="0" tIns="0" rIns="0" bIns="0" anchor="ctr"/>
          <a:lstStyle/>
          <a:p>
            <a:pPr>
              <a:defRPr/>
            </a:pPr>
            <a:endParaRPr lang="ja-JP" altLang="en-US" dirty="0">
              <a:ea typeface="ＭＳ Ｐゴシック" pitchFamily="50" charset="-128"/>
            </a:endParaRPr>
          </a:p>
        </p:txBody>
      </p:sp>
    </p:spTree>
    <p:extLst>
      <p:ext uri="{BB962C8B-B14F-4D97-AF65-F5344CB8AC3E}">
        <p14:creationId xmlns:p14="http://schemas.microsoft.com/office/powerpoint/2010/main" val="2966568376"/>
      </p:ext>
    </p:extLst>
  </p:cSld>
  <p:clrMapOvr>
    <a:masterClrMapping/>
  </p:clrMapOvr>
  <p:transition>
    <p:cover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536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5365"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5366" name="Rectangle 13"/>
          <p:cNvSpPr>
            <a:spLocks noChangeArrowheads="1"/>
          </p:cNvSpPr>
          <p:nvPr/>
        </p:nvSpPr>
        <p:spPr bwMode="auto">
          <a:xfrm>
            <a:off x="0" y="3432175"/>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B</a:t>
            </a:r>
            <a:r>
              <a:rPr lang="en-US" altLang="ja-JP" sz="4000" dirty="0">
                <a:ea typeface="ＭＳ Ｐゴシック" panose="020B0600070205080204" pitchFamily="50" charset="-128"/>
              </a:rPr>
              <a:t> (p</a:t>
            </a:r>
            <a:r>
              <a:rPr lang="en-US" altLang="ja-JP" sz="4000" baseline="30000" dirty="0">
                <a:ea typeface="ＭＳ Ｐゴシック" panose="020B0600070205080204" pitchFamily="50" charset="-128"/>
              </a:rPr>
              <a:t>*</a:t>
            </a:r>
            <a:r>
              <a:rPr lang="en-US" altLang="ja-JP" sz="4000" dirty="0">
                <a:ea typeface="ＭＳ Ｐゴシック" panose="020B0600070205080204" pitchFamily="50" charset="-128"/>
              </a:rPr>
              <a:t>) = Maximum betweenness of </a:t>
            </a:r>
          </a:p>
          <a:p>
            <a:pPr algn="l" eaLnBrk="1" hangingPunct="1"/>
            <a:r>
              <a:rPr lang="en-US" altLang="ja-JP" sz="4000" dirty="0">
                <a:ea typeface="ＭＳ Ｐゴシック" panose="020B0600070205080204" pitchFamily="50" charset="-128"/>
              </a:rPr>
              <a:t>                 node p</a:t>
            </a:r>
            <a:r>
              <a:rPr lang="en-US" altLang="ja-JP" sz="4000" baseline="-25000" dirty="0">
                <a:ea typeface="ＭＳ Ｐゴシック" panose="020B0600070205080204" pitchFamily="50" charset="-128"/>
              </a:rPr>
              <a:t>i</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D</a:t>
            </a:r>
            <a:r>
              <a:rPr lang="en-US" altLang="ja-JP" sz="4000" dirty="0">
                <a:ea typeface="ＭＳ Ｐゴシック" panose="020B0600070205080204" pitchFamily="50" charset="-128"/>
              </a:rPr>
              <a:t> (p</a:t>
            </a:r>
            <a:r>
              <a:rPr lang="en-US" altLang="ja-JP" sz="4000" baseline="-25000" dirty="0">
                <a:ea typeface="ＭＳ Ｐゴシック" panose="020B0600070205080204" pitchFamily="50" charset="-128"/>
              </a:rPr>
              <a:t>i</a:t>
            </a:r>
            <a:r>
              <a:rPr lang="en-US" altLang="ja-JP" sz="4000" dirty="0">
                <a:ea typeface="ＭＳ Ｐゴシック" panose="020B0600070205080204" pitchFamily="50" charset="-128"/>
              </a:rPr>
              <a:t>) = Betweenness of node p</a:t>
            </a:r>
            <a:r>
              <a:rPr lang="en-US" altLang="ja-JP" sz="4000" baseline="-25000" dirty="0">
                <a:ea typeface="ＭＳ Ｐゴシック" panose="020B0600070205080204" pitchFamily="50" charset="-128"/>
              </a:rPr>
              <a:t>i</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n = Number of the nodes</a:t>
            </a:r>
          </a:p>
        </p:txBody>
      </p:sp>
      <p:sp>
        <p:nvSpPr>
          <p:cNvPr id="10"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000" i="1" kern="0" dirty="0">
                <a:latin typeface="+mj-lt"/>
                <a:ea typeface="ＭＳ Ｐゴシック" charset="-128"/>
                <a:cs typeface="+mj-cs"/>
              </a:rPr>
              <a:t>Centrality: The Entire Betweenness </a:t>
            </a:r>
            <a:endParaRPr lang="en-US" altLang="ja-JP" sz="4000" kern="0" dirty="0">
              <a:latin typeface="+mj-lt"/>
              <a:ea typeface="ＭＳ Ｐゴシック" charset="-128"/>
              <a:cs typeface="+mj-cs"/>
            </a:endParaRPr>
          </a:p>
        </p:txBody>
      </p:sp>
      <p:graphicFrame>
        <p:nvGraphicFramePr>
          <p:cNvPr id="15362" name="Object 1"/>
          <p:cNvGraphicFramePr>
            <a:graphicFrameLocks noChangeAspect="1"/>
          </p:cNvGraphicFramePr>
          <p:nvPr/>
        </p:nvGraphicFramePr>
        <p:xfrm>
          <a:off x="838200" y="1219200"/>
          <a:ext cx="7386638" cy="2474913"/>
        </p:xfrm>
        <a:graphic>
          <a:graphicData uri="http://schemas.openxmlformats.org/presentationml/2006/ole">
            <mc:AlternateContent xmlns:mc="http://schemas.openxmlformats.org/markup-compatibility/2006">
              <mc:Choice xmlns:v="urn:schemas-microsoft-com:vml" Requires="v">
                <p:oleObj name="数式" r:id="rId3" imgW="1816100" imgH="609600" progId="Equation.3">
                  <p:embed/>
                </p:oleObj>
              </mc:Choice>
              <mc:Fallback>
                <p:oleObj name="数式" r:id="rId3" imgW="1816100" imgH="609600" progId="Equation.3">
                  <p:embed/>
                  <p:pic>
                    <p:nvPicPr>
                      <p:cNvPr id="1536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386638" cy="247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2934015"/>
      </p:ext>
    </p:extLst>
  </p:cSld>
  <p:clrMapOvr>
    <a:masterClrMapping/>
  </p:clrMapOvr>
  <p:transition>
    <p:cover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83A12810-FF93-4F34-B903-80ED8A526E18}" type="slidenum">
              <a:rPr lang="en-US" altLang="ja-JP" b="0"/>
              <a:pPr eaLnBrk="1" hangingPunct="1"/>
              <a:t>43</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B</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16389" name="正方形/長方形 7"/>
          <p:cNvSpPr>
            <a:spLocks noChangeArrowheads="1"/>
          </p:cNvSpPr>
          <p:nvPr/>
        </p:nvSpPr>
        <p:spPr bwMode="auto">
          <a:xfrm>
            <a:off x="0" y="12192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000" dirty="0">
                <a:ea typeface="ＭＳ 明朝" panose="02020609040205080304" pitchFamily="17" charset="-128"/>
                <a:cs typeface="Times New Roman" panose="02020603050405020304" pitchFamily="18" charset="0"/>
              </a:rPr>
              <a:t>The entire betweenness should be calculated as follows. </a:t>
            </a:r>
            <a:endParaRPr lang="ja-JP" altLang="en-US" sz="4000" dirty="0">
              <a:ea typeface="ＭＳ 明朝" panose="02020609040205080304" pitchFamily="17" charset="-128"/>
              <a:cs typeface="Times New Roman" panose="02020603050405020304" pitchFamily="18" charset="0"/>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5716"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graphicFrame>
        <p:nvGraphicFramePr>
          <p:cNvPr id="16386" name="Object 3"/>
          <p:cNvGraphicFramePr>
            <a:graphicFrameLocks noChangeAspect="1"/>
          </p:cNvGraphicFramePr>
          <p:nvPr/>
        </p:nvGraphicFramePr>
        <p:xfrm>
          <a:off x="457200" y="2743200"/>
          <a:ext cx="8229600" cy="2743200"/>
        </p:xfrm>
        <a:graphic>
          <a:graphicData uri="http://schemas.openxmlformats.org/presentationml/2006/ole">
            <mc:AlternateContent xmlns:mc="http://schemas.openxmlformats.org/markup-compatibility/2006">
              <mc:Choice xmlns:v="urn:schemas-microsoft-com:vml" Requires="v">
                <p:oleObj name="数式" r:id="rId2" imgW="2743200" imgH="914400" progId="Equation.3">
                  <p:embed/>
                </p:oleObj>
              </mc:Choice>
              <mc:Fallback>
                <p:oleObj name="数式" r:id="rId2" imgW="2743200" imgH="914400" progId="Equation.3">
                  <p:embed/>
                  <p:pic>
                    <p:nvPicPr>
                      <p:cNvPr id="1638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82296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922253"/>
      </p:ext>
    </p:extLst>
  </p:cSld>
  <p:clrMapOvr>
    <a:masterClrMapping/>
  </p:clrMapOvr>
  <p:transition>
    <p:cover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50F09463-2D5B-49F6-827F-4738410149A7}" type="slidenum">
              <a:rPr lang="en-US" altLang="ja-JP" b="0"/>
              <a:pPr eaLnBrk="1" hangingPunct="1"/>
              <a:t>44</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B</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5716"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6740"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graphicFrame>
        <p:nvGraphicFramePr>
          <p:cNvPr id="17410" name="Object 3"/>
          <p:cNvGraphicFramePr>
            <a:graphicFrameLocks noChangeAspect="1"/>
          </p:cNvGraphicFramePr>
          <p:nvPr/>
        </p:nvGraphicFramePr>
        <p:xfrm>
          <a:off x="1066800" y="1066800"/>
          <a:ext cx="6934200" cy="5357813"/>
        </p:xfrm>
        <a:graphic>
          <a:graphicData uri="http://schemas.openxmlformats.org/presentationml/2006/ole">
            <mc:AlternateContent xmlns:mc="http://schemas.openxmlformats.org/markup-compatibility/2006">
              <mc:Choice xmlns:v="urn:schemas-microsoft-com:vml" Requires="v">
                <p:oleObj name="数式" r:id="rId2" imgW="2133360" imgH="1904760" progId="Equation.3">
                  <p:embed/>
                </p:oleObj>
              </mc:Choice>
              <mc:Fallback>
                <p:oleObj name="数式" r:id="rId2" imgW="2133360" imgH="1904760" progId="Equation.3">
                  <p:embed/>
                  <p:pic>
                    <p:nvPicPr>
                      <p:cNvPr id="1741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6934200" cy="535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2336148"/>
      </p:ext>
    </p:extLst>
  </p:cSld>
  <p:clrMapOvr>
    <a:masterClrMapping/>
  </p:clrMapOvr>
  <p:transition>
    <p:cover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843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8437"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18438" name="Rectangle 17"/>
          <p:cNvSpPr>
            <a:spLocks noChangeArrowheads="1"/>
          </p:cNvSpPr>
          <p:nvPr/>
        </p:nvSpPr>
        <p:spPr bwMode="auto">
          <a:xfrm>
            <a:off x="0" y="3203575"/>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C</a:t>
            </a:r>
            <a:r>
              <a:rPr lang="en-US" altLang="ja-JP" sz="4000" dirty="0">
                <a:ea typeface="ＭＳ Ｐゴシック" panose="020B0600070205080204" pitchFamily="50" charset="-128"/>
              </a:rPr>
              <a:t> (p</a:t>
            </a:r>
            <a:r>
              <a:rPr lang="en-US" altLang="ja-JP" sz="4000" baseline="30000" dirty="0">
                <a:ea typeface="ＭＳ Ｐゴシック" panose="020B0600070205080204" pitchFamily="50" charset="-128"/>
              </a:rPr>
              <a:t>*</a:t>
            </a:r>
            <a:r>
              <a:rPr lang="en-US" altLang="ja-JP" sz="4000" dirty="0">
                <a:ea typeface="ＭＳ Ｐゴシック" panose="020B0600070205080204" pitchFamily="50" charset="-128"/>
              </a:rPr>
              <a:t>) = Maximum closeness of  </a:t>
            </a:r>
          </a:p>
          <a:p>
            <a:pPr algn="l" eaLnBrk="1" hangingPunct="1"/>
            <a:r>
              <a:rPr lang="en-US" altLang="ja-JP" sz="4000" dirty="0">
                <a:ea typeface="ＭＳ Ｐゴシック" panose="020B0600070205080204" pitchFamily="50" charset="-128"/>
              </a:rPr>
              <a:t>                 node p</a:t>
            </a:r>
            <a:r>
              <a:rPr lang="en-US" altLang="ja-JP" sz="4000" baseline="-25000" dirty="0">
                <a:ea typeface="ＭＳ Ｐゴシック" panose="020B0600070205080204" pitchFamily="50" charset="-128"/>
              </a:rPr>
              <a:t>i</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C</a:t>
            </a:r>
            <a:r>
              <a:rPr lang="en-US" altLang="ja-JP" sz="4000" baseline="-25000" dirty="0">
                <a:ea typeface="ＭＳ Ｐゴシック" panose="020B0600070205080204" pitchFamily="50" charset="-128"/>
              </a:rPr>
              <a:t>D</a:t>
            </a:r>
            <a:r>
              <a:rPr lang="en-US" altLang="ja-JP" sz="4000" dirty="0">
                <a:ea typeface="ＭＳ Ｐゴシック" panose="020B0600070205080204" pitchFamily="50" charset="-128"/>
              </a:rPr>
              <a:t> (p</a:t>
            </a:r>
            <a:r>
              <a:rPr lang="en-US" altLang="ja-JP" sz="4000" baseline="-25000" dirty="0">
                <a:ea typeface="ＭＳ Ｐゴシック" panose="020B0600070205080204" pitchFamily="50" charset="-128"/>
              </a:rPr>
              <a:t>i</a:t>
            </a:r>
            <a:r>
              <a:rPr lang="en-US" altLang="ja-JP" sz="4000" dirty="0">
                <a:ea typeface="ＭＳ Ｐゴシック" panose="020B0600070205080204" pitchFamily="50" charset="-128"/>
              </a:rPr>
              <a:t>) = Closeness of node p</a:t>
            </a:r>
            <a:r>
              <a:rPr lang="en-US" altLang="ja-JP" sz="4000" baseline="-25000" dirty="0">
                <a:ea typeface="ＭＳ Ｐゴシック" panose="020B0600070205080204" pitchFamily="50" charset="-128"/>
              </a:rPr>
              <a:t>i</a:t>
            </a:r>
            <a:endParaRPr lang="en-US" altLang="ja-JP" sz="4000" dirty="0">
              <a:ea typeface="ＭＳ Ｐゴシック" panose="020B0600070205080204" pitchFamily="50" charset="-128"/>
            </a:endParaRPr>
          </a:p>
          <a:p>
            <a:pPr algn="l" eaLnBrk="1" hangingPunct="1"/>
            <a:r>
              <a:rPr lang="en-US" altLang="ja-JP" sz="4000" dirty="0">
                <a:ea typeface="ＭＳ Ｐゴシック" panose="020B0600070205080204" pitchFamily="50" charset="-128"/>
              </a:rPr>
              <a:t>  n = Number of the nodes</a:t>
            </a: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Centrality: The Entire Closeness </a:t>
            </a:r>
            <a:endParaRPr lang="en-US" altLang="ja-JP" sz="4400" kern="0" dirty="0">
              <a:latin typeface="+mj-lt"/>
              <a:ea typeface="ＭＳ Ｐゴシック" charset="-128"/>
              <a:cs typeface="+mj-cs"/>
            </a:endParaRPr>
          </a:p>
        </p:txBody>
      </p:sp>
      <p:graphicFrame>
        <p:nvGraphicFramePr>
          <p:cNvPr id="18434" name="Object 1"/>
          <p:cNvGraphicFramePr>
            <a:graphicFrameLocks noChangeAspect="1"/>
          </p:cNvGraphicFramePr>
          <p:nvPr/>
        </p:nvGraphicFramePr>
        <p:xfrm>
          <a:off x="457200" y="1143000"/>
          <a:ext cx="8174038" cy="1828800"/>
        </p:xfrm>
        <a:graphic>
          <a:graphicData uri="http://schemas.openxmlformats.org/presentationml/2006/ole">
            <mc:AlternateContent xmlns:mc="http://schemas.openxmlformats.org/markup-compatibility/2006">
              <mc:Choice xmlns:v="urn:schemas-microsoft-com:vml" Requires="v">
                <p:oleObj name="数式" r:id="rId3" imgW="2349500" imgH="431800" progId="Equation.3">
                  <p:embed/>
                </p:oleObj>
              </mc:Choice>
              <mc:Fallback>
                <p:oleObj name="数式" r:id="rId3" imgW="2349500" imgH="431800" progId="Equation.3">
                  <p:embed/>
                  <p:pic>
                    <p:nvPicPr>
                      <p:cNvPr id="18434"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174038"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8862892"/>
      </p:ext>
    </p:extLst>
  </p:cSld>
  <p:clrMapOvr>
    <a:masterClrMapping/>
  </p:clrMapOvr>
  <p:transition>
    <p:cover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1B978254-4359-4742-865B-8350B60AA139}" type="slidenum">
              <a:rPr lang="en-US" altLang="ja-JP" b="0"/>
              <a:pPr eaLnBrk="1" hangingPunct="1"/>
              <a:t>46</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C</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19461" name="正方形/長方形 7"/>
          <p:cNvSpPr>
            <a:spLocks noChangeArrowheads="1"/>
          </p:cNvSpPr>
          <p:nvPr/>
        </p:nvSpPr>
        <p:spPr bwMode="auto">
          <a:xfrm>
            <a:off x="0" y="10668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000" dirty="0">
                <a:ea typeface="ＭＳ 明朝" panose="02020609040205080304" pitchFamily="17" charset="-128"/>
                <a:cs typeface="Times New Roman" panose="02020603050405020304" pitchFamily="18" charset="0"/>
              </a:rPr>
              <a:t>The distance from central node to all other nodes : 1. </a:t>
            </a:r>
          </a:p>
          <a:p>
            <a:pPr algn="l" eaLnBrk="1" hangingPunct="1"/>
            <a:r>
              <a:rPr kumimoji="1" lang="en-US" altLang="ja-JP" sz="4000" dirty="0">
                <a:ea typeface="ＭＳ 明朝" panose="02020609040205080304" pitchFamily="17" charset="-128"/>
                <a:cs typeface="Times New Roman" panose="02020603050405020304" pitchFamily="18" charset="0"/>
              </a:rPr>
              <a:t>The distance from certain node to the central node : 1, to all other nodes : 2  </a:t>
            </a:r>
          </a:p>
          <a:p>
            <a:pPr algn="l" eaLnBrk="1" hangingPunct="1"/>
            <a:r>
              <a:rPr kumimoji="1" lang="en-US" altLang="ja-JP" sz="4000" dirty="0">
                <a:ea typeface="ＭＳ 明朝" panose="02020609040205080304" pitchFamily="17" charset="-128"/>
                <a:cs typeface="Times New Roman" panose="02020603050405020304" pitchFamily="18" charset="0"/>
              </a:rPr>
              <a:t>Then we get</a:t>
            </a:r>
            <a:endParaRPr lang="ja-JP" altLang="en-US" sz="4000" dirty="0">
              <a:ea typeface="ＭＳ 明朝" panose="02020609040205080304" pitchFamily="17" charset="-128"/>
              <a:cs typeface="Times New Roman" panose="02020603050405020304" pitchFamily="18" charset="0"/>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5716"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7764"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graphicFrame>
        <p:nvGraphicFramePr>
          <p:cNvPr id="19458" name="Object 3"/>
          <p:cNvGraphicFramePr>
            <a:graphicFrameLocks noChangeAspect="1"/>
          </p:cNvGraphicFramePr>
          <p:nvPr/>
        </p:nvGraphicFramePr>
        <p:xfrm>
          <a:off x="3200400" y="4114800"/>
          <a:ext cx="5467350" cy="1752600"/>
        </p:xfrm>
        <a:graphic>
          <a:graphicData uri="http://schemas.openxmlformats.org/presentationml/2006/ole">
            <mc:AlternateContent xmlns:mc="http://schemas.openxmlformats.org/markup-compatibility/2006">
              <mc:Choice xmlns:v="urn:schemas-microsoft-com:vml" Requires="v">
                <p:oleObj name="数式" r:id="rId3" imgW="1892300" imgH="596900" progId="Equation.3">
                  <p:embed/>
                </p:oleObj>
              </mc:Choice>
              <mc:Fallback>
                <p:oleObj name="数式" r:id="rId3" imgW="1892300" imgH="596900" progId="Equation.3">
                  <p:embed/>
                  <p:pic>
                    <p:nvPicPr>
                      <p:cNvPr id="1945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14800"/>
                        <a:ext cx="546735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1209342"/>
      </p:ext>
    </p:extLst>
  </p:cSld>
  <p:clrMapOvr>
    <a:masterClrMapping/>
  </p:clrMapOvr>
  <p:transition>
    <p:cover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fld id="{1D357A8C-7A6B-45CF-B89B-B89042BE50BD}" type="slidenum">
              <a:rPr lang="en-US" altLang="ja-JP" b="0"/>
              <a:pPr eaLnBrk="1" hangingPunct="1"/>
              <a:t>47</a:t>
            </a:fld>
            <a:endParaRPr lang="en-US" altLang="ja-JP" b="0" dirty="0"/>
          </a:p>
        </p:txBody>
      </p:sp>
      <p:sp>
        <p:nvSpPr>
          <p:cNvPr id="7"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denominator in C</a:t>
            </a:r>
            <a:r>
              <a:rPr lang="en-US" altLang="ja-JP" sz="4400" i="1" kern="0" baseline="-25000" dirty="0">
                <a:latin typeface="+mj-lt"/>
                <a:ea typeface="ＭＳ Ｐゴシック" charset="-128"/>
                <a:cs typeface="+mj-cs"/>
              </a:rPr>
              <a:t>C</a:t>
            </a:r>
            <a:r>
              <a:rPr lang="en-US" altLang="ja-JP" sz="4400" i="1" kern="0" dirty="0">
                <a:latin typeface="+mj-lt"/>
                <a:ea typeface="ＭＳ Ｐゴシック" charset="-128"/>
                <a:cs typeface="+mj-cs"/>
              </a:rPr>
              <a:t> </a:t>
            </a:r>
            <a:endParaRPr lang="en-US" altLang="ja-JP" sz="4400" kern="0" dirty="0">
              <a:latin typeface="+mj-lt"/>
              <a:ea typeface="ＭＳ Ｐゴシック" charset="-128"/>
              <a:cs typeface="+mj-cs"/>
            </a:endParaRPr>
          </a:p>
        </p:txBody>
      </p:sp>
      <p:sp>
        <p:nvSpPr>
          <p:cNvPr id="20486" name="正方形/長方形 7"/>
          <p:cNvSpPr>
            <a:spLocks noChangeArrowheads="1"/>
          </p:cNvSpPr>
          <p:nvPr/>
        </p:nvSpPr>
        <p:spPr bwMode="auto">
          <a:xfrm>
            <a:off x="0" y="10668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000" dirty="0">
                <a:ea typeface="ＭＳ 明朝" panose="02020609040205080304" pitchFamily="17" charset="-128"/>
                <a:cs typeface="Times New Roman" panose="02020603050405020304" pitchFamily="18" charset="0"/>
              </a:rPr>
              <a:t>The gap between the central node to all other nodes</a:t>
            </a:r>
            <a:endParaRPr lang="ja-JP" altLang="en-US" sz="4000" dirty="0">
              <a:ea typeface="ＭＳ 明朝" panose="02020609040205080304" pitchFamily="17" charset="-128"/>
              <a:cs typeface="Times New Roman" panose="02020603050405020304" pitchFamily="18" charset="0"/>
            </a:endParaRPr>
          </a:p>
        </p:txBody>
      </p:sp>
      <p:sp>
        <p:nvSpPr>
          <p:cNvPr id="9728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09572"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5716"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7764"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sp>
        <p:nvSpPr>
          <p:cNvPr id="118788"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graphicFrame>
        <p:nvGraphicFramePr>
          <p:cNvPr id="20482" name="Object 3"/>
          <p:cNvGraphicFramePr>
            <a:graphicFrameLocks noChangeAspect="1"/>
          </p:cNvGraphicFramePr>
          <p:nvPr/>
        </p:nvGraphicFramePr>
        <p:xfrm>
          <a:off x="2209800" y="2438400"/>
          <a:ext cx="4191000" cy="1379538"/>
        </p:xfrm>
        <a:graphic>
          <a:graphicData uri="http://schemas.openxmlformats.org/presentationml/2006/ole">
            <mc:AlternateContent xmlns:mc="http://schemas.openxmlformats.org/markup-compatibility/2006">
              <mc:Choice xmlns:v="urn:schemas-microsoft-com:vml" Requires="v">
                <p:oleObj name="数式" r:id="rId2" imgW="1701800" imgH="558800" progId="Equation.3">
                  <p:embed/>
                </p:oleObj>
              </mc:Choice>
              <mc:Fallback>
                <p:oleObj name="数式" r:id="rId2" imgW="1701800" imgH="558800" progId="Equation.3">
                  <p:embed/>
                  <p:pic>
                    <p:nvPicPr>
                      <p:cNvPr id="20482"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38400"/>
                        <a:ext cx="4191000" cy="137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0" name="Rectangle 6"/>
          <p:cNvSpPr>
            <a:spLocks noChangeArrowheads="1"/>
          </p:cNvSpPr>
          <p:nvPr/>
        </p:nvSpPr>
        <p:spPr bwMode="auto">
          <a:xfrm>
            <a:off x="0" y="0"/>
            <a:ext cx="9144000" cy="0"/>
          </a:xfrm>
          <a:prstGeom prst="rect">
            <a:avLst/>
          </a:prstGeom>
          <a:noFill/>
          <a:ln w="9525" cap="flat" cmpd="sng" algn="ctr">
            <a:noFill/>
            <a:prstDash val="solid"/>
            <a:miter lim="800000"/>
            <a:headEnd/>
            <a:tailEnd/>
          </a:ln>
          <a:effectLst>
            <a:outerShdw dist="35921" dir="2700000" algn="ctr" rotWithShape="0">
              <a:schemeClr val="tx1"/>
            </a:outerShdw>
          </a:effectLst>
        </p:spPr>
        <p:txBody>
          <a:bodyPr wrap="none" lIns="0" tIns="0" rIns="0" bIns="0" anchor="ctr">
            <a:spAutoFit/>
          </a:bodyPr>
          <a:lstStyle/>
          <a:p>
            <a:pPr>
              <a:defRPr/>
            </a:pPr>
            <a:endParaRPr lang="ja-JP" altLang="en-US" dirty="0">
              <a:ea typeface="ＭＳ Ｐゴシック" pitchFamily="50" charset="-128"/>
            </a:endParaRPr>
          </a:p>
        </p:txBody>
      </p:sp>
      <p:graphicFrame>
        <p:nvGraphicFramePr>
          <p:cNvPr id="20483" name="Object 5"/>
          <p:cNvGraphicFramePr>
            <a:graphicFrameLocks noChangeAspect="1"/>
          </p:cNvGraphicFramePr>
          <p:nvPr/>
        </p:nvGraphicFramePr>
        <p:xfrm>
          <a:off x="1828800" y="4724400"/>
          <a:ext cx="5842000" cy="1524000"/>
        </p:xfrm>
        <a:graphic>
          <a:graphicData uri="http://schemas.openxmlformats.org/presentationml/2006/ole">
            <mc:AlternateContent xmlns:mc="http://schemas.openxmlformats.org/markup-compatibility/2006">
              <mc:Choice xmlns:v="urn:schemas-microsoft-com:vml" Requires="v">
                <p:oleObj name="数式" r:id="rId4" imgW="2463800" imgH="635000" progId="Equation.3">
                  <p:embed/>
                </p:oleObj>
              </mc:Choice>
              <mc:Fallback>
                <p:oleObj name="数式" r:id="rId4" imgW="2463800" imgH="635000" progId="Equation.3">
                  <p:embed/>
                  <p:pic>
                    <p:nvPicPr>
                      <p:cNvPr id="2048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724400"/>
                        <a:ext cx="58420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3" name="正方形/長方形 13"/>
          <p:cNvSpPr>
            <a:spLocks noChangeArrowheads="1"/>
          </p:cNvSpPr>
          <p:nvPr/>
        </p:nvSpPr>
        <p:spPr bwMode="auto">
          <a:xfrm>
            <a:off x="0" y="39624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algn="l" eaLnBrk="1" hangingPunct="1"/>
            <a:r>
              <a:rPr kumimoji="1" lang="en-US" altLang="ja-JP" sz="4000" dirty="0">
                <a:ea typeface="ＭＳ 明朝" panose="02020609040205080304" pitchFamily="17" charset="-128"/>
                <a:cs typeface="Times New Roman" panose="02020603050405020304" pitchFamily="18" charset="0"/>
              </a:rPr>
              <a:t>Then we get</a:t>
            </a:r>
            <a:endParaRPr lang="ja-JP" altLang="en-US" sz="4000" dirty="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727026422"/>
      </p:ext>
    </p:extLst>
  </p:cSld>
  <p:clrMapOvr>
    <a:masterClrMapping/>
  </p:clrMapOvr>
  <p:transition>
    <p:cover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5120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51204" name="Rectangle 1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30000"/>
              </a:spcBef>
              <a:spcAft>
                <a:spcPct val="0"/>
              </a:spcAft>
              <a:defRPr b="1">
                <a:solidFill>
                  <a:schemeClr val="tx1"/>
                </a:solidFill>
                <a:latin typeface="Arial" panose="020B0604020202020204" pitchFamily="34" charset="0"/>
              </a:defRPr>
            </a:lvl6pPr>
            <a:lvl7pPr marL="2971800" indent="-228600" algn="ctr" eaLnBrk="0" fontAlgn="base" hangingPunct="0">
              <a:spcBef>
                <a:spcPct val="30000"/>
              </a:spcBef>
              <a:spcAft>
                <a:spcPct val="0"/>
              </a:spcAft>
              <a:defRPr b="1">
                <a:solidFill>
                  <a:schemeClr val="tx1"/>
                </a:solidFill>
                <a:latin typeface="Arial" panose="020B0604020202020204" pitchFamily="34" charset="0"/>
              </a:defRPr>
            </a:lvl7pPr>
            <a:lvl8pPr marL="3429000" indent="-228600" algn="ctr" eaLnBrk="0" fontAlgn="base" hangingPunct="0">
              <a:spcBef>
                <a:spcPct val="30000"/>
              </a:spcBef>
              <a:spcAft>
                <a:spcPct val="0"/>
              </a:spcAft>
              <a:defRPr b="1">
                <a:solidFill>
                  <a:schemeClr val="tx1"/>
                </a:solidFill>
                <a:latin typeface="Arial" panose="020B0604020202020204" pitchFamily="34" charset="0"/>
              </a:defRPr>
            </a:lvl8pPr>
            <a:lvl9pPr marL="3886200" indent="-228600" algn="ctr" eaLnBrk="0" fontAlgn="base" hangingPunct="0">
              <a:spcBef>
                <a:spcPct val="30000"/>
              </a:spcBef>
              <a:spcAft>
                <a:spcPct val="0"/>
              </a:spcAft>
              <a:defRPr b="1">
                <a:solidFill>
                  <a:schemeClr val="tx1"/>
                </a:solidFill>
                <a:latin typeface="Arial" panose="020B0604020202020204" pitchFamily="34" charset="0"/>
              </a:defRPr>
            </a:lvl9pPr>
          </a:lstStyle>
          <a:p>
            <a:pPr eaLnBrk="1" hangingPunct="1"/>
            <a:endParaRPr lang="ja-JP" altLang="en-US" dirty="0">
              <a:ea typeface="ＭＳ Ｐゴシック" panose="020B0600070205080204" pitchFamily="50" charset="-128"/>
            </a:endParaRPr>
          </a:p>
        </p:txBody>
      </p:sp>
      <p:sp>
        <p:nvSpPr>
          <p:cNvPr id="8"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Demonstrate centrality</a:t>
            </a:r>
            <a:endParaRPr lang="en-US" altLang="ja-JP" sz="4400" kern="0" dirty="0">
              <a:latin typeface="+mj-lt"/>
              <a:ea typeface="ＭＳ Ｐゴシック" charset="-128"/>
              <a:cs typeface="+mj-cs"/>
            </a:endParaRPr>
          </a:p>
        </p:txBody>
      </p:sp>
      <p:graphicFrame>
        <p:nvGraphicFramePr>
          <p:cNvPr id="7" name="表 6"/>
          <p:cNvGraphicFramePr>
            <a:graphicFrameLocks noGrp="1"/>
          </p:cNvGraphicFramePr>
          <p:nvPr/>
        </p:nvGraphicFramePr>
        <p:xfrm>
          <a:off x="0" y="1143000"/>
          <a:ext cx="9144000" cy="2819401"/>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8842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pitchFamily="34" charset="0"/>
                          <a:ea typeface="ＭＳ Ｐゴシック" pitchFamily="50" charset="-128"/>
                        </a:rPr>
                        <a:t>The Entire Degree</a:t>
                      </a:r>
                      <a:endParaRPr kumimoji="1" lang="ja-JP" altLang="en-US" sz="2400" b="1" i="0" u="none" strike="noStrike" cap="none" normalizeH="0" baseline="0" dirty="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0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pitchFamily="34" charset="0"/>
                          <a:ea typeface="ＭＳ Ｐゴシック" pitchFamily="50" charset="-128"/>
                        </a:rPr>
                        <a:t>The Entire Betweenness</a:t>
                      </a:r>
                      <a:endParaRPr kumimoji="1" lang="ja-JP" altLang="en-US" sz="2400" b="1" i="0" u="none" strike="noStrike" cap="none" normalizeH="0" baseline="0" dirty="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0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pitchFamily="34" charset="0"/>
                          <a:ea typeface="ＭＳ Ｐゴシック" pitchFamily="50" charset="-128"/>
                        </a:rPr>
                        <a:t>The Entire Closeness</a:t>
                      </a:r>
                      <a:endParaRPr kumimoji="1" lang="ja-JP" altLang="en-US" sz="2400" b="1" i="0" u="none" strike="noStrike" cap="none" normalizeH="0" baseline="0" dirty="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0FF"/>
                    </a:solidFill>
                  </a:tcPr>
                </a:tc>
                <a:tc hMerge="1">
                  <a:txBody>
                    <a:bodyPr/>
                    <a:lstStyle/>
                    <a:p>
                      <a:endParaRPr kumimoji="1" lang="ja-JP" altLang="en-US"/>
                    </a:p>
                  </a:txBody>
                  <a:tcPr/>
                </a:tc>
                <a:extLst>
                  <a:ext uri="{0D108BD9-81ED-4DB2-BD59-A6C34878D82A}">
                    <a16:rowId xmlns:a16="http://schemas.microsoft.com/office/drawing/2014/main" val="10000"/>
                  </a:ext>
                </a:extLst>
              </a:tr>
              <a:tr h="795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itchFamily="34" charset="0"/>
                          <a:ea typeface="ＭＳ Ｐゴシック" pitchFamily="50" charset="-128"/>
                        </a:rPr>
                        <a:t>Fig. A</a:t>
                      </a:r>
                      <a:endParaRPr kumimoji="1" lang="ja-JP" altLang="en-US" sz="2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itchFamily="34" charset="0"/>
                          <a:ea typeface="ＭＳ Ｐゴシック" pitchFamily="50" charset="-128"/>
                        </a:rPr>
                        <a:t>Fig. B</a:t>
                      </a:r>
                      <a:endParaRPr kumimoji="1" lang="ja-JP" altLang="en-US" sz="2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itchFamily="34" charset="0"/>
                          <a:ea typeface="ＭＳ Ｐゴシック" pitchFamily="50" charset="-128"/>
                        </a:rPr>
                        <a:t>Fig. A</a:t>
                      </a:r>
                      <a:endParaRPr kumimoji="1" lang="ja-JP" altLang="en-US" sz="2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itchFamily="34" charset="0"/>
                          <a:ea typeface="ＭＳ Ｐゴシック" pitchFamily="50" charset="-128"/>
                        </a:rPr>
                        <a:t>Fig. B</a:t>
                      </a:r>
                      <a:endParaRPr kumimoji="1" lang="ja-JP" altLang="en-US" sz="2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itchFamily="34" charset="0"/>
                          <a:ea typeface="ＭＳ Ｐゴシック" pitchFamily="50" charset="-128"/>
                        </a:rPr>
                        <a:t>Fig. A</a:t>
                      </a:r>
                      <a:endParaRPr kumimoji="1" lang="ja-JP" altLang="en-US" sz="2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Arial" pitchFamily="34" charset="0"/>
                          <a:ea typeface="ＭＳ Ｐゴシック" pitchFamily="50" charset="-128"/>
                        </a:rPr>
                        <a:t>Fig. B</a:t>
                      </a:r>
                      <a:endParaRPr kumimoji="1" lang="ja-JP" altLang="en-US" sz="2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A0FF"/>
                    </a:solidFill>
                  </a:tcPr>
                </a:tc>
                <a:extLst>
                  <a:ext uri="{0D108BD9-81ED-4DB2-BD59-A6C34878D82A}">
                    <a16:rowId xmlns:a16="http://schemas.microsoft.com/office/drawing/2014/main" val="10001"/>
                  </a:ext>
                </a:extLst>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0.67</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0.67</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0.67</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0.78</a:t>
                      </a:r>
                      <a:endParaRPr kumimoji="1" lang="ja-JP" altLang="en-US" sz="4400" b="0" i="0" u="none" strike="noStrike" cap="none" normalizeH="0" baseline="0" dirty="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000000"/>
                          </a:solidFill>
                          <a:effectLst/>
                          <a:latin typeface="Arial" pitchFamily="34" charset="0"/>
                          <a:ea typeface="ＭＳ Ｐゴシック" pitchFamily="50" charset="-128"/>
                        </a:rPr>
                        <a:t>0.75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8260060"/>
      </p:ext>
    </p:extLst>
  </p:cSld>
  <p:clrMapOvr>
    <a:masterClrMapping/>
  </p:clrMapOvr>
  <p:transition>
    <p:cover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コンテンツ プレースホルダ 2"/>
          <p:cNvSpPr>
            <a:spLocks noGrp="1"/>
          </p:cNvSpPr>
          <p:nvPr>
            <p:ph idx="1"/>
          </p:nvPr>
        </p:nvSpPr>
        <p:spPr/>
        <p:txBody>
          <a:bodyPr>
            <a:normAutofit lnSpcReduction="10000"/>
          </a:bodyPr>
          <a:lstStyle/>
          <a:p>
            <a:pPr>
              <a:lnSpc>
                <a:spcPct val="80000"/>
              </a:lnSpc>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Network Formation Theory</a:t>
            </a:r>
            <a:r>
              <a:rPr lang="en-US" altLang="ja-JP" sz="4400" dirty="0">
                <a:ea typeface="ＭＳ Ｐゴシック" panose="020B0600070205080204" pitchFamily="50" charset="-128"/>
              </a:rPr>
              <a:t>” = All of the nodes are decided by choice, but not by chance.</a:t>
            </a:r>
            <a:endParaRPr lang="en-US" altLang="ja-JP" sz="4400" dirty="0">
              <a:solidFill>
                <a:srgbClr val="00B050"/>
              </a:solidFill>
              <a:ea typeface="ＭＳ Ｐゴシック" panose="020B0600070205080204" pitchFamily="50" charset="-128"/>
            </a:endParaRPr>
          </a:p>
          <a:p>
            <a:pPr>
              <a:lnSpc>
                <a:spcPct val="80000"/>
              </a:lnSpc>
            </a:pPr>
            <a:endParaRPr lang="en-US" altLang="ja-JP" sz="4400" dirty="0">
              <a:solidFill>
                <a:srgbClr val="00B050"/>
              </a:solidFill>
              <a:ea typeface="ＭＳ Ｐゴシック" panose="020B0600070205080204" pitchFamily="50" charset="-128"/>
            </a:endParaRPr>
          </a:p>
          <a:p>
            <a:pPr>
              <a:lnSpc>
                <a:spcPct val="80000"/>
              </a:lnSpc>
            </a:pPr>
            <a:r>
              <a:rPr lang="en-US" altLang="ja-JP" sz="4400" dirty="0">
                <a:ea typeface="ＭＳ Ｐゴシック" panose="020B0600070205080204" pitchFamily="50" charset="-128"/>
              </a:rPr>
              <a:t>“</a:t>
            </a:r>
            <a:r>
              <a:rPr lang="en-US" altLang="ja-JP" sz="4400" dirty="0">
                <a:solidFill>
                  <a:srgbClr val="FF0000"/>
                </a:solidFill>
                <a:ea typeface="ＭＳ Ｐゴシック" panose="020B0600070205080204" pitchFamily="50" charset="-128"/>
              </a:rPr>
              <a:t>Spatial Graph Theory</a:t>
            </a:r>
            <a:r>
              <a:rPr lang="en-US" altLang="ja-JP" sz="4400" dirty="0">
                <a:ea typeface="ＭＳ Ｐゴシック" panose="020B0600070205080204" pitchFamily="50" charset="-128"/>
              </a:rPr>
              <a:t>” = New approach using 3-Dimensional Spatial graph theory to identify structure</a:t>
            </a:r>
            <a:endParaRPr lang="en-US" altLang="ja-JP" sz="4400" dirty="0">
              <a:solidFill>
                <a:srgbClr val="00B050"/>
              </a:solidFill>
              <a:ea typeface="ＭＳ Ｐゴシック" panose="020B0600070205080204" pitchFamily="50" charset="-128"/>
            </a:endParaRPr>
          </a:p>
          <a:p>
            <a:pPr>
              <a:lnSpc>
                <a:spcPct val="80000"/>
              </a:lnSpc>
            </a:pPr>
            <a:endParaRPr lang="en-US" altLang="ja-JP" sz="3200" dirty="0">
              <a:solidFill>
                <a:srgbClr val="00B050"/>
              </a:solidFill>
              <a:ea typeface="ＭＳ Ｐゴシック" panose="020B0600070205080204" pitchFamily="50" charset="-128"/>
            </a:endParaRPr>
          </a:p>
          <a:p>
            <a:pPr>
              <a:lnSpc>
                <a:spcPct val="80000"/>
              </a:lnSpc>
              <a:buFont typeface="Wingdings" panose="05000000000000000000" pitchFamily="2" charset="2"/>
              <a:buNone/>
            </a:pPr>
            <a:endParaRPr lang="en-US" altLang="ja-JP" sz="3200" dirty="0">
              <a:ea typeface="ＭＳ Ｐゴシック" panose="020B0600070205080204" pitchFamily="50" charset="-128"/>
            </a:endParaRPr>
          </a:p>
        </p:txBody>
      </p:sp>
      <p:sp>
        <p:nvSpPr>
          <p:cNvPr id="4" name="Rectangle 2"/>
          <p:cNvSpPr txBox="1">
            <a:spLocks noChangeArrowheads="1"/>
          </p:cNvSpPr>
          <p:nvPr/>
        </p:nvSpPr>
        <p:spPr bwMode="gray">
          <a:xfrm>
            <a:off x="0" y="0"/>
            <a:ext cx="9144000" cy="914400"/>
          </a:xfrm>
          <a:prstGeom prst="rect">
            <a:avLst/>
          </a:prstGeom>
          <a:noFill/>
          <a:ln w="9525">
            <a:noFill/>
            <a:miter lim="800000"/>
            <a:headEnd/>
            <a:tailEnd/>
          </a:ln>
        </p:spPr>
        <p:txBody>
          <a:bodyPr anchor="ctr"/>
          <a:lstStyle/>
          <a:p>
            <a:pPr>
              <a:spcBef>
                <a:spcPct val="0"/>
              </a:spcBef>
              <a:defRPr/>
            </a:pPr>
            <a:r>
              <a:rPr lang="en-US" altLang="ja-JP" sz="4400" i="1" kern="0" dirty="0">
                <a:latin typeface="+mj-lt"/>
                <a:ea typeface="ＭＳ Ｐゴシック" charset="-128"/>
                <a:cs typeface="+mj-cs"/>
              </a:rPr>
              <a:t>New network approaches</a:t>
            </a:r>
            <a:endParaRPr lang="en-US" altLang="ja-JP" sz="4400" kern="0" dirty="0">
              <a:latin typeface="+mj-lt"/>
              <a:ea typeface="ＭＳ Ｐゴシック" charset="-128"/>
              <a:cs typeface="+mj-cs"/>
            </a:endParaRPr>
          </a:p>
        </p:txBody>
      </p:sp>
    </p:spTree>
    <p:extLst>
      <p:ext uri="{BB962C8B-B14F-4D97-AF65-F5344CB8AC3E}">
        <p14:creationId xmlns:p14="http://schemas.microsoft.com/office/powerpoint/2010/main" val="137361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fontAlgn="auto" hangingPunct="1">
              <a:spcAft>
                <a:spcPts val="0"/>
              </a:spcAft>
              <a:defRPr/>
            </a:pPr>
            <a:r>
              <a:rPr lang="en-US" altLang="ja-JP" sz="3600" dirty="0">
                <a:latin typeface="+mn-ea"/>
                <a:ea typeface="+mn-ea"/>
              </a:rPr>
              <a:t>1. Organization Structures</a:t>
            </a:r>
          </a:p>
        </p:txBody>
      </p:sp>
      <p:sp>
        <p:nvSpPr>
          <p:cNvPr id="35843" name="Rectangle 3"/>
          <p:cNvSpPr>
            <a:spLocks noGrp="1" noChangeArrowheads="1"/>
          </p:cNvSpPr>
          <p:nvPr>
            <p:ph sz="quarter" idx="1"/>
          </p:nvPr>
        </p:nvSpPr>
        <p:spPr>
          <a:xfrm>
            <a:off x="0" y="1844823"/>
            <a:ext cx="9144000" cy="4680521"/>
          </a:xfrm>
        </p:spPr>
        <p:txBody>
          <a:bodyPr/>
          <a:lstStyle/>
          <a:p>
            <a:pPr eaLnBrk="1" hangingPunct="1">
              <a:lnSpc>
                <a:spcPct val="90000"/>
              </a:lnSpc>
            </a:pPr>
            <a:r>
              <a:rPr lang="en-US" altLang="ja-JP" sz="3600" dirty="0"/>
              <a:t>The plan for the systematic arrangement of work is the </a:t>
            </a:r>
            <a:r>
              <a:rPr lang="en-US" altLang="ja-JP" sz="3600" i="1" dirty="0"/>
              <a:t>organization structure</a:t>
            </a:r>
            <a:endParaRPr lang="en-US" altLang="ja-JP" sz="3600" dirty="0"/>
          </a:p>
          <a:p>
            <a:pPr eaLnBrk="1" hangingPunct="1">
              <a:lnSpc>
                <a:spcPct val="90000"/>
              </a:lnSpc>
            </a:pPr>
            <a:r>
              <a:rPr lang="en-US" altLang="ja-JP" sz="3600" dirty="0"/>
              <a:t>The formalized organizational chart has been around since 1854, when Daniel McCallum became general superintendent of the New York and Erie Railroad</a:t>
            </a:r>
            <a:r>
              <a:rPr lang="en-US" altLang="ja-JP" sz="3600" dirty="0">
                <a:latin typeface="Arial" panose="020B0604020202020204" pitchFamily="34" charset="0"/>
              </a:rPr>
              <a:t>—</a:t>
            </a:r>
            <a:r>
              <a:rPr lang="en-US" altLang="ja-JP" sz="3600" dirty="0"/>
              <a:t>one of the world's longest railroads. </a:t>
            </a:r>
          </a:p>
        </p:txBody>
      </p:sp>
    </p:spTree>
    <p:extLst>
      <p:ext uri="{BB962C8B-B14F-4D97-AF65-F5344CB8AC3E}">
        <p14:creationId xmlns:p14="http://schemas.microsoft.com/office/powerpoint/2010/main" val="2221842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468313" y="2636838"/>
            <a:ext cx="8229600" cy="1258887"/>
          </a:xfrm>
        </p:spPr>
        <p:txBody>
          <a:bodyPr/>
          <a:lstStyle/>
          <a:p>
            <a:pPr eaLnBrk="1" hangingPunct="1"/>
            <a:r>
              <a:rPr lang="en-US" altLang="ja-JP" sz="4800" b="1" dirty="0"/>
              <a:t>Thank you for your attention!</a:t>
            </a:r>
            <a:endParaRPr lang="ja-JP" altLang="en-US" sz="4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ja-JP" altLang="ja-JP" dirty="0"/>
              <a:t>Organizational structure type</a:t>
            </a:r>
            <a:r>
              <a:rPr lang="en-US" altLang="ja-JP" dirty="0"/>
              <a:t>s</a:t>
            </a:r>
          </a:p>
        </p:txBody>
      </p:sp>
      <p:sp>
        <p:nvSpPr>
          <p:cNvPr id="36867" name="Rectangle 3"/>
          <p:cNvSpPr>
            <a:spLocks noGrp="1" noChangeArrowheads="1"/>
          </p:cNvSpPr>
          <p:nvPr>
            <p:ph sz="quarter" idx="1"/>
          </p:nvPr>
        </p:nvSpPr>
        <p:spPr>
          <a:xfrm>
            <a:off x="0" y="1340768"/>
            <a:ext cx="9144000" cy="5184576"/>
          </a:xfrm>
        </p:spPr>
        <p:txBody>
          <a:bodyPr/>
          <a:lstStyle/>
          <a:p>
            <a:pPr marL="609600" indent="-609600" eaLnBrk="1" hangingPunct="1">
              <a:lnSpc>
                <a:spcPct val="90000"/>
              </a:lnSpc>
            </a:pPr>
            <a:r>
              <a:rPr lang="ja-JP" altLang="ja-JP" sz="4000" dirty="0"/>
              <a:t>Pre-bureaucratic structures</a:t>
            </a:r>
            <a:endParaRPr lang="en-US" altLang="ja-JP" sz="4000" dirty="0"/>
          </a:p>
          <a:p>
            <a:pPr marL="609600" indent="-609600" eaLnBrk="1" hangingPunct="1">
              <a:lnSpc>
                <a:spcPct val="90000"/>
              </a:lnSpc>
            </a:pPr>
            <a:r>
              <a:rPr lang="ja-JP" altLang="ja-JP" sz="4000" dirty="0"/>
              <a:t>Bureaucratic structure</a:t>
            </a:r>
            <a:r>
              <a:rPr lang="en-US" altLang="ja-JP" sz="4000" dirty="0"/>
              <a:t>s</a:t>
            </a:r>
          </a:p>
          <a:p>
            <a:pPr marL="609600" indent="-609600" eaLnBrk="1" hangingPunct="1">
              <a:lnSpc>
                <a:spcPct val="90000"/>
              </a:lnSpc>
            </a:pPr>
            <a:r>
              <a:rPr lang="ja-JP" altLang="ja-JP" sz="4000" dirty="0"/>
              <a:t>Post-bureaucratic</a:t>
            </a:r>
            <a:endParaRPr lang="en-US" altLang="ja-JP" sz="4000" dirty="0"/>
          </a:p>
          <a:p>
            <a:pPr marL="609600" indent="-609600" eaLnBrk="1" hangingPunct="1">
              <a:lnSpc>
                <a:spcPct val="90000"/>
              </a:lnSpc>
            </a:pPr>
            <a:r>
              <a:rPr lang="ja-JP" altLang="ja-JP" sz="4000" dirty="0"/>
              <a:t>Functional structure</a:t>
            </a:r>
            <a:r>
              <a:rPr lang="en-US" altLang="ja-JP" sz="4000" dirty="0"/>
              <a:t>s</a:t>
            </a:r>
          </a:p>
          <a:p>
            <a:pPr marL="609600" indent="-609600" eaLnBrk="1" hangingPunct="1">
              <a:lnSpc>
                <a:spcPct val="90000"/>
              </a:lnSpc>
            </a:pPr>
            <a:r>
              <a:rPr lang="ja-JP" altLang="ja-JP" sz="4000" dirty="0"/>
              <a:t>Divisional structure</a:t>
            </a:r>
            <a:r>
              <a:rPr lang="en-US" altLang="ja-JP" sz="4000" dirty="0"/>
              <a:t>s</a:t>
            </a:r>
            <a:endParaRPr lang="ja-JP" altLang="ja-JP" sz="4000" dirty="0"/>
          </a:p>
          <a:p>
            <a:pPr marL="609600" indent="-609600" eaLnBrk="1" hangingPunct="1">
              <a:lnSpc>
                <a:spcPct val="90000"/>
              </a:lnSpc>
            </a:pPr>
            <a:r>
              <a:rPr lang="en-US" altLang="ja-JP" sz="4000" dirty="0"/>
              <a:t>Traditional structures</a:t>
            </a:r>
          </a:p>
          <a:p>
            <a:pPr marL="609600" indent="-609600" eaLnBrk="1" hangingPunct="1">
              <a:lnSpc>
                <a:spcPct val="90000"/>
              </a:lnSpc>
            </a:pPr>
            <a:r>
              <a:rPr lang="en-US" altLang="ja-JP" sz="4000" dirty="0"/>
              <a:t>Modern structures</a:t>
            </a:r>
          </a:p>
          <a:p>
            <a:pPr marL="609600" indent="-609600" eaLnBrk="1" hangingPunct="1">
              <a:lnSpc>
                <a:spcPct val="90000"/>
              </a:lnSpc>
            </a:pPr>
            <a:r>
              <a:rPr lang="en-US" altLang="ja-JP" sz="4000" dirty="0"/>
              <a:t>Other characteristics</a:t>
            </a:r>
          </a:p>
        </p:txBody>
      </p:sp>
    </p:spTree>
    <p:extLst>
      <p:ext uri="{BB962C8B-B14F-4D97-AF65-F5344CB8AC3E}">
        <p14:creationId xmlns:p14="http://schemas.microsoft.com/office/powerpoint/2010/main" val="324527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8750"/>
            <a:ext cx="8229600" cy="1038225"/>
          </a:xfrm>
        </p:spPr>
        <p:txBody>
          <a:bodyPr/>
          <a:lstStyle/>
          <a:p>
            <a:pPr eaLnBrk="1" fontAlgn="auto" hangingPunct="1">
              <a:spcAft>
                <a:spcPts val="0"/>
              </a:spcAft>
              <a:defRPr/>
            </a:pPr>
            <a:r>
              <a:rPr lang="en-US" altLang="ja-JP" dirty="0"/>
              <a:t>Bureaucratic organizations </a:t>
            </a:r>
          </a:p>
        </p:txBody>
      </p:sp>
      <p:sp>
        <p:nvSpPr>
          <p:cNvPr id="37891" name="Rectangle 3"/>
          <p:cNvSpPr>
            <a:spLocks noGrp="1" noChangeArrowheads="1"/>
          </p:cNvSpPr>
          <p:nvPr>
            <p:ph sz="quarter" idx="1"/>
          </p:nvPr>
        </p:nvSpPr>
        <p:spPr>
          <a:xfrm>
            <a:off x="0" y="980728"/>
            <a:ext cx="9144000" cy="5805835"/>
          </a:xfrm>
        </p:spPr>
        <p:txBody>
          <a:bodyPr/>
          <a:lstStyle/>
          <a:p>
            <a:pPr eaLnBrk="1" hangingPunct="1"/>
            <a:r>
              <a:rPr lang="en-US" altLang="ja-JP" sz="3600" dirty="0"/>
              <a:t>Pre-bureaucratic structures</a:t>
            </a:r>
          </a:p>
          <a:p>
            <a:pPr eaLnBrk="1" hangingPunct="1">
              <a:buFont typeface="Wingdings" panose="05000000000000000000" pitchFamily="2" charset="2"/>
              <a:buNone/>
            </a:pPr>
            <a:r>
              <a:rPr lang="en-US" altLang="ja-JP" sz="3600" dirty="0"/>
              <a:t>   Lack standardization of tasks </a:t>
            </a:r>
          </a:p>
          <a:p>
            <a:pPr eaLnBrk="1" hangingPunct="1"/>
            <a:r>
              <a:rPr lang="en-US" altLang="ja-JP" sz="3600" dirty="0"/>
              <a:t>Bureaucratic structures</a:t>
            </a:r>
          </a:p>
          <a:p>
            <a:pPr eaLnBrk="1" hangingPunct="1">
              <a:buFont typeface="Wingdings" panose="05000000000000000000" pitchFamily="2" charset="2"/>
              <a:buNone/>
            </a:pPr>
            <a:r>
              <a:rPr lang="en-US" altLang="ja-JP" sz="3600" dirty="0"/>
              <a:t>   It has certain degree of standardization.</a:t>
            </a:r>
          </a:p>
          <a:p>
            <a:pPr eaLnBrk="1" hangingPunct="1"/>
            <a:r>
              <a:rPr lang="en-US" altLang="ja-JP" sz="3600" dirty="0"/>
              <a:t>Post-bureaucratic</a:t>
            </a:r>
          </a:p>
          <a:p>
            <a:pPr eaLnBrk="1" hangingPunct="1">
              <a:buFont typeface="Wingdings" panose="05000000000000000000" pitchFamily="2" charset="2"/>
              <a:buNone/>
            </a:pPr>
            <a:r>
              <a:rPr lang="en-US" altLang="ja-JP" sz="3600" dirty="0"/>
              <a:t>   Generic: total quality management, culture management, and matrix management</a:t>
            </a:r>
          </a:p>
          <a:p>
            <a:pPr eaLnBrk="1" hangingPunct="1">
              <a:buFont typeface="Wingdings" panose="05000000000000000000" pitchFamily="2" charset="2"/>
              <a:buNone/>
            </a:pPr>
            <a:r>
              <a:rPr lang="en-US" altLang="ja-JP" sz="3600" dirty="0"/>
              <a:t>   Specific: based on dialogue and consensus rather than authority and command.</a:t>
            </a:r>
          </a:p>
        </p:txBody>
      </p:sp>
    </p:spTree>
    <p:extLst>
      <p:ext uri="{BB962C8B-B14F-4D97-AF65-F5344CB8AC3E}">
        <p14:creationId xmlns:p14="http://schemas.microsoft.com/office/powerpoint/2010/main" val="242400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8750"/>
            <a:ext cx="8229600" cy="1038225"/>
          </a:xfrm>
        </p:spPr>
        <p:txBody>
          <a:bodyPr/>
          <a:lstStyle/>
          <a:p>
            <a:pPr eaLnBrk="1" fontAlgn="auto" hangingPunct="1">
              <a:spcAft>
                <a:spcPts val="0"/>
              </a:spcAft>
              <a:defRPr/>
            </a:pPr>
            <a:r>
              <a:rPr lang="en-US" altLang="ja-JP" dirty="0"/>
              <a:t>Traditional structures</a:t>
            </a:r>
          </a:p>
        </p:txBody>
      </p:sp>
      <p:sp>
        <p:nvSpPr>
          <p:cNvPr id="38915" name="Rectangle 3"/>
          <p:cNvSpPr>
            <a:spLocks noGrp="1" noChangeArrowheads="1"/>
          </p:cNvSpPr>
          <p:nvPr>
            <p:ph sz="quarter" idx="1"/>
          </p:nvPr>
        </p:nvSpPr>
        <p:spPr>
          <a:xfrm>
            <a:off x="0" y="1052737"/>
            <a:ext cx="9144000" cy="5616624"/>
          </a:xfrm>
        </p:spPr>
        <p:txBody>
          <a:bodyPr/>
          <a:lstStyle/>
          <a:p>
            <a:pPr eaLnBrk="1" hangingPunct="1">
              <a:lnSpc>
                <a:spcPct val="80000"/>
              </a:lnSpc>
            </a:pPr>
            <a:r>
              <a:rPr lang="en-US" altLang="ja-JP" sz="4400" dirty="0"/>
              <a:t>Line structures</a:t>
            </a:r>
          </a:p>
          <a:p>
            <a:pPr eaLnBrk="1" hangingPunct="1">
              <a:lnSpc>
                <a:spcPct val="80000"/>
              </a:lnSpc>
              <a:buFont typeface="Wingdings" panose="05000000000000000000" pitchFamily="2" charset="2"/>
              <a:buNone/>
            </a:pPr>
            <a:r>
              <a:rPr lang="en-US" altLang="ja-JP" sz="4400" dirty="0"/>
              <a:t>   chain of command</a:t>
            </a:r>
          </a:p>
          <a:p>
            <a:pPr eaLnBrk="1" hangingPunct="1">
              <a:lnSpc>
                <a:spcPct val="80000"/>
              </a:lnSpc>
            </a:pPr>
            <a:r>
              <a:rPr lang="en-US" altLang="ja-JP" sz="4400" dirty="0"/>
              <a:t>Line-and-staff structures</a:t>
            </a:r>
          </a:p>
          <a:p>
            <a:pPr eaLnBrk="1" hangingPunct="1">
              <a:lnSpc>
                <a:spcPct val="80000"/>
              </a:lnSpc>
              <a:buFont typeface="Wingdings" panose="05000000000000000000" pitchFamily="2" charset="2"/>
              <a:buNone/>
            </a:pPr>
            <a:r>
              <a:rPr lang="en-US" altLang="ja-JP" sz="4400" dirty="0"/>
              <a:t>   line structure with the staff departments that service, advice, and support them.  </a:t>
            </a:r>
          </a:p>
          <a:p>
            <a:pPr eaLnBrk="1" hangingPunct="1">
              <a:lnSpc>
                <a:spcPct val="80000"/>
              </a:lnSpc>
            </a:pPr>
            <a:r>
              <a:rPr lang="en-US" altLang="ja-JP" sz="4400" dirty="0"/>
              <a:t>Functional structures</a:t>
            </a:r>
          </a:p>
          <a:p>
            <a:pPr eaLnBrk="1" hangingPunct="1">
              <a:lnSpc>
                <a:spcPct val="80000"/>
              </a:lnSpc>
              <a:buFont typeface="Wingdings" panose="05000000000000000000" pitchFamily="2" charset="2"/>
              <a:buNone/>
            </a:pPr>
            <a:r>
              <a:rPr lang="en-US" altLang="ja-JP" sz="4400" dirty="0"/>
              <a:t>   functional divisions of different specialized set of tasks</a:t>
            </a:r>
          </a:p>
        </p:txBody>
      </p:sp>
    </p:spTree>
    <p:extLst>
      <p:ext uri="{BB962C8B-B14F-4D97-AF65-F5344CB8AC3E}">
        <p14:creationId xmlns:p14="http://schemas.microsoft.com/office/powerpoint/2010/main" val="86390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ltLang="ja-JP" dirty="0"/>
              <a:t>Other structures</a:t>
            </a:r>
          </a:p>
        </p:txBody>
      </p:sp>
      <p:sp>
        <p:nvSpPr>
          <p:cNvPr id="39939" name="Rectangle 3"/>
          <p:cNvSpPr>
            <a:spLocks noGrp="1" noChangeArrowheads="1"/>
          </p:cNvSpPr>
          <p:nvPr>
            <p:ph sz="quarter" idx="1"/>
          </p:nvPr>
        </p:nvSpPr>
        <p:spPr>
          <a:xfrm>
            <a:off x="0" y="1340768"/>
            <a:ext cx="9144000" cy="5328592"/>
          </a:xfrm>
        </p:spPr>
        <p:txBody>
          <a:bodyPr/>
          <a:lstStyle/>
          <a:p>
            <a:pPr eaLnBrk="1" hangingPunct="1"/>
            <a:r>
              <a:rPr lang="en-US" altLang="ja-JP" sz="4000" dirty="0"/>
              <a:t>Divisional structures</a:t>
            </a:r>
          </a:p>
          <a:p>
            <a:pPr eaLnBrk="1" hangingPunct="1"/>
            <a:r>
              <a:rPr lang="en-US" altLang="ja-JP" sz="4000" dirty="0"/>
              <a:t>Matrix structures</a:t>
            </a:r>
          </a:p>
          <a:p>
            <a:pPr eaLnBrk="1" hangingPunct="1"/>
            <a:r>
              <a:rPr lang="en-US" altLang="ja-JP" sz="4000" dirty="0"/>
              <a:t>Flat structures</a:t>
            </a:r>
          </a:p>
          <a:p>
            <a:pPr eaLnBrk="1" hangingPunct="1"/>
            <a:r>
              <a:rPr lang="en-US" altLang="ja-JP" sz="4000" dirty="0"/>
              <a:t>Team</a:t>
            </a:r>
          </a:p>
          <a:p>
            <a:pPr eaLnBrk="1" hangingPunct="1"/>
            <a:r>
              <a:rPr lang="en-US" altLang="ja-JP" sz="4000" dirty="0"/>
              <a:t>Network</a:t>
            </a:r>
          </a:p>
          <a:p>
            <a:pPr eaLnBrk="1" hangingPunct="1"/>
            <a:r>
              <a:rPr lang="en-US" altLang="ja-JP" sz="4000" dirty="0"/>
              <a:t>Boundary-less structures</a:t>
            </a:r>
          </a:p>
          <a:p>
            <a:pPr eaLnBrk="1" hangingPunct="1"/>
            <a:r>
              <a:rPr lang="en-US" altLang="ja-JP" sz="4000" dirty="0"/>
              <a:t>Virtual organizations</a:t>
            </a:r>
          </a:p>
        </p:txBody>
      </p:sp>
    </p:spTree>
    <p:extLst>
      <p:ext uri="{BB962C8B-B14F-4D97-AF65-F5344CB8AC3E}">
        <p14:creationId xmlns:p14="http://schemas.microsoft.com/office/powerpoint/2010/main" val="9845594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TotalTime>
  <Words>3235</Words>
  <Application>Microsoft Office PowerPoint</Application>
  <PresentationFormat>画面に合わせる (4:3)</PresentationFormat>
  <Paragraphs>485</Paragraphs>
  <Slides>50</Slides>
  <Notes>26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59" baseType="lpstr">
      <vt:lpstr>ＭＳ Ｐゴシック</vt:lpstr>
      <vt:lpstr>游ゴシック</vt:lpstr>
      <vt:lpstr>Arial</vt:lpstr>
      <vt:lpstr>Calibri</vt:lpstr>
      <vt:lpstr>Calibri Light</vt:lpstr>
      <vt:lpstr>Century</vt:lpstr>
      <vt:lpstr>Wingdings</vt:lpstr>
      <vt:lpstr>Office テーマ</vt:lpstr>
      <vt:lpstr>数式</vt:lpstr>
      <vt:lpstr>The MOT and Venture Business</vt:lpstr>
      <vt:lpstr>Schedule </vt:lpstr>
      <vt:lpstr>Topic 10 Organization Structure </vt:lpstr>
      <vt:lpstr>Agenda</vt:lpstr>
      <vt:lpstr>1. Organization Structures</vt:lpstr>
      <vt:lpstr>Organizational structure types</vt:lpstr>
      <vt:lpstr>Bureaucratic organizations </vt:lpstr>
      <vt:lpstr>Traditional structures</vt:lpstr>
      <vt:lpstr>Other structures</vt:lpstr>
      <vt:lpstr>Main characteristics</vt:lpstr>
      <vt:lpstr>Centralization vs. Decentralization</vt:lpstr>
      <vt:lpstr>Success factors</vt:lpstr>
      <vt:lpstr>2. Network Organization</vt:lpstr>
      <vt:lpstr>PowerPoint プレゼンテーション</vt:lpstr>
      <vt:lpstr>PowerPoint プレゼンテーション</vt:lpstr>
      <vt:lpstr>PowerPoint プレゼンテーション</vt:lpstr>
      <vt:lpstr>PowerPoint プレゼンテーション</vt:lpstr>
      <vt:lpstr>Six Degrees of Separation</vt:lpstr>
      <vt:lpstr>Six Degrees of Separation</vt:lpstr>
      <vt:lpstr>PowerPoint プレゼンテーション</vt:lpstr>
      <vt:lpstr>PowerPoint プレゼンテーション</vt:lpstr>
      <vt:lpstr>Cross shareholdings relationship between car-maker Mazda and its Suppliers in 2004</vt:lpstr>
      <vt:lpstr>Transaction relationship between car-maker Nisan and its Suppliers in 2004</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 and Venture Business</dc:title>
  <dc:creator>itotakao</dc:creator>
  <cp:lastModifiedBy>伊藤　孝夫</cp:lastModifiedBy>
  <cp:revision>132</cp:revision>
  <dcterms:created xsi:type="dcterms:W3CDTF">2009-10-22T07:47:52Z</dcterms:created>
  <dcterms:modified xsi:type="dcterms:W3CDTF">2023-09-07T03:20:15Z</dcterms:modified>
</cp:coreProperties>
</file>