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ags/tag1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3" r:id="rId1"/>
  </p:sldMasterIdLst>
  <p:notesMasterIdLst>
    <p:notesMasterId r:id="rId41"/>
  </p:notesMasterIdLst>
  <p:handoutMasterIdLst>
    <p:handoutMasterId r:id="rId42"/>
  </p:handoutMasterIdLst>
  <p:sldIdLst>
    <p:sldId id="474" r:id="rId2"/>
    <p:sldId id="476" r:id="rId3"/>
    <p:sldId id="298" r:id="rId4"/>
    <p:sldId id="469" r:id="rId5"/>
    <p:sldId id="470" r:id="rId6"/>
    <p:sldId id="443" r:id="rId7"/>
    <p:sldId id="447" r:id="rId8"/>
    <p:sldId id="445" r:id="rId9"/>
    <p:sldId id="444" r:id="rId10"/>
    <p:sldId id="471" r:id="rId11"/>
    <p:sldId id="450" r:id="rId12"/>
    <p:sldId id="451" r:id="rId13"/>
    <p:sldId id="448" r:id="rId14"/>
    <p:sldId id="449" r:id="rId15"/>
    <p:sldId id="452" r:id="rId16"/>
    <p:sldId id="453" r:id="rId17"/>
    <p:sldId id="467" r:id="rId18"/>
    <p:sldId id="468" r:id="rId19"/>
    <p:sldId id="475" r:id="rId20"/>
    <p:sldId id="472" r:id="rId21"/>
    <p:sldId id="412" r:id="rId22"/>
    <p:sldId id="414" r:id="rId23"/>
    <p:sldId id="417" r:id="rId24"/>
    <p:sldId id="418" r:id="rId25"/>
    <p:sldId id="419" r:id="rId26"/>
    <p:sldId id="420" r:id="rId27"/>
    <p:sldId id="421" r:id="rId28"/>
    <p:sldId id="422" r:id="rId29"/>
    <p:sldId id="423" r:id="rId30"/>
    <p:sldId id="424" r:id="rId31"/>
    <p:sldId id="425" r:id="rId32"/>
    <p:sldId id="426" r:id="rId33"/>
    <p:sldId id="427" r:id="rId34"/>
    <p:sldId id="428" r:id="rId35"/>
    <p:sldId id="429" r:id="rId36"/>
    <p:sldId id="456" r:id="rId37"/>
    <p:sldId id="430" r:id="rId38"/>
    <p:sldId id="431" r:id="rId39"/>
    <p:sldId id="289" r:id="rId40"/>
  </p:sldIdLst>
  <p:sldSz cx="9144000" cy="6858000" type="screen4x3"/>
  <p:notesSz cx="6805613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3" autoAdjust="0"/>
    <p:restoredTop sz="77419" autoAdjust="0"/>
  </p:normalViewPr>
  <p:slideViewPr>
    <p:cSldViewPr>
      <p:cViewPr varScale="1">
        <p:scale>
          <a:sx n="53" d="100"/>
          <a:sy n="53" d="100"/>
        </p:scale>
        <p:origin x="67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16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3270"/>
    </p:cViewPr>
  </p:sorterViewPr>
  <p:notesViewPr>
    <p:cSldViewPr>
      <p:cViewPr varScale="1">
        <p:scale>
          <a:sx n="81" d="100"/>
          <a:sy n="81" d="100"/>
        </p:scale>
        <p:origin x="5910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47" Type="http://schemas.microsoft.com/office/2016/11/relationships/changesInfo" Target="changesInfos/changesInfo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伊藤　孝夫" userId="7223191e-6c99-4ba4-b4dc-210160b35a3d" providerId="ADAL" clId="{385BE271-3702-4BD3-81B3-BF7E897635E7}"/>
    <pc:docChg chg="delSld">
      <pc:chgData name="伊藤　孝夫" userId="7223191e-6c99-4ba4-b4dc-210160b35a3d" providerId="ADAL" clId="{385BE271-3702-4BD3-81B3-BF7E897635E7}" dt="2023-09-07T03:20:37.015" v="0" actId="2696"/>
      <pc:docMkLst>
        <pc:docMk/>
      </pc:docMkLst>
      <pc:sldChg chg="del">
        <pc:chgData name="伊藤　孝夫" userId="7223191e-6c99-4ba4-b4dc-210160b35a3d" providerId="ADAL" clId="{385BE271-3702-4BD3-81B3-BF7E897635E7}" dt="2023-09-07T03:20:37.015" v="0" actId="2696"/>
        <pc:sldMkLst>
          <pc:docMk/>
          <pc:sldMk cId="2934623251" sldId="326"/>
        </pc:sldMkLst>
      </pc:sldChg>
    </pc:docChg>
  </pc:docChgLst>
  <pc:docChgLst>
    <pc:chgData name="伊藤　孝夫" userId="7223191e-6c99-4ba4-b4dc-210160b35a3d" providerId="ADAL" clId="{7243F4D1-A117-468C-BAC0-70B907D246ED}"/>
    <pc:docChg chg="modSld">
      <pc:chgData name="伊藤　孝夫" userId="7223191e-6c99-4ba4-b4dc-210160b35a3d" providerId="ADAL" clId="{7243F4D1-A117-468C-BAC0-70B907D246ED}" dt="2023-08-25T07:03:44.170" v="0" actId="729"/>
      <pc:docMkLst>
        <pc:docMk/>
      </pc:docMkLst>
      <pc:sldChg chg="mod modShow">
        <pc:chgData name="伊藤　孝夫" userId="7223191e-6c99-4ba4-b4dc-210160b35a3d" providerId="ADAL" clId="{7243F4D1-A117-468C-BAC0-70B907D246ED}" dt="2023-08-25T07:03:44.170" v="0" actId="729"/>
        <pc:sldMkLst>
          <pc:docMk/>
          <pc:sldMk cId="2934623251" sldId="326"/>
        </pc:sldMkLst>
      </pc:sldChg>
    </pc:docChg>
  </pc:docChgLst>
  <pc:docChgLst>
    <pc:chgData name="伊藤　孝夫" userId="7223191e-6c99-4ba4-b4dc-210160b35a3d" providerId="ADAL" clId="{C3935A4F-946E-493E-AC28-725085FEE004}"/>
    <pc:docChg chg="delSld">
      <pc:chgData name="伊藤　孝夫" userId="7223191e-6c99-4ba4-b4dc-210160b35a3d" providerId="ADAL" clId="{C3935A4F-946E-493E-AC28-725085FEE004}" dt="2022-10-19T05:18:29.842" v="0" actId="2696"/>
      <pc:docMkLst>
        <pc:docMk/>
      </pc:docMkLst>
      <pc:sldChg chg="del">
        <pc:chgData name="伊藤　孝夫" userId="7223191e-6c99-4ba4-b4dc-210160b35a3d" providerId="ADAL" clId="{C3935A4F-946E-493E-AC28-725085FEE004}" dt="2022-10-19T05:18:29.842" v="0" actId="2696"/>
        <pc:sldMkLst>
          <pc:docMk/>
          <pc:sldMk cId="1828670713" sldId="473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'Sheet1 (2)'!$B$3:$B$29</c:f>
              <c:numCache>
                <c:formatCode>General</c:formatCode>
                <c:ptCount val="27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  <c:pt idx="15">
                  <c:v>160</c:v>
                </c:pt>
                <c:pt idx="16">
                  <c:v>170</c:v>
                </c:pt>
                <c:pt idx="17">
                  <c:v>180</c:v>
                </c:pt>
                <c:pt idx="18">
                  <c:v>190</c:v>
                </c:pt>
                <c:pt idx="19">
                  <c:v>200</c:v>
                </c:pt>
                <c:pt idx="20">
                  <c:v>210</c:v>
                </c:pt>
                <c:pt idx="21">
                  <c:v>220</c:v>
                </c:pt>
                <c:pt idx="22">
                  <c:v>230</c:v>
                </c:pt>
                <c:pt idx="23">
                  <c:v>240</c:v>
                </c:pt>
                <c:pt idx="24">
                  <c:v>250</c:v>
                </c:pt>
                <c:pt idx="25">
                  <c:v>260</c:v>
                </c:pt>
                <c:pt idx="26">
                  <c:v>270</c:v>
                </c:pt>
              </c:numCache>
            </c:numRef>
          </c:xVal>
          <c:yVal>
            <c:numRef>
              <c:f>'Sheet1 (2)'!$F$3:$F$29</c:f>
              <c:numCache>
                <c:formatCode>General</c:formatCode>
                <c:ptCount val="27"/>
                <c:pt idx="0">
                  <c:v>21000</c:v>
                </c:pt>
                <c:pt idx="1">
                  <c:v>22000</c:v>
                </c:pt>
                <c:pt idx="2">
                  <c:v>23000</c:v>
                </c:pt>
                <c:pt idx="3">
                  <c:v>24000</c:v>
                </c:pt>
                <c:pt idx="4">
                  <c:v>25000</c:v>
                </c:pt>
                <c:pt idx="5">
                  <c:v>26000</c:v>
                </c:pt>
                <c:pt idx="6">
                  <c:v>27000</c:v>
                </c:pt>
                <c:pt idx="7">
                  <c:v>28000</c:v>
                </c:pt>
                <c:pt idx="8">
                  <c:v>29000</c:v>
                </c:pt>
                <c:pt idx="9">
                  <c:v>30000</c:v>
                </c:pt>
                <c:pt idx="10">
                  <c:v>31000</c:v>
                </c:pt>
                <c:pt idx="11">
                  <c:v>32000</c:v>
                </c:pt>
                <c:pt idx="12">
                  <c:v>33000</c:v>
                </c:pt>
                <c:pt idx="13">
                  <c:v>34000</c:v>
                </c:pt>
                <c:pt idx="14">
                  <c:v>35000</c:v>
                </c:pt>
                <c:pt idx="15">
                  <c:v>36000</c:v>
                </c:pt>
                <c:pt idx="16">
                  <c:v>37000</c:v>
                </c:pt>
                <c:pt idx="17">
                  <c:v>38000</c:v>
                </c:pt>
                <c:pt idx="18">
                  <c:v>39000</c:v>
                </c:pt>
                <c:pt idx="19">
                  <c:v>40000</c:v>
                </c:pt>
                <c:pt idx="20">
                  <c:v>41000</c:v>
                </c:pt>
                <c:pt idx="21">
                  <c:v>42000</c:v>
                </c:pt>
                <c:pt idx="22">
                  <c:v>43000</c:v>
                </c:pt>
                <c:pt idx="23">
                  <c:v>44000</c:v>
                </c:pt>
                <c:pt idx="24">
                  <c:v>45000</c:v>
                </c:pt>
                <c:pt idx="25">
                  <c:v>46000</c:v>
                </c:pt>
                <c:pt idx="26">
                  <c:v>47000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E62E-42B6-9F1D-E8477EFE64B4}"/>
            </c:ext>
          </c:extLst>
        </c:ser>
        <c:ser>
          <c:idx val="1"/>
          <c:order val="1"/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'Sheet1 (2)'!$B$3:$B$29</c:f>
              <c:numCache>
                <c:formatCode>General</c:formatCode>
                <c:ptCount val="27"/>
                <c:pt idx="0">
                  <c:v>10</c:v>
                </c:pt>
                <c:pt idx="1">
                  <c:v>20</c:v>
                </c:pt>
                <c:pt idx="2">
                  <c:v>30</c:v>
                </c:pt>
                <c:pt idx="3">
                  <c:v>40</c:v>
                </c:pt>
                <c:pt idx="4">
                  <c:v>50</c:v>
                </c:pt>
                <c:pt idx="5">
                  <c:v>60</c:v>
                </c:pt>
                <c:pt idx="6">
                  <c:v>70</c:v>
                </c:pt>
                <c:pt idx="7">
                  <c:v>80</c:v>
                </c:pt>
                <c:pt idx="8">
                  <c:v>90</c:v>
                </c:pt>
                <c:pt idx="9">
                  <c:v>100</c:v>
                </c:pt>
                <c:pt idx="10">
                  <c:v>110</c:v>
                </c:pt>
                <c:pt idx="11">
                  <c:v>120</c:v>
                </c:pt>
                <c:pt idx="12">
                  <c:v>130</c:v>
                </c:pt>
                <c:pt idx="13">
                  <c:v>140</c:v>
                </c:pt>
                <c:pt idx="14">
                  <c:v>150</c:v>
                </c:pt>
                <c:pt idx="15">
                  <c:v>160</c:v>
                </c:pt>
                <c:pt idx="16">
                  <c:v>170</c:v>
                </c:pt>
                <c:pt idx="17">
                  <c:v>180</c:v>
                </c:pt>
                <c:pt idx="18">
                  <c:v>190</c:v>
                </c:pt>
                <c:pt idx="19">
                  <c:v>200</c:v>
                </c:pt>
                <c:pt idx="20">
                  <c:v>210</c:v>
                </c:pt>
                <c:pt idx="21">
                  <c:v>220</c:v>
                </c:pt>
                <c:pt idx="22">
                  <c:v>230</c:v>
                </c:pt>
                <c:pt idx="23">
                  <c:v>240</c:v>
                </c:pt>
                <c:pt idx="24">
                  <c:v>250</c:v>
                </c:pt>
                <c:pt idx="25">
                  <c:v>260</c:v>
                </c:pt>
                <c:pt idx="26">
                  <c:v>270</c:v>
                </c:pt>
              </c:numCache>
            </c:numRef>
          </c:xVal>
          <c:yVal>
            <c:numRef>
              <c:f>'Sheet1 (2)'!$J$3:$J$29</c:f>
              <c:numCache>
                <c:formatCode>General</c:formatCode>
                <c:ptCount val="27"/>
                <c:pt idx="0">
                  <c:v>30500</c:v>
                </c:pt>
                <c:pt idx="1">
                  <c:v>31000</c:v>
                </c:pt>
                <c:pt idx="2">
                  <c:v>31500</c:v>
                </c:pt>
                <c:pt idx="3">
                  <c:v>32000</c:v>
                </c:pt>
                <c:pt idx="4">
                  <c:v>32500</c:v>
                </c:pt>
                <c:pt idx="5">
                  <c:v>33000</c:v>
                </c:pt>
                <c:pt idx="6">
                  <c:v>33500</c:v>
                </c:pt>
                <c:pt idx="7">
                  <c:v>34000</c:v>
                </c:pt>
                <c:pt idx="8">
                  <c:v>34500</c:v>
                </c:pt>
                <c:pt idx="9">
                  <c:v>35000</c:v>
                </c:pt>
                <c:pt idx="10">
                  <c:v>35500</c:v>
                </c:pt>
                <c:pt idx="11">
                  <c:v>36000</c:v>
                </c:pt>
                <c:pt idx="12">
                  <c:v>36500</c:v>
                </c:pt>
                <c:pt idx="13">
                  <c:v>37000</c:v>
                </c:pt>
                <c:pt idx="14">
                  <c:v>37500</c:v>
                </c:pt>
                <c:pt idx="15">
                  <c:v>38000</c:v>
                </c:pt>
                <c:pt idx="16">
                  <c:v>38500</c:v>
                </c:pt>
                <c:pt idx="17">
                  <c:v>39000</c:v>
                </c:pt>
                <c:pt idx="18">
                  <c:v>39500</c:v>
                </c:pt>
                <c:pt idx="19">
                  <c:v>40000</c:v>
                </c:pt>
                <c:pt idx="20">
                  <c:v>40500</c:v>
                </c:pt>
                <c:pt idx="21">
                  <c:v>41000</c:v>
                </c:pt>
                <c:pt idx="22">
                  <c:v>41500</c:v>
                </c:pt>
                <c:pt idx="23">
                  <c:v>42000</c:v>
                </c:pt>
                <c:pt idx="24">
                  <c:v>42500</c:v>
                </c:pt>
                <c:pt idx="25">
                  <c:v>43000</c:v>
                </c:pt>
                <c:pt idx="26">
                  <c:v>43500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E62E-42B6-9F1D-E8477EFE64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65718256"/>
        <c:axId val="665722000"/>
      </c:scatterChart>
      <c:valAx>
        <c:axId val="6657182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5722000"/>
        <c:crosses val="autoZero"/>
        <c:crossBetween val="midCat"/>
      </c:valAx>
      <c:valAx>
        <c:axId val="665722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6571825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pPr>
              <a:defRPr/>
            </a:pPr>
            <a:fld id="{C545BC11-C2FB-440A-AD80-8A80956471B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2751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kumimoji="1" sz="1200"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kumimoji="1" sz="1200"/>
            </a:lvl1pPr>
          </a:lstStyle>
          <a:p>
            <a:pPr>
              <a:defRPr/>
            </a:pPr>
            <a:fld id="{B4A3485C-C6B4-4979-987A-6DE3B86CAAB0}" type="datetimeFigureOut">
              <a:rPr lang="ja-JP" altLang="en-US"/>
              <a:pPr>
                <a:defRPr/>
              </a:pPr>
              <a:t>2023/9/7</a:t>
            </a:fld>
            <a:endParaRPr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kumimoji="1" sz="1200"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kumimoji="1" sz="1200"/>
            </a:lvl1pPr>
          </a:lstStyle>
          <a:p>
            <a:pPr>
              <a:defRPr/>
            </a:pPr>
            <a:fld id="{ED0BC824-272E-4D76-9CFD-CBB6948C9DE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31423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6148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68350" indent="-295275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82688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55763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128838" indent="-236538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860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30432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5004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957638" indent="-236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B5709509-275E-44DA-8FF5-551ABAA17C4D}" type="slidenum">
              <a:rPr lang="ja-JP" altLang="en-US" smtClean="0"/>
              <a:pPr/>
              <a:t>1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543222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94E0B895-2ABB-4EBA-B80E-E58C8EB0A6A3}" type="slidenum">
              <a:rPr kumimoji="0" lang="en-US" altLang="ja-JP"/>
              <a:pPr/>
              <a:t>30</a:t>
            </a:fld>
            <a:endParaRPr kumimoji="0" lang="en-US" altLang="ja-JP" dirty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8688" y="752475"/>
            <a:ext cx="4948237" cy="3713163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721225"/>
            <a:ext cx="4989513" cy="4471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2372895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A9DB8C6A-AA8E-43F7-A280-D50B61C14F1F}" type="slidenum">
              <a:rPr kumimoji="0" lang="en-US" altLang="ja-JP"/>
              <a:pPr/>
              <a:t>31</a:t>
            </a:fld>
            <a:endParaRPr kumimoji="0" lang="en-US" altLang="ja-JP" dirty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8688" y="752475"/>
            <a:ext cx="4948237" cy="3713163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721225"/>
            <a:ext cx="4989513" cy="4471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8228619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B60E865C-1D01-4817-A080-8429950968B8}" type="slidenum">
              <a:rPr kumimoji="0" lang="en-US" altLang="ja-JP"/>
              <a:pPr/>
              <a:t>32</a:t>
            </a:fld>
            <a:endParaRPr kumimoji="0" lang="en-US" altLang="ja-JP" dirty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8688" y="752475"/>
            <a:ext cx="4948237" cy="3713163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721225"/>
            <a:ext cx="4989513" cy="4471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4791557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BCC6FEF7-4135-4BB9-B8F7-E885355B917F}" type="slidenum">
              <a:rPr kumimoji="0" lang="en-US" altLang="ja-JP"/>
              <a:pPr/>
              <a:t>33</a:t>
            </a:fld>
            <a:endParaRPr kumimoji="0" lang="en-US" altLang="ja-JP" dirty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8688" y="752475"/>
            <a:ext cx="4948237" cy="3713163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721225"/>
            <a:ext cx="4989513" cy="4471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25568472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Rationality is the quality or state of being reasonable, based on facts or reason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0BC824-272E-4D76-9CFD-CBB6948C9DE3}" type="slidenum">
              <a:rPr lang="ja-JP" altLang="en-US" smtClean="0"/>
              <a:pPr>
                <a:defRPr/>
              </a:pPr>
              <a:t>12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6369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Groupthink: A phenomenon that occurs in decision making when group members avoid disagreement</a:t>
            </a:r>
            <a:r>
              <a:rPr kumimoji="1" lang="en-US" altLang="ja-JP" baseline="0" dirty="0"/>
              <a:t> as they strive for consensus.</a:t>
            </a:r>
          </a:p>
          <a:p>
            <a:r>
              <a:rPr kumimoji="1" lang="en-US" altLang="ja-JP" baseline="0" dirty="0"/>
              <a:t>Goal displacement: A condition that occurs when a decision-making group loses sight of its original goal and a new, less important goal emerges.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0BC824-272E-4D76-9CFD-CBB6948C9DE3}" type="slidenum">
              <a:rPr lang="ja-JP" altLang="en-US" smtClean="0"/>
              <a:pPr>
                <a:defRPr/>
              </a:pPr>
              <a:t>13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67112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/>
              <a:t>Air legitimate difference: cognitive difference; differences</a:t>
            </a:r>
            <a:r>
              <a:rPr kumimoji="1" lang="en-US" altLang="ja-JP" baseline="0" dirty="0"/>
              <a:t> in perspectives or judgements about issues.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baseline="0" dirty="0"/>
              <a:t>Devil’s advocate: A person who has the job of criticizing ideas to ensure that their downsides are fully explored.</a:t>
            </a:r>
            <a:endParaRPr kumimoji="1" lang="ja-JP" altLang="en-US" dirty="0"/>
          </a:p>
          <a:p>
            <a:r>
              <a:rPr kumimoji="1" lang="en-US" altLang="ja-JP" baseline="0" dirty="0"/>
              <a:t>Brainstorming: A process in which group members generate as many ideas about a problem as they can; criticism is withheld until all ideas have been proposed.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D0BC824-272E-4D76-9CFD-CBB6948C9DE3}" type="slidenum">
              <a:rPr lang="ja-JP" altLang="en-US" smtClean="0"/>
              <a:pPr>
                <a:defRPr/>
              </a:pPr>
              <a:t>14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641062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EA9C97C9-2C8B-490B-BA06-AC273CFED426}" type="slidenum">
              <a:rPr kumimoji="0" lang="en-US" altLang="ja-JP"/>
              <a:pPr/>
              <a:t>25</a:t>
            </a:fld>
            <a:endParaRPr kumimoji="0" lang="en-US" altLang="ja-JP" dirty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8688" y="752475"/>
            <a:ext cx="4948237" cy="3713163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721225"/>
            <a:ext cx="4989513" cy="4471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16933217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E7DD2421-CF36-4C54-B412-386388ECB954}" type="slidenum">
              <a:rPr kumimoji="0" lang="en-US" altLang="ja-JP"/>
              <a:pPr/>
              <a:t>26</a:t>
            </a:fld>
            <a:endParaRPr kumimoji="0" lang="en-US" altLang="ja-JP" dirty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8688" y="752475"/>
            <a:ext cx="4948237" cy="3713163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721225"/>
            <a:ext cx="4989513" cy="4471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4429975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2A05821B-8BCD-413A-A374-6A27898A3396}" type="slidenum">
              <a:rPr kumimoji="0" lang="en-US" altLang="ja-JP"/>
              <a:pPr/>
              <a:t>27</a:t>
            </a:fld>
            <a:endParaRPr kumimoji="0" lang="en-US" altLang="ja-JP" dirty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8688" y="752475"/>
            <a:ext cx="4948237" cy="3713163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721225"/>
            <a:ext cx="4989513" cy="4471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41046785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D63DABCC-5CEE-46A5-831A-210DB361FBEF}" type="slidenum">
              <a:rPr kumimoji="0" lang="en-US" altLang="ja-JP"/>
              <a:pPr/>
              <a:t>28</a:t>
            </a:fld>
            <a:endParaRPr kumimoji="0" lang="en-US" altLang="ja-JP" dirty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8688" y="752475"/>
            <a:ext cx="4948237" cy="3713163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721225"/>
            <a:ext cx="4989513" cy="4471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2778815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B71F169A-CA99-4C81-A2E5-33FCC63CA227}" type="slidenum">
              <a:rPr kumimoji="0" lang="en-US" altLang="ja-JP"/>
              <a:pPr/>
              <a:t>29</a:t>
            </a:fld>
            <a:endParaRPr kumimoji="0" lang="en-US" altLang="ja-JP" dirty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8688" y="752475"/>
            <a:ext cx="4948237" cy="3713163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8050" y="4721225"/>
            <a:ext cx="4989513" cy="44719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 dirty="0"/>
          </a:p>
        </p:txBody>
      </p:sp>
    </p:spTree>
    <p:extLst>
      <p:ext uri="{BB962C8B-B14F-4D97-AF65-F5344CB8AC3E}">
        <p14:creationId xmlns:p14="http://schemas.microsoft.com/office/powerpoint/2010/main" val="2002182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697DD-78AB-4EEB-A1AD-D23E93F74AB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23023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DD077-51E2-4C06-9098-92BEE20F051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42931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B8F45-55AC-4940-85CE-06E16E73DAA3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147477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タイトル、テキスト、クリップ アー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クリップアート プレースホルダ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/>
          <a:p>
            <a:pPr lvl="0"/>
            <a:endParaRPr lang="ja-JP" altLang="en-US" noProof="0" dirty="0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3DB186E6-57E2-4DA2-831F-6F902F7815E6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5690048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タイトル、テキスト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9EF55AA-9829-4F0B-A528-DFB30AC13EC5}" type="slidenum">
              <a:rPr lang="en-US" altLang="ja-JP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45758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8778A-CFC0-475C-BE08-E1C5DB03BBA1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40363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581A41-70AB-4974-857B-EBCCAFC7716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39340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136496-96B6-4C7A-94C6-1FE26C3F98B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86238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D2411-093E-4466-8C7F-97A941FEC505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42869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2CA89-3461-4F9B-9845-6EA2A92F6C4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10290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F4486F-28A2-40D6-A893-FE1DEF7C7A88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2453879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F04D2-AB50-4826-9E3D-EB5FF35A8B27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960184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1B084-95BB-4A7D-B42D-3C9F5499DA2A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76545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6FC5766-271C-436A-AE05-E1536F2B57B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6" r:id="rId1"/>
    <p:sldLayoutId id="2147483996" r:id="rId2"/>
    <p:sldLayoutId id="2147483997" r:id="rId3"/>
    <p:sldLayoutId id="2147483998" r:id="rId4"/>
    <p:sldLayoutId id="2147483999" r:id="rId5"/>
    <p:sldLayoutId id="2147484000" r:id="rId6"/>
    <p:sldLayoutId id="2147484001" r:id="rId7"/>
    <p:sldLayoutId id="2147484002" r:id="rId8"/>
    <p:sldLayoutId id="2147484003" r:id="rId9"/>
    <p:sldLayoutId id="2147484004" r:id="rId10"/>
    <p:sldLayoutId id="2147484005" r:id="rId11"/>
    <p:sldLayoutId id="2147484007" r:id="rId12"/>
    <p:sldLayoutId id="2147484008" r:id="rId13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totakao@Hiroshima-u.ac.j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hyperlink" Target="http://www.hiroshima-u.ac.jp/index-j.html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jpe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2133600"/>
            <a:ext cx="7988300" cy="1565513"/>
          </a:xfrm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ja-JP" sz="4800" dirty="0"/>
              <a:t>The MOT and Venture Business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34219" y="3699112"/>
            <a:ext cx="8174037" cy="2394183"/>
          </a:xfrm>
        </p:spPr>
        <p:txBody>
          <a:bodyPr/>
          <a:lstStyle/>
          <a:p>
            <a:pPr eaLnBrk="1" hangingPunct="1"/>
            <a:r>
              <a:rPr lang="en-US" altLang="ja-JP" sz="2800" dirty="0">
                <a:solidFill>
                  <a:srgbClr val="FF0000"/>
                </a:solidFill>
              </a:rPr>
              <a:t>Prof. Takao Ito, </a:t>
            </a:r>
          </a:p>
          <a:p>
            <a:pPr eaLnBrk="1" hangingPunct="1"/>
            <a:r>
              <a:rPr lang="en-US" altLang="ja-JP" sz="2800" dirty="0"/>
              <a:t>Doctor of Economics, PH.D. of Engineering, </a:t>
            </a:r>
          </a:p>
          <a:p>
            <a:pPr eaLnBrk="1" hangingPunct="1"/>
            <a:r>
              <a:rPr lang="en-US" altLang="ja-JP" sz="2800" dirty="0"/>
              <a:t>Graduate School</a:t>
            </a:r>
            <a:r>
              <a:rPr lang="ja-JP" altLang="en-US" sz="2800" dirty="0"/>
              <a:t> </a:t>
            </a:r>
            <a:r>
              <a:rPr lang="en-US" altLang="ja-JP" sz="2800" dirty="0"/>
              <a:t>of Advanced Science and Engineering, Hiroshima University</a:t>
            </a:r>
          </a:p>
          <a:p>
            <a:pPr eaLnBrk="1" hangingPunct="1"/>
            <a:r>
              <a:rPr lang="en-US" altLang="ja-JP" sz="2800" dirty="0"/>
              <a:t>E-Mail: </a:t>
            </a:r>
            <a:r>
              <a:rPr lang="en-US" altLang="ja-JP" sz="2800" dirty="0">
                <a:hlinkClick r:id="rId3"/>
              </a:rPr>
              <a:t>itotakao@Hiroshima-u.ac.jp</a:t>
            </a:r>
            <a:endParaRPr lang="en-US" altLang="ja-JP" sz="2800" dirty="0"/>
          </a:p>
        </p:txBody>
      </p:sp>
      <p:grpSp>
        <p:nvGrpSpPr>
          <p:cNvPr id="5124" name="グループ化 5"/>
          <p:cNvGrpSpPr>
            <a:grpSpLocks/>
          </p:cNvGrpSpPr>
          <p:nvPr/>
        </p:nvGrpSpPr>
        <p:grpSpPr bwMode="auto">
          <a:xfrm>
            <a:off x="0" y="0"/>
            <a:ext cx="1655763" cy="2090738"/>
            <a:chOff x="1979712" y="404664"/>
            <a:chExt cx="1656184" cy="2091159"/>
          </a:xfrm>
        </p:grpSpPr>
        <p:pic>
          <p:nvPicPr>
            <p:cNvPr id="5127" name="Picture 4" descr="広島大学">
              <a:hlinkClick r:id="rId4"/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712" y="2060848"/>
              <a:ext cx="1656184" cy="434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28" name="図 3" descr="1321661042.jp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79712" y="404664"/>
              <a:ext cx="1656184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80152E-3181-4F9E-9E7C-1F0A88825FF5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  <p:sp>
        <p:nvSpPr>
          <p:cNvPr id="9" name="正方形/長方形 8"/>
          <p:cNvSpPr/>
          <p:nvPr/>
        </p:nvSpPr>
        <p:spPr>
          <a:xfrm>
            <a:off x="4932041" y="190500"/>
            <a:ext cx="421196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ja-JP" altLang="en-US" sz="1400" b="1" dirty="0"/>
              <a:t>５ </a:t>
            </a:r>
            <a:r>
              <a:rPr lang="en-US" altLang="ja-JP" sz="1400" b="1" dirty="0"/>
              <a:t>Guiding Principles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The</a:t>
            </a:r>
            <a:r>
              <a:rPr lang="ja-JP" altLang="en-US" sz="1400" dirty="0"/>
              <a:t> </a:t>
            </a:r>
            <a:r>
              <a:rPr lang="en-US" altLang="ja-JP" sz="1400" dirty="0"/>
              <a:t>Pursuit</a:t>
            </a:r>
            <a:r>
              <a:rPr lang="ja-JP" altLang="en-US" sz="1400" dirty="0"/>
              <a:t> </a:t>
            </a:r>
            <a:r>
              <a:rPr lang="en-US" altLang="ja-JP" sz="1400" dirty="0"/>
              <a:t>of</a:t>
            </a:r>
            <a:r>
              <a:rPr lang="ja-JP" altLang="en-US" sz="1400" dirty="0"/>
              <a:t> </a:t>
            </a:r>
            <a:r>
              <a:rPr lang="en-US" altLang="ja-JP" sz="1400" dirty="0"/>
              <a:t>Peace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The</a:t>
            </a:r>
            <a:r>
              <a:rPr lang="ja-JP" altLang="en-US" sz="1400" dirty="0"/>
              <a:t> </a:t>
            </a:r>
            <a:r>
              <a:rPr lang="en-US" altLang="ja-JP" sz="1400" dirty="0"/>
              <a:t>Creation</a:t>
            </a:r>
            <a:r>
              <a:rPr lang="ja-JP" altLang="en-US" sz="1400" dirty="0"/>
              <a:t> </a:t>
            </a:r>
            <a:r>
              <a:rPr lang="en-US" altLang="ja-JP" sz="1400" dirty="0"/>
              <a:t>of</a:t>
            </a:r>
            <a:r>
              <a:rPr lang="ja-JP" altLang="en-US" sz="1400" dirty="0"/>
              <a:t> </a:t>
            </a:r>
            <a:r>
              <a:rPr lang="en-US" altLang="ja-JP" sz="1400" dirty="0"/>
              <a:t>New</a:t>
            </a:r>
            <a:r>
              <a:rPr lang="ja-JP" altLang="en-US" sz="1400" dirty="0"/>
              <a:t> </a:t>
            </a:r>
            <a:r>
              <a:rPr lang="en-US" altLang="ja-JP" sz="1400" dirty="0"/>
              <a:t>Forms</a:t>
            </a:r>
            <a:r>
              <a:rPr lang="ja-JP" altLang="en-US" sz="1400" dirty="0"/>
              <a:t> </a:t>
            </a:r>
            <a:r>
              <a:rPr lang="en-US" altLang="ja-JP" sz="1400" dirty="0"/>
              <a:t>of</a:t>
            </a:r>
            <a:r>
              <a:rPr lang="ja-JP" altLang="en-US" sz="1400" dirty="0"/>
              <a:t> </a:t>
            </a:r>
            <a:r>
              <a:rPr lang="en-US" altLang="ja-JP" sz="1400" dirty="0"/>
              <a:t>Knowledge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The</a:t>
            </a:r>
            <a:r>
              <a:rPr lang="ja-JP" altLang="en-US" sz="1400" dirty="0"/>
              <a:t> </a:t>
            </a:r>
            <a:r>
              <a:rPr lang="en-US" altLang="ja-JP" sz="1400" dirty="0"/>
              <a:t>Nurturing</a:t>
            </a:r>
            <a:r>
              <a:rPr lang="ja-JP" altLang="en-US" sz="1400" dirty="0"/>
              <a:t> </a:t>
            </a:r>
            <a:r>
              <a:rPr lang="en-US" altLang="ja-JP" sz="1400" dirty="0"/>
              <a:t>of</a:t>
            </a:r>
            <a:r>
              <a:rPr lang="ja-JP" altLang="en-US" sz="1400" dirty="0"/>
              <a:t> </a:t>
            </a:r>
            <a:r>
              <a:rPr lang="en-US" altLang="ja-JP" sz="1400" dirty="0"/>
              <a:t>Well-Rounded</a:t>
            </a:r>
            <a:r>
              <a:rPr lang="ja-JP" altLang="en-US" sz="1400" dirty="0"/>
              <a:t> </a:t>
            </a:r>
            <a:r>
              <a:rPr lang="en-US" altLang="ja-JP" sz="1400" dirty="0"/>
              <a:t>Human</a:t>
            </a:r>
            <a:r>
              <a:rPr lang="ja-JP" altLang="en-US" sz="1400" dirty="0"/>
              <a:t> </a:t>
            </a:r>
            <a:r>
              <a:rPr lang="en-US" altLang="ja-JP" sz="1400" dirty="0"/>
              <a:t>Beings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Collaboration with the Local, Regional, and International Community</a:t>
            </a:r>
          </a:p>
          <a:p>
            <a:pPr marL="285750" indent="-285750">
              <a:buFont typeface="Wingdings" pitchFamily="2" charset="2"/>
              <a:buChar char="Ø"/>
              <a:defRPr/>
            </a:pPr>
            <a:r>
              <a:rPr lang="en-US" altLang="ja-JP" sz="1400" dirty="0"/>
              <a:t>Continuous Self-Development</a:t>
            </a:r>
            <a:endParaRPr lang="ja-JP" altLang="en-US" sz="1400" dirty="0"/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827088" y="2133600"/>
            <a:ext cx="3024187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kumimoji="1" sz="21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5143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8572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5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2001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1543050" indent="-17145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0002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4574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29146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371850" indent="-17145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</a:rPr>
              <a:t>Intensive Course of</a:t>
            </a:r>
            <a:r>
              <a:rPr lang="en-US" altLang="ja-JP" sz="1800" dirty="0">
                <a:latin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462863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1"/>
            <a:ext cx="7886700" cy="1124744"/>
          </a:xfrm>
        </p:spPr>
        <p:txBody>
          <a:bodyPr/>
          <a:lstStyle/>
          <a:p>
            <a:r>
              <a:rPr kumimoji="1" lang="en-US" altLang="ja-JP" dirty="0"/>
              <a:t>Organizational decision making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980728"/>
            <a:ext cx="9133217" cy="5507326"/>
          </a:xfrm>
        </p:spPr>
        <p:txBody>
          <a:bodyPr/>
          <a:lstStyle/>
          <a:p>
            <a:r>
              <a:rPr lang="en-US" altLang="ja-JP" sz="3600" dirty="0"/>
              <a:t>Models of organizational decision processes</a:t>
            </a:r>
          </a:p>
          <a:p>
            <a:pPr marL="0" indent="0">
              <a:buNone/>
            </a:pPr>
            <a:r>
              <a:rPr kumimoji="1" lang="en-US" altLang="ja-JP" sz="3600" dirty="0"/>
              <a:t>Decision makers cannot be truly rational because 1) they have imperfect, incomplete information about alternatives and consequences; 2) the problems they face are so complex; 3) human beings simply cannot process all the information to which they are exposed; 4) there is not enough time to process all relevant information fully; and 5) people, including managers within the same firm, have conflicting goals.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7555141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1"/>
            <a:ext cx="7886700" cy="1124744"/>
          </a:xfrm>
        </p:spPr>
        <p:txBody>
          <a:bodyPr/>
          <a:lstStyle/>
          <a:p>
            <a:r>
              <a:rPr kumimoji="1" lang="en-US" altLang="ja-JP" dirty="0"/>
              <a:t>Organizational decision making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980728"/>
            <a:ext cx="9133217" cy="5507326"/>
          </a:xfrm>
        </p:spPr>
        <p:txBody>
          <a:bodyPr/>
          <a:lstStyle/>
          <a:p>
            <a:r>
              <a:rPr kumimoji="1" lang="en-US" altLang="ja-JP" sz="4800" dirty="0"/>
              <a:t>Constraints on decision makers</a:t>
            </a:r>
          </a:p>
          <a:p>
            <a:pPr marL="0" indent="0">
              <a:buNone/>
            </a:pPr>
            <a:r>
              <a:rPr lang="en-US" altLang="ja-JP" sz="4800" dirty="0"/>
              <a:t>You cannot do whatever you want because of various constraints you face: financial, legal, market, human, and organizational that inhibit certain actions.</a:t>
            </a:r>
          </a:p>
        </p:txBody>
      </p:sp>
    </p:spTree>
    <p:extLst>
      <p:ext uri="{BB962C8B-B14F-4D97-AF65-F5344CB8AC3E}">
        <p14:creationId xmlns:p14="http://schemas.microsoft.com/office/powerpoint/2010/main" val="27110879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7886700" cy="687611"/>
          </a:xfrm>
        </p:spPr>
        <p:txBody>
          <a:bodyPr/>
          <a:lstStyle/>
          <a:p>
            <a:r>
              <a:rPr kumimoji="1" lang="en-US" altLang="ja-JP" dirty="0"/>
              <a:t>Some useful concepts in decision making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400600"/>
          </a:xfrm>
        </p:spPr>
        <p:txBody>
          <a:bodyPr/>
          <a:lstStyle/>
          <a:p>
            <a:r>
              <a:rPr kumimoji="1" lang="en-US" altLang="ja-JP" sz="4000" dirty="0"/>
              <a:t>Bounded rationality: A less-than-perfect form of rationality in which decision makers cannot be perfectly rational because decisions are complex and complete information is unavailable.</a:t>
            </a:r>
          </a:p>
          <a:p>
            <a:r>
              <a:rPr lang="en-US" altLang="ja-JP" sz="4000" dirty="0"/>
              <a:t>Incremental model: Model of organizational decision making in which major solutions arise through a series of smaller decisions.</a:t>
            </a:r>
          </a:p>
        </p:txBody>
      </p:sp>
    </p:spTree>
    <p:extLst>
      <p:ext uri="{BB962C8B-B14F-4D97-AF65-F5344CB8AC3E}">
        <p14:creationId xmlns:p14="http://schemas.microsoft.com/office/powerpoint/2010/main" val="23360031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16633"/>
            <a:ext cx="9036496" cy="864096"/>
          </a:xfrm>
        </p:spPr>
        <p:txBody>
          <a:bodyPr/>
          <a:lstStyle/>
          <a:p>
            <a:r>
              <a:rPr kumimoji="1" lang="en-US" altLang="ja-JP" dirty="0"/>
              <a:t>Decision making in groups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0912126"/>
              </p:ext>
            </p:extLst>
          </p:nvPr>
        </p:nvGraphicFramePr>
        <p:xfrm>
          <a:off x="-7185" y="980729"/>
          <a:ext cx="9144000" cy="49678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906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</a:rPr>
                        <a:t>Potential advantages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3200" u="none" strike="noStrike" dirty="0">
                          <a:effectLst/>
                        </a:rPr>
                        <a:t>Potential disadvantages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20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3200" u="none" strike="noStrike" dirty="0">
                          <a:effectLst/>
                        </a:rPr>
                        <a:t>Larger pool of information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3200" u="none" strike="noStrike" dirty="0">
                          <a:effectLst/>
                        </a:rPr>
                        <a:t>One person dominants.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51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3200" u="none" strike="noStrike" dirty="0">
                          <a:effectLst/>
                        </a:rPr>
                        <a:t>More perspectives and approaches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3200" u="none" strike="noStrike" dirty="0">
                          <a:effectLst/>
                        </a:rPr>
                        <a:t>Satisficing.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20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3200" u="none" strike="noStrike" dirty="0">
                          <a:effectLst/>
                        </a:rPr>
                        <a:t>Intellectual stimulation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3200" u="none" strike="noStrike" dirty="0">
                          <a:effectLst/>
                        </a:rPr>
                        <a:t>Groupthink.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0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3200" u="none" strike="noStrike" dirty="0">
                          <a:effectLst/>
                        </a:rPr>
                        <a:t>People understand the decision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3200" u="none" strike="noStrike" dirty="0">
                          <a:effectLst/>
                        </a:rPr>
                        <a:t>Goal displacement.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2081">
                <a:tc>
                  <a:txBody>
                    <a:bodyPr/>
                    <a:lstStyle/>
                    <a:p>
                      <a:pPr algn="l" fontAlgn="ctr"/>
                      <a:r>
                        <a:rPr lang="en-US" sz="3200" u="none" strike="noStrike" dirty="0">
                          <a:effectLst/>
                        </a:rPr>
                        <a:t>People are committed to the decision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3200" u="none" strike="noStrike" dirty="0">
                          <a:effectLst/>
                        </a:rPr>
                        <a:t>　</a:t>
                      </a:r>
                      <a:endParaRPr lang="ja-JP" alt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815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6863" y="116632"/>
            <a:ext cx="7886700" cy="543595"/>
          </a:xfrm>
        </p:spPr>
        <p:txBody>
          <a:bodyPr/>
          <a:lstStyle/>
          <a:p>
            <a:r>
              <a:rPr kumimoji="1" lang="en-US" altLang="ja-JP" dirty="0"/>
              <a:t>Managing group decision making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3347864" y="2394689"/>
            <a:ext cx="2592288" cy="114738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Effective group decision making</a:t>
            </a:r>
            <a:endParaRPr kumimoji="1" lang="ja-JP" altLang="en-US" dirty="0"/>
          </a:p>
        </p:txBody>
      </p:sp>
      <p:sp>
        <p:nvSpPr>
          <p:cNvPr id="5" name="円/楕円 4"/>
          <p:cNvSpPr/>
          <p:nvPr/>
        </p:nvSpPr>
        <p:spPr>
          <a:xfrm>
            <a:off x="6038478" y="548680"/>
            <a:ext cx="3168352" cy="2993392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Constructive conflict</a:t>
            </a:r>
          </a:p>
          <a:p>
            <a:pPr marL="342900" indent="-342900">
              <a:buAutoNum type="arabicPeriod"/>
            </a:pPr>
            <a:r>
              <a:rPr kumimoji="1" lang="en-US" altLang="ja-JP" dirty="0"/>
              <a:t>Air legitimate differences;</a:t>
            </a:r>
          </a:p>
          <a:p>
            <a:pPr marL="342900" indent="-342900">
              <a:buAutoNum type="arabicPeriod"/>
            </a:pPr>
            <a:r>
              <a:rPr kumimoji="1" lang="en-US" altLang="ja-JP" dirty="0"/>
              <a:t>Stay task-related;</a:t>
            </a:r>
          </a:p>
          <a:p>
            <a:pPr marL="342900" indent="-342900">
              <a:buAutoNum type="arabicPeriod"/>
            </a:pPr>
            <a:r>
              <a:rPr kumimoji="1" lang="en-US" altLang="ja-JP" dirty="0"/>
              <a:t>Be impersonal;</a:t>
            </a:r>
          </a:p>
          <a:p>
            <a:pPr marL="342900" indent="-342900">
              <a:buAutoNum type="arabicPeriod"/>
            </a:pPr>
            <a:r>
              <a:rPr kumimoji="1" lang="en-US" altLang="ja-JP" dirty="0"/>
              <a:t>Play devil’s advocate.</a:t>
            </a:r>
            <a:endParaRPr kumimoji="1" lang="ja-JP" altLang="en-US" dirty="0"/>
          </a:p>
        </p:txBody>
      </p:sp>
      <p:sp>
        <p:nvSpPr>
          <p:cNvPr id="6" name="円/楕円 5"/>
          <p:cNvSpPr/>
          <p:nvPr/>
        </p:nvSpPr>
        <p:spPr>
          <a:xfrm>
            <a:off x="3074652" y="3862113"/>
            <a:ext cx="3168352" cy="299339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Creativity</a:t>
            </a:r>
          </a:p>
          <a:p>
            <a:pPr marL="342900" indent="-342900">
              <a:buAutoNum type="arabicPeriod"/>
            </a:pPr>
            <a:r>
              <a:rPr kumimoji="1" lang="en-US" altLang="ja-JP" dirty="0"/>
              <a:t>Brainstorm;</a:t>
            </a:r>
          </a:p>
          <a:p>
            <a:pPr marL="342900" indent="-342900">
              <a:buAutoNum type="arabicPeriod"/>
            </a:pPr>
            <a:r>
              <a:rPr kumimoji="1" lang="en-US" altLang="ja-JP" dirty="0"/>
              <a:t>Avoid criticizing;</a:t>
            </a:r>
          </a:p>
          <a:p>
            <a:pPr marL="342900" indent="-342900">
              <a:buAutoNum type="arabicPeriod"/>
            </a:pPr>
            <a:r>
              <a:rPr kumimoji="1" lang="en-US" altLang="ja-JP" dirty="0"/>
              <a:t>Exhaust ideas;</a:t>
            </a:r>
          </a:p>
          <a:p>
            <a:pPr marL="342900" indent="-342900">
              <a:buAutoNum type="arabicPeriod"/>
            </a:pPr>
            <a:r>
              <a:rPr kumimoji="1" lang="en-US" altLang="ja-JP" dirty="0"/>
              <a:t>Combine ideas.</a:t>
            </a:r>
          </a:p>
          <a:p>
            <a:pPr marL="342900" indent="-342900">
              <a:buAutoNum type="arabicPeriod"/>
            </a:pPr>
            <a:endParaRPr kumimoji="1" lang="en-US" altLang="ja-JP" dirty="0"/>
          </a:p>
          <a:p>
            <a:pPr marL="342900" indent="-342900">
              <a:buAutoNum type="arabicPeriod"/>
            </a:pPr>
            <a:endParaRPr kumimoji="1" lang="en-US" altLang="ja-JP" dirty="0"/>
          </a:p>
          <a:p>
            <a:pPr marL="342900" indent="-342900">
              <a:buAutoNum type="arabicPeriod"/>
            </a:pP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0" y="660227"/>
            <a:ext cx="3168352" cy="2993392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Leadership</a:t>
            </a:r>
          </a:p>
          <a:p>
            <a:pPr marL="342900" indent="-342900">
              <a:buAutoNum type="arabicPeriod"/>
            </a:pPr>
            <a:r>
              <a:rPr kumimoji="1" lang="en-US" altLang="ja-JP" dirty="0"/>
              <a:t>Avoid domination;</a:t>
            </a:r>
          </a:p>
          <a:p>
            <a:pPr marL="342900" indent="-342900">
              <a:buAutoNum type="arabicPeriod"/>
            </a:pPr>
            <a:r>
              <a:rPr kumimoji="1" lang="en-US" altLang="ja-JP" dirty="0"/>
              <a:t>Encourage input;</a:t>
            </a:r>
          </a:p>
          <a:p>
            <a:pPr marL="342900" indent="-342900">
              <a:buAutoNum type="arabicPeriod"/>
            </a:pPr>
            <a:r>
              <a:rPr kumimoji="1" lang="en-US" altLang="ja-JP" dirty="0"/>
              <a:t>Avoid groupthink and satisficing;</a:t>
            </a:r>
          </a:p>
          <a:p>
            <a:pPr marL="342900" indent="-342900">
              <a:buAutoNum type="arabicPeriod"/>
            </a:pPr>
            <a:r>
              <a:rPr kumimoji="1" lang="en-US" altLang="ja-JP" dirty="0"/>
              <a:t>Remember goals.</a:t>
            </a:r>
          </a:p>
          <a:p>
            <a:pPr marL="342900" indent="-342900">
              <a:buAutoNum type="arabicPeriod"/>
            </a:pPr>
            <a:endParaRPr kumimoji="1" lang="en-US" altLang="ja-JP" dirty="0"/>
          </a:p>
          <a:p>
            <a:pPr marL="342900" indent="-342900">
              <a:buAutoNum type="arabicPeriod"/>
            </a:pPr>
            <a:endParaRPr kumimoji="1" lang="ja-JP" altLang="en-US" dirty="0"/>
          </a:p>
        </p:txBody>
      </p:sp>
      <p:cxnSp>
        <p:nvCxnSpPr>
          <p:cNvPr id="8" name="直線矢印コネクタ 7"/>
          <p:cNvCxnSpPr/>
          <p:nvPr/>
        </p:nvCxnSpPr>
        <p:spPr>
          <a:xfrm flipV="1">
            <a:off x="4644008" y="3542072"/>
            <a:ext cx="0" cy="320079"/>
          </a:xfrm>
          <a:prstGeom prst="straightConnector1">
            <a:avLst/>
          </a:prstGeom>
          <a:ln w="666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>
            <a:off x="2987635" y="2983207"/>
            <a:ext cx="361433" cy="0"/>
          </a:xfrm>
          <a:prstGeom prst="straightConnector1">
            <a:avLst/>
          </a:prstGeom>
          <a:ln w="666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 flipH="1" flipV="1">
            <a:off x="5929718" y="2983207"/>
            <a:ext cx="379891" cy="19528"/>
          </a:xfrm>
          <a:prstGeom prst="straightConnector1">
            <a:avLst/>
          </a:prstGeom>
          <a:ln w="666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9026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3528" y="1"/>
            <a:ext cx="7886700" cy="1124744"/>
          </a:xfrm>
        </p:spPr>
        <p:txBody>
          <a:bodyPr/>
          <a:lstStyle/>
          <a:p>
            <a:pPr algn="ctr"/>
            <a:r>
              <a:rPr kumimoji="1" lang="en-US" altLang="ja-JP" sz="3600" dirty="0">
                <a:latin typeface="+mn-ea"/>
                <a:ea typeface="+mn-ea"/>
              </a:rPr>
              <a:t>2. Decision Making in a Crisis</a:t>
            </a:r>
            <a:endParaRPr kumimoji="1" lang="ja-JP" altLang="en-US" sz="3600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-21116" y="1100658"/>
            <a:ext cx="9165115" cy="5208661"/>
          </a:xfrm>
        </p:spPr>
        <p:txBody>
          <a:bodyPr/>
          <a:lstStyle/>
          <a:p>
            <a:r>
              <a:rPr kumimoji="1" lang="en-US" altLang="ja-JP" sz="3200" dirty="0"/>
              <a:t>You must make decisions under a great deal of pressure in crisis situations.</a:t>
            </a:r>
          </a:p>
          <a:p>
            <a:r>
              <a:rPr lang="en-US" altLang="ja-JP" sz="3200" dirty="0"/>
              <a:t>Your organization should prepare for crises in advance.</a:t>
            </a:r>
          </a:p>
          <a:p>
            <a:r>
              <a:rPr kumimoji="1" lang="en-US" altLang="ja-JP" sz="3200" dirty="0"/>
              <a:t>You should be able to answer the following questions:</a:t>
            </a:r>
          </a:p>
          <a:p>
            <a:pPr marL="457200" indent="-457200">
              <a:buAutoNum type="arabicParenR"/>
            </a:pPr>
            <a:r>
              <a:rPr lang="en-US" altLang="ja-JP" sz="3200" dirty="0"/>
              <a:t>What kinds of crises could your company face?</a:t>
            </a:r>
          </a:p>
          <a:p>
            <a:pPr marL="457200" indent="-457200">
              <a:buAutoNum type="arabicParenR"/>
            </a:pPr>
            <a:r>
              <a:rPr lang="en-US" altLang="ja-JP" sz="3200" dirty="0"/>
              <a:t>Can your company detect a crisis in its early stages?</a:t>
            </a:r>
          </a:p>
          <a:p>
            <a:pPr marL="457200" indent="-457200">
              <a:buAutoNum type="arabicParenR"/>
            </a:pPr>
            <a:r>
              <a:rPr lang="en-US" altLang="ja-JP" sz="3200" dirty="0"/>
              <a:t>How will it manage a crisis if one occurs?</a:t>
            </a:r>
          </a:p>
          <a:p>
            <a:pPr marL="457200" indent="-457200">
              <a:buAutoNum type="arabicParenR"/>
            </a:pPr>
            <a:r>
              <a:rPr lang="en-US" altLang="ja-JP" sz="3200" dirty="0"/>
              <a:t>How can it benefit from a crisis after it has passed? 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25981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886700" cy="975643"/>
          </a:xfrm>
        </p:spPr>
        <p:txBody>
          <a:bodyPr/>
          <a:lstStyle/>
          <a:p>
            <a:r>
              <a:rPr kumimoji="1" lang="en-US" altLang="ja-JP" dirty="0"/>
              <a:t>Common but mistaken beliefs: how not to handle crisis management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256584"/>
          </a:xfrm>
        </p:spPr>
        <p:txBody>
          <a:bodyPr/>
          <a:lstStyle/>
          <a:p>
            <a:r>
              <a:rPr kumimoji="1" lang="en-US" altLang="ja-JP" sz="2800" dirty="0"/>
              <a:t>We don’t have a crisis.</a:t>
            </a:r>
          </a:p>
          <a:p>
            <a:r>
              <a:rPr lang="en-US" altLang="ja-JP" sz="2800" dirty="0"/>
              <a:t>We can handle a crisis.</a:t>
            </a:r>
          </a:p>
          <a:p>
            <a:r>
              <a:rPr kumimoji="1" lang="en-US" altLang="ja-JP" sz="2800" dirty="0"/>
              <a:t>Crisis management is a luxury we can’t afford.</a:t>
            </a:r>
          </a:p>
          <a:p>
            <a:r>
              <a:rPr lang="en-US" altLang="ja-JP" sz="2800" dirty="0"/>
              <a:t>If a major crisis happens, someone else will rescue us.</a:t>
            </a:r>
          </a:p>
          <a:p>
            <a:r>
              <a:rPr kumimoji="1" lang="en-US" altLang="ja-JP" sz="2800" dirty="0"/>
              <a:t>Accidents are just a cost of doing business.</a:t>
            </a:r>
          </a:p>
          <a:p>
            <a:r>
              <a:rPr lang="en-US" altLang="ja-JP" sz="2800" dirty="0"/>
              <a:t>Most crises are the fault of bad individuals; therefore, there’s not much we can do to prevent them.</a:t>
            </a:r>
          </a:p>
          <a:p>
            <a:r>
              <a:rPr kumimoji="1" lang="en-US" altLang="ja-JP" sz="2800" dirty="0"/>
              <a:t>Only executives need to be aware of our crisis plans; why scare our employees or members of the community?</a:t>
            </a:r>
          </a:p>
          <a:p>
            <a:r>
              <a:rPr lang="en-US" altLang="ja-JP" sz="2800" dirty="0"/>
              <a:t>We are tough enough to react to a crisis in an objective and rational manner.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2173320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D7AFDA-52A8-9197-A1BF-5D88EE03B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E</a:t>
            </a:r>
            <a:r>
              <a:rPr kumimoji="1" lang="en-US" altLang="ja-JP"/>
              <a:t>xamples</a:t>
            </a:r>
            <a:r>
              <a:rPr lang="ja-JP" altLang="en-US"/>
              <a:t> </a:t>
            </a:r>
            <a:r>
              <a:rPr lang="en-US" altLang="ja-JP" dirty="0"/>
              <a:t>of</a:t>
            </a:r>
            <a:r>
              <a:rPr lang="ja-JP" altLang="en-US" dirty="0"/>
              <a:t> </a:t>
            </a:r>
            <a:r>
              <a:rPr lang="en-US" altLang="ja-JP" dirty="0"/>
              <a:t>Decision</a:t>
            </a:r>
            <a:r>
              <a:rPr lang="ja-JP" altLang="en-US" dirty="0"/>
              <a:t> </a:t>
            </a:r>
            <a:r>
              <a:rPr lang="en-US" altLang="ja-JP" dirty="0"/>
              <a:t>making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C0DB97-A533-BE55-511A-3F94778D3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Product Line A</a:t>
            </a:r>
            <a:r>
              <a:rPr kumimoji="1" lang="ja-JP" altLang="en-US" dirty="0"/>
              <a:t>： </a:t>
            </a:r>
            <a:r>
              <a:rPr kumimoji="1" lang="en-US" altLang="ja-JP" dirty="0"/>
              <a:t>Payroll costs=USD15,000/Month, Depreciation cost and other fixed costs=USD500/Month, Unit variable costs=USD100;</a:t>
            </a:r>
          </a:p>
          <a:p>
            <a:r>
              <a:rPr kumimoji="1" lang="en-US" altLang="ja-JP" dirty="0"/>
              <a:t>Product Line B</a:t>
            </a:r>
            <a:r>
              <a:rPr kumimoji="1" lang="ja-JP" altLang="en-US" dirty="0"/>
              <a:t>： </a:t>
            </a:r>
            <a:r>
              <a:rPr kumimoji="1" lang="en-US" altLang="ja-JP" dirty="0"/>
              <a:t>Payroll costs=USD22,000/Month, Depreciation cost and other fixed costs=USD800/Month, Unit variable costs=USD50;</a:t>
            </a:r>
          </a:p>
          <a:p>
            <a:r>
              <a:rPr kumimoji="1" lang="en-US" altLang="ja-JP" dirty="0"/>
              <a:t>What is your decision?</a:t>
            </a:r>
          </a:p>
          <a:p>
            <a:endParaRPr kumimoji="1" lang="en-US" altLang="ja-JP" dirty="0"/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286D80A-F9E0-4BF1-87CE-2D1780325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31273-B81C-4195-8EDF-774B0315720E}" type="slidenum">
              <a:rPr lang="en-US" altLang="ja-JP" smtClean="0"/>
              <a:pPr/>
              <a:t>17</a:t>
            </a:fld>
            <a:endParaRPr lang="en-US" altLang="ja-JP" dirty="0"/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43BD5E89-5CA3-F6C4-7CFE-D7A7913D209B}"/>
              </a:ext>
            </a:extLst>
          </p:cNvPr>
          <p:cNvGraphicFramePr>
            <a:graphicFrameLocks/>
          </p:cNvGraphicFramePr>
          <p:nvPr/>
        </p:nvGraphicFramePr>
        <p:xfrm>
          <a:off x="2771800" y="356870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E3DCE5E-09BD-CDF5-AF60-5EF00B3C2517}"/>
              </a:ext>
            </a:extLst>
          </p:cNvPr>
          <p:cNvSpPr txBox="1"/>
          <p:nvPr/>
        </p:nvSpPr>
        <p:spPr>
          <a:xfrm>
            <a:off x="6763974" y="3585649"/>
            <a:ext cx="1992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Production Line A</a:t>
            </a:r>
            <a:endParaRPr kumimoji="1"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FD0E739-2324-1C81-892F-EE66075EB905}"/>
              </a:ext>
            </a:extLst>
          </p:cNvPr>
          <p:cNvSpPr txBox="1"/>
          <p:nvPr/>
        </p:nvSpPr>
        <p:spPr>
          <a:xfrm>
            <a:off x="6732240" y="4001704"/>
            <a:ext cx="2005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Production Line B</a:t>
            </a:r>
          </a:p>
        </p:txBody>
      </p:sp>
    </p:spTree>
    <p:extLst>
      <p:ext uri="{BB962C8B-B14F-4D97-AF65-F5344CB8AC3E}">
        <p14:creationId xmlns:p14="http://schemas.microsoft.com/office/powerpoint/2010/main" val="14160356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A83824-DEA5-C70C-A850-585406EC0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Demand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FAEDDEB-10F3-2AFD-53E2-60BEF5C0A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65125"/>
          </a:xfrm>
        </p:spPr>
        <p:txBody>
          <a:bodyPr/>
          <a:lstStyle/>
          <a:p>
            <a:r>
              <a:rPr kumimoji="1" lang="en-US" altLang="ja-JP" dirty="0"/>
              <a:t>We choose B if the demand is 300 pcs.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EC35061-7626-CF63-A12C-7A5918656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31273-B81C-4195-8EDF-774B0315720E}" type="slidenum">
              <a:rPr lang="en-US" altLang="ja-JP" smtClean="0"/>
              <a:pPr/>
              <a:t>18</a:t>
            </a:fld>
            <a:endParaRPr lang="en-US" altLang="ja-JP" dirty="0"/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56AB8B19-7DB0-1FB1-755E-ADE4B8A381D1}"/>
              </a:ext>
            </a:extLst>
          </p:cNvPr>
          <p:cNvSpPr txBox="1">
            <a:spLocks/>
          </p:cNvSpPr>
          <p:nvPr/>
        </p:nvSpPr>
        <p:spPr bwMode="auto">
          <a:xfrm>
            <a:off x="628650" y="2190750"/>
            <a:ext cx="78867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If the demand will be changed depends on probabilities as below.</a:t>
            </a: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D7F0D8FC-EA03-F1DE-795A-B75911CD9ABE}"/>
              </a:ext>
            </a:extLst>
          </p:cNvPr>
          <p:cNvGraphicFramePr>
            <a:graphicFrameLocks noGrp="1"/>
          </p:cNvGraphicFramePr>
          <p:nvPr/>
        </p:nvGraphicFramePr>
        <p:xfrm>
          <a:off x="1403648" y="2717950"/>
          <a:ext cx="5256584" cy="15841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6638">
                  <a:extLst>
                    <a:ext uri="{9D8B030D-6E8A-4147-A177-3AD203B41FA5}">
                      <a16:colId xmlns:a16="http://schemas.microsoft.com/office/drawing/2014/main" val="2827568413"/>
                    </a:ext>
                  </a:extLst>
                </a:gridCol>
                <a:gridCol w="1139982">
                  <a:extLst>
                    <a:ext uri="{9D8B030D-6E8A-4147-A177-3AD203B41FA5}">
                      <a16:colId xmlns:a16="http://schemas.microsoft.com/office/drawing/2014/main" val="2396691673"/>
                    </a:ext>
                  </a:extLst>
                </a:gridCol>
                <a:gridCol w="1139982">
                  <a:extLst>
                    <a:ext uri="{9D8B030D-6E8A-4147-A177-3AD203B41FA5}">
                      <a16:colId xmlns:a16="http://schemas.microsoft.com/office/drawing/2014/main" val="769983057"/>
                    </a:ext>
                  </a:extLst>
                </a:gridCol>
                <a:gridCol w="1139982">
                  <a:extLst>
                    <a:ext uri="{9D8B030D-6E8A-4147-A177-3AD203B41FA5}">
                      <a16:colId xmlns:a16="http://schemas.microsoft.com/office/drawing/2014/main" val="2532040493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Better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400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0.3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94001106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Same as before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300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0.5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69997584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Worse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100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0.2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6436112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>
                          <a:effectLst/>
                        </a:rPr>
                        <a:t>　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>
                          <a:effectLst/>
                        </a:rPr>
                        <a:t>　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>
                          <a:effectLst/>
                        </a:rPr>
                        <a:t>　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53482593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4ABD5BE0-A56F-C896-F27B-FBF8AFF8B653}"/>
              </a:ext>
            </a:extLst>
          </p:cNvPr>
          <p:cNvGraphicFramePr>
            <a:graphicFrameLocks noGrp="1"/>
          </p:cNvGraphicFramePr>
          <p:nvPr/>
        </p:nvGraphicFramePr>
        <p:xfrm>
          <a:off x="1407909" y="4464201"/>
          <a:ext cx="5252323" cy="15841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5149">
                  <a:extLst>
                    <a:ext uri="{9D8B030D-6E8A-4147-A177-3AD203B41FA5}">
                      <a16:colId xmlns:a16="http://schemas.microsoft.com/office/drawing/2014/main" val="2159504439"/>
                    </a:ext>
                  </a:extLst>
                </a:gridCol>
                <a:gridCol w="1139058">
                  <a:extLst>
                    <a:ext uri="{9D8B030D-6E8A-4147-A177-3AD203B41FA5}">
                      <a16:colId xmlns:a16="http://schemas.microsoft.com/office/drawing/2014/main" val="2989572833"/>
                    </a:ext>
                  </a:extLst>
                </a:gridCol>
                <a:gridCol w="1139058">
                  <a:extLst>
                    <a:ext uri="{9D8B030D-6E8A-4147-A177-3AD203B41FA5}">
                      <a16:colId xmlns:a16="http://schemas.microsoft.com/office/drawing/2014/main" val="1653841602"/>
                    </a:ext>
                  </a:extLst>
                </a:gridCol>
                <a:gridCol w="1139058">
                  <a:extLst>
                    <a:ext uri="{9D8B030D-6E8A-4147-A177-3AD203B41FA5}">
                      <a16:colId xmlns:a16="http://schemas.microsoft.com/office/drawing/2014/main" val="4071137941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Better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400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0.2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61498824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Same as before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300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0.2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555621826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Worse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100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0.4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087910169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>
                          <a:effectLst/>
                        </a:rPr>
                        <a:t>　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>
                          <a:effectLst/>
                        </a:rPr>
                        <a:t>　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>
                          <a:effectLst/>
                        </a:rPr>
                        <a:t>　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846899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56757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CA83824-DEA5-C70C-A850-585406EC0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Demand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FAEDDEB-10F3-2AFD-53E2-60BEF5C0A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365125"/>
          </a:xfrm>
        </p:spPr>
        <p:txBody>
          <a:bodyPr/>
          <a:lstStyle/>
          <a:p>
            <a:r>
              <a:rPr kumimoji="1" lang="en-US" altLang="ja-JP" dirty="0"/>
              <a:t>We choose B if the demand is 300 pcs.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EC35061-7626-CF63-A12C-7A5918656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C31273-B81C-4195-8EDF-774B0315720E}" type="slidenum">
              <a:rPr lang="en-US" altLang="ja-JP" smtClean="0"/>
              <a:pPr/>
              <a:t>19</a:t>
            </a:fld>
            <a:endParaRPr lang="en-US" altLang="ja-JP" dirty="0"/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56AB8B19-7DB0-1FB1-755E-ADE4B8A381D1}"/>
              </a:ext>
            </a:extLst>
          </p:cNvPr>
          <p:cNvSpPr txBox="1">
            <a:spLocks/>
          </p:cNvSpPr>
          <p:nvPr/>
        </p:nvSpPr>
        <p:spPr bwMode="auto">
          <a:xfrm>
            <a:off x="628650" y="2190750"/>
            <a:ext cx="78867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dirty="0"/>
              <a:t>If the demand will be changed depends on probabilities as below.</a:t>
            </a: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D7F0D8FC-EA03-F1DE-795A-B75911CD9ABE}"/>
              </a:ext>
            </a:extLst>
          </p:cNvPr>
          <p:cNvGraphicFramePr>
            <a:graphicFrameLocks noGrp="1"/>
          </p:cNvGraphicFramePr>
          <p:nvPr/>
        </p:nvGraphicFramePr>
        <p:xfrm>
          <a:off x="1403648" y="2717950"/>
          <a:ext cx="5256584" cy="15841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6638">
                  <a:extLst>
                    <a:ext uri="{9D8B030D-6E8A-4147-A177-3AD203B41FA5}">
                      <a16:colId xmlns:a16="http://schemas.microsoft.com/office/drawing/2014/main" val="2827568413"/>
                    </a:ext>
                  </a:extLst>
                </a:gridCol>
                <a:gridCol w="1139982">
                  <a:extLst>
                    <a:ext uri="{9D8B030D-6E8A-4147-A177-3AD203B41FA5}">
                      <a16:colId xmlns:a16="http://schemas.microsoft.com/office/drawing/2014/main" val="2396691673"/>
                    </a:ext>
                  </a:extLst>
                </a:gridCol>
                <a:gridCol w="1139982">
                  <a:extLst>
                    <a:ext uri="{9D8B030D-6E8A-4147-A177-3AD203B41FA5}">
                      <a16:colId xmlns:a16="http://schemas.microsoft.com/office/drawing/2014/main" val="769983057"/>
                    </a:ext>
                  </a:extLst>
                </a:gridCol>
                <a:gridCol w="1139982">
                  <a:extLst>
                    <a:ext uri="{9D8B030D-6E8A-4147-A177-3AD203B41FA5}">
                      <a16:colId xmlns:a16="http://schemas.microsoft.com/office/drawing/2014/main" val="2532040493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Better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400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0.3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120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94001106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Same as before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300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0.5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150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69997584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Worse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100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0.2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64361122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>
                          <a:effectLst/>
                        </a:rPr>
                        <a:t>　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>
                          <a:effectLst/>
                        </a:rPr>
                        <a:t>　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 dirty="0">
                          <a:effectLst/>
                        </a:rPr>
                        <a:t>　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290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53482593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4ABD5BE0-A56F-C896-F27B-FBF8AFF8B653}"/>
              </a:ext>
            </a:extLst>
          </p:cNvPr>
          <p:cNvGraphicFramePr>
            <a:graphicFrameLocks noGrp="1"/>
          </p:cNvGraphicFramePr>
          <p:nvPr/>
        </p:nvGraphicFramePr>
        <p:xfrm>
          <a:off x="1407909" y="4464201"/>
          <a:ext cx="5252323" cy="15841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5149">
                  <a:extLst>
                    <a:ext uri="{9D8B030D-6E8A-4147-A177-3AD203B41FA5}">
                      <a16:colId xmlns:a16="http://schemas.microsoft.com/office/drawing/2014/main" val="2159504439"/>
                    </a:ext>
                  </a:extLst>
                </a:gridCol>
                <a:gridCol w="1139058">
                  <a:extLst>
                    <a:ext uri="{9D8B030D-6E8A-4147-A177-3AD203B41FA5}">
                      <a16:colId xmlns:a16="http://schemas.microsoft.com/office/drawing/2014/main" val="2989572833"/>
                    </a:ext>
                  </a:extLst>
                </a:gridCol>
                <a:gridCol w="1139058">
                  <a:extLst>
                    <a:ext uri="{9D8B030D-6E8A-4147-A177-3AD203B41FA5}">
                      <a16:colId xmlns:a16="http://schemas.microsoft.com/office/drawing/2014/main" val="1653841602"/>
                    </a:ext>
                  </a:extLst>
                </a:gridCol>
                <a:gridCol w="1139058">
                  <a:extLst>
                    <a:ext uri="{9D8B030D-6E8A-4147-A177-3AD203B41FA5}">
                      <a16:colId xmlns:a16="http://schemas.microsoft.com/office/drawing/2014/main" val="4071137941"/>
                    </a:ext>
                  </a:extLst>
                </a:gridCol>
              </a:tblGrid>
              <a:tr h="3960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Better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400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0.2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80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61498824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Same as before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300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0.2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60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555621826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Worse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>
                          <a:effectLst/>
                        </a:rPr>
                        <a:t>100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0.4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40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087910169"/>
                  </a:ext>
                </a:extLst>
              </a:tr>
              <a:tr h="39604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>
                          <a:effectLst/>
                        </a:rPr>
                        <a:t>　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>
                          <a:effectLst/>
                        </a:rPr>
                        <a:t>　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>
                          <a:effectLst/>
                        </a:rPr>
                        <a:t>　</a:t>
                      </a:r>
                      <a:endParaRPr lang="ja-JP" alt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180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8468999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2588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15888"/>
            <a:ext cx="7467600" cy="5048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/>
              <a:t>Schedule </a:t>
            </a:r>
            <a:endParaRPr lang="en-US" altLang="ja-JP" dirty="0"/>
          </a:p>
        </p:txBody>
      </p:sp>
      <p:sp>
        <p:nvSpPr>
          <p:cNvPr id="10243" name="スライド番号プレースホルダー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C75DC932-79DB-44E0-964A-9499C46C9C09}" type="slidenum">
              <a:rPr lang="en-US" altLang="ja-JP" smtClean="0">
                <a:solidFill>
                  <a:srgbClr val="898989"/>
                </a:solidFill>
              </a:rPr>
              <a:pPr/>
              <a:t>2</a:t>
            </a:fld>
            <a:endParaRPr lang="en-US" altLang="ja-JP" dirty="0">
              <a:solidFill>
                <a:srgbClr val="898989"/>
              </a:solidFill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FE8F149D-A1BF-A01F-929A-823B25EB2BB0}"/>
              </a:ext>
            </a:extLst>
          </p:cNvPr>
          <p:cNvGraphicFramePr>
            <a:graphicFrameLocks noGrp="1"/>
          </p:cNvGraphicFramePr>
          <p:nvPr/>
        </p:nvGraphicFramePr>
        <p:xfrm>
          <a:off x="755576" y="764704"/>
          <a:ext cx="7759773" cy="55916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3494">
                  <a:extLst>
                    <a:ext uri="{9D8B030D-6E8A-4147-A177-3AD203B41FA5}">
                      <a16:colId xmlns:a16="http://schemas.microsoft.com/office/drawing/2014/main" val="3111080311"/>
                    </a:ext>
                  </a:extLst>
                </a:gridCol>
                <a:gridCol w="1300772">
                  <a:extLst>
                    <a:ext uri="{9D8B030D-6E8A-4147-A177-3AD203B41FA5}">
                      <a16:colId xmlns:a16="http://schemas.microsoft.com/office/drawing/2014/main" val="1159738318"/>
                    </a:ext>
                  </a:extLst>
                </a:gridCol>
                <a:gridCol w="493397">
                  <a:extLst>
                    <a:ext uri="{9D8B030D-6E8A-4147-A177-3AD203B41FA5}">
                      <a16:colId xmlns:a16="http://schemas.microsoft.com/office/drawing/2014/main" val="1157085376"/>
                    </a:ext>
                  </a:extLst>
                </a:gridCol>
                <a:gridCol w="4021922">
                  <a:extLst>
                    <a:ext uri="{9D8B030D-6E8A-4147-A177-3AD203B41FA5}">
                      <a16:colId xmlns:a16="http://schemas.microsoft.com/office/drawing/2014/main" val="1885992662"/>
                    </a:ext>
                  </a:extLst>
                </a:gridCol>
                <a:gridCol w="1480188">
                  <a:extLst>
                    <a:ext uri="{9D8B030D-6E8A-4147-A177-3AD203B41FA5}">
                      <a16:colId xmlns:a16="http://schemas.microsoft.com/office/drawing/2014/main" val="787600818"/>
                    </a:ext>
                  </a:extLst>
                </a:gridCol>
              </a:tblGrid>
              <a:tr h="294297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MOT and Venture Business (An Intensive Course)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412182"/>
                  </a:ext>
                </a:extLst>
              </a:tr>
              <a:tr h="294297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08:50-16:20, Saturday and Sunday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461256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No.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Date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Lecture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318616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Outlines and Introduction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08:50-10:20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66412430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2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The evolution of Management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10:30-12:00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159942664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3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Key Issues in Corporate Management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13:10-14:40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66683704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4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Break-Even Point Analysis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14:50-16:20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72327485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5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Cost Benefit Analysis and Ethics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08:50-10:20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000512510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6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Stock Control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10:30-12:00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69363013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7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Case Studies and Group Discussion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13:10-14:40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1300617916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8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2023/10/22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Kaizen and Quality Control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14:50-16:20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227476719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9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Motivation (self Learning)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08:50-10:20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15289609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Organization Structure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10:30-12:00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079529942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11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Decision-making and Strategy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13:10-14:40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3624636837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Sat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Leadership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14:50-16:20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00856892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effectLst/>
                        </a:rPr>
                        <a:t>Business Plan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08:50-10:20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792640606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14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Entrepreneur and Venture Business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10:30-12:00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826823798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15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Presentation and/or Final Examination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13:10-14:40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440526671"/>
                  </a:ext>
                </a:extLst>
              </a:tr>
              <a:tr h="29429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>
                          <a:effectLst/>
                        </a:rPr>
                        <a:t>16</a:t>
                      </a:r>
                      <a:endParaRPr lang="en-US" altLang="ja-JP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>
                          <a:effectLst/>
                        </a:rPr>
                        <a:t>2023/11/12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Sun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>
                          <a:effectLst/>
                        </a:rPr>
                        <a:t>Review and Free Discussion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>
                          <a:effectLst/>
                        </a:rPr>
                        <a:t>14:50-16:20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4763" marR="4763" marT="4763" marB="0" anchor="ctr"/>
                </a:tc>
                <a:extLst>
                  <a:ext uri="{0D108BD9-81ED-4DB2-BD59-A6C34878D82A}">
                    <a16:rowId xmlns:a16="http://schemas.microsoft.com/office/drawing/2014/main" val="815978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7247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ja-JP" sz="3600" dirty="0">
                <a:latin typeface="+mn-ea"/>
                <a:ea typeface="+mn-ea"/>
              </a:rPr>
              <a:t>3. Strategy and Corporate Strategy</a:t>
            </a:r>
            <a:endParaRPr kumimoji="1" lang="ja-JP" altLang="en-US" sz="3600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art and science of planning and marshalling resources for their most efficient and effective use. </a:t>
            </a:r>
          </a:p>
          <a:p>
            <a:r>
              <a:rPr lang="en-US" altLang="ja-JP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overall scope and direction of a corporation and the way in which its various business operations work together to achieve particular goals.</a:t>
            </a:r>
            <a:endParaRPr kumimoji="1" lang="ja-JP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65549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50825" y="2708275"/>
            <a:ext cx="2017713" cy="1816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2800" dirty="0">
                <a:latin typeface="Arial Narrow" panose="020B0606020202030204" pitchFamily="34" charset="0"/>
              </a:rPr>
              <a:t>Establishment of mission, vision, and goals</a:t>
            </a:r>
            <a:endParaRPr lang="ja-JP" altLang="en-US" sz="2800" dirty="0">
              <a:latin typeface="Arial Narrow" panose="020B0606020202030204" pitchFamily="34" charset="0"/>
            </a:endParaRP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2700338" y="2708275"/>
            <a:ext cx="1727200" cy="954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2800" dirty="0">
                <a:latin typeface="Arial Narrow" panose="020B0606020202030204" pitchFamily="34" charset="0"/>
              </a:rPr>
              <a:t>Strategy  formulation</a:t>
            </a:r>
            <a:endParaRPr lang="ja-JP" altLang="en-US" sz="2800" dirty="0">
              <a:latin typeface="Arial Narrow" panose="020B0606020202030204" pitchFamily="34" charset="0"/>
            </a:endParaRPr>
          </a:p>
        </p:txBody>
      </p:sp>
      <p:sp>
        <p:nvSpPr>
          <p:cNvPr id="13316" name="Text Box 6"/>
          <p:cNvSpPr txBox="1">
            <a:spLocks noChangeArrowheads="1"/>
          </p:cNvSpPr>
          <p:nvPr/>
        </p:nvSpPr>
        <p:spPr bwMode="auto">
          <a:xfrm>
            <a:off x="4787900" y="2708275"/>
            <a:ext cx="2160588" cy="954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2800" dirty="0">
                <a:latin typeface="Arial Narrow" panose="020B0606020202030204" pitchFamily="34" charset="0"/>
              </a:rPr>
              <a:t>Strategy implementation</a:t>
            </a:r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7380288" y="2708275"/>
            <a:ext cx="1368425" cy="954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2800" dirty="0">
                <a:latin typeface="Arial Narrow" panose="020B0606020202030204" pitchFamily="34" charset="0"/>
              </a:rPr>
              <a:t>Strategic control</a:t>
            </a:r>
          </a:p>
        </p:txBody>
      </p:sp>
      <p:sp>
        <p:nvSpPr>
          <p:cNvPr id="13318" name="Line 9"/>
          <p:cNvSpPr>
            <a:spLocks noChangeShapeType="1"/>
          </p:cNvSpPr>
          <p:nvPr/>
        </p:nvSpPr>
        <p:spPr bwMode="auto">
          <a:xfrm>
            <a:off x="2268538" y="3357563"/>
            <a:ext cx="4318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13319" name="Line 18"/>
          <p:cNvSpPr>
            <a:spLocks noChangeShapeType="1"/>
          </p:cNvSpPr>
          <p:nvPr/>
        </p:nvSpPr>
        <p:spPr bwMode="auto">
          <a:xfrm flipV="1">
            <a:off x="7885113" y="1700213"/>
            <a:ext cx="0" cy="10080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13320" name="Line 19"/>
          <p:cNvSpPr>
            <a:spLocks noChangeShapeType="1"/>
          </p:cNvSpPr>
          <p:nvPr/>
        </p:nvSpPr>
        <p:spPr bwMode="auto">
          <a:xfrm>
            <a:off x="7956550" y="3716338"/>
            <a:ext cx="0" cy="158432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13321" name="Line 20"/>
          <p:cNvSpPr>
            <a:spLocks noChangeShapeType="1"/>
          </p:cNvSpPr>
          <p:nvPr/>
        </p:nvSpPr>
        <p:spPr bwMode="auto">
          <a:xfrm flipH="1">
            <a:off x="1258888" y="5300663"/>
            <a:ext cx="6697662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13322" name="Line 21"/>
          <p:cNvSpPr>
            <a:spLocks noChangeShapeType="1"/>
          </p:cNvSpPr>
          <p:nvPr/>
        </p:nvSpPr>
        <p:spPr bwMode="auto">
          <a:xfrm flipH="1">
            <a:off x="1331913" y="1700213"/>
            <a:ext cx="65532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13323" name="Line 22"/>
          <p:cNvSpPr>
            <a:spLocks noChangeShapeType="1"/>
          </p:cNvSpPr>
          <p:nvPr/>
        </p:nvSpPr>
        <p:spPr bwMode="auto">
          <a:xfrm>
            <a:off x="1331913" y="1700213"/>
            <a:ext cx="0" cy="10080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13324" name="Line 23"/>
          <p:cNvSpPr>
            <a:spLocks noChangeShapeType="1"/>
          </p:cNvSpPr>
          <p:nvPr/>
        </p:nvSpPr>
        <p:spPr bwMode="auto">
          <a:xfrm flipV="1">
            <a:off x="1258888" y="4508500"/>
            <a:ext cx="0" cy="792163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13325" name="Line 24"/>
          <p:cNvSpPr>
            <a:spLocks noChangeShapeType="1"/>
          </p:cNvSpPr>
          <p:nvPr/>
        </p:nvSpPr>
        <p:spPr bwMode="auto">
          <a:xfrm>
            <a:off x="6948488" y="3284538"/>
            <a:ext cx="430212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13326" name="Line 25"/>
          <p:cNvSpPr>
            <a:spLocks noChangeShapeType="1"/>
          </p:cNvSpPr>
          <p:nvPr/>
        </p:nvSpPr>
        <p:spPr bwMode="auto">
          <a:xfrm>
            <a:off x="4427538" y="3357563"/>
            <a:ext cx="360362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106522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/>
              <a:t>The strategic Management Process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63639739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50825" y="2708275"/>
            <a:ext cx="2376488" cy="1382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2800" dirty="0">
                <a:latin typeface="Arial Narrow" panose="020B0606020202030204" pitchFamily="34" charset="0"/>
              </a:rPr>
              <a:t>Establishment of mission, vision, and goals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331913" y="4365625"/>
            <a:ext cx="2808287" cy="1382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2800" dirty="0">
                <a:latin typeface="Arial Narrow" panose="020B0606020202030204" pitchFamily="34" charset="0"/>
              </a:rPr>
              <a:t>Analysis of external opportunities and threats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331913" y="1125538"/>
            <a:ext cx="2735262" cy="13827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2800" dirty="0">
                <a:latin typeface="Arial Narrow" panose="020B0606020202030204" pitchFamily="34" charset="0"/>
              </a:rPr>
              <a:t>Analysis of internal strengths and weaknesses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916238" y="2708275"/>
            <a:ext cx="2233612" cy="1382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2800" dirty="0">
                <a:latin typeface="Arial Narrow" panose="020B0606020202030204" pitchFamily="34" charset="0"/>
              </a:rPr>
              <a:t>SWOT analysis and strategy formulation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5364163" y="2708275"/>
            <a:ext cx="2160587" cy="955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2800" dirty="0">
                <a:latin typeface="Arial Narrow" panose="020B0606020202030204" pitchFamily="34" charset="0"/>
              </a:rPr>
              <a:t>Strategy implementation</a:t>
            </a:r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7740650" y="2708275"/>
            <a:ext cx="1295400" cy="955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2800" dirty="0">
                <a:latin typeface="Arial Narrow" panose="020B0606020202030204" pitchFamily="34" charset="0"/>
              </a:rPr>
              <a:t>Strategy control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V="1">
            <a:off x="971550" y="1989138"/>
            <a:ext cx="0" cy="71913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>
            <a:off x="971550" y="1989138"/>
            <a:ext cx="360363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971550" y="4076700"/>
            <a:ext cx="0" cy="792163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971550" y="4868863"/>
            <a:ext cx="360363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15372" name="Line 12"/>
          <p:cNvSpPr>
            <a:spLocks noChangeShapeType="1"/>
          </p:cNvSpPr>
          <p:nvPr/>
        </p:nvSpPr>
        <p:spPr bwMode="auto">
          <a:xfrm>
            <a:off x="4067175" y="1989138"/>
            <a:ext cx="360363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>
            <a:off x="4140200" y="4868863"/>
            <a:ext cx="360363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>
            <a:off x="4427538" y="1989138"/>
            <a:ext cx="0" cy="719137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V="1">
            <a:off x="4500563" y="4076700"/>
            <a:ext cx="0" cy="792163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>
            <a:off x="5148263" y="3357563"/>
            <a:ext cx="2159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>
            <a:off x="7524750" y="3284538"/>
            <a:ext cx="2159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15378" name="Line 18"/>
          <p:cNvSpPr>
            <a:spLocks noChangeShapeType="1"/>
          </p:cNvSpPr>
          <p:nvPr/>
        </p:nvSpPr>
        <p:spPr bwMode="auto">
          <a:xfrm flipV="1">
            <a:off x="8316913" y="620713"/>
            <a:ext cx="0" cy="2087562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15379" name="Line 19"/>
          <p:cNvSpPr>
            <a:spLocks noChangeShapeType="1"/>
          </p:cNvSpPr>
          <p:nvPr/>
        </p:nvSpPr>
        <p:spPr bwMode="auto">
          <a:xfrm>
            <a:off x="8388350" y="3716338"/>
            <a:ext cx="0" cy="25209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15380" name="Line 20"/>
          <p:cNvSpPr>
            <a:spLocks noChangeShapeType="1"/>
          </p:cNvSpPr>
          <p:nvPr/>
        </p:nvSpPr>
        <p:spPr bwMode="auto">
          <a:xfrm flipH="1" flipV="1">
            <a:off x="2627313" y="6237288"/>
            <a:ext cx="5761037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15381" name="Line 21"/>
          <p:cNvSpPr>
            <a:spLocks noChangeShapeType="1"/>
          </p:cNvSpPr>
          <p:nvPr/>
        </p:nvSpPr>
        <p:spPr bwMode="auto">
          <a:xfrm flipH="1">
            <a:off x="2627313" y="620713"/>
            <a:ext cx="5689600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15382" name="Line 22"/>
          <p:cNvSpPr>
            <a:spLocks noChangeShapeType="1"/>
          </p:cNvSpPr>
          <p:nvPr/>
        </p:nvSpPr>
        <p:spPr bwMode="auto">
          <a:xfrm>
            <a:off x="2627313" y="620713"/>
            <a:ext cx="0" cy="504825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15383" name="Line 23"/>
          <p:cNvSpPr>
            <a:spLocks noChangeShapeType="1"/>
          </p:cNvSpPr>
          <p:nvPr/>
        </p:nvSpPr>
        <p:spPr bwMode="auto">
          <a:xfrm flipV="1">
            <a:off x="2627313" y="5734050"/>
            <a:ext cx="0" cy="503238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32845788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タイトル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569325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4000" dirty="0"/>
              <a:t>Tools of strategy formulation and strategy formation</a:t>
            </a:r>
            <a:endParaRPr lang="ja-JP" altLang="en-US" sz="4000" dirty="0"/>
          </a:p>
        </p:txBody>
      </p:sp>
      <p:sp>
        <p:nvSpPr>
          <p:cNvPr id="6147" name="テキスト ボックス 3"/>
          <p:cNvSpPr txBox="1">
            <a:spLocks noChangeArrowheads="1"/>
          </p:cNvSpPr>
          <p:nvPr/>
        </p:nvSpPr>
        <p:spPr bwMode="auto">
          <a:xfrm>
            <a:off x="827088" y="1557338"/>
            <a:ext cx="7715250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4000" dirty="0"/>
              <a:t>① The BCG matrix</a:t>
            </a:r>
            <a:endParaRPr lang="ja-JP" altLang="en-US" sz="4000" dirty="0"/>
          </a:p>
        </p:txBody>
      </p:sp>
      <p:sp>
        <p:nvSpPr>
          <p:cNvPr id="18436" name="スライド番号プレースホルダ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/>
            <a:fld id="{EB0824F6-64C4-4DEC-A17B-F75C6EEAD57D}" type="slidenum">
              <a:rPr lang="en-US" altLang="ja-JP" sz="1000"/>
              <a:pPr algn="r"/>
              <a:t>23</a:t>
            </a:fld>
            <a:endParaRPr lang="en-US" altLang="ja-JP" sz="1000" dirty="0"/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827088" y="2420938"/>
            <a:ext cx="7705725" cy="708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4000" dirty="0"/>
              <a:t>② The GE-McKinsey matrix</a:t>
            </a:r>
            <a:endParaRPr lang="ja-JP" altLang="en-US" sz="4000" dirty="0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827088" y="3284538"/>
            <a:ext cx="7705725" cy="71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4000" dirty="0"/>
              <a:t>③ SWOT analysis</a:t>
            </a:r>
            <a:endParaRPr lang="ja-JP" altLang="en-US" sz="4000" dirty="0"/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827088" y="4149725"/>
            <a:ext cx="7705725" cy="708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4000" dirty="0"/>
              <a:t>④ Porter’s basic strategies</a:t>
            </a:r>
            <a:endParaRPr lang="ja-JP" altLang="en-US" sz="4000" dirty="0"/>
          </a:p>
        </p:txBody>
      </p:sp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827088" y="5084763"/>
            <a:ext cx="7705725" cy="708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lang="en-US" altLang="ja-JP" sz="4000" dirty="0"/>
              <a:t>⑤ Competitive advantage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71966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52" grpId="0" animBg="1"/>
      <p:bldP spid="6153" grpId="0" animBg="1"/>
      <p:bldP spid="6154" grpId="0" animBg="1"/>
      <p:bldP spid="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188913"/>
            <a:ext cx="8229600" cy="10795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/>
              <a:t>The BCG</a:t>
            </a:r>
            <a:r>
              <a:rPr lang="ja-JP" altLang="en-US" dirty="0"/>
              <a:t>　</a:t>
            </a:r>
            <a:r>
              <a:rPr lang="en-US" altLang="ja-JP" dirty="0"/>
              <a:t>matrix</a:t>
            </a:r>
          </a:p>
        </p:txBody>
      </p:sp>
      <p:pic>
        <p:nvPicPr>
          <p:cNvPr id="19459" name="Picture 5" descr="Boston%20Matri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913" y="1341438"/>
            <a:ext cx="7239000" cy="4818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0" name="Rectangle 6"/>
          <p:cNvSpPr>
            <a:spLocks noChangeArrowheads="1"/>
          </p:cNvSpPr>
          <p:nvPr/>
        </p:nvSpPr>
        <p:spPr bwMode="auto">
          <a:xfrm>
            <a:off x="323850" y="6124575"/>
            <a:ext cx="8418513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en-US" altLang="ja-JP" sz="1400" b="1" i="1" dirty="0"/>
              <a:t>On the horizontal axis: relative market share </a:t>
            </a:r>
            <a:r>
              <a:rPr kumimoji="1" lang="en-US" altLang="ja-JP" sz="1400" dirty="0"/>
              <a:t>- this serves as a measure of SBU strength in the market</a:t>
            </a:r>
          </a:p>
          <a:p>
            <a:r>
              <a:rPr kumimoji="1" lang="en-US" altLang="ja-JP" sz="1400" b="1" i="1" dirty="0"/>
              <a:t>On the vertical axis: market growth rate</a:t>
            </a:r>
            <a:r>
              <a:rPr kumimoji="1" lang="en-US" altLang="ja-JP" sz="1400" dirty="0"/>
              <a:t> - this provides a measure of market attractiveness</a:t>
            </a:r>
          </a:p>
        </p:txBody>
      </p:sp>
    </p:spTree>
    <p:extLst>
      <p:ext uri="{BB962C8B-B14F-4D97-AF65-F5344CB8AC3E}">
        <p14:creationId xmlns:p14="http://schemas.microsoft.com/office/powerpoint/2010/main" val="9387934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/>
              <a:t>Star Strategies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760"/>
            <a:ext cx="5364088" cy="5400600"/>
          </a:xfrm>
        </p:spPr>
        <p:txBody>
          <a:bodyPr lIns="92075" tIns="46038" rIns="92075" bIns="46038"/>
          <a:lstStyle/>
          <a:p>
            <a:pPr eaLnBrk="1" hangingPunct="1">
              <a:lnSpc>
                <a:spcPct val="90000"/>
              </a:lnSpc>
            </a:pPr>
            <a:r>
              <a:rPr lang="en-US" altLang="ja-JP" sz="3200" dirty="0"/>
              <a:t>Leader expanding industry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3200" dirty="0"/>
              <a:t>Generates large profits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3200" dirty="0"/>
              <a:t>Requires substantial investments to sustain growth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3200" dirty="0"/>
              <a:t>Farthest down on experience curve relative to competition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3200" dirty="0"/>
              <a:t>Increase sales – e.g. new markets, new channels of distribution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3200" dirty="0"/>
              <a:t>Increase market share</a:t>
            </a:r>
          </a:p>
        </p:txBody>
      </p:sp>
      <p:pic>
        <p:nvPicPr>
          <p:cNvPr id="20484" name="Picture 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133600"/>
            <a:ext cx="3759200" cy="374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64354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/>
              <a:t>Problem Child or 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268760"/>
            <a:ext cx="4876800" cy="5256584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ja-JP" sz="3200" dirty="0"/>
              <a:t>Low market share in expanding industry</a:t>
            </a:r>
          </a:p>
          <a:p>
            <a:pPr eaLnBrk="1" hangingPunct="1"/>
            <a:r>
              <a:rPr lang="en-US" altLang="ja-JP" sz="3200" dirty="0"/>
              <a:t>Needs substantial cash to improve its position</a:t>
            </a:r>
          </a:p>
          <a:p>
            <a:pPr eaLnBrk="1" hangingPunct="1"/>
            <a:r>
              <a:rPr lang="en-US" altLang="ja-JP" sz="3200" dirty="0"/>
              <a:t>Slow progress on experience curve</a:t>
            </a:r>
          </a:p>
          <a:p>
            <a:pPr eaLnBrk="1" hangingPunct="1"/>
            <a:r>
              <a:rPr lang="en-US" altLang="ja-JP" sz="3200" dirty="0"/>
              <a:t>Increase sales (limit to niche or increase market share (limit to niche)</a:t>
            </a:r>
          </a:p>
          <a:p>
            <a:pPr eaLnBrk="1" hangingPunct="1"/>
            <a:r>
              <a:rPr lang="en-US" altLang="ja-JP" sz="3200" dirty="0"/>
              <a:t>Leave market</a:t>
            </a:r>
          </a:p>
        </p:txBody>
      </p:sp>
      <p:pic>
        <p:nvPicPr>
          <p:cNvPr id="21508" name="Picture 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174875"/>
            <a:ext cx="3911600" cy="3833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1797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/>
              <a:t>Cash Cow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196752"/>
            <a:ext cx="5580112" cy="5661248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ja-JP" sz="3200" dirty="0"/>
              <a:t>Leader in mature or declining industry</a:t>
            </a:r>
          </a:p>
          <a:p>
            <a:pPr eaLnBrk="1" hangingPunct="1"/>
            <a:r>
              <a:rPr lang="en-US" altLang="ja-JP" sz="3200" dirty="0"/>
              <a:t>Can generate funds for other SBUs</a:t>
            </a:r>
          </a:p>
          <a:p>
            <a:pPr eaLnBrk="1" hangingPunct="1"/>
            <a:r>
              <a:rPr lang="en-US" altLang="ja-JP" sz="3200" dirty="0"/>
              <a:t>Maintain market share e.g. ensure quality, build customer loyalty, develop substitute brands</a:t>
            </a:r>
          </a:p>
          <a:p>
            <a:pPr eaLnBrk="1" hangingPunct="1"/>
            <a:r>
              <a:rPr lang="en-US" altLang="ja-JP" sz="3200" dirty="0"/>
              <a:t>Maximize Cash Flow e.g. increase usage rate, rate of replacement, modify expense structure, raise prices</a:t>
            </a:r>
          </a:p>
          <a:p>
            <a:pPr eaLnBrk="1" hangingPunct="1"/>
            <a:endParaRPr lang="en-US" altLang="ja-JP" sz="2000" dirty="0"/>
          </a:p>
        </p:txBody>
      </p:sp>
      <p:pic>
        <p:nvPicPr>
          <p:cNvPr id="22532" name="Picture 4"/>
          <p:cNvPicPr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2120" y="2837755"/>
            <a:ext cx="3339728" cy="2600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39901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/>
              <a:t>Dogs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124744"/>
            <a:ext cx="5364088" cy="5616624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ja-JP" sz="3600" dirty="0"/>
              <a:t>Low market share in a mature or declining industry</a:t>
            </a:r>
          </a:p>
          <a:p>
            <a:pPr eaLnBrk="1" hangingPunct="1"/>
            <a:r>
              <a:rPr lang="en-US" altLang="ja-JP" sz="3600" dirty="0"/>
              <a:t>Slow progress on experience curve</a:t>
            </a:r>
          </a:p>
          <a:p>
            <a:pPr eaLnBrk="1" hangingPunct="1"/>
            <a:r>
              <a:rPr lang="en-US" altLang="ja-JP" sz="3600" dirty="0"/>
              <a:t>Cost disadvantages and few growth opportunities</a:t>
            </a:r>
          </a:p>
          <a:p>
            <a:pPr eaLnBrk="1" hangingPunct="1"/>
            <a:r>
              <a:rPr lang="en-US" altLang="ja-JP" sz="3600" dirty="0"/>
              <a:t>Harvest or Divest</a:t>
            </a:r>
          </a:p>
          <a:p>
            <a:pPr eaLnBrk="1" hangingPunct="1"/>
            <a:r>
              <a:rPr lang="en-US" altLang="ja-JP" sz="3600" dirty="0"/>
              <a:t>Concentrate on niches requiring limited effort</a:t>
            </a:r>
          </a:p>
        </p:txBody>
      </p:sp>
      <p:pic>
        <p:nvPicPr>
          <p:cNvPr id="23556" name="Picture 5" descr="Ch-Sherlock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0" y="457200"/>
            <a:ext cx="1463675" cy="3124200"/>
          </a:xfrm>
          <a:noFill/>
        </p:spPr>
      </p:pic>
      <p:pic>
        <p:nvPicPr>
          <p:cNvPr id="23557" name="Picture 7" descr="ShemusFlower4X3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65763" y="4086225"/>
            <a:ext cx="2403475" cy="1892300"/>
          </a:xfrm>
          <a:noFill/>
        </p:spPr>
      </p:pic>
    </p:spTree>
    <p:extLst>
      <p:ext uri="{BB962C8B-B14F-4D97-AF65-F5344CB8AC3E}">
        <p14:creationId xmlns:p14="http://schemas.microsoft.com/office/powerpoint/2010/main" val="579503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/>
              <a:t>Strategy Implications BCG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412776"/>
            <a:ext cx="9144000" cy="5256584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ja-JP" sz="3600" dirty="0"/>
              <a:t>Star – Leader in Expanding Industry</a:t>
            </a:r>
          </a:p>
          <a:p>
            <a:pPr lvl="1" eaLnBrk="1" hangingPunct="1"/>
            <a:r>
              <a:rPr lang="en-US" altLang="ja-JP" sz="3600" u="sng" dirty="0"/>
              <a:t>BUILD</a:t>
            </a:r>
            <a:r>
              <a:rPr lang="en-US" altLang="ja-JP" sz="3600" dirty="0"/>
              <a:t> - Continue to increase market share – if necessary at expense of short-term earnings</a:t>
            </a:r>
          </a:p>
          <a:p>
            <a:pPr eaLnBrk="1" hangingPunct="1"/>
            <a:r>
              <a:rPr lang="en-US" altLang="ja-JP" sz="3600" dirty="0"/>
              <a:t>Problem Child – Low market share in Expanding Industry</a:t>
            </a:r>
          </a:p>
          <a:p>
            <a:pPr lvl="1" eaLnBrk="1" hangingPunct="1"/>
            <a:r>
              <a:rPr lang="en-US" altLang="ja-JP" sz="3600" u="sng" dirty="0"/>
              <a:t>HARVES</a:t>
            </a:r>
            <a:r>
              <a:rPr lang="en-US" altLang="ja-JP" sz="3600" dirty="0"/>
              <a:t>T if weak, </a:t>
            </a:r>
            <a:r>
              <a:rPr lang="en-US" altLang="ja-JP" sz="3600" u="sng" dirty="0"/>
              <a:t>BUILD</a:t>
            </a:r>
            <a:r>
              <a:rPr lang="en-US" altLang="ja-JP" sz="3600" dirty="0"/>
              <a:t> if strong.</a:t>
            </a:r>
          </a:p>
          <a:p>
            <a:pPr lvl="1" eaLnBrk="1" hangingPunct="1"/>
            <a:r>
              <a:rPr lang="en-US" altLang="ja-JP" sz="3600" dirty="0"/>
              <a:t>Assess chances of dominating segment.  If good, go after share.  If bad, redefine business or withdraw.</a:t>
            </a:r>
          </a:p>
        </p:txBody>
      </p:sp>
    </p:spTree>
    <p:extLst>
      <p:ext uri="{BB962C8B-B14F-4D97-AF65-F5344CB8AC3E}">
        <p14:creationId xmlns:p14="http://schemas.microsoft.com/office/powerpoint/2010/main" val="703271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2276475"/>
            <a:ext cx="8280400" cy="2089150"/>
          </a:xfrm>
        </p:spPr>
        <p:txBody>
          <a:bodyPr/>
          <a:lstStyle/>
          <a:p>
            <a:pPr eaLnBrk="1" hangingPunct="1"/>
            <a:r>
              <a:rPr lang="en-US" altLang="ja-JP" sz="4800" dirty="0">
                <a:solidFill>
                  <a:srgbClr val="00B050"/>
                </a:solidFill>
              </a:rPr>
              <a:t>Topic 11 </a:t>
            </a:r>
            <a:r>
              <a:rPr lang="en-US" altLang="ja-JP" sz="4800" dirty="0"/>
              <a:t>Decision-making and Strategy</a:t>
            </a:r>
            <a:br>
              <a:rPr lang="en-US" altLang="ja-JP" sz="4800" dirty="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endParaRPr lang="en-US" altLang="ja-JP" sz="4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2075" tIns="46038" rIns="92075" bIns="46038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/>
              <a:t>Strategy Implications BCG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-18696" y="1268760"/>
            <a:ext cx="9162695" cy="5472608"/>
          </a:xfrm>
        </p:spPr>
        <p:txBody>
          <a:bodyPr lIns="92075" tIns="46038" rIns="92075" bIns="46038"/>
          <a:lstStyle/>
          <a:p>
            <a:pPr eaLnBrk="1" hangingPunct="1"/>
            <a:r>
              <a:rPr lang="en-US" altLang="ja-JP" sz="3600" dirty="0"/>
              <a:t>Cash Cow – Leader in mature or declining industry</a:t>
            </a:r>
          </a:p>
          <a:p>
            <a:pPr lvl="1" eaLnBrk="1" hangingPunct="1"/>
            <a:r>
              <a:rPr lang="en-US" altLang="ja-JP" sz="3600" dirty="0"/>
              <a:t>HOLD - Maintain share and cost leadership until further investment becomes marginal</a:t>
            </a:r>
          </a:p>
          <a:p>
            <a:pPr lvl="1" eaLnBrk="1" hangingPunct="1"/>
            <a:r>
              <a:rPr lang="en-US" altLang="ja-JP" sz="3600" dirty="0"/>
              <a:t>Maximize cash flow</a:t>
            </a:r>
          </a:p>
          <a:p>
            <a:pPr eaLnBrk="1" hangingPunct="1"/>
            <a:r>
              <a:rPr lang="en-US" altLang="ja-JP" sz="3600" dirty="0"/>
              <a:t>Dogs – Low market share in a mature or declining industry</a:t>
            </a:r>
          </a:p>
          <a:p>
            <a:pPr lvl="1" eaLnBrk="1" hangingPunct="1"/>
            <a:r>
              <a:rPr lang="en-US" altLang="ja-JP" sz="3600" dirty="0"/>
              <a:t>DIVEST Plan an orderly withdrawal so as to maximize cash flow or concentrate on niches that require limited effort</a:t>
            </a:r>
          </a:p>
        </p:txBody>
      </p:sp>
    </p:spTree>
    <p:extLst>
      <p:ext uri="{BB962C8B-B14F-4D97-AF65-F5344CB8AC3E}">
        <p14:creationId xmlns:p14="http://schemas.microsoft.com/office/powerpoint/2010/main" val="15799094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/>
              <a:t>Assumptions of Growth /Share Matrix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 lIns="90488" tIns="44450" rIns="90488" bIns="44450"/>
          <a:lstStyle/>
          <a:p>
            <a:pPr eaLnBrk="1" hangingPunct="1"/>
            <a:r>
              <a:rPr lang="en-US" altLang="ja-JP" sz="4000" dirty="0"/>
              <a:t>High market share generates cash revenues ?</a:t>
            </a:r>
          </a:p>
          <a:p>
            <a:pPr eaLnBrk="1" hangingPunct="1"/>
            <a:r>
              <a:rPr lang="en-US" altLang="ja-JP" sz="4000" dirty="0"/>
              <a:t>High Market growth uses more cash resources ?</a:t>
            </a:r>
          </a:p>
        </p:txBody>
      </p:sp>
    </p:spTree>
    <p:extLst>
      <p:ext uri="{BB962C8B-B14F-4D97-AF65-F5344CB8AC3E}">
        <p14:creationId xmlns:p14="http://schemas.microsoft.com/office/powerpoint/2010/main" val="1692997164"/>
      </p:ext>
    </p:extLst>
  </p:cSld>
  <p:clrMapOvr>
    <a:masterClrMapping/>
  </p:clrMapOvr>
  <p:transition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7772400" cy="1143000"/>
          </a:xfrm>
        </p:spPr>
        <p:txBody>
          <a:bodyPr lIns="90488" tIns="44450" rIns="90488" bIns="4445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sz="3600" dirty="0"/>
              <a:t>Issues with Growth/Share Matrix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124744"/>
            <a:ext cx="9144000" cy="5256584"/>
          </a:xfrm>
        </p:spPr>
        <p:txBody>
          <a:bodyPr lIns="90488" tIns="44450" rIns="90488" bIns="44450"/>
          <a:lstStyle/>
          <a:p>
            <a:pPr eaLnBrk="1" hangingPunct="1">
              <a:lnSpc>
                <a:spcPct val="90000"/>
              </a:lnSpc>
            </a:pPr>
            <a:r>
              <a:rPr lang="en-US" altLang="ja-JP" sz="3600" dirty="0"/>
              <a:t>Market growth is not the only factor related to cash usage.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3600" dirty="0"/>
              <a:t>Market growth is not necessarily related to cash usage.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3600" dirty="0"/>
              <a:t>Market share is not necessarily related cash generation.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3600" dirty="0"/>
              <a:t>Multiple factors lead to profitability.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sz="3600" dirty="0"/>
              <a:t>Cash is not the only factor in evaluating a portfolio.</a:t>
            </a:r>
          </a:p>
        </p:txBody>
      </p:sp>
    </p:spTree>
    <p:extLst>
      <p:ext uri="{BB962C8B-B14F-4D97-AF65-F5344CB8AC3E}">
        <p14:creationId xmlns:p14="http://schemas.microsoft.com/office/powerpoint/2010/main" val="3089577602"/>
      </p:ext>
    </p:extLst>
  </p:cSld>
  <p:clrMapOvr>
    <a:masterClrMapping/>
  </p:clrMapOvr>
  <p:transition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/>
              <a:t>Issues With Growth/Share Matrix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484784"/>
            <a:ext cx="9144000" cy="5184576"/>
          </a:xfrm>
        </p:spPr>
        <p:txBody>
          <a:bodyPr lIns="90488" tIns="44450" rIns="90488" bIns="44450"/>
          <a:lstStyle/>
          <a:p>
            <a:pPr eaLnBrk="1" hangingPunct="1"/>
            <a:r>
              <a:rPr lang="en-US" altLang="ja-JP" sz="3600" dirty="0"/>
              <a:t>Limited to industries where experience curve is relevant</a:t>
            </a:r>
          </a:p>
          <a:p>
            <a:pPr eaLnBrk="1" hangingPunct="1"/>
            <a:r>
              <a:rPr lang="en-US" altLang="ja-JP" sz="3600" dirty="0"/>
              <a:t>Appropriate for volume industries</a:t>
            </a:r>
          </a:p>
          <a:p>
            <a:pPr eaLnBrk="1" hangingPunct="1"/>
            <a:r>
              <a:rPr lang="en-US" altLang="ja-JP" sz="3600" dirty="0"/>
              <a:t>Overlooks perils of growth</a:t>
            </a:r>
          </a:p>
          <a:p>
            <a:pPr eaLnBrk="1" hangingPunct="1"/>
            <a:r>
              <a:rPr lang="en-US" altLang="ja-JP" sz="3600" dirty="0"/>
              <a:t>Measurement problems</a:t>
            </a:r>
          </a:p>
          <a:p>
            <a:pPr eaLnBrk="1" hangingPunct="1"/>
            <a:r>
              <a:rPr lang="en-US" altLang="ja-JP" sz="3600" dirty="0"/>
              <a:t>Product-market definition problems</a:t>
            </a:r>
          </a:p>
          <a:p>
            <a:pPr eaLnBrk="1" hangingPunct="1"/>
            <a:r>
              <a:rPr lang="en-US" altLang="ja-JP" sz="3600" dirty="0"/>
              <a:t>Difficult to implement strategies</a:t>
            </a:r>
          </a:p>
        </p:txBody>
      </p:sp>
    </p:spTree>
    <p:extLst>
      <p:ext uri="{BB962C8B-B14F-4D97-AF65-F5344CB8AC3E}">
        <p14:creationId xmlns:p14="http://schemas.microsoft.com/office/powerpoint/2010/main" val="483107112"/>
      </p:ext>
    </p:extLst>
  </p:cSld>
  <p:clrMapOvr>
    <a:masterClrMapping/>
  </p:clrMapOvr>
  <p:transition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3"/>
            <a:ext cx="7886700" cy="10081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/>
              <a:t>The GE-McKinsey matrix</a:t>
            </a:r>
          </a:p>
        </p:txBody>
      </p:sp>
      <p:pic>
        <p:nvPicPr>
          <p:cNvPr id="29699" name="Picture 5" descr="ge_matri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449" y="980728"/>
            <a:ext cx="8066768" cy="60486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34000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タイトル 1"/>
          <p:cNvSpPr>
            <a:spLocks noGrp="1"/>
          </p:cNvSpPr>
          <p:nvPr>
            <p:ph type="title" idx="4294967295"/>
          </p:nvPr>
        </p:nvSpPr>
        <p:spPr>
          <a:xfrm>
            <a:off x="0" y="320675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/>
              <a:t>SWOT Analysis matrix</a:t>
            </a:r>
            <a:endParaRPr lang="ja-JP" altLang="en-US" dirty="0"/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059931"/>
              </p:ext>
            </p:extLst>
          </p:nvPr>
        </p:nvGraphicFramePr>
        <p:xfrm>
          <a:off x="827088" y="1628775"/>
          <a:ext cx="7488237" cy="4537074"/>
        </p:xfrm>
        <a:graphic>
          <a:graphicData uri="http://schemas.openxmlformats.org/drawingml/2006/table">
            <a:tbl>
              <a:tblPr/>
              <a:tblGrid>
                <a:gridCol w="3744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441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123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Internal analysis </a:t>
                      </a:r>
                      <a:endParaRPr kumimoji="1" lang="ja-JP" alt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marL="91433" marR="9143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External analysis</a:t>
                      </a:r>
                      <a:endParaRPr kumimoji="1" lang="ja-JP" altLang="en-US" sz="4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Arial" pitchFamily="34" charset="0"/>
                        <a:ea typeface="ＭＳ Ｐゴシック" pitchFamily="50" charset="-128"/>
                      </a:endParaRPr>
                    </a:p>
                  </a:txBody>
                  <a:tcPr marL="91433" marR="9143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23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Strengths</a:t>
                      </a:r>
                    </a:p>
                  </a:txBody>
                  <a:tcPr marL="91433" marR="9143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Opportunities</a:t>
                      </a:r>
                    </a:p>
                  </a:txBody>
                  <a:tcPr marL="91433" marR="9143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123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Weaknesses</a:t>
                      </a:r>
                    </a:p>
                  </a:txBody>
                  <a:tcPr marL="91433" marR="9143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4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Arial" pitchFamily="34" charset="0"/>
                          <a:ea typeface="ＭＳ Ｐゴシック" pitchFamily="50" charset="-128"/>
                        </a:rPr>
                        <a:t>Threats</a:t>
                      </a:r>
                    </a:p>
                  </a:txBody>
                  <a:tcPr marL="91433" marR="91433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737" name="スライド番号プレースホルダ 1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/>
            <a:fld id="{50935BAE-6FBB-425D-94BD-02E9986633F1}" type="slidenum">
              <a:rPr lang="en-US" altLang="ja-JP" sz="1000"/>
              <a:pPr algn="r"/>
              <a:t>35</a:t>
            </a:fld>
            <a:endParaRPr lang="en-US" altLang="ja-JP" sz="1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27293277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/>
              <a:t>Strategies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0" y="1484784"/>
            <a:ext cx="9144000" cy="5112568"/>
          </a:xfrm>
        </p:spPr>
        <p:txBody>
          <a:bodyPr/>
          <a:lstStyle/>
          <a:p>
            <a:pPr eaLnBrk="1" hangingPunct="1"/>
            <a:r>
              <a:rPr lang="en-US" altLang="ja-JP" sz="4400" dirty="0"/>
              <a:t>The </a:t>
            </a:r>
            <a:r>
              <a:rPr lang="en-US" altLang="ja-JP" sz="4400" b="1" dirty="0"/>
              <a:t>business portfolio</a:t>
            </a:r>
            <a:r>
              <a:rPr lang="en-US" altLang="ja-JP" sz="4400" dirty="0"/>
              <a:t> is the collection of businesses and products that make up the company. The best business portfolio is one that fits the company's strengths and helps exploit the most attractive opportunities. </a:t>
            </a:r>
          </a:p>
        </p:txBody>
      </p:sp>
    </p:spTree>
    <p:extLst>
      <p:ext uri="{BB962C8B-B14F-4D97-AF65-F5344CB8AC3E}">
        <p14:creationId xmlns:p14="http://schemas.microsoft.com/office/powerpoint/2010/main" val="11489034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タイトル 1"/>
          <p:cNvSpPr>
            <a:spLocks noGrp="1"/>
          </p:cNvSpPr>
          <p:nvPr>
            <p:ph type="title" idx="4294967295"/>
          </p:nvPr>
        </p:nvSpPr>
        <p:spPr>
          <a:xfrm>
            <a:off x="0" y="320675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/>
              <a:t>Basic Competitive strategy</a:t>
            </a:r>
            <a:endParaRPr lang="ja-JP" altLang="en-US" dirty="0"/>
          </a:p>
        </p:txBody>
      </p:sp>
      <p:sp>
        <p:nvSpPr>
          <p:cNvPr id="31747" name="スライド番号プレースホルダ 4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/>
            <a:fld id="{5E51F5B3-773A-4DCF-809A-527022ADA824}" type="slidenum">
              <a:rPr lang="en-US" altLang="ja-JP" sz="1000"/>
              <a:pPr algn="r"/>
              <a:t>37</a:t>
            </a:fld>
            <a:endParaRPr lang="en-US" altLang="ja-JP" sz="1000" dirty="0"/>
          </a:p>
        </p:txBody>
      </p:sp>
      <p:grpSp>
        <p:nvGrpSpPr>
          <p:cNvPr id="31748" name="グループ化 24"/>
          <p:cNvGrpSpPr>
            <a:grpSpLocks/>
          </p:cNvGrpSpPr>
          <p:nvPr/>
        </p:nvGrpSpPr>
        <p:grpSpPr bwMode="auto">
          <a:xfrm>
            <a:off x="755650" y="1484313"/>
            <a:ext cx="7781925" cy="4929187"/>
            <a:chOff x="1004815" y="1500188"/>
            <a:chExt cx="7781999" cy="4929187"/>
          </a:xfrm>
        </p:grpSpPr>
        <p:sp>
          <p:nvSpPr>
            <p:cNvPr id="28" name="円/楕円 27"/>
            <p:cNvSpPr/>
            <p:nvPr/>
          </p:nvSpPr>
          <p:spPr>
            <a:xfrm>
              <a:off x="5757835" y="2071688"/>
              <a:ext cx="2519387" cy="714375"/>
            </a:xfrm>
            <a:prstGeom prst="ellipse">
              <a:avLst/>
            </a:prstGeom>
            <a:solidFill>
              <a:srgbClr val="CC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3600" dirty="0"/>
            </a:p>
          </p:txBody>
        </p:sp>
        <p:grpSp>
          <p:nvGrpSpPr>
            <p:cNvPr id="31751" name="グループ化 37"/>
            <p:cNvGrpSpPr>
              <a:grpSpLocks/>
            </p:cNvGrpSpPr>
            <p:nvPr/>
          </p:nvGrpSpPr>
          <p:grpSpPr bwMode="auto">
            <a:xfrm>
              <a:off x="1004815" y="1500188"/>
              <a:ext cx="7781999" cy="4929187"/>
              <a:chOff x="1004789" y="1500174"/>
              <a:chExt cx="7782053" cy="4928501"/>
            </a:xfrm>
          </p:grpSpPr>
          <p:grpSp>
            <p:nvGrpSpPr>
              <p:cNvPr id="31752" name="グループ化 35"/>
              <p:cNvGrpSpPr>
                <a:grpSpLocks/>
              </p:cNvGrpSpPr>
              <p:nvPr/>
            </p:nvGrpSpPr>
            <p:grpSpPr bwMode="auto">
              <a:xfrm>
                <a:off x="1004789" y="1500174"/>
                <a:ext cx="7776917" cy="4928501"/>
                <a:chOff x="1004789" y="1500174"/>
                <a:chExt cx="7776917" cy="4928501"/>
              </a:xfrm>
            </p:grpSpPr>
            <p:sp>
              <p:nvSpPr>
                <p:cNvPr id="21" name="角丸四角形 20"/>
                <p:cNvSpPr/>
                <p:nvPr/>
              </p:nvSpPr>
              <p:spPr bwMode="auto">
                <a:xfrm>
                  <a:off x="2012869" y="2857297"/>
                  <a:ext cx="3416356" cy="1714261"/>
                </a:xfrm>
                <a:prstGeom prst="roundRect">
                  <a:avLst/>
                </a:prstGeom>
                <a:solidFill>
                  <a:srgbClr val="FFFF99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altLang="ja-JP" sz="3200" dirty="0">
                      <a:solidFill>
                        <a:schemeClr val="accent4">
                          <a:lumMod val="10000"/>
                        </a:schemeClr>
                      </a:solidFill>
                    </a:rPr>
                    <a:t>Cost</a:t>
                  </a:r>
                  <a:r>
                    <a:rPr lang="en-US" altLang="ja-JP" sz="3200" dirty="0">
                      <a:solidFill>
                        <a:schemeClr val="tx1"/>
                      </a:solidFill>
                    </a:rPr>
                    <a:t> </a:t>
                  </a:r>
                  <a:r>
                    <a:rPr lang="en-US" altLang="ja-JP" sz="3200" dirty="0">
                      <a:solidFill>
                        <a:schemeClr val="accent4">
                          <a:lumMod val="10000"/>
                        </a:schemeClr>
                      </a:solidFill>
                    </a:rPr>
                    <a:t>Leadership</a:t>
                  </a:r>
                  <a:endParaRPr lang="ja-JP" altLang="en-US" sz="3200" dirty="0">
                    <a:solidFill>
                      <a:schemeClr val="accent4">
                        <a:lumMod val="10000"/>
                      </a:schemeClr>
                    </a:solidFill>
                  </a:endParaRPr>
                </a:p>
              </p:txBody>
            </p:sp>
            <p:sp>
              <p:nvSpPr>
                <p:cNvPr id="22" name="角丸四角形 21"/>
                <p:cNvSpPr/>
                <p:nvPr/>
              </p:nvSpPr>
              <p:spPr bwMode="auto">
                <a:xfrm>
                  <a:off x="5429225" y="2857297"/>
                  <a:ext cx="3281416" cy="1714261"/>
                </a:xfrm>
                <a:prstGeom prst="roundRect">
                  <a:avLst/>
                </a:prstGeom>
                <a:solidFill>
                  <a:srgbClr val="FFFF99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altLang="ja-JP" sz="2800" dirty="0">
                      <a:solidFill>
                        <a:schemeClr val="accent4">
                          <a:lumMod val="10000"/>
                        </a:schemeClr>
                      </a:solidFill>
                    </a:rPr>
                    <a:t>Differentiation</a:t>
                  </a:r>
                  <a:endParaRPr lang="ja-JP" altLang="en-US" sz="3600" dirty="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23" name="角丸四角形 22"/>
                <p:cNvSpPr/>
                <p:nvPr/>
              </p:nvSpPr>
              <p:spPr bwMode="auto">
                <a:xfrm>
                  <a:off x="2012869" y="4642987"/>
                  <a:ext cx="3383018" cy="1785688"/>
                </a:xfrm>
                <a:prstGeom prst="roundRect">
                  <a:avLst>
                    <a:gd name="adj" fmla="val 14546"/>
                  </a:avLst>
                </a:prstGeom>
                <a:solidFill>
                  <a:srgbClr val="FFFF99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altLang="ja-JP" sz="4000" dirty="0">
                    <a:solidFill>
                      <a:schemeClr val="tx1"/>
                    </a:solidFill>
                  </a:endParaRPr>
                </a:p>
                <a:p>
                  <a:pPr algn="ctr">
                    <a:defRPr/>
                  </a:pPr>
                  <a:r>
                    <a:rPr lang="en-US" altLang="ja-JP" sz="4000" dirty="0">
                      <a:solidFill>
                        <a:schemeClr val="accent4">
                          <a:lumMod val="10000"/>
                        </a:schemeClr>
                      </a:solidFill>
                    </a:rPr>
                    <a:t>Cost focus</a:t>
                  </a:r>
                </a:p>
                <a:p>
                  <a:pPr algn="ctr">
                    <a:defRPr/>
                  </a:pPr>
                  <a:endParaRPr lang="ja-JP" altLang="en-US" sz="32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24" name="角丸四角形 23"/>
                <p:cNvSpPr/>
                <p:nvPr/>
              </p:nvSpPr>
              <p:spPr bwMode="auto">
                <a:xfrm>
                  <a:off x="5429225" y="4631875"/>
                  <a:ext cx="3352855" cy="1796800"/>
                </a:xfrm>
                <a:prstGeom prst="roundRect">
                  <a:avLst/>
                </a:prstGeom>
                <a:solidFill>
                  <a:srgbClr val="FFFF99"/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altLang="ja-JP" sz="3600" dirty="0">
                    <a:solidFill>
                      <a:schemeClr val="accent4">
                        <a:lumMod val="10000"/>
                      </a:schemeClr>
                    </a:solidFill>
                  </a:endParaRPr>
                </a:p>
                <a:p>
                  <a:pPr algn="ctr">
                    <a:defRPr/>
                  </a:pPr>
                  <a:r>
                    <a:rPr lang="en-US" altLang="ja-JP" sz="3200" dirty="0">
                      <a:solidFill>
                        <a:schemeClr val="accent4">
                          <a:lumMod val="10000"/>
                        </a:schemeClr>
                      </a:solidFill>
                    </a:rPr>
                    <a:t>Differentiation Focus</a:t>
                  </a:r>
                </a:p>
              </p:txBody>
            </p:sp>
            <p:sp>
              <p:nvSpPr>
                <p:cNvPr id="31758" name="テキスト ボックス 30"/>
                <p:cNvSpPr txBox="1">
                  <a:spLocks noChangeArrowheads="1"/>
                </p:cNvSpPr>
                <p:nvPr/>
              </p:nvSpPr>
              <p:spPr bwMode="auto">
                <a:xfrm>
                  <a:off x="2143108" y="1500174"/>
                  <a:ext cx="6404020" cy="58469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algn="ctr"/>
                  <a:r>
                    <a:rPr lang="en-US" altLang="ja-JP" sz="3200" dirty="0"/>
                    <a:t>Competitive advantages</a:t>
                  </a:r>
                  <a:endParaRPr lang="ja-JP" altLang="en-US" sz="3200" dirty="0"/>
                </a:p>
              </p:txBody>
            </p:sp>
            <p:sp>
              <p:nvSpPr>
                <p:cNvPr id="31759" name="テキスト ボックス 33"/>
                <p:cNvSpPr txBox="1">
                  <a:spLocks noChangeArrowheads="1"/>
                </p:cNvSpPr>
                <p:nvPr/>
              </p:nvSpPr>
              <p:spPr bwMode="auto">
                <a:xfrm>
                  <a:off x="1004789" y="3084600"/>
                  <a:ext cx="677113" cy="313805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eaVert"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  <a:ea typeface="ＭＳ Ｐゴシック" panose="020B0600070205080204" pitchFamily="50" charset="-128"/>
                    </a:defRPr>
                  </a:lvl9pPr>
                </a:lstStyle>
                <a:p>
                  <a:pPr algn="ctr"/>
                  <a:r>
                    <a:rPr lang="en-US" altLang="ja-JP" sz="3200" dirty="0"/>
                    <a:t>Strategy target</a:t>
                  </a:r>
                  <a:endParaRPr lang="ja-JP" altLang="en-US" sz="3200" dirty="0"/>
                </a:p>
              </p:txBody>
            </p:sp>
            <p:grpSp>
              <p:nvGrpSpPr>
                <p:cNvPr id="31760" name="グループ化 29"/>
                <p:cNvGrpSpPr>
                  <a:grpSpLocks/>
                </p:cNvGrpSpPr>
                <p:nvPr/>
              </p:nvGrpSpPr>
              <p:grpSpPr bwMode="auto">
                <a:xfrm>
                  <a:off x="2660985" y="2071594"/>
                  <a:ext cx="2268206" cy="714276"/>
                  <a:chOff x="2518109" y="2143032"/>
                  <a:chExt cx="2268206" cy="714276"/>
                </a:xfrm>
              </p:grpSpPr>
              <p:sp>
                <p:nvSpPr>
                  <p:cNvPr id="26" name="円/楕円 25"/>
                  <p:cNvSpPr/>
                  <p:nvPr/>
                </p:nvSpPr>
                <p:spPr>
                  <a:xfrm>
                    <a:off x="2517703" y="2143032"/>
                    <a:ext cx="2268574" cy="714276"/>
                  </a:xfrm>
                  <a:prstGeom prst="ellipse">
                    <a:avLst/>
                  </a:prstGeom>
                  <a:solidFill>
                    <a:srgbClr val="CCFFFF"/>
                  </a:solidFill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ja-JP" altLang="en-US" sz="3600" dirty="0"/>
                  </a:p>
                </p:txBody>
              </p:sp>
              <p:sp>
                <p:nvSpPr>
                  <p:cNvPr id="118801" name="テキスト ボックス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05045" y="2214459"/>
                    <a:ext cx="1801842" cy="52380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>
                      <a:defRPr/>
                    </a:pPr>
                    <a:r>
                      <a:rPr lang="en-US" altLang="ja-JP" sz="2800" b="1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Arial" charset="0"/>
                      </a:rPr>
                      <a:t>Low cost</a:t>
                    </a:r>
                    <a:endParaRPr lang="ja-JP" altLang="en-US" sz="2800" b="1" dirty="0">
                      <a:solidFill>
                        <a:schemeClr val="accent4">
                          <a:lumMod val="10000"/>
                        </a:schemeClr>
                      </a:solidFill>
                      <a:latin typeface="Arial" charset="0"/>
                    </a:endParaRPr>
                  </a:p>
                </p:txBody>
              </p:sp>
            </p:grpSp>
            <p:sp>
              <p:nvSpPr>
                <p:cNvPr id="118802" name="テキスト ボックス 28"/>
                <p:cNvSpPr txBox="1">
                  <a:spLocks noChangeArrowheads="1"/>
                </p:cNvSpPr>
                <p:nvPr/>
              </p:nvSpPr>
              <p:spPr bwMode="auto">
                <a:xfrm>
                  <a:off x="5684816" y="2143022"/>
                  <a:ext cx="2665457" cy="52380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defRPr/>
                  </a:pPr>
                  <a:r>
                    <a:rPr lang="en-US" altLang="ja-JP" sz="2800" b="1" dirty="0">
                      <a:solidFill>
                        <a:schemeClr val="accent4">
                          <a:lumMod val="10000"/>
                        </a:schemeClr>
                      </a:solidFill>
                      <a:latin typeface="Arial" charset="0"/>
                    </a:rPr>
                    <a:t>Differentiation</a:t>
                  </a:r>
                  <a:endParaRPr lang="ja-JP" altLang="en-US" sz="2800" b="1" dirty="0">
                    <a:solidFill>
                      <a:schemeClr val="accent4">
                        <a:lumMod val="10000"/>
                      </a:schemeClr>
                    </a:solidFill>
                    <a:latin typeface="Arial" charset="0"/>
                  </a:endParaRPr>
                </a:p>
              </p:txBody>
            </p:sp>
          </p:grpSp>
          <p:sp>
            <p:nvSpPr>
              <p:cNvPr id="31753" name="正方形/長方形 36"/>
              <p:cNvSpPr>
                <a:spLocks noChangeArrowheads="1"/>
              </p:cNvSpPr>
              <p:nvPr/>
            </p:nvSpPr>
            <p:spPr bwMode="auto">
              <a:xfrm>
                <a:off x="5286380" y="4857269"/>
                <a:ext cx="3500462" cy="12491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algn="ctr"/>
                <a:endParaRPr lang="en-US" altLang="ja-JP" sz="4400" dirty="0"/>
              </a:p>
              <a:p>
                <a:pPr algn="ctr"/>
                <a:endParaRPr lang="en-US" altLang="ja-JP" sz="3200" dirty="0"/>
              </a:p>
            </p:txBody>
          </p:sp>
        </p:grpSp>
      </p:grpSp>
      <p:sp>
        <p:nvSpPr>
          <p:cNvPr id="18440" name="テキスト ボックス 38"/>
          <p:cNvSpPr txBox="1">
            <a:spLocks noChangeArrowheads="1"/>
          </p:cNvSpPr>
          <p:nvPr/>
        </p:nvSpPr>
        <p:spPr bwMode="auto">
          <a:xfrm>
            <a:off x="1835150" y="4724400"/>
            <a:ext cx="6624638" cy="64770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3600" b="1" dirty="0">
                <a:solidFill>
                  <a:schemeClr val="accent4">
                    <a:lumMod val="10000"/>
                  </a:schemeClr>
                </a:solidFill>
                <a:latin typeface="Arial" charset="0"/>
              </a:rPr>
              <a:t>Focus</a:t>
            </a:r>
            <a:endParaRPr lang="ja-JP" altLang="en-US" sz="3600" b="1" dirty="0">
              <a:solidFill>
                <a:schemeClr val="accent4">
                  <a:lumMod val="10000"/>
                </a:schemeClr>
              </a:solidFill>
              <a:latin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47438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844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0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タイトル 1"/>
          <p:cNvSpPr>
            <a:spLocks noGrp="1"/>
          </p:cNvSpPr>
          <p:nvPr>
            <p:ph type="title" idx="4294967295"/>
          </p:nvPr>
        </p:nvSpPr>
        <p:spPr>
          <a:xfrm>
            <a:off x="0" y="320675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ja-JP" dirty="0"/>
              <a:t>The five forces affecting industry competition</a:t>
            </a:r>
            <a:endParaRPr lang="ja-JP" altLang="en-US" dirty="0"/>
          </a:p>
        </p:txBody>
      </p:sp>
      <p:sp>
        <p:nvSpPr>
          <p:cNvPr id="32771" name="スライド番号プレースホルダ 27"/>
          <p:cNvSpPr txBox="1">
            <a:spLocks noGrp="1"/>
          </p:cNvSpPr>
          <p:nvPr/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r"/>
            <a:fld id="{343EBCA8-2EBA-47D2-A56C-57F7C962595D}" type="slidenum">
              <a:rPr lang="en-US" altLang="ja-JP" sz="1000"/>
              <a:pPr algn="r"/>
              <a:t>38</a:t>
            </a:fld>
            <a:endParaRPr lang="en-US" altLang="ja-JP" sz="1000" dirty="0"/>
          </a:p>
        </p:txBody>
      </p:sp>
      <p:grpSp>
        <p:nvGrpSpPr>
          <p:cNvPr id="32772" name="グループ化 31"/>
          <p:cNvGrpSpPr>
            <a:grpSpLocks/>
          </p:cNvGrpSpPr>
          <p:nvPr/>
        </p:nvGrpSpPr>
        <p:grpSpPr bwMode="auto">
          <a:xfrm>
            <a:off x="107950" y="1484313"/>
            <a:ext cx="8750300" cy="5257800"/>
            <a:chOff x="107472" y="1484770"/>
            <a:chExt cx="8750808" cy="5256623"/>
          </a:xfrm>
        </p:grpSpPr>
        <p:sp>
          <p:nvSpPr>
            <p:cNvPr id="7" name="角丸四角形 6"/>
            <p:cNvSpPr/>
            <p:nvPr/>
          </p:nvSpPr>
          <p:spPr>
            <a:xfrm>
              <a:off x="3492218" y="3214758"/>
              <a:ext cx="2087684" cy="1785537"/>
            </a:xfrm>
            <a:prstGeom prst="roundRect">
              <a:avLst/>
            </a:prstGeom>
            <a:solidFill>
              <a:srgbClr val="FF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r>
                <a:rPr lang="en-US" altLang="ja-JP" sz="2000" b="1" dirty="0">
                  <a:solidFill>
                    <a:srgbClr val="FF0000"/>
                  </a:solidFill>
                </a:rPr>
                <a:t>The firm’s rivalry vs.  industry competitors</a:t>
              </a:r>
              <a:endParaRPr lang="en-US" altLang="ja-JP" sz="2000" dirty="0"/>
            </a:p>
          </p:txBody>
        </p:sp>
        <p:sp>
          <p:nvSpPr>
            <p:cNvPr id="8" name="右矢印 7"/>
            <p:cNvSpPr/>
            <p:nvPr/>
          </p:nvSpPr>
          <p:spPr>
            <a:xfrm>
              <a:off x="2771452" y="3357601"/>
              <a:ext cx="728705" cy="1071322"/>
            </a:xfrm>
            <a:prstGeom prst="rightArrow">
              <a:avLst/>
            </a:prstGeom>
            <a:solidFill>
              <a:srgbClr val="CC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3600" dirty="0"/>
            </a:p>
          </p:txBody>
        </p:sp>
        <p:sp>
          <p:nvSpPr>
            <p:cNvPr id="16" name="円/楕円 15"/>
            <p:cNvSpPr/>
            <p:nvPr/>
          </p:nvSpPr>
          <p:spPr>
            <a:xfrm>
              <a:off x="107472" y="3429022"/>
              <a:ext cx="2663980" cy="78563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ja-JP" sz="2800" dirty="0">
                  <a:solidFill>
                    <a:schemeClr val="tx1"/>
                  </a:solidFill>
                </a:rPr>
                <a:t>Suppliers</a:t>
              </a:r>
              <a:endParaRPr lang="ja-JP" alt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20" name="円/楕円 19"/>
            <p:cNvSpPr/>
            <p:nvPr/>
          </p:nvSpPr>
          <p:spPr>
            <a:xfrm>
              <a:off x="6500706" y="3571865"/>
              <a:ext cx="2357574" cy="64279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ja-JP" sz="2800" dirty="0">
                  <a:solidFill>
                    <a:schemeClr val="tx1"/>
                  </a:solidFill>
                </a:rPr>
                <a:t>Buyers</a:t>
              </a:r>
              <a:endParaRPr lang="ja-JP" altLang="en-US" sz="2800" dirty="0">
                <a:solidFill>
                  <a:schemeClr val="tx1"/>
                </a:solidFill>
              </a:endParaRPr>
            </a:p>
          </p:txBody>
        </p:sp>
        <p:sp>
          <p:nvSpPr>
            <p:cNvPr id="21" name="円/楕円 20"/>
            <p:cNvSpPr/>
            <p:nvPr/>
          </p:nvSpPr>
          <p:spPr>
            <a:xfrm>
              <a:off x="2411069" y="5804978"/>
              <a:ext cx="4392867" cy="936415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ja-JP" sz="2000" dirty="0">
                  <a:solidFill>
                    <a:schemeClr val="tx1"/>
                  </a:solidFill>
                </a:rPr>
                <a:t>Substitute products from other industries</a:t>
              </a:r>
              <a:endParaRPr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4" name="円/楕円 23"/>
            <p:cNvSpPr/>
            <p:nvPr/>
          </p:nvSpPr>
          <p:spPr>
            <a:xfrm>
              <a:off x="2626981" y="1484770"/>
              <a:ext cx="3673688" cy="8015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ja-JP" sz="2400" dirty="0">
                  <a:solidFill>
                    <a:schemeClr val="tx1"/>
                  </a:solidFill>
                </a:rPr>
                <a:t>Potential New Entrants</a:t>
              </a:r>
              <a:endParaRPr lang="ja-JP" alt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29" name="左矢印 28"/>
            <p:cNvSpPr/>
            <p:nvPr/>
          </p:nvSpPr>
          <p:spPr>
            <a:xfrm>
              <a:off x="5571964" y="3357601"/>
              <a:ext cx="857300" cy="1071322"/>
            </a:xfrm>
            <a:prstGeom prst="leftArrow">
              <a:avLst/>
            </a:prstGeom>
            <a:solidFill>
              <a:srgbClr val="CC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3600" dirty="0"/>
            </a:p>
          </p:txBody>
        </p:sp>
        <p:sp>
          <p:nvSpPr>
            <p:cNvPr id="30" name="上矢印 29"/>
            <p:cNvSpPr/>
            <p:nvPr/>
          </p:nvSpPr>
          <p:spPr>
            <a:xfrm>
              <a:off x="4000248" y="5000295"/>
              <a:ext cx="1071625" cy="857058"/>
            </a:xfrm>
            <a:prstGeom prst="upArrow">
              <a:avLst/>
            </a:prstGeom>
            <a:solidFill>
              <a:srgbClr val="CC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3600" dirty="0"/>
            </a:p>
          </p:txBody>
        </p:sp>
        <p:sp>
          <p:nvSpPr>
            <p:cNvPr id="31" name="下矢印 30"/>
            <p:cNvSpPr/>
            <p:nvPr/>
          </p:nvSpPr>
          <p:spPr>
            <a:xfrm>
              <a:off x="3928807" y="2357700"/>
              <a:ext cx="1071624" cy="857058"/>
            </a:xfrm>
            <a:prstGeom prst="downArrow">
              <a:avLst/>
            </a:prstGeom>
            <a:solidFill>
              <a:srgbClr val="CCFF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ja-JP" altLang="en-US" sz="3600" dirty="0"/>
            </a:p>
          </p:txBody>
        </p:sp>
      </p:grpSp>
      <p:sp>
        <p:nvSpPr>
          <p:cNvPr id="43" name="テキスト ボックス 42"/>
          <p:cNvSpPr txBox="1">
            <a:spLocks noChangeArrowheads="1"/>
          </p:cNvSpPr>
          <p:nvPr/>
        </p:nvSpPr>
        <p:spPr bwMode="auto">
          <a:xfrm>
            <a:off x="3000375" y="2428875"/>
            <a:ext cx="28575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2000" b="1" dirty="0">
                <a:solidFill>
                  <a:srgbClr val="FF0000"/>
                </a:solidFill>
              </a:rPr>
              <a:t>Threat of new entrants</a:t>
            </a:r>
            <a:endParaRPr lang="ja-JP" altLang="en-US" sz="2000" b="1" dirty="0">
              <a:solidFill>
                <a:srgbClr val="FF0000"/>
              </a:solidFill>
            </a:endParaRPr>
          </a:p>
        </p:txBody>
      </p:sp>
      <p:sp>
        <p:nvSpPr>
          <p:cNvPr id="45" name="テキスト ボックス 44"/>
          <p:cNvSpPr txBox="1">
            <a:spLocks noChangeArrowheads="1"/>
          </p:cNvSpPr>
          <p:nvPr/>
        </p:nvSpPr>
        <p:spPr bwMode="auto">
          <a:xfrm>
            <a:off x="2428875" y="5286375"/>
            <a:ext cx="42148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2000" b="1" dirty="0">
                <a:solidFill>
                  <a:srgbClr val="FF0000"/>
                </a:solidFill>
              </a:rPr>
              <a:t>Threat of substitute products</a:t>
            </a:r>
            <a:endParaRPr lang="ja-JP" altLang="en-US" sz="2000" b="1" dirty="0">
              <a:solidFill>
                <a:srgbClr val="FF0000"/>
              </a:solidFill>
            </a:endParaRPr>
          </a:p>
        </p:txBody>
      </p: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2628900" y="2636838"/>
            <a:ext cx="3798888" cy="2571750"/>
            <a:chOff x="1609" y="1706"/>
            <a:chExt cx="2440" cy="1575"/>
          </a:xfrm>
        </p:grpSpPr>
        <p:sp>
          <p:nvSpPr>
            <p:cNvPr id="32776" name="テキスト ボックス 45"/>
            <p:cNvSpPr txBox="1">
              <a:spLocks noChangeArrowheads="1"/>
            </p:cNvSpPr>
            <p:nvPr/>
          </p:nvSpPr>
          <p:spPr bwMode="auto">
            <a:xfrm>
              <a:off x="1609" y="1706"/>
              <a:ext cx="514" cy="15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/>
              <a:r>
                <a:rPr lang="en-US" altLang="ja-JP" sz="2000" b="1" dirty="0">
                  <a:solidFill>
                    <a:srgbClr val="FF0000"/>
                  </a:solidFill>
                </a:rPr>
                <a:t>Bargaining power of suppliers</a:t>
              </a:r>
              <a:endParaRPr lang="ja-JP" altLang="en-US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32777" name="テキスト ボックス 46"/>
            <p:cNvSpPr txBox="1">
              <a:spLocks noChangeArrowheads="1"/>
            </p:cNvSpPr>
            <p:nvPr/>
          </p:nvSpPr>
          <p:spPr bwMode="auto">
            <a:xfrm>
              <a:off x="3545" y="1755"/>
              <a:ext cx="504" cy="1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eaVert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r>
                <a:rPr lang="en-US" altLang="ja-JP" sz="2000" b="1" dirty="0">
                  <a:solidFill>
                    <a:srgbClr val="FF0000"/>
                  </a:solidFill>
                </a:rPr>
                <a:t>Bargaining power of buyers</a:t>
              </a:r>
              <a:endParaRPr lang="ja-JP" altLang="en-US" sz="2000" b="1" dirty="0">
                <a:solidFill>
                  <a:srgbClr val="FF0000"/>
                </a:solidFill>
              </a:endParaRP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val="14313147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タイトル 1"/>
          <p:cNvSpPr>
            <a:spLocks noGrp="1"/>
          </p:cNvSpPr>
          <p:nvPr>
            <p:ph type="title"/>
          </p:nvPr>
        </p:nvSpPr>
        <p:spPr>
          <a:xfrm>
            <a:off x="468313" y="2636838"/>
            <a:ext cx="8229600" cy="1258887"/>
          </a:xfrm>
        </p:spPr>
        <p:txBody>
          <a:bodyPr/>
          <a:lstStyle/>
          <a:p>
            <a:pPr eaLnBrk="1" hangingPunct="1"/>
            <a:r>
              <a:rPr lang="en-US" altLang="ja-JP" sz="4800" b="1" dirty="0"/>
              <a:t>Thank you for your attention!</a:t>
            </a:r>
            <a:endParaRPr lang="ja-JP" altLang="en-US" sz="48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Agenda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850" y="1825625"/>
            <a:ext cx="8351838" cy="4351338"/>
          </a:xfrm>
        </p:spPr>
        <p:txBody>
          <a:bodyPr/>
          <a:lstStyle/>
          <a:p>
            <a:pPr marL="742950" indent="-742950">
              <a:buFont typeface="Arial" panose="020B0604020202020204" pitchFamily="34" charset="0"/>
              <a:buAutoNum type="arabicPeriod"/>
              <a:defRPr/>
            </a:pPr>
            <a:r>
              <a:rPr lang="en-US" altLang="ja-JP" sz="4000" dirty="0">
                <a:latin typeface="+mn-ea"/>
              </a:rPr>
              <a:t>Decision Making </a:t>
            </a:r>
          </a:p>
          <a:p>
            <a:pPr marL="742950" indent="-742950">
              <a:buFont typeface="Arial" panose="020B0604020202020204" pitchFamily="34" charset="0"/>
              <a:buAutoNum type="arabicPeriod"/>
              <a:defRPr/>
            </a:pPr>
            <a:r>
              <a:rPr lang="en-US" altLang="ja-JP" sz="4000" dirty="0">
                <a:latin typeface="+mn-ea"/>
              </a:rPr>
              <a:t>Decision Making in </a:t>
            </a:r>
            <a:r>
              <a:rPr lang="en-US" altLang="ja-JP" sz="4000">
                <a:latin typeface="+mn-ea"/>
              </a:rPr>
              <a:t>a Crisis</a:t>
            </a:r>
          </a:p>
          <a:p>
            <a:pPr marL="742950" indent="-742950">
              <a:buFont typeface="Arial" panose="020B0604020202020204" pitchFamily="34" charset="0"/>
              <a:buAutoNum type="arabicPeriod"/>
              <a:defRPr/>
            </a:pPr>
            <a:r>
              <a:rPr lang="en-US" altLang="ja-JP" sz="4000">
                <a:latin typeface="+mn-ea"/>
              </a:rPr>
              <a:t>Strategy </a:t>
            </a:r>
            <a:r>
              <a:rPr lang="en-US" altLang="ja-JP" sz="4000" dirty="0">
                <a:latin typeface="+mn-ea"/>
              </a:rPr>
              <a:t>and Corporate Strategy</a:t>
            </a:r>
            <a:endParaRPr lang="ja-JP" altLang="en-US" sz="4000" dirty="0"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1268" name="スライド番号プレースホルダー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fld id="{120EEBB9-C41F-4E09-8253-1EB739C1E5C7}" type="slidenum">
              <a:rPr lang="en-US" altLang="ja-JP" smtClean="0">
                <a:solidFill>
                  <a:srgbClr val="898989"/>
                </a:solidFill>
              </a:rPr>
              <a:pPr/>
              <a:t>4</a:t>
            </a:fld>
            <a:endParaRPr lang="en-US" altLang="ja-JP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4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en-US" altLang="ja-JP" sz="3600" dirty="0">
                <a:latin typeface="+mn-ea"/>
                <a:ea typeface="+mn-ea"/>
              </a:rPr>
              <a:t>1. Decision Making</a:t>
            </a:r>
            <a:endParaRPr kumimoji="1" lang="ja-JP" altLang="en-US" sz="3600" dirty="0">
              <a:latin typeface="+mn-ea"/>
              <a:ea typeface="+mn-ea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800" dirty="0"/>
              <a:t>The thought process of selecting a logical choice from the available options through information gathering, Alternative calculation, and decision.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790884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3295277" cy="1325563"/>
          </a:xfrm>
        </p:spPr>
        <p:txBody>
          <a:bodyPr/>
          <a:lstStyle/>
          <a:p>
            <a:r>
              <a:rPr kumimoji="1" lang="en-US" altLang="ja-JP" dirty="0"/>
              <a:t>The stages of </a:t>
            </a:r>
            <a:br>
              <a:rPr kumimoji="1" lang="en-US" altLang="ja-JP" dirty="0"/>
            </a:br>
            <a:r>
              <a:rPr lang="en-US" altLang="ja-JP" dirty="0"/>
              <a:t>d</a:t>
            </a:r>
            <a:r>
              <a:rPr kumimoji="1" lang="en-US" altLang="ja-JP" dirty="0"/>
              <a:t>ecision</a:t>
            </a:r>
            <a:r>
              <a:rPr kumimoji="1" lang="ja-JP" altLang="en-US" dirty="0"/>
              <a:t> </a:t>
            </a:r>
            <a:r>
              <a:rPr kumimoji="1" lang="en-US" altLang="ja-JP" dirty="0"/>
              <a:t>making</a:t>
            </a: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5506079"/>
              </p:ext>
            </p:extLst>
          </p:nvPr>
        </p:nvGraphicFramePr>
        <p:xfrm>
          <a:off x="4572000" y="366705"/>
          <a:ext cx="3600400" cy="63243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33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Identifying and diagnosing the program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089" marR="7089" marT="7089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9291">
                <a:tc>
                  <a:txBody>
                    <a:bodyPr/>
                    <a:lstStyle/>
                    <a:p>
                      <a:pPr algn="l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089" marR="7089" marT="708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33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Generating alternative solutions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089" marR="7089" marT="7089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9291">
                <a:tc>
                  <a:txBody>
                    <a:bodyPr/>
                    <a:lstStyle/>
                    <a:p>
                      <a:pPr algn="l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089" marR="7089" marT="708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33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Evaluating alternatives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089" marR="7089" marT="7089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9291">
                <a:tc>
                  <a:txBody>
                    <a:bodyPr/>
                    <a:lstStyle/>
                    <a:p>
                      <a:pPr algn="l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089" marR="7089" marT="708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33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Making the choice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089" marR="7089" marT="7089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9291">
                <a:tc>
                  <a:txBody>
                    <a:bodyPr/>
                    <a:lstStyle/>
                    <a:p>
                      <a:pPr algn="l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089" marR="7089" marT="708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433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Implementing the decision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089" marR="7089" marT="7089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59291">
                <a:tc>
                  <a:txBody>
                    <a:bodyPr/>
                    <a:lstStyle/>
                    <a:p>
                      <a:pPr algn="l" fontAlgn="ctr"/>
                      <a:endParaRPr lang="ja-JP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089" marR="7089" marT="7089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43355">
                <a:tc>
                  <a:txBody>
                    <a:bodyPr/>
                    <a:lstStyle/>
                    <a:p>
                      <a:pPr algn="l" fontAlgn="ctr"/>
                      <a:r>
                        <a:rPr lang="en-US" sz="2400" u="none" strike="noStrike" dirty="0">
                          <a:effectLst/>
                        </a:rPr>
                        <a:t>Evaluating the decision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089" marR="7089" marT="7089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cxnSp>
        <p:nvCxnSpPr>
          <p:cNvPr id="7" name="直線矢印コネクタ 6"/>
          <p:cNvCxnSpPr/>
          <p:nvPr/>
        </p:nvCxnSpPr>
        <p:spPr>
          <a:xfrm>
            <a:off x="3923928" y="692696"/>
            <a:ext cx="648072" cy="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>
            <a:off x="6156176" y="1114624"/>
            <a:ext cx="0" cy="37016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矢印コネクタ 9"/>
          <p:cNvCxnSpPr/>
          <p:nvPr/>
        </p:nvCxnSpPr>
        <p:spPr>
          <a:xfrm>
            <a:off x="6156176" y="5517232"/>
            <a:ext cx="0" cy="37016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/>
          <p:cNvCxnSpPr/>
          <p:nvPr/>
        </p:nvCxnSpPr>
        <p:spPr>
          <a:xfrm>
            <a:off x="6156176" y="4437112"/>
            <a:ext cx="0" cy="37016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6156176" y="3356992"/>
            <a:ext cx="0" cy="37016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>
            <a:off x="6170278" y="2194744"/>
            <a:ext cx="0" cy="370160"/>
          </a:xfrm>
          <a:prstGeom prst="straightConnector1">
            <a:avLst/>
          </a:prstGeom>
          <a:ln w="508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3923928" y="692696"/>
            <a:ext cx="0" cy="5616624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 flipH="1">
            <a:off x="3923928" y="6309320"/>
            <a:ext cx="628349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9167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Premises of your decision</a:t>
            </a:r>
            <a:r>
              <a:rPr kumimoji="1" lang="ja-JP" altLang="en-US" dirty="0"/>
              <a:t> </a:t>
            </a:r>
            <a:r>
              <a:rPr kumimoji="1" lang="en-US" altLang="ja-JP" dirty="0"/>
              <a:t>making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19948" y="1484784"/>
            <a:ext cx="9124052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000" dirty="0"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Value premise: It will be very difficult to say your decision is correct or not because of impossible calculation.</a:t>
            </a:r>
            <a:endParaRPr lang="ja-JP" altLang="en-US" sz="4000" dirty="0"/>
          </a:p>
          <a:p>
            <a:r>
              <a:rPr lang="en-US" altLang="ja-JP" dirty="0"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</a:t>
            </a:r>
          </a:p>
          <a:p>
            <a:endParaRPr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0" y="3645024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000" dirty="0"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Factual premise: It is easy to say that your decision is better or worse because the results of your decision will be determined scientifically.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826209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Two kinds of decision</a:t>
            </a:r>
            <a:r>
              <a:rPr kumimoji="1" lang="ja-JP" altLang="en-US" dirty="0"/>
              <a:t> </a:t>
            </a:r>
            <a:r>
              <a:rPr kumimoji="1" lang="en-US" altLang="ja-JP" dirty="0"/>
              <a:t>making</a:t>
            </a:r>
            <a:endParaRPr kumimoji="1" lang="ja-JP" altLang="en-US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0" y="1484784"/>
            <a:ext cx="9144000" cy="4968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171450" indent="-171450" algn="l" defTabSz="685800" rtl="0" eaLnBrk="0" fontAlgn="base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4000" dirty="0"/>
              <a:t>Programmed decisions</a:t>
            </a:r>
          </a:p>
          <a:p>
            <a:pPr marL="0" indent="0">
              <a:buNone/>
            </a:pPr>
            <a:r>
              <a:rPr lang="en-US" altLang="ja-JP" sz="4000" dirty="0"/>
              <a:t>Decisions encountered and made before, having objectively correct answers, and solvable by using simple rules, policies, or numerical computations.</a:t>
            </a:r>
          </a:p>
          <a:p>
            <a:r>
              <a:rPr lang="en-US" altLang="ja-JP" sz="4000" dirty="0"/>
              <a:t>Non-programmed decisions</a:t>
            </a:r>
          </a:p>
          <a:p>
            <a:pPr marL="0" indent="0">
              <a:buNone/>
            </a:pPr>
            <a:r>
              <a:rPr lang="en-US" altLang="ja-JP" sz="4000" dirty="0"/>
              <a:t>New, novel, complex decisions having no problem answers.</a:t>
            </a:r>
            <a:endParaRPr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954981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1325563"/>
          </a:xfrm>
        </p:spPr>
        <p:txBody>
          <a:bodyPr/>
          <a:lstStyle/>
          <a:p>
            <a:r>
              <a:rPr kumimoji="1" lang="en-US" altLang="ja-JP" dirty="0"/>
              <a:t>Difference between programmed and non-programmed decision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4750218"/>
              </p:ext>
            </p:extLst>
          </p:nvPr>
        </p:nvGraphicFramePr>
        <p:xfrm>
          <a:off x="25892" y="1442195"/>
          <a:ext cx="9136075" cy="522326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7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0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4378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441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2000" u="none" strike="noStrike" dirty="0">
                          <a:effectLst/>
                        </a:rPr>
                        <a:t>　</a:t>
                      </a:r>
                      <a:endParaRPr lang="ja-JP" alt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Programmed Decisions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Non-programmed Decisions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797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Problem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Frequent, repetitive, routine. Much certainty regarding cause-and-effect relationships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Novel, unstructured. Much uncertainty regarding cause-and -effect relationships.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405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Procedure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Dependence on policies, rules, and definite procedures.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Necessity for creativity, intuition, tolerance for ambiguity, creative problem solving.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9233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Examples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Business firm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Periodic reorders of inventory.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Diversification into new products and markets.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923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University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Necessary grade-point average for good academic standing.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Construction of new class-room facilities.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441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Health care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Procedure for admitting patients.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Purchase of experimental equipment.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9233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Government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Merit system for promotion of state employees.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Reorganization of state government agencies.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20126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|1.8|2.3|1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.8|4.8|3.3|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2|0.6|2|2.6|3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8|4.1|4.8|6.2|5|9.1|2.4|13.9"/>
</p:tagLst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1363</TotalTime>
  <Words>1940</Words>
  <Application>Microsoft Office PowerPoint</Application>
  <PresentationFormat>画面に合わせる (4:3)</PresentationFormat>
  <Paragraphs>407</Paragraphs>
  <Slides>39</Slides>
  <Notes>13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39</vt:i4>
      </vt:variant>
    </vt:vector>
  </HeadingPairs>
  <TitlesOfParts>
    <vt:vector size="48" baseType="lpstr">
      <vt:lpstr>ＭＳ Ｐゴシック</vt:lpstr>
      <vt:lpstr>游ゴシック</vt:lpstr>
      <vt:lpstr>Arial</vt:lpstr>
      <vt:lpstr>Arial Narrow</vt:lpstr>
      <vt:lpstr>Calibri</vt:lpstr>
      <vt:lpstr>Calibri Light</vt:lpstr>
      <vt:lpstr>Times New Roman</vt:lpstr>
      <vt:lpstr>Wingdings</vt:lpstr>
      <vt:lpstr>Office テーマ</vt:lpstr>
      <vt:lpstr>The MOT and Venture Business</vt:lpstr>
      <vt:lpstr>Schedule </vt:lpstr>
      <vt:lpstr>Topic 11 Decision-making and Strategy </vt:lpstr>
      <vt:lpstr>Agenda</vt:lpstr>
      <vt:lpstr>1. Decision Making</vt:lpstr>
      <vt:lpstr>The stages of  decision making</vt:lpstr>
      <vt:lpstr>Premises of your decision making</vt:lpstr>
      <vt:lpstr>Two kinds of decision making</vt:lpstr>
      <vt:lpstr>Difference between programmed and non-programmed decision</vt:lpstr>
      <vt:lpstr>Organizational decision making</vt:lpstr>
      <vt:lpstr>Organizational decision making</vt:lpstr>
      <vt:lpstr>Some useful concepts in decision making</vt:lpstr>
      <vt:lpstr>Decision making in groups</vt:lpstr>
      <vt:lpstr>Managing group decision making</vt:lpstr>
      <vt:lpstr>2. Decision Making in a Crisis</vt:lpstr>
      <vt:lpstr>Common but mistaken beliefs: how not to handle crisis management</vt:lpstr>
      <vt:lpstr>Examples of Decision making</vt:lpstr>
      <vt:lpstr>Demand</vt:lpstr>
      <vt:lpstr>Demand</vt:lpstr>
      <vt:lpstr>3. Strategy and Corporate Strategy</vt:lpstr>
      <vt:lpstr>The strategic Management Process</vt:lpstr>
      <vt:lpstr>PowerPoint プレゼンテーション</vt:lpstr>
      <vt:lpstr>Tools of strategy formulation and strategy formation</vt:lpstr>
      <vt:lpstr>The BCG　matrix</vt:lpstr>
      <vt:lpstr>Star Strategies</vt:lpstr>
      <vt:lpstr>Problem Child or ?</vt:lpstr>
      <vt:lpstr>Cash Cow</vt:lpstr>
      <vt:lpstr>Dogs</vt:lpstr>
      <vt:lpstr>Strategy Implications BCG</vt:lpstr>
      <vt:lpstr>Strategy Implications BCG</vt:lpstr>
      <vt:lpstr>Assumptions of Growth /Share Matrix</vt:lpstr>
      <vt:lpstr>Issues with Growth/Share Matrix</vt:lpstr>
      <vt:lpstr>Issues With Growth/Share Matrix</vt:lpstr>
      <vt:lpstr>The GE-McKinsey matrix</vt:lpstr>
      <vt:lpstr>SWOT Analysis matrix</vt:lpstr>
      <vt:lpstr>Strategies</vt:lpstr>
      <vt:lpstr>Basic Competitive strategy</vt:lpstr>
      <vt:lpstr>The five forces affecting industry competition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 and Venture Business</dc:title>
  <dc:creator>itotakao</dc:creator>
  <cp:lastModifiedBy>伊藤　孝夫</cp:lastModifiedBy>
  <cp:revision>141</cp:revision>
  <dcterms:created xsi:type="dcterms:W3CDTF">2009-10-22T07:47:52Z</dcterms:created>
  <dcterms:modified xsi:type="dcterms:W3CDTF">2023-09-07T03:20:42Z</dcterms:modified>
</cp:coreProperties>
</file>