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53"/>
  </p:notesMasterIdLst>
  <p:handoutMasterIdLst>
    <p:handoutMasterId r:id="rId54"/>
  </p:handoutMasterIdLst>
  <p:sldIdLst>
    <p:sldId id="362" r:id="rId2"/>
    <p:sldId id="364" r:id="rId3"/>
    <p:sldId id="347" r:id="rId4"/>
    <p:sldId id="299" r:id="rId5"/>
    <p:sldId id="298" r:id="rId6"/>
    <p:sldId id="326" r:id="rId7"/>
    <p:sldId id="325" r:id="rId8"/>
    <p:sldId id="327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515" r:id="rId18"/>
    <p:sldId id="343" r:id="rId19"/>
    <p:sldId id="374" r:id="rId20"/>
    <p:sldId id="375" r:id="rId21"/>
    <p:sldId id="376" r:id="rId22"/>
    <p:sldId id="514" r:id="rId23"/>
    <p:sldId id="344" r:id="rId24"/>
    <p:sldId id="345" r:id="rId25"/>
    <p:sldId id="338" r:id="rId26"/>
    <p:sldId id="339" r:id="rId27"/>
    <p:sldId id="340" r:id="rId28"/>
    <p:sldId id="341" r:id="rId29"/>
    <p:sldId id="377" r:id="rId30"/>
    <p:sldId id="371" r:id="rId31"/>
    <p:sldId id="372" r:id="rId32"/>
    <p:sldId id="306" r:id="rId33"/>
    <p:sldId id="307" r:id="rId34"/>
    <p:sldId id="309" r:id="rId35"/>
    <p:sldId id="310" r:id="rId36"/>
    <p:sldId id="311" r:id="rId37"/>
    <p:sldId id="378" r:id="rId38"/>
    <p:sldId id="367" r:id="rId39"/>
    <p:sldId id="312" r:id="rId40"/>
    <p:sldId id="365" r:id="rId41"/>
    <p:sldId id="379" r:id="rId42"/>
    <p:sldId id="313" r:id="rId43"/>
    <p:sldId id="314" r:id="rId44"/>
    <p:sldId id="315" r:id="rId45"/>
    <p:sldId id="317" r:id="rId46"/>
    <p:sldId id="318" r:id="rId47"/>
    <p:sldId id="319" r:id="rId48"/>
    <p:sldId id="320" r:id="rId49"/>
    <p:sldId id="321" r:id="rId50"/>
    <p:sldId id="322" r:id="rId51"/>
    <p:sldId id="289" r:id="rId5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32659-69F1-42EE-8522-9F5E5582947C}" v="9" dt="2023-09-07T02:38:54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3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77A94A97-E463-40FD-B498-4F5213B593B9}"/>
    <pc:docChg chg="delSld modSld">
      <pc:chgData name="伊藤　孝夫" userId="7223191e-6c99-4ba4-b4dc-210160b35a3d" providerId="ADAL" clId="{77A94A97-E463-40FD-B498-4F5213B593B9}" dt="2022-10-19T05:13:42.685" v="114" actId="6549"/>
      <pc:docMkLst>
        <pc:docMk/>
      </pc:docMkLst>
      <pc:sldChg chg="modSp mod">
        <pc:chgData name="伊藤　孝夫" userId="7223191e-6c99-4ba4-b4dc-210160b35a3d" providerId="ADAL" clId="{77A94A97-E463-40FD-B498-4F5213B593B9}" dt="2022-10-19T05:12:54.981" v="72" actId="6549"/>
        <pc:sldMkLst>
          <pc:docMk/>
          <pc:sldMk cId="0" sldId="309"/>
        </pc:sldMkLst>
        <pc:spChg chg="mod">
          <ac:chgData name="伊藤　孝夫" userId="7223191e-6c99-4ba4-b4dc-210160b35a3d" providerId="ADAL" clId="{77A94A97-E463-40FD-B498-4F5213B593B9}" dt="2022-10-19T05:12:54.981" v="72" actId="6549"/>
          <ac:spMkLst>
            <pc:docMk/>
            <pc:sldMk cId="0" sldId="309"/>
            <ac:spMk id="40963" creationId="{00000000-0000-0000-0000-000000000000}"/>
          </ac:spMkLst>
        </pc:spChg>
      </pc:sldChg>
      <pc:sldChg chg="modSp mod">
        <pc:chgData name="伊藤　孝夫" userId="7223191e-6c99-4ba4-b4dc-210160b35a3d" providerId="ADAL" clId="{77A94A97-E463-40FD-B498-4F5213B593B9}" dt="2022-10-19T05:13:42.685" v="114" actId="6549"/>
        <pc:sldMkLst>
          <pc:docMk/>
          <pc:sldMk cId="0" sldId="312"/>
        </pc:sldMkLst>
        <pc:spChg chg="mod">
          <ac:chgData name="伊藤　孝夫" userId="7223191e-6c99-4ba4-b4dc-210160b35a3d" providerId="ADAL" clId="{77A94A97-E463-40FD-B498-4F5213B593B9}" dt="2022-10-19T05:13:42.685" v="114" actId="6549"/>
          <ac:spMkLst>
            <pc:docMk/>
            <pc:sldMk cId="0" sldId="312"/>
            <ac:spMk id="44035" creationId="{00000000-0000-0000-0000-000000000000}"/>
          </ac:spMkLst>
        </pc:spChg>
      </pc:sldChg>
      <pc:sldChg chg="del">
        <pc:chgData name="伊藤　孝夫" userId="7223191e-6c99-4ba4-b4dc-210160b35a3d" providerId="ADAL" clId="{77A94A97-E463-40FD-B498-4F5213B593B9}" dt="2022-10-19T05:06:02.060" v="1" actId="2696"/>
        <pc:sldMkLst>
          <pc:docMk/>
          <pc:sldMk cId="0" sldId="348"/>
        </pc:sldMkLst>
      </pc:sldChg>
      <pc:sldChg chg="del">
        <pc:chgData name="伊藤　孝夫" userId="7223191e-6c99-4ba4-b4dc-210160b35a3d" providerId="ADAL" clId="{77A94A97-E463-40FD-B498-4F5213B593B9}" dt="2022-10-19T05:05:34.732" v="0" actId="2696"/>
        <pc:sldMkLst>
          <pc:docMk/>
          <pc:sldMk cId="1922261102" sldId="361"/>
        </pc:sldMkLst>
      </pc:sldChg>
    </pc:docChg>
  </pc:docChgLst>
  <pc:docChgLst>
    <pc:chgData name="伊藤　孝夫" userId="7223191e-6c99-4ba4-b4dc-210160b35a3d" providerId="ADAL" clId="{2FB32659-69F1-42EE-8522-9F5E5582947C}"/>
    <pc:docChg chg="delSld modSld">
      <pc:chgData name="伊藤　孝夫" userId="7223191e-6c99-4ba4-b4dc-210160b35a3d" providerId="ADAL" clId="{2FB32659-69F1-42EE-8522-9F5E5582947C}" dt="2023-09-07T02:38:54.551" v="69" actId="20577"/>
      <pc:docMkLst>
        <pc:docMk/>
      </pc:docMkLst>
      <pc:sldChg chg="modSp mod">
        <pc:chgData name="伊藤　孝夫" userId="7223191e-6c99-4ba4-b4dc-210160b35a3d" providerId="ADAL" clId="{2FB32659-69F1-42EE-8522-9F5E5582947C}" dt="2023-09-07T02:38:54.551" v="69" actId="20577"/>
        <pc:sldMkLst>
          <pc:docMk/>
          <pc:sldMk cId="0" sldId="299"/>
        </pc:sldMkLst>
        <pc:spChg chg="mod">
          <ac:chgData name="伊藤　孝夫" userId="7223191e-6c99-4ba4-b4dc-210160b35a3d" providerId="ADAL" clId="{2FB32659-69F1-42EE-8522-9F5E5582947C}" dt="2023-09-07T02:38:54.551" v="69" actId="20577"/>
          <ac:spMkLst>
            <pc:docMk/>
            <pc:sldMk cId="0" sldId="299"/>
            <ac:spMk id="9219" creationId="{00000000-0000-0000-0000-000000000000}"/>
          </ac:spMkLst>
        </pc:spChg>
      </pc:sldChg>
      <pc:sldChg chg="mod modShow">
        <pc:chgData name="伊藤　孝夫" userId="7223191e-6c99-4ba4-b4dc-210160b35a3d" providerId="ADAL" clId="{2FB32659-69F1-42EE-8522-9F5E5582947C}" dt="2023-08-24T07:42:02.778" v="7" actId="729"/>
        <pc:sldMkLst>
          <pc:docMk/>
          <pc:sldMk cId="0" sldId="311"/>
        </pc:sldMkLst>
      </pc:sldChg>
      <pc:sldChg chg="modSp mod">
        <pc:chgData name="伊藤　孝夫" userId="7223191e-6c99-4ba4-b4dc-210160b35a3d" providerId="ADAL" clId="{2FB32659-69F1-42EE-8522-9F5E5582947C}" dt="2023-08-24T07:45:35.177" v="10" actId="20577"/>
        <pc:sldMkLst>
          <pc:docMk/>
          <pc:sldMk cId="0" sldId="313"/>
        </pc:sldMkLst>
        <pc:spChg chg="mod">
          <ac:chgData name="伊藤　孝夫" userId="7223191e-6c99-4ba4-b4dc-210160b35a3d" providerId="ADAL" clId="{2FB32659-69F1-42EE-8522-9F5E5582947C}" dt="2023-08-24T07:45:35.177" v="10" actId="20577"/>
          <ac:spMkLst>
            <pc:docMk/>
            <pc:sldMk cId="0" sldId="313"/>
            <ac:spMk id="45059" creationId="{00000000-0000-0000-0000-000000000000}"/>
          </ac:spMkLst>
        </pc:spChg>
      </pc:sldChg>
      <pc:sldChg chg="mod modShow">
        <pc:chgData name="伊藤　孝夫" userId="7223191e-6c99-4ba4-b4dc-210160b35a3d" providerId="ADAL" clId="{2FB32659-69F1-42EE-8522-9F5E5582947C}" dt="2023-08-24T07:40:49.335" v="3" actId="729"/>
        <pc:sldMkLst>
          <pc:docMk/>
          <pc:sldMk cId="0" sldId="338"/>
        </pc:sldMkLst>
      </pc:sldChg>
      <pc:sldChg chg="mod modShow">
        <pc:chgData name="伊藤　孝夫" userId="7223191e-6c99-4ba4-b4dc-210160b35a3d" providerId="ADAL" clId="{2FB32659-69F1-42EE-8522-9F5E5582947C}" dt="2023-08-24T07:40:55.854" v="4" actId="729"/>
        <pc:sldMkLst>
          <pc:docMk/>
          <pc:sldMk cId="0" sldId="339"/>
        </pc:sldMkLst>
      </pc:sldChg>
      <pc:sldChg chg="mod modShow">
        <pc:chgData name="伊藤　孝夫" userId="7223191e-6c99-4ba4-b4dc-210160b35a3d" providerId="ADAL" clId="{2FB32659-69F1-42EE-8522-9F5E5582947C}" dt="2023-08-24T07:41:02.164" v="5" actId="729"/>
        <pc:sldMkLst>
          <pc:docMk/>
          <pc:sldMk cId="0" sldId="340"/>
        </pc:sldMkLst>
      </pc:sldChg>
      <pc:sldChg chg="mod modShow">
        <pc:chgData name="伊藤　孝夫" userId="7223191e-6c99-4ba4-b4dc-210160b35a3d" providerId="ADAL" clId="{2FB32659-69F1-42EE-8522-9F5E5582947C}" dt="2023-08-24T07:41:05.933" v="6" actId="729"/>
        <pc:sldMkLst>
          <pc:docMk/>
          <pc:sldMk cId="0" sldId="341"/>
        </pc:sldMkLst>
      </pc:sldChg>
      <pc:sldChg chg="mod modShow">
        <pc:chgData name="伊藤　孝夫" userId="7223191e-6c99-4ba4-b4dc-210160b35a3d" providerId="ADAL" clId="{2FB32659-69F1-42EE-8522-9F5E5582947C}" dt="2023-08-24T07:40:42.479" v="1" actId="729"/>
        <pc:sldMkLst>
          <pc:docMk/>
          <pc:sldMk cId="0" sldId="344"/>
        </pc:sldMkLst>
      </pc:sldChg>
      <pc:sldChg chg="mod modShow">
        <pc:chgData name="伊藤　孝夫" userId="7223191e-6c99-4ba4-b4dc-210160b35a3d" providerId="ADAL" clId="{2FB32659-69F1-42EE-8522-9F5E5582947C}" dt="2023-08-24T07:40:45.673" v="2" actId="729"/>
        <pc:sldMkLst>
          <pc:docMk/>
          <pc:sldMk cId="0" sldId="345"/>
        </pc:sldMkLst>
      </pc:sldChg>
      <pc:sldChg chg="del">
        <pc:chgData name="伊藤　孝夫" userId="7223191e-6c99-4ba4-b4dc-210160b35a3d" providerId="ADAL" clId="{2FB32659-69F1-42EE-8522-9F5E5582947C}" dt="2023-08-24T07:37:45.976" v="0" actId="2696"/>
        <pc:sldMkLst>
          <pc:docMk/>
          <pc:sldMk cId="2934623251" sldId="363"/>
        </pc:sldMkLst>
      </pc:sldChg>
      <pc:sldChg chg="mod modShow">
        <pc:chgData name="伊藤　孝夫" userId="7223191e-6c99-4ba4-b4dc-210160b35a3d" providerId="ADAL" clId="{2FB32659-69F1-42EE-8522-9F5E5582947C}" dt="2023-08-24T07:56:48.475" v="11" actId="729"/>
        <pc:sldMkLst>
          <pc:docMk/>
          <pc:sldMk cId="2700029417" sldId="5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1BD525B8-5676-4C53-AF38-53A00712B81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kumimoji="1"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kumimoji="1"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E79240-924A-4B82-933A-A76589A7D03D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76900" cy="4029075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kumimoji="1"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pPr>
              <a:defRPr/>
            </a:pPr>
            <a:fld id="{6BE608EE-3E67-486F-B7C7-9424BA92EC5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2%B7%E3%83%A3%E3%83%BC%E3%83%97" TargetMode="External"/><Relationship Id="rId3" Type="http://schemas.openxmlformats.org/officeDocument/2006/relationships/hyperlink" Target="http://ja.wikipedia.org/wiki/%E6%97%A5%E7%AB%8B%E8%A3%BD%E4%BD%9C%E6%89%80" TargetMode="External"/><Relationship Id="rId7" Type="http://schemas.openxmlformats.org/officeDocument/2006/relationships/hyperlink" Target="http://ja.wikipedia.org/wiki/%E3%83%80%E3%82%A4%E3%83%8F%E3%83%84%E3%83%BB%E3%83%A1%E3%83%93%E3%82%A6%E3%82%B9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3%83%88%E3%83%A8%E3%82%BF%E3%83%BB%E3%83%97%E3%83%AA%E3%82%A6%E3%82%B9%CE%B1" TargetMode="External"/><Relationship Id="rId5" Type="http://schemas.openxmlformats.org/officeDocument/2006/relationships/hyperlink" Target="http://ja.wikipedia.org/wiki/Prius_(%E6%97%A5%E7%AB%8B%E8%A3%BD%E4%BD%9C%E6%89%80)" TargetMode="External"/><Relationship Id="rId4" Type="http://schemas.openxmlformats.org/officeDocument/2006/relationships/hyperlink" Target="http://ja.wikipedia.org/wiki/%E3%83%91%E3%83%BC%E3%82%BD%E3%83%8A%E3%83%AB%E3%82%B3%E3%83%B3%E3%83%94%E3%83%A5%E3%83%BC%E3%82%BF" TargetMode="External"/><Relationship Id="rId9" Type="http://schemas.openxmlformats.org/officeDocument/2006/relationships/hyperlink" Target="http://ja.wikipedia.org/wiki/Mebius" TargetMode="Externa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2%B7%E3%83%A3%E3%83%BC%E3%83%97" TargetMode="External"/><Relationship Id="rId3" Type="http://schemas.openxmlformats.org/officeDocument/2006/relationships/hyperlink" Target="http://ja.wikipedia.org/wiki/%E6%97%A5%E7%AB%8B%E8%A3%BD%E4%BD%9C%E6%89%80" TargetMode="External"/><Relationship Id="rId7" Type="http://schemas.openxmlformats.org/officeDocument/2006/relationships/hyperlink" Target="http://ja.wikipedia.org/wiki/%E3%83%80%E3%82%A4%E3%83%8F%E3%83%84%E3%83%BB%E3%83%A1%E3%83%93%E3%82%A6%E3%82%B9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3%83%88%E3%83%A8%E3%82%BF%E3%83%BB%E3%83%97%E3%83%AA%E3%82%A6%E3%82%B9%CE%B1" TargetMode="External"/><Relationship Id="rId5" Type="http://schemas.openxmlformats.org/officeDocument/2006/relationships/hyperlink" Target="http://ja.wikipedia.org/wiki/Prius_(%E6%97%A5%E7%AB%8B%E8%A3%BD%E4%BD%9C%E6%89%80)" TargetMode="External"/><Relationship Id="rId4" Type="http://schemas.openxmlformats.org/officeDocument/2006/relationships/hyperlink" Target="http://ja.wikipedia.org/wiki/%E3%83%91%E3%83%BC%E3%82%BD%E3%83%8A%E3%83%AB%E3%82%B3%E3%83%B3%E3%83%94%E3%83%A5%E3%83%BC%E3%82%BF" TargetMode="External"/><Relationship Id="rId9" Type="http://schemas.openxmlformats.org/officeDocument/2006/relationships/hyperlink" Target="http://ja.wikipedia.org/wiki/Mebius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meblo.jp/ousetsuin/entry-10858242456.html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2860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https://www.visualcapitalist.com/richest-people-in-the-world-2021/</a:t>
            </a: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F42A86F-5F50-4D41-B2D2-578A789C46F7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3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https://en.wikipedia.org/wiki/List_of_countries_by_GDP_(nominal)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7977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http://ecodb.net/ranking/imf_ngdpd.html</a:t>
            </a:r>
            <a:endParaRPr lang="ja-JP" altLang="en-US" dirty="0"/>
          </a:p>
        </p:txBody>
      </p:sp>
      <p:sp>
        <p:nvSpPr>
          <p:cNvPr id="297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F1A322D-1CD6-488E-A1E2-C1166A1009AA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http://memorva.jp/ranking/forbes/forbes_world_billionaires_2015_world.php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通信、情報、アパレル、投資、情報、製造行、不動産・金融、化粧品、化粧品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r>
              <a:rPr lang="en-US" altLang="ja-JP" dirty="0"/>
              <a:t>7.3</a:t>
            </a:r>
            <a:r>
              <a:rPr lang="ja-JP" altLang="en-US" dirty="0"/>
              <a:t>兆円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宇部市　</a:t>
            </a:r>
            <a:r>
              <a:rPr lang="en-US" altLang="ja-JP" dirty="0"/>
              <a:t>620</a:t>
            </a:r>
            <a:r>
              <a:rPr lang="ja-JP" altLang="en-US" dirty="0"/>
              <a:t>億円（</a:t>
            </a:r>
            <a:r>
              <a:rPr lang="en-US" altLang="ja-JP" dirty="0"/>
              <a:t>117</a:t>
            </a:r>
            <a:r>
              <a:rPr lang="ja-JP" altLang="en-US" dirty="0"/>
              <a:t>倍）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endParaRPr lang="en-US" altLang="ja-JP" dirty="0"/>
          </a:p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F42A86F-5F50-4D41-B2D2-578A789C46F7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http://ja.wikipedia.org/wiki/%E4%B8%96%E7%95%8C%E9%95%B7%E8%80%85%E7%95%AA%E4%BB%98</a:t>
            </a:r>
          </a:p>
          <a:p>
            <a:endParaRPr lang="ja-JP" altLang="en-US" dirty="0"/>
          </a:p>
        </p:txBody>
      </p:sp>
      <p:sp>
        <p:nvSpPr>
          <p:cNvPr id="3379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E433205-A835-40B9-AA07-4CEE12D4C30B}" type="slidenum">
              <a:rPr lang="ja-JP" altLang="en-US" smtClean="0"/>
              <a:pPr/>
              <a:t>25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38</a:t>
            </a:r>
            <a:r>
              <a:rPr lang="ja-JP" altLang="en-US" dirty="0"/>
              <a:t>国家の</a:t>
            </a:r>
            <a:r>
              <a:rPr lang="en-US" altLang="ja-JP" dirty="0"/>
              <a:t>GDP</a:t>
            </a:r>
            <a:r>
              <a:rPr lang="ja-JP" altLang="en-US" dirty="0"/>
              <a:t>合計（</a:t>
            </a:r>
            <a:r>
              <a:rPr lang="en-US" altLang="ja-JP" dirty="0"/>
              <a:t>72.21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3686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22E2FB9-B61F-4ED2-99A0-219AFCA47A21}" type="slidenum">
              <a:rPr lang="ja-JP" altLang="en-US" smtClean="0"/>
              <a:pPr/>
              <a:t>27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ビル・ゲイツ（マイクロソフト＝</a:t>
            </a:r>
            <a:r>
              <a:rPr kumimoji="1" lang="en-US" altLang="ja-JP" dirty="0"/>
              <a:t>2016</a:t>
            </a:r>
            <a:r>
              <a:rPr kumimoji="1" lang="ja-JP" altLang="en-US" dirty="0"/>
              <a:t>年資産は、８兆</a:t>
            </a:r>
            <a:r>
              <a:rPr kumimoji="1" lang="en-US" altLang="ja-JP" dirty="0"/>
              <a:t>4,800</a:t>
            </a:r>
            <a:r>
              <a:rPr kumimoji="1" lang="ja-JP" altLang="en-US" dirty="0"/>
              <a:t>億円！）</a:t>
            </a:r>
          </a:p>
          <a:p>
            <a:r>
              <a:rPr kumimoji="1" lang="ja-JP" altLang="en-US" dirty="0"/>
              <a:t>マーク・ザッカーバーグ（フェイスブック＝５兆</a:t>
            </a:r>
            <a:r>
              <a:rPr kumimoji="1" lang="en-US" altLang="ja-JP" dirty="0"/>
              <a:t>400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ジェフ・ベゾス（アマゾン＝５兆</a:t>
            </a:r>
            <a:r>
              <a:rPr kumimoji="1" lang="en-US" altLang="ja-JP" dirty="0"/>
              <a:t>1,100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いずれも、世界的企業の創業者。残り５人は誰なのでしょうか？</a:t>
            </a:r>
          </a:p>
          <a:p>
            <a:r>
              <a:rPr kumimoji="1" lang="ja-JP" altLang="en-US" dirty="0"/>
              <a:t>アマンシオ・オルテガ（ザラ＝７兆</a:t>
            </a:r>
            <a:r>
              <a:rPr kumimoji="1" lang="en-US" altLang="ja-JP" dirty="0"/>
              <a:t>5,700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ウォーレン・バフェット（バークシャー・ハサウェイ＝６兆</a:t>
            </a:r>
            <a:r>
              <a:rPr kumimoji="1" lang="en-US" altLang="ja-JP" dirty="0"/>
              <a:t>800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カルロス・スリム（テレフォノス・デ・メヒコ＝５兆</a:t>
            </a:r>
            <a:r>
              <a:rPr kumimoji="1" lang="en-US" altLang="ja-JP" dirty="0"/>
              <a:t>6,500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ラリー・エリソン（オラクル＝４兆</a:t>
            </a:r>
            <a:r>
              <a:rPr kumimoji="1" lang="en-US" altLang="ja-JP" dirty="0"/>
              <a:t>9,300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マイケル・ブルームバーグ（ブルームバーグ＝４兆</a:t>
            </a:r>
            <a:r>
              <a:rPr kumimoji="1" lang="en-US" altLang="ja-JP" dirty="0"/>
              <a:t>5,200</a:t>
            </a:r>
            <a:r>
              <a:rPr kumimoji="1" lang="ja-JP" altLang="en-US" dirty="0"/>
              <a:t>億円）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0E260-E429-4896-BE5C-4608E5F1F40E}" type="slidenum">
              <a:rPr lang="ja-JP" altLang="en-US" smtClean="0"/>
              <a:pPr/>
              <a:t>29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482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ビル・ゲイツ（マイクロソフト＝</a:t>
            </a:r>
            <a:r>
              <a:rPr kumimoji="1" lang="en-US" altLang="ja-JP" dirty="0"/>
              <a:t>2016</a:t>
            </a:r>
            <a:r>
              <a:rPr kumimoji="1" lang="ja-JP" altLang="en-US" dirty="0"/>
              <a:t>年資産は、８兆</a:t>
            </a:r>
            <a:r>
              <a:rPr kumimoji="1" lang="en-US" altLang="ja-JP" dirty="0"/>
              <a:t>4,800</a:t>
            </a:r>
            <a:r>
              <a:rPr kumimoji="1" lang="ja-JP" altLang="en-US" dirty="0"/>
              <a:t>億円！）</a:t>
            </a:r>
          </a:p>
          <a:p>
            <a:r>
              <a:rPr kumimoji="1" lang="ja-JP" altLang="en-US" dirty="0"/>
              <a:t>マーク・ザッカーバーグ（フェイスブック＝５兆</a:t>
            </a:r>
            <a:r>
              <a:rPr kumimoji="1" lang="en-US" altLang="ja-JP" dirty="0"/>
              <a:t>400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ジェフ・ベゾス（アマゾン＝５兆</a:t>
            </a:r>
            <a:r>
              <a:rPr kumimoji="1" lang="en-US" altLang="ja-JP" dirty="0"/>
              <a:t>1,100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いずれも、世界的企業の創業者。残り５人は誰なのでしょうか？</a:t>
            </a:r>
          </a:p>
          <a:p>
            <a:r>
              <a:rPr kumimoji="1" lang="ja-JP" altLang="en-US" dirty="0"/>
              <a:t>アマンシオ・オルテガ（ザラ＝７兆</a:t>
            </a:r>
            <a:r>
              <a:rPr kumimoji="1" lang="en-US" altLang="ja-JP" dirty="0"/>
              <a:t>5,700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ウォーレン・バフェット（バークシャー・ハサウェイ＝６兆</a:t>
            </a:r>
            <a:r>
              <a:rPr kumimoji="1" lang="en-US" altLang="ja-JP" dirty="0"/>
              <a:t>800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カルロス・スリム（テレフォノス・デ・メヒコ＝５兆</a:t>
            </a:r>
            <a:r>
              <a:rPr kumimoji="1" lang="en-US" altLang="ja-JP" dirty="0"/>
              <a:t>6,500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ラリー・エリソン（オラクル＝４兆</a:t>
            </a:r>
            <a:r>
              <a:rPr kumimoji="1" lang="en-US" altLang="ja-JP" dirty="0"/>
              <a:t>9,300</a:t>
            </a:r>
            <a:r>
              <a:rPr kumimoji="1" lang="ja-JP" altLang="en-US" dirty="0"/>
              <a:t>億円）</a:t>
            </a:r>
          </a:p>
          <a:p>
            <a:r>
              <a:rPr kumimoji="1" lang="ja-JP" altLang="en-US" dirty="0"/>
              <a:t>マイケル・ブルームバーグ（ブルームバーグ＝４兆</a:t>
            </a:r>
            <a:r>
              <a:rPr kumimoji="1" lang="en-US" altLang="ja-JP" dirty="0"/>
              <a:t>5,200</a:t>
            </a:r>
            <a:r>
              <a:rPr kumimoji="1" lang="ja-JP" altLang="en-US" dirty="0"/>
              <a:t>億円）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0E260-E429-4896-BE5C-4608E5F1F40E}" type="slidenum">
              <a:rPr lang="ja-JP" altLang="en-US" smtClean="0"/>
              <a:pPr/>
              <a:t>30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9561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https://www.weforum.org/agenda/2021/12/global-income-inequality-gap-report-rich-poor/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0E260-E429-4896-BE5C-4608E5F1F40E}" type="slidenum">
              <a:rPr lang="ja-JP" altLang="en-US" smtClean="0"/>
              <a:pPr/>
              <a:t>31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3542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dirty="0"/>
              <a:t>かつて</a:t>
            </a:r>
            <a:r>
              <a:rPr lang="ja-JP" altLang="ja-JP" dirty="0">
                <a:hlinkClick r:id="rId3" tooltip="日立製作所"/>
              </a:rPr>
              <a:t>日立製作所</a:t>
            </a:r>
            <a:r>
              <a:rPr lang="ja-JP" altLang="ja-JP" dirty="0"/>
              <a:t>が発売していた同名の家庭用</a:t>
            </a:r>
            <a:r>
              <a:rPr lang="ja-JP" altLang="ja-JP" dirty="0">
                <a:hlinkClick r:id="rId4" tooltip="パーソナルコンピュータ"/>
              </a:rPr>
              <a:t>パソコン</a:t>
            </a:r>
            <a:r>
              <a:rPr lang="ja-JP" altLang="ja-JP" dirty="0"/>
              <a:t>「</a:t>
            </a:r>
            <a:r>
              <a:rPr lang="ja-JP" altLang="ja-JP" dirty="0">
                <a:hlinkClick r:id="rId5" tooltip="Prius (日立製作所)"/>
              </a:rPr>
              <a:t>プリウス</a:t>
            </a:r>
            <a:r>
              <a:rPr lang="ja-JP" altLang="ja-JP" dirty="0"/>
              <a:t>」（こちらはP以外のアルファベットを小文字にして、"Prius"と表記する）も全く同じ意味でネーミングされたもので、こちらは1年早い1996年に発売された。 </a:t>
            </a:r>
          </a:p>
          <a:p>
            <a:pPr lvl="1"/>
            <a:r>
              <a:rPr lang="ja-JP" altLang="ja-JP" dirty="0"/>
              <a:t>まったくの偶然ではあるが、派生車種</a:t>
            </a:r>
            <a:r>
              <a:rPr lang="ja-JP" altLang="ja-JP" dirty="0">
                <a:hlinkClick r:id="rId6" tooltip="トヨタ・プリウスα"/>
              </a:rPr>
              <a:t>プリウスα</a:t>
            </a:r>
            <a:r>
              <a:rPr lang="ja-JP" altLang="ja-JP" dirty="0"/>
              <a:t>のOEM「</a:t>
            </a:r>
            <a:r>
              <a:rPr lang="ja-JP" altLang="ja-JP" dirty="0">
                <a:hlinkClick r:id="rId7" tooltip="ダイハツ・メビウス"/>
              </a:rPr>
              <a:t>メビウス</a:t>
            </a:r>
            <a:r>
              <a:rPr lang="ja-JP" altLang="ja-JP" dirty="0"/>
              <a:t>（MEBIUS）」もかつて</a:t>
            </a:r>
            <a:r>
              <a:rPr lang="ja-JP" altLang="ja-JP" dirty="0">
                <a:hlinkClick r:id="rId8" tooltip="シャープ"/>
              </a:rPr>
              <a:t>シャープ</a:t>
            </a:r>
            <a:r>
              <a:rPr lang="ja-JP" altLang="ja-JP" dirty="0"/>
              <a:t>のパソコンの名称として存在していた。こちらも日立製作所のPriusと同様M以外を小文字にして"</a:t>
            </a:r>
            <a:r>
              <a:rPr lang="ja-JP" altLang="ja-JP" dirty="0">
                <a:hlinkClick r:id="rId9" tooltip="Mebius"/>
              </a:rPr>
              <a:t>Mebius</a:t>
            </a:r>
            <a:r>
              <a:rPr lang="ja-JP" altLang="ja-JP" dirty="0"/>
              <a:t>"と表記する。</a:t>
            </a:r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A5A6669-A5B7-40F7-A85D-DDBA3C7B8BC1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dirty="0"/>
              <a:t>かつて</a:t>
            </a:r>
            <a:r>
              <a:rPr lang="ja-JP" altLang="ja-JP" dirty="0">
                <a:hlinkClick r:id="rId3" tooltip="日立製作所"/>
              </a:rPr>
              <a:t>日立製作所</a:t>
            </a:r>
            <a:r>
              <a:rPr lang="ja-JP" altLang="ja-JP" dirty="0"/>
              <a:t>が発売していた同名の家庭用</a:t>
            </a:r>
            <a:r>
              <a:rPr lang="ja-JP" altLang="ja-JP" dirty="0">
                <a:hlinkClick r:id="rId4" tooltip="パーソナルコンピュータ"/>
              </a:rPr>
              <a:t>パソコン</a:t>
            </a:r>
            <a:r>
              <a:rPr lang="ja-JP" altLang="ja-JP" dirty="0"/>
              <a:t>「</a:t>
            </a:r>
            <a:r>
              <a:rPr lang="ja-JP" altLang="ja-JP" dirty="0">
                <a:hlinkClick r:id="rId5" tooltip="Prius (日立製作所)"/>
              </a:rPr>
              <a:t>プリウス</a:t>
            </a:r>
            <a:r>
              <a:rPr lang="ja-JP" altLang="ja-JP" dirty="0"/>
              <a:t>」（こちらはP以外のアルファベットを小文字にして、"Prius"と表記する）も全く同じ意味でネーミングされたもので、こちらは1年早い1996年に発売された。 </a:t>
            </a:r>
          </a:p>
          <a:p>
            <a:pPr lvl="1"/>
            <a:r>
              <a:rPr lang="ja-JP" altLang="ja-JP" dirty="0"/>
              <a:t>まったくの偶然ではあるが、派生車種</a:t>
            </a:r>
            <a:r>
              <a:rPr lang="ja-JP" altLang="ja-JP" dirty="0">
                <a:hlinkClick r:id="rId6" tooltip="トヨタ・プリウスα"/>
              </a:rPr>
              <a:t>プリウスα</a:t>
            </a:r>
            <a:r>
              <a:rPr lang="ja-JP" altLang="ja-JP" dirty="0"/>
              <a:t>のOEM「</a:t>
            </a:r>
            <a:r>
              <a:rPr lang="ja-JP" altLang="ja-JP" dirty="0">
                <a:hlinkClick r:id="rId7" tooltip="ダイハツ・メビウス"/>
              </a:rPr>
              <a:t>メビウス</a:t>
            </a:r>
            <a:r>
              <a:rPr lang="ja-JP" altLang="ja-JP" dirty="0"/>
              <a:t>（MEBIUS）」もかつて</a:t>
            </a:r>
            <a:r>
              <a:rPr lang="ja-JP" altLang="ja-JP" dirty="0">
                <a:hlinkClick r:id="rId8" tooltip="シャープ"/>
              </a:rPr>
              <a:t>シャープ</a:t>
            </a:r>
            <a:r>
              <a:rPr lang="ja-JP" altLang="ja-JP" dirty="0"/>
              <a:t>のパソコンの名称として存在していた。こちらも日立製作所のPriusと同様M以外を小文字にして"</a:t>
            </a:r>
            <a:r>
              <a:rPr lang="ja-JP" altLang="ja-JP" dirty="0">
                <a:hlinkClick r:id="rId9" tooltip="Mebius"/>
              </a:rPr>
              <a:t>Mebius</a:t>
            </a:r>
            <a:r>
              <a:rPr lang="ja-JP" altLang="ja-JP" dirty="0"/>
              <a:t>"と表記する。</a:t>
            </a: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FDAB66F-C438-41E1-BD02-55BF5A21E21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2011</a:t>
            </a:r>
            <a:r>
              <a:rPr lang="ja-JP" altLang="en-US" dirty="0"/>
              <a:t>年、</a:t>
            </a:r>
            <a:r>
              <a:rPr lang="en-US" altLang="ja-JP" dirty="0"/>
              <a:t>8</a:t>
            </a:r>
            <a:r>
              <a:rPr lang="ja-JP" altLang="en-US" dirty="0"/>
              <a:t>位の</a:t>
            </a:r>
            <a:r>
              <a:rPr lang="en-US" altLang="ja-JP" dirty="0"/>
              <a:t>80,459</a:t>
            </a:r>
            <a:r>
              <a:rPr lang="ja-JP" altLang="en-US" dirty="0"/>
              <a:t>台</a:t>
            </a:r>
            <a:endParaRPr lang="en-US" altLang="ja-JP" dirty="0"/>
          </a:p>
          <a:p>
            <a:r>
              <a:rPr lang="en-US" altLang="ja-JP" dirty="0"/>
              <a:t>Corolla</a:t>
            </a:r>
            <a:r>
              <a:rPr lang="ja-JP" altLang="en-US" dirty="0"/>
              <a:t>：花の冠</a:t>
            </a:r>
            <a:endParaRPr lang="en-US" altLang="ja-JP" dirty="0"/>
          </a:p>
        </p:txBody>
      </p:sp>
      <p:sp>
        <p:nvSpPr>
          <p:cNvPr id="1946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AE7802A-01FC-438E-9005-5E6EDD6414C9}" type="slidenum">
              <a:rPr lang="ja-JP" altLang="en-US" smtClean="0"/>
              <a:pPr/>
              <a:t>11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Emergency telephone number</a:t>
            </a:r>
            <a:endParaRPr lang="ja-JP" altLang="en-US" dirty="0"/>
          </a:p>
        </p:txBody>
      </p:sp>
      <p:sp>
        <p:nvSpPr>
          <p:cNvPr id="2355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35A586D-43E7-42C6-96EA-D22D0B169FF2}" type="slidenum">
              <a:rPr lang="ja-JP" altLang="en-US" smtClean="0"/>
              <a:pPr/>
              <a:t>14</a:t>
            </a:fld>
            <a:endParaRPr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/>
              <a:t>http</a:t>
            </a:r>
            <a:r>
              <a:rPr lang="en-US" altLang="ja-JP" sz="1200" dirty="0">
                <a:hlinkClick r:id="rId3"/>
              </a:rPr>
              <a:t>://ameblo.jp/ousetsuin/entry-10858242456.html</a:t>
            </a:r>
            <a:endParaRPr lang="en-US" altLang="ja-JP" sz="1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E608EE-3E67-486F-B7C7-9424BA92EC55}" type="slidenum">
              <a:rPr lang="ja-JP" altLang="en-US" smtClean="0"/>
              <a:pPr>
                <a:defRPr/>
              </a:pPr>
              <a:t>17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598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http://ecodb.net/ranking/imf_ngdpd.html</a:t>
            </a:r>
            <a:endParaRPr lang="ja-JP" altLang="en-US" dirty="0"/>
          </a:p>
        </p:txBody>
      </p:sp>
      <p:sp>
        <p:nvSpPr>
          <p:cNvPr id="2765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68172A7-D25B-48A7-8CAF-A3BB777BF434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https://www.bestdataanalytics.com/gdp/world-gdp-ranking-by-country-in-2021/#:~:text=According%20to%20the%20latest%20statistics%20released%20by%20the,economy%20of%20%243186.86%20billion%2C%20ranked%20fifth%20in%20GDP.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/>
              <a:t>https://globalpeoservices.com/top-15-countries-by-gdp-in-2022/#:~:text=Top%2015%20Countries%20by%20GDP%20in%202022%201,7.%20France%20...%208%208.%20Italy%20...%20%E3%81%9D%E3%81%AE%E4%BB%96%E3%81%AE%E3%82%A2%E3%82%A4%E3%83%86%E3%83%A0</a:t>
            </a:r>
          </a:p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97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F1A322D-1CD6-488E-A1E2-C1166A1009AA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88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/>
              <a:t>https://www.visualcapitalist.com/richest-people-in-the-world-2022/</a:t>
            </a: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F42A86F-5F50-4D41-B2D2-578A789C46F7}" type="slidenum">
              <a:rPr lang="ja-JP" altLang="en-US" smtClean="0">
                <a:latin typeface="Arial Narrow" panose="020B0606020202030204" pitchFamily="34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ja-JP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CC90F-6C34-4A26-8FBB-0E78625ADE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586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139A-C57D-4E1E-B7D5-638BAF3DB46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337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BE3CF-BBBA-4F94-9878-31E83BC5416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5824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B17CA-CB60-4F32-8D88-60FB231BEAF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1165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41039-6698-4863-8F55-3181D4C3543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903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EA58F-B036-4F8B-A41D-8077249FED8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5209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9AC56-7C25-4ECB-8D4A-6A7C4418484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4700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1D940-070D-44FC-9251-22A157CADF7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940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18FE-7B49-45B4-8453-CDC403910D7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0653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69198-77B1-468C-A0A8-945D48A7D48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6878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0F72-C380-45F4-8A7A-D0CF9340D35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9112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7CB0-11A0-45BE-8515-77239A726FF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14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9480-9127-46C9-A570-A0C6BB9DB19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4632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3B30E11-FF35-43F5-B10B-9634E7B794D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  <p:sldLayoutId id="2147484165" r:id="rId13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da.or.jp/contents/data/rank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arbagenews.net/archives/1642551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ameblo.jp/ousetsuin/entry-10858242456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k.ismcdn.jp/mwimgs/9/6/-/img_9673d9d1943a3218ea31ce55e1e9d5cb236782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ceania" TargetMode="External"/><Relationship Id="rId13" Type="http://schemas.openxmlformats.org/officeDocument/2006/relationships/hyperlink" Target="https://en.wikipedia.org/wiki/Africa" TargetMode="External"/><Relationship Id="rId18" Type="http://schemas.openxmlformats.org/officeDocument/2006/relationships/hyperlink" Target="https://en.wikipedia.org/wiki/World_Bank" TargetMode="External"/><Relationship Id="rId3" Type="http://schemas.openxmlformats.org/officeDocument/2006/relationships/hyperlink" Target="https://en.wikipedia.org/wiki/Economy_of_Iraq" TargetMode="External"/><Relationship Id="rId21" Type="http://schemas.openxmlformats.org/officeDocument/2006/relationships/hyperlink" Target="https://en.wikipedia.org/wiki/List_of_countries_by_GDP_(nominal)#cite_note-UN-17" TargetMode="External"/><Relationship Id="rId7" Type="http://schemas.openxmlformats.org/officeDocument/2006/relationships/hyperlink" Target="https://en.wikipedia.org/wiki/Economy_of_New_Zealand" TargetMode="External"/><Relationship Id="rId12" Type="http://schemas.openxmlformats.org/officeDocument/2006/relationships/hyperlink" Target="https://en.wikipedia.org/wiki/Economy_of_Algeria" TargetMode="External"/><Relationship Id="rId17" Type="http://schemas.openxmlformats.org/officeDocument/2006/relationships/hyperlink" Target="https://en.wikipedia.org/wiki/List_of_countries_by_GDP_(nominal)#cite_note-15" TargetMode="External"/><Relationship Id="rId2" Type="http://schemas.openxmlformats.org/officeDocument/2006/relationships/notesSlide" Target="../notesSlides/notesSlide11.xml"/><Relationship Id="rId16" Type="http://schemas.openxmlformats.org/officeDocument/2006/relationships/hyperlink" Target="https://en.wikipedia.org/wiki/List_of_countries_by_GDP_(nominal)#cite_note-GDP_IMF-2" TargetMode="External"/><Relationship Id="rId20" Type="http://schemas.openxmlformats.org/officeDocument/2006/relationships/hyperlink" Target="https://en.wikipedia.org/wiki/United_N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urope" TargetMode="External"/><Relationship Id="rId11" Type="http://schemas.openxmlformats.org/officeDocument/2006/relationships/hyperlink" Target="https://en.wikipedia.org/wiki/Economy_of_Qatar" TargetMode="External"/><Relationship Id="rId5" Type="http://schemas.openxmlformats.org/officeDocument/2006/relationships/hyperlink" Target="https://en.wikipedia.org/wiki/Economy_of_Portugal" TargetMode="External"/><Relationship Id="rId15" Type="http://schemas.openxmlformats.org/officeDocument/2006/relationships/hyperlink" Target="https://en.wikipedia.org/wiki/International_Monetary_Fund" TargetMode="External"/><Relationship Id="rId10" Type="http://schemas.openxmlformats.org/officeDocument/2006/relationships/hyperlink" Target="https://en.wikipedia.org/wiki/Economy_of_Greece" TargetMode="External"/><Relationship Id="rId19" Type="http://schemas.openxmlformats.org/officeDocument/2006/relationships/hyperlink" Target="https://en.wikipedia.org/wiki/List_of_countries_by_GDP_(nominal)#cite_note-16" TargetMode="External"/><Relationship Id="rId4" Type="http://schemas.openxmlformats.org/officeDocument/2006/relationships/hyperlink" Target="https://en.wikipedia.org/wiki/Asia" TargetMode="External"/><Relationship Id="rId9" Type="http://schemas.openxmlformats.org/officeDocument/2006/relationships/hyperlink" Target="https://en.wikipedia.org/wiki/Economy_of_Kazakhstan" TargetMode="External"/><Relationship Id="rId14" Type="http://schemas.openxmlformats.org/officeDocument/2006/relationships/hyperlink" Target="https://en.wikipedia.org/wiki/Economy_of_Hungary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3%96%E3%83%A9%E3%82%B8%E3%83%AB" TargetMode="External"/><Relationship Id="rId13" Type="http://schemas.openxmlformats.org/officeDocument/2006/relationships/hyperlink" Target="http://ja.wikipedia.org/wiki/%E4%B8%AD%E8%8F%AF%E6%B0%91%E5%9B%BD" TargetMode="External"/><Relationship Id="rId18" Type="http://schemas.openxmlformats.org/officeDocument/2006/relationships/hyperlink" Target="http://ja.wikipedia.org/wiki/%E3%82%AA%E3%83%BC%E3%82%B9%E3%83%88%E3%83%A9%E3%83%AA%E3%82%A2" TargetMode="External"/><Relationship Id="rId3" Type="http://schemas.openxmlformats.org/officeDocument/2006/relationships/hyperlink" Target="http://ja.wikipedia.org/wiki/%E3%82%A2%E3%83%A1%E3%83%AA%E3%82%AB%E5%90%88%E8%A1%86%E5%9B%BD" TargetMode="External"/><Relationship Id="rId21" Type="http://schemas.openxmlformats.org/officeDocument/2006/relationships/hyperlink" Target="http://ja.wikipedia.org/wiki/%E3%82%A4%E3%82%B9%E3%83%A9%E3%82%A8%E3%83%AB" TargetMode="External"/><Relationship Id="rId7" Type="http://schemas.openxmlformats.org/officeDocument/2006/relationships/hyperlink" Target="http://ja.wikipedia.org/wiki/%E3%82%A4%E3%83%B3%E3%83%89" TargetMode="External"/><Relationship Id="rId12" Type="http://schemas.openxmlformats.org/officeDocument/2006/relationships/hyperlink" Target="http://ja.wikipedia.org/wiki/%E3%82%AB%E3%83%8A%E3%83%80" TargetMode="External"/><Relationship Id="rId17" Type="http://schemas.openxmlformats.org/officeDocument/2006/relationships/hyperlink" Target="http://ja.wikipedia.org/wiki/%E3%82%A4%E3%82%BF%E3%83%AA%E3%82%A2" TargetMode="External"/><Relationship Id="rId2" Type="http://schemas.openxmlformats.org/officeDocument/2006/relationships/notesSlide" Target="../notesSlides/notesSlide14.xml"/><Relationship Id="rId16" Type="http://schemas.openxmlformats.org/officeDocument/2006/relationships/hyperlink" Target="http://ja.wikipedia.org/wiki/%E3%83%95%E3%83%A9%E3%83%B3%E3%82%B9" TargetMode="External"/><Relationship Id="rId20" Type="http://schemas.openxmlformats.org/officeDocument/2006/relationships/hyperlink" Target="http://ja.wikipedia.org/wiki/%E3%82%B9%E3%83%9A%E3%82%A4%E3%83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.wikipedia.org/wiki/%E3%83%89%E3%82%A4%E3%83%84" TargetMode="External"/><Relationship Id="rId11" Type="http://schemas.openxmlformats.org/officeDocument/2006/relationships/hyperlink" Target="http://ja.wikipedia.org/wiki/%E3%82%A4%E3%82%AE%E3%83%AA%E3%82%B9" TargetMode="External"/><Relationship Id="rId5" Type="http://schemas.openxmlformats.org/officeDocument/2006/relationships/hyperlink" Target="http://ja.wikipedia.org/wiki/%E3%83%AD%E3%82%B7%E3%82%A2" TargetMode="External"/><Relationship Id="rId15" Type="http://schemas.openxmlformats.org/officeDocument/2006/relationships/hyperlink" Target="http://ja.wikipedia.org/wiki/%E9%9F%93%E5%9B%BD" TargetMode="External"/><Relationship Id="rId10" Type="http://schemas.openxmlformats.org/officeDocument/2006/relationships/hyperlink" Target="http://ja.wikipedia.org/wiki/%E9%A6%99%E6%B8%AF" TargetMode="External"/><Relationship Id="rId19" Type="http://schemas.openxmlformats.org/officeDocument/2006/relationships/hyperlink" Target="http://ja.wikipedia.org/wiki/%E6%97%A5%E6%9C%AC" TargetMode="External"/><Relationship Id="rId4" Type="http://schemas.openxmlformats.org/officeDocument/2006/relationships/hyperlink" Target="http://ja.wikipedia.org/wiki/%E4%B8%AD%E8%8F%AF%E4%BA%BA%E6%B0%91%E5%85%B1%E5%92%8C%E5%9B%BD" TargetMode="External"/><Relationship Id="rId9" Type="http://schemas.openxmlformats.org/officeDocument/2006/relationships/hyperlink" Target="http://ja.wikipedia.org/wiki/%E3%83%88%E3%83%AB%E3%82%B3" TargetMode="External"/><Relationship Id="rId14" Type="http://schemas.openxmlformats.org/officeDocument/2006/relationships/hyperlink" Target="http://ja.wikipedia.org/wiki/%E3%82%A4%E3%83%B3%E3%83%89%E3%83%8D%E3%82%B7%E3%82%A2" TargetMode="External"/><Relationship Id="rId22" Type="http://schemas.openxmlformats.org/officeDocument/2006/relationships/hyperlink" Target="http://ja.wikipedia.org/wiki/%E3%83%A1%E3%82%AD%E3%82%B7%E3%82%B3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ecodb.net/country/GD/" TargetMode="External"/><Relationship Id="rId13" Type="http://schemas.openxmlformats.org/officeDocument/2006/relationships/hyperlink" Target="http://ecodb.net/country/TO/" TargetMode="External"/><Relationship Id="rId3" Type="http://schemas.openxmlformats.org/officeDocument/2006/relationships/hyperlink" Target="http://ecodb.net/country/AG/" TargetMode="External"/><Relationship Id="rId7" Type="http://schemas.openxmlformats.org/officeDocument/2006/relationships/hyperlink" Target="http://ecodb.net/country/SB/" TargetMode="External"/><Relationship Id="rId12" Type="http://schemas.openxmlformats.org/officeDocument/2006/relationships/hyperlink" Target="http://ecodb.net/country/KM/" TargetMode="External"/><Relationship Id="rId2" Type="http://schemas.openxmlformats.org/officeDocument/2006/relationships/notesSlide" Target="../notesSlides/notesSlide15.xml"/><Relationship Id="rId16" Type="http://schemas.openxmlformats.org/officeDocument/2006/relationships/hyperlink" Target="http://ecodb.net/country/T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odb.net/country/GW/" TargetMode="External"/><Relationship Id="rId11" Type="http://schemas.openxmlformats.org/officeDocument/2006/relationships/hyperlink" Target="http://ecodb.net/country/VC/" TargetMode="External"/><Relationship Id="rId5" Type="http://schemas.openxmlformats.org/officeDocument/2006/relationships/hyperlink" Target="http://ecodb.net/country/GM/" TargetMode="External"/><Relationship Id="rId15" Type="http://schemas.openxmlformats.org/officeDocument/2006/relationships/hyperlink" Target="http://ecodb.net/country/KI/" TargetMode="External"/><Relationship Id="rId10" Type="http://schemas.openxmlformats.org/officeDocument/2006/relationships/hyperlink" Target="http://ecodb.net/country/KN/" TargetMode="External"/><Relationship Id="rId4" Type="http://schemas.openxmlformats.org/officeDocument/2006/relationships/hyperlink" Target="http://ecodb.net/country/SC/" TargetMode="External"/><Relationship Id="rId9" Type="http://schemas.openxmlformats.org/officeDocument/2006/relationships/hyperlink" Target="http://ecodb.net/country/VU/" TargetMode="External"/><Relationship Id="rId14" Type="http://schemas.openxmlformats.org/officeDocument/2006/relationships/hyperlink" Target="http://ecodb.net/country/ST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ecodb.net/country/LK/" TargetMode="External"/><Relationship Id="rId3" Type="http://schemas.openxmlformats.org/officeDocument/2006/relationships/hyperlink" Target="http://ecodb.net/country/EC/" TargetMode="External"/><Relationship Id="rId7" Type="http://schemas.openxmlformats.org/officeDocument/2006/relationships/hyperlink" Target="http://ecodb.net/country/LU/" TargetMode="External"/><Relationship Id="rId12" Type="http://schemas.openxmlformats.org/officeDocument/2006/relationships/hyperlink" Target="http://ecodb.net/country/MM/" TargetMode="External"/><Relationship Id="rId2" Type="http://schemas.openxmlformats.org/officeDocument/2006/relationships/hyperlink" Target="http://ecodb.net/country/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odb.net/country/HR/" TargetMode="External"/><Relationship Id="rId11" Type="http://schemas.openxmlformats.org/officeDocument/2006/relationships/hyperlink" Target="http://ecodb.net/country/BG/" TargetMode="External"/><Relationship Id="rId5" Type="http://schemas.openxmlformats.org/officeDocument/2006/relationships/hyperlink" Target="http://ecodb.net/country/SD/" TargetMode="External"/><Relationship Id="rId10" Type="http://schemas.openxmlformats.org/officeDocument/2006/relationships/hyperlink" Target="http://ecodb.net/country/BY/" TargetMode="External"/><Relationship Id="rId4" Type="http://schemas.openxmlformats.org/officeDocument/2006/relationships/hyperlink" Target="http://ecodb.net/country/AZ/" TargetMode="External"/><Relationship Id="rId9" Type="http://schemas.openxmlformats.org/officeDocument/2006/relationships/hyperlink" Target="http://ecodb.net/country/DO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hiroshima-u.ac.jp/itotakao/ito.html" TargetMode="External"/><Relationship Id="rId2" Type="http://schemas.openxmlformats.org/officeDocument/2006/relationships/hyperlink" Target="http://home.hiroshima-u.ac.jp/itotakao/mote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ome.hiroshima-u.ac.jp/itotakao/miyazaki.html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097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Sales per minute</a:t>
            </a:r>
            <a:endParaRPr lang="ja-JP" altLang="en-US" dirty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825625"/>
            <a:ext cx="8047037" cy="4340225"/>
          </a:xfrm>
        </p:spPr>
        <p:txBody>
          <a:bodyPr/>
          <a:lstStyle/>
          <a:p>
            <a:r>
              <a:rPr lang="en-US" altLang="ja-JP" dirty="0"/>
              <a:t>PRIUS</a:t>
            </a:r>
            <a:r>
              <a:rPr lang="ja-JP" altLang="en-US" dirty="0"/>
              <a:t>：</a:t>
            </a:r>
            <a:r>
              <a:rPr lang="en-US" altLang="ja-JP" dirty="0"/>
              <a:t>sale</a:t>
            </a:r>
            <a:r>
              <a:rPr lang="ja-JP" altLang="en-US" dirty="0"/>
              <a:t>（</a:t>
            </a:r>
            <a:r>
              <a:rPr lang="en-US" altLang="ja-JP" dirty="0"/>
              <a:t>2011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>
              <a:hlinkClick r:id="rId3"/>
            </a:endParaRPr>
          </a:p>
          <a:p>
            <a:r>
              <a:rPr lang="en-US" altLang="ja-JP" sz="1800" dirty="0">
                <a:hlinkClick r:id="rId3"/>
              </a:rPr>
              <a:t>http://www.jada.or.jp/contents/data/ranking.html#</a:t>
            </a:r>
            <a:endParaRPr lang="en-US" altLang="ja-JP" dirty="0"/>
          </a:p>
          <a:p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39750" y="2205038"/>
          <a:ext cx="3816350" cy="2627310"/>
        </p:xfrm>
        <a:graphic>
          <a:graphicData uri="http://schemas.openxmlformats.org/drawingml/2006/table">
            <a:tbl>
              <a:tblPr/>
              <a:tblGrid>
                <a:gridCol w="2060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Total(one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year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317,675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day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870.3425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36.26427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minute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0.604404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6414" name="Picture 2" descr="http://ts1.mm.bing.net/th?id=H.4615123962627912&amp;w=212&amp;h=144&amp;c=7&amp;rs=1&amp;pid=1.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06625"/>
            <a:ext cx="28765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5" name="テキスト ボックス 4"/>
          <p:cNvSpPr txBox="1">
            <a:spLocks noChangeArrowheads="1"/>
          </p:cNvSpPr>
          <p:nvPr/>
        </p:nvSpPr>
        <p:spPr bwMode="auto">
          <a:xfrm>
            <a:off x="539750" y="5876925"/>
            <a:ext cx="4827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dirty="0"/>
              <a:t>Presence</a:t>
            </a:r>
            <a:r>
              <a:rPr kumimoji="1" lang="ja-JP" altLang="en-US" dirty="0"/>
              <a:t>、</a:t>
            </a:r>
            <a:r>
              <a:rPr kumimoji="1" lang="en-US" altLang="ja-JP" dirty="0"/>
              <a:t>Radical</a:t>
            </a:r>
            <a:r>
              <a:rPr kumimoji="1" lang="ja-JP" altLang="en-US" dirty="0"/>
              <a:t>、</a:t>
            </a:r>
            <a:r>
              <a:rPr kumimoji="1" lang="en-US" altLang="ja-JP" dirty="0"/>
              <a:t>Ideal</a:t>
            </a:r>
            <a:r>
              <a:rPr kumimoji="1" lang="ja-JP" altLang="en-US" dirty="0"/>
              <a:t>、</a:t>
            </a:r>
            <a:r>
              <a:rPr kumimoji="1" lang="en-US" altLang="ja-JP" dirty="0"/>
              <a:t>Unity</a:t>
            </a:r>
            <a:r>
              <a:rPr kumimoji="1" lang="ja-JP" altLang="en-US" dirty="0"/>
              <a:t>、</a:t>
            </a:r>
            <a:r>
              <a:rPr kumimoji="1" lang="en-US" altLang="ja-JP" dirty="0"/>
              <a:t>Sophisticate</a:t>
            </a:r>
            <a:endParaRPr kumimoji="1" lang="ja-JP" altLang="en-US" dirty="0"/>
          </a:p>
        </p:txBody>
      </p:sp>
      <p:sp>
        <p:nvSpPr>
          <p:cNvPr id="1641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92E0A3C-9734-49AA-80A8-F7B45BFBE5E0}" type="slidenum">
              <a:rPr lang="en-US" altLang="ja-JP" smtClean="0">
                <a:solidFill>
                  <a:srgbClr val="898989"/>
                </a:solidFill>
              </a:rPr>
              <a:pPr/>
              <a:t>10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Sales per minute</a:t>
            </a:r>
            <a:endParaRPr lang="ja-JP" altLang="en-US" dirty="0"/>
          </a:p>
        </p:txBody>
      </p:sp>
      <p:sp>
        <p:nvSpPr>
          <p:cNvPr id="18435" name="コンテンツ プレースホルダ 2"/>
          <p:cNvSpPr>
            <a:spLocks noGrp="1"/>
          </p:cNvSpPr>
          <p:nvPr>
            <p:ph idx="1"/>
          </p:nvPr>
        </p:nvSpPr>
        <p:spPr>
          <a:xfrm>
            <a:off x="179388" y="1500188"/>
            <a:ext cx="8785225" cy="4625975"/>
          </a:xfrm>
        </p:spPr>
        <p:txBody>
          <a:bodyPr/>
          <a:lstStyle/>
          <a:p>
            <a:r>
              <a:rPr lang="en-US" altLang="ja-JP" dirty="0"/>
              <a:t>Corolla</a:t>
            </a:r>
            <a:r>
              <a:rPr lang="ja-JP" altLang="en-US" dirty="0"/>
              <a:t>：</a:t>
            </a:r>
            <a:r>
              <a:rPr lang="en-US" altLang="ja-JP" dirty="0"/>
              <a:t>Sales</a:t>
            </a:r>
            <a:r>
              <a:rPr lang="ja-JP" altLang="en-US" dirty="0"/>
              <a:t>（</a:t>
            </a:r>
            <a:r>
              <a:rPr lang="en-US" altLang="ja-JP" dirty="0"/>
              <a:t>1990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r>
              <a:rPr lang="en-US" altLang="ja-JP" sz="2200" dirty="0"/>
              <a:t>http://www.asahi.com/business/update/0106/NGY201101060018.html</a:t>
            </a:r>
            <a:endParaRPr lang="en-US" altLang="ja-JP" dirty="0"/>
          </a:p>
          <a:p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611188" y="2276475"/>
          <a:ext cx="3600450" cy="2952747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Year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300,008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day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821.9397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34.24749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minute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0.570791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8462" name="Picture 2" descr="http://ts2.mm.bing.net/th?id=H.5015745580957965&amp;w=188&amp;h=144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205038"/>
            <a:ext cx="25368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3E0805F-8894-4CE7-9ADE-4A2DF8B2FA39}" type="slidenum">
              <a:rPr lang="en-US" altLang="ja-JP" smtClean="0">
                <a:solidFill>
                  <a:srgbClr val="898989"/>
                </a:solidFill>
              </a:rPr>
              <a:pPr/>
              <a:t>11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500188"/>
            <a:ext cx="8569325" cy="5097462"/>
          </a:xfrm>
        </p:spPr>
        <p:txBody>
          <a:bodyPr/>
          <a:lstStyle/>
          <a:p>
            <a:r>
              <a:rPr lang="en-US" altLang="ja-JP" dirty="0"/>
              <a:t>Suicide</a:t>
            </a:r>
            <a:r>
              <a:rPr lang="ja-JP" altLang="en-US" dirty="0"/>
              <a:t>（</a:t>
            </a:r>
            <a:r>
              <a:rPr lang="en-US" altLang="ja-JP" dirty="0"/>
              <a:t>2010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r>
              <a:rPr lang="en-US" altLang="ja-JP" sz="2200" dirty="0"/>
              <a:t>http://www.asahi.com/business/update/0106/NGY201101060018.html</a:t>
            </a:r>
          </a:p>
        </p:txBody>
      </p:sp>
      <p:sp>
        <p:nvSpPr>
          <p:cNvPr id="204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Suicides per minute</a:t>
            </a: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835150" y="2205038"/>
          <a:ext cx="3457576" cy="3054352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One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year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31,690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day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86.82192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3.61758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33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minute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0.060293</a:t>
                      </a:r>
                    </a:p>
                  </a:txBody>
                  <a:tcPr marL="9528" marR="9528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51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8A9AFC-EA48-4A4F-91BE-16988031BB90}" type="slidenum">
              <a:rPr lang="en-US" altLang="ja-JP" smtClean="0">
                <a:solidFill>
                  <a:srgbClr val="898989"/>
                </a:solidFill>
              </a:rPr>
              <a:pPr/>
              <a:t>12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Suicides per minute</a:t>
            </a:r>
            <a:endParaRPr lang="ja-JP" altLang="en-US" dirty="0"/>
          </a:p>
        </p:txBody>
      </p:sp>
      <p:sp>
        <p:nvSpPr>
          <p:cNvPr id="21507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500188"/>
            <a:ext cx="8497888" cy="5097462"/>
          </a:xfrm>
        </p:spPr>
        <p:txBody>
          <a:bodyPr/>
          <a:lstStyle/>
          <a:p>
            <a:r>
              <a:rPr lang="en-US" altLang="ja-JP" dirty="0"/>
              <a:t>Suicide</a:t>
            </a:r>
            <a:r>
              <a:rPr lang="ja-JP" altLang="en-US" dirty="0"/>
              <a:t>（</a:t>
            </a:r>
            <a:r>
              <a:rPr lang="en-US" altLang="ja-JP" dirty="0"/>
              <a:t>2003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r>
              <a:rPr lang="en-US" altLang="ja-JP" sz="2200" dirty="0"/>
              <a:t>http://www.asahi.com/business/update/0106/NGY201101060018.html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042988" y="2133600"/>
          <a:ext cx="6049962" cy="3489816"/>
        </p:xfrm>
        <a:graphic>
          <a:graphicData uri="http://schemas.openxmlformats.org/drawingml/2006/table">
            <a:tbl>
              <a:tblPr/>
              <a:tblGrid>
                <a:gridCol w="201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166"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2010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2003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One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year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31,690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34,427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day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86.82192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94.32055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3.61758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3.930023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8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minute</a:t>
                      </a:r>
                      <a:endParaRPr lang="ja-JP" altLang="en-US" sz="2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0.060293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0.0655</a:t>
                      </a:r>
                    </a:p>
                  </a:txBody>
                  <a:tcPr marL="9527" marR="952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54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5442583-0818-4CB3-923C-3FBBF5AE0CBA}" type="slidenum">
              <a:rPr lang="en-US" altLang="ja-JP" smtClean="0">
                <a:solidFill>
                  <a:srgbClr val="898989"/>
                </a:solidFill>
              </a:rPr>
              <a:pPr/>
              <a:t>13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Emergency telephone calls per minute</a:t>
            </a:r>
            <a:endParaRPr lang="ja-JP" altLang="en-US" dirty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110 call</a:t>
            </a:r>
            <a:r>
              <a:rPr lang="ja-JP" altLang="en-US" dirty="0"/>
              <a:t>（</a:t>
            </a:r>
            <a:r>
              <a:rPr lang="en-US" altLang="ja-JP" dirty="0"/>
              <a:t>2010 in Japan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971550" y="2276475"/>
          <a:ext cx="4679950" cy="3600450"/>
        </p:xfrm>
        <a:graphic>
          <a:graphicData uri="http://schemas.openxmlformats.org/drawingml/2006/table">
            <a:tbl>
              <a:tblPr/>
              <a:tblGrid>
                <a:gridCol w="233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 (one year)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8,491,285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day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23,263.79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969.3248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minute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16.15541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2558" name="Picture 2" descr="http://ts3.mm.bing.net/th?id=H.4888863660443426&amp;w=215&amp;h=154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492375"/>
            <a:ext cx="20478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6093264-0FCC-451B-B461-3EC60E942CD4}" type="slidenum">
              <a:rPr lang="en-US" altLang="ja-JP" smtClean="0">
                <a:solidFill>
                  <a:srgbClr val="898989"/>
                </a:solidFill>
              </a:rPr>
              <a:pPr/>
              <a:t>14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accident fatalities per minute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62597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ja-JP" dirty="0"/>
              <a:t>Traffic accident fatalities in Japan</a:t>
            </a:r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/>
          </a:p>
          <a:p>
            <a:pPr>
              <a:defRPr/>
            </a:pPr>
            <a:endParaRPr lang="en-US" altLang="ja-JP" sz="1900" dirty="0">
              <a:hlinkClick r:id="rId2"/>
            </a:endParaRPr>
          </a:p>
          <a:p>
            <a:pPr>
              <a:defRPr/>
            </a:pPr>
            <a:r>
              <a:rPr lang="en-US" altLang="ja-JP" sz="1900" dirty="0">
                <a:hlinkClick r:id="rId2"/>
              </a:rPr>
              <a:t>http://www.garbagenews.net/archives/1642551.html</a:t>
            </a:r>
            <a:endParaRPr lang="en-US" altLang="ja-JP" sz="1900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None/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None/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611188" y="1989138"/>
          <a:ext cx="5616575" cy="3633784"/>
        </p:xfrm>
        <a:graphic>
          <a:graphicData uri="http://schemas.openxmlformats.org/drawingml/2006/table">
            <a:tbl>
              <a:tblPr/>
              <a:tblGrid>
                <a:gridCol w="2118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9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 (one year)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11,451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4,863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day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31.3726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13.32329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1.307192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0.555137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22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minute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0.021787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0.009252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4618" name="Picture 2" descr="http://ts4.mm.bing.net/th?id=H.4887072688638771&amp;w=170&amp;h=137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060575"/>
            <a:ext cx="16192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1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778A38A-5BFA-42CA-ADA1-5C8846649796}" type="slidenum">
              <a:rPr lang="en-US" altLang="ja-JP" smtClean="0">
                <a:solidFill>
                  <a:srgbClr val="898989"/>
                </a:solidFill>
              </a:rPr>
              <a:pPr/>
              <a:t>15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An Annual income</a:t>
            </a:r>
            <a:r>
              <a:rPr lang="ja-JP" altLang="en-US" dirty="0"/>
              <a:t>（</a:t>
            </a:r>
            <a:r>
              <a:rPr lang="en-US" altLang="ja-JP" dirty="0"/>
              <a:t>2010</a:t>
            </a:r>
            <a:r>
              <a:rPr lang="ja-JP" altLang="en-US" dirty="0"/>
              <a:t>）</a:t>
            </a:r>
          </a:p>
        </p:txBody>
      </p:sp>
      <p:sp>
        <p:nvSpPr>
          <p:cNvPr id="2560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953000"/>
          </a:xfrm>
        </p:spPr>
        <p:txBody>
          <a:bodyPr/>
          <a:lstStyle/>
          <a:p>
            <a:r>
              <a:rPr lang="en-US" altLang="ja-JP" dirty="0"/>
              <a:t>Viacom</a:t>
            </a:r>
            <a:r>
              <a:rPr lang="ja-JP" altLang="en-US" dirty="0"/>
              <a:t>（</a:t>
            </a:r>
            <a:r>
              <a:rPr lang="en-US" altLang="ja-JP" dirty="0"/>
              <a:t>Philippe Dauman</a:t>
            </a:r>
            <a:r>
              <a:rPr lang="ja-JP" altLang="en-US" dirty="0"/>
              <a:t>）</a:t>
            </a:r>
            <a:r>
              <a:rPr lang="en-US" altLang="ja-JP" dirty="0"/>
              <a:t>84.50 million dollars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http</a:t>
            </a:r>
            <a:r>
              <a:rPr lang="en-US" altLang="ja-JP" sz="2000" dirty="0">
                <a:hlinkClick r:id="rId2"/>
              </a:rPr>
              <a:t>://ameblo.jp/ousetsuin/entry-10858242456.html</a:t>
            </a:r>
            <a:endParaRPr lang="en-US" altLang="ja-JP" sz="2000" dirty="0"/>
          </a:p>
          <a:p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71550" y="2587625"/>
          <a:ext cx="5040313" cy="3062289"/>
        </p:xfrm>
        <a:graphic>
          <a:graphicData uri="http://schemas.openxmlformats.org/drawingml/2006/table">
            <a:tbl>
              <a:tblPr/>
              <a:tblGrid>
                <a:gridCol w="216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32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An Annual income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84500000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22">
                <a:tc>
                  <a:txBody>
                    <a:bodyPr/>
                    <a:lstStyle/>
                    <a:p>
                      <a:pPr algn="l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2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day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231506.8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329">
                <a:tc>
                  <a:txBody>
                    <a:bodyPr/>
                    <a:lstStyle/>
                    <a:p>
                      <a:pPr algn="l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32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hour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9646.119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329">
                <a:tc>
                  <a:txBody>
                    <a:bodyPr/>
                    <a:lstStyle/>
                    <a:p>
                      <a:pPr algn="l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32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minute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160.7686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5630" name="Picture 8" descr="http://ts4.mm.bing.net/th?id=H.4687356716779287&amp;w=119&amp;h=148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708275"/>
            <a:ext cx="1133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F54F6D6-F885-4BC8-A60E-BF282F03ADA7}" type="slidenum">
              <a:rPr lang="en-US" altLang="ja-JP" smtClean="0">
                <a:solidFill>
                  <a:srgbClr val="898989"/>
                </a:solidFill>
              </a:rPr>
              <a:pPr/>
              <a:t>16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Our personal reason: Self- actualization</a:t>
            </a:r>
            <a:endParaRPr lang="ja-JP" altLang="en-US" dirty="0"/>
          </a:p>
        </p:txBody>
      </p:sp>
      <p:sp>
        <p:nvSpPr>
          <p:cNvPr id="25603" name="コンテンツ プレースホルダ 2"/>
          <p:cNvSpPr>
            <a:spLocks noGrp="1"/>
          </p:cNvSpPr>
          <p:nvPr>
            <p:ph idx="1"/>
          </p:nvPr>
        </p:nvSpPr>
        <p:spPr>
          <a:xfrm>
            <a:off x="619020" y="1916833"/>
            <a:ext cx="8229600" cy="791442"/>
          </a:xfrm>
        </p:spPr>
        <p:txBody>
          <a:bodyPr/>
          <a:lstStyle/>
          <a:p>
            <a:r>
              <a:rPr lang="en-US" altLang="ja-JP" dirty="0"/>
              <a:t>An Annual income</a:t>
            </a:r>
            <a:r>
              <a:rPr lang="ja-JP" altLang="en-US" dirty="0"/>
              <a:t>（</a:t>
            </a:r>
            <a:r>
              <a:rPr lang="en-US" altLang="ja-JP" dirty="0"/>
              <a:t>2010</a:t>
            </a:r>
            <a:r>
              <a:rPr lang="ja-JP" altLang="en-US" dirty="0"/>
              <a:t>）</a:t>
            </a:r>
            <a:r>
              <a:rPr lang="en-US" altLang="ja-JP" dirty="0"/>
              <a:t>: Viacom</a:t>
            </a:r>
            <a:r>
              <a:rPr lang="ja-JP" altLang="en-US" dirty="0"/>
              <a:t>（</a:t>
            </a:r>
            <a:r>
              <a:rPr lang="en-US" altLang="ja-JP" dirty="0"/>
              <a:t>Philippe Dauman</a:t>
            </a:r>
            <a:r>
              <a:rPr lang="ja-JP" altLang="en-US" dirty="0"/>
              <a:t>）</a:t>
            </a:r>
            <a:r>
              <a:rPr lang="en-US" altLang="ja-JP" dirty="0"/>
              <a:t>84.50 million dollars</a:t>
            </a:r>
          </a:p>
        </p:txBody>
      </p:sp>
      <p:pic>
        <p:nvPicPr>
          <p:cNvPr id="25630" name="Picture 8" descr="http://ts4.mm.bing.net/th?id=H.4687356716779287&amp;w=119&amp;h=148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708275"/>
            <a:ext cx="1133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F54F6D6-F885-4BC8-A60E-BF282F03ADA7}" type="slidenum">
              <a:rPr lang="en-US" altLang="ja-JP" smtClean="0">
                <a:solidFill>
                  <a:srgbClr val="898989"/>
                </a:solidFill>
              </a:rPr>
              <a:pPr/>
              <a:t>17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4A054F6-2F8C-C48E-F45E-CBDE1FE33256}"/>
              </a:ext>
            </a:extLst>
          </p:cNvPr>
          <p:cNvGraphicFramePr>
            <a:graphicFrameLocks noGrp="1"/>
          </p:cNvGraphicFramePr>
          <p:nvPr/>
        </p:nvGraphicFramePr>
        <p:xfrm>
          <a:off x="851060" y="2686401"/>
          <a:ext cx="5606890" cy="308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625">
                  <a:extLst>
                    <a:ext uri="{9D8B030D-6E8A-4147-A177-3AD203B41FA5}">
                      <a16:colId xmlns:a16="http://schemas.microsoft.com/office/drawing/2014/main" val="3348611102"/>
                    </a:ext>
                  </a:extLst>
                </a:gridCol>
                <a:gridCol w="2286798">
                  <a:extLst>
                    <a:ext uri="{9D8B030D-6E8A-4147-A177-3AD203B41FA5}">
                      <a16:colId xmlns:a16="http://schemas.microsoft.com/office/drawing/2014/main" val="814476630"/>
                    </a:ext>
                  </a:extLst>
                </a:gridCol>
                <a:gridCol w="2100467">
                  <a:extLst>
                    <a:ext uri="{9D8B030D-6E8A-4147-A177-3AD203B41FA5}">
                      <a16:colId xmlns:a16="http://schemas.microsoft.com/office/drawing/2014/main" val="436957103"/>
                    </a:ext>
                  </a:extLst>
                </a:gridCol>
              </a:tblGrid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100 Yen/USD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142.63 Yen/USD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3646256"/>
                  </a:ext>
                </a:extLst>
              </a:tr>
              <a:tr h="5222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 Annual income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8,450,000,000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12,052,235,000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2496793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365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366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8811897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Per 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23,150,685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32,929,604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8668823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9616100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Per hour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964,612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1,317,184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3313849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60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61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49846"/>
                  </a:ext>
                </a:extLst>
              </a:tr>
              <a:tr h="36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Per minute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16,077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21,593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21136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http://tk.ismcdn.jp/mwimgs/9/6/520/img_9673d9d1943a3218ea31ce55e1e9d5cb23678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4450"/>
            <a:ext cx="5975350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916238" y="6243638"/>
            <a:ext cx="6588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b="1" dirty="0">
                <a:solidFill>
                  <a:srgbClr val="FF0000"/>
                </a:solidFill>
                <a:latin typeface="Arial Narrow" panose="020B0606020202030204" pitchFamily="34" charset="0"/>
              </a:rPr>
              <a:t>9,396,000,000Yen</a:t>
            </a:r>
            <a:r>
              <a:rPr lang="ja-JP" altLang="en-US" sz="3600" b="1" dirty="0">
                <a:solidFill>
                  <a:srgbClr val="FF0000"/>
                </a:solidFill>
                <a:latin typeface="Arial Narrow" panose="020B0606020202030204" pitchFamily="34" charset="0"/>
              </a:rPr>
              <a:t>；</a:t>
            </a:r>
            <a:r>
              <a:rPr lang="en-US" altLang="ja-JP" sz="3600" b="1" dirty="0">
                <a:solidFill>
                  <a:srgbClr val="FF0000"/>
                </a:solidFill>
                <a:latin typeface="Arial Narrow" panose="020B0606020202030204" pitchFamily="34" charset="0"/>
              </a:rPr>
              <a:t>17,876Yen/min</a:t>
            </a:r>
            <a:endParaRPr lang="ja-JP" altLang="en-US" sz="3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6628" name="Picture 1" descr="http://tk.ismcdn.jp/mwimgs/b/a/500/img_bad5199c9c27ef6574ec69b4a8e440e931552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49275"/>
            <a:ext cx="40005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27FD8C2-C593-4886-9926-BEBE3602ADAC}" type="slidenum">
              <a:rPr lang="en-US" altLang="ja-JP" smtClean="0">
                <a:solidFill>
                  <a:srgbClr val="898989"/>
                </a:solidFill>
              </a:rPr>
              <a:pPr/>
              <a:t>18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785812"/>
          </a:xfrm>
          <a:solidFill>
            <a:schemeClr val="accent1"/>
          </a:solidFill>
        </p:spPr>
        <p:txBody>
          <a:bodyPr/>
          <a:lstStyle/>
          <a:p>
            <a:r>
              <a:rPr lang="en-US" altLang="ja-JP" dirty="0"/>
              <a:t>GDP</a:t>
            </a:r>
            <a:r>
              <a:rPr lang="ja-JP" altLang="en-US" dirty="0"/>
              <a:t> </a:t>
            </a:r>
            <a:r>
              <a:rPr lang="en-US" altLang="ja-JP" dirty="0"/>
              <a:t>Ranking </a:t>
            </a:r>
            <a:r>
              <a:rPr lang="ja-JP" altLang="en-US" dirty="0"/>
              <a:t>（</a:t>
            </a:r>
            <a:r>
              <a:rPr lang="en-US" altLang="ja-JP" dirty="0"/>
              <a:t>2021</a:t>
            </a:r>
            <a:r>
              <a:rPr lang="ja-JP" altLang="en-US" dirty="0"/>
              <a:t>＆</a:t>
            </a:r>
            <a:r>
              <a:rPr lang="en-US" altLang="ja-JP" dirty="0"/>
              <a:t>2022</a:t>
            </a:r>
            <a:r>
              <a:rPr lang="ja-JP" altLang="en-US" dirty="0"/>
              <a:t>）</a:t>
            </a:r>
          </a:p>
        </p:txBody>
      </p:sp>
      <p:sp>
        <p:nvSpPr>
          <p:cNvPr id="2874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254F270-565F-42E0-8F25-930EBF277732}" type="slidenum">
              <a:rPr lang="en-US" altLang="ja-JP" smtClean="0">
                <a:solidFill>
                  <a:srgbClr val="898989"/>
                </a:solidFill>
              </a:rPr>
              <a:pPr/>
              <a:t>19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0BEB070-F984-D911-8A0A-A2CBD0E3B86B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124744"/>
          <a:ext cx="8229600" cy="5231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788">
                  <a:extLst>
                    <a:ext uri="{9D8B030D-6E8A-4147-A177-3AD203B41FA5}">
                      <a16:colId xmlns:a16="http://schemas.microsoft.com/office/drawing/2014/main" val="445205259"/>
                    </a:ext>
                  </a:extLst>
                </a:gridCol>
                <a:gridCol w="1823456">
                  <a:extLst>
                    <a:ext uri="{9D8B030D-6E8A-4147-A177-3AD203B41FA5}">
                      <a16:colId xmlns:a16="http://schemas.microsoft.com/office/drawing/2014/main" val="2234310481"/>
                    </a:ext>
                  </a:extLst>
                </a:gridCol>
                <a:gridCol w="1770983">
                  <a:extLst>
                    <a:ext uri="{9D8B030D-6E8A-4147-A177-3AD203B41FA5}">
                      <a16:colId xmlns:a16="http://schemas.microsoft.com/office/drawing/2014/main" val="1965901258"/>
                    </a:ext>
                  </a:extLst>
                </a:gridCol>
                <a:gridCol w="402297">
                  <a:extLst>
                    <a:ext uri="{9D8B030D-6E8A-4147-A177-3AD203B41FA5}">
                      <a16:colId xmlns:a16="http://schemas.microsoft.com/office/drawing/2014/main" val="1572166910"/>
                    </a:ext>
                  </a:extLst>
                </a:gridCol>
                <a:gridCol w="1959012">
                  <a:extLst>
                    <a:ext uri="{9D8B030D-6E8A-4147-A177-3AD203B41FA5}">
                      <a16:colId xmlns:a16="http://schemas.microsoft.com/office/drawing/2014/main" val="4232554057"/>
                    </a:ext>
                  </a:extLst>
                </a:gridCol>
                <a:gridCol w="1854064">
                  <a:extLst>
                    <a:ext uri="{9D8B030D-6E8A-4147-A177-3AD203B41FA5}">
                      <a16:colId xmlns:a16="http://schemas.microsoft.com/office/drawing/2014/main" val="928519722"/>
                    </a:ext>
                  </a:extLst>
                </a:gridCol>
              </a:tblGrid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Countries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Dollars(2022)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Countries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Dollars(2021)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9666417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United States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$20.89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United States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$22996.1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6314376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China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$14.72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China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$17731.8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7702981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Japan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$5.06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Japan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$4937.42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445138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Germany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$3.85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Germany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$4223.12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1390799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United Kingdom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$2.67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United Kingdom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$3186.86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6938237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India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$2.66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India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$3173.4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2832954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France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$2.63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France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$2937.47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052767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Italy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$1.89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Russia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$2562.95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144111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9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Canada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$1.64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9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Italy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$2099.88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89915"/>
                  </a:ext>
                </a:extLst>
              </a:tr>
              <a:tr h="4756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South Korea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 $1.63 trillion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Canada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$1990.76 billion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355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7978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Schedule </a:t>
            </a:r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08:50-16:20, Saturday and Sunday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Lecture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Outlines and Introduction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The evolution of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Stock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Case Studies and Group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Motivation (self Learning)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Organization Structure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Decision-making and Strategy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Leadership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Entrepreneur and Venture Business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Presentation and/or Final Examination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Review and Free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506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Millionaires </a:t>
            </a:r>
            <a:r>
              <a:rPr lang="ja-JP" altLang="en-US" dirty="0"/>
              <a:t>（</a:t>
            </a:r>
            <a:r>
              <a:rPr lang="en-US" altLang="ja-JP" dirty="0"/>
              <a:t>2022</a:t>
            </a:r>
            <a:r>
              <a:rPr lang="ja-JP" altLang="en-US" dirty="0"/>
              <a:t>）</a:t>
            </a:r>
          </a:p>
        </p:txBody>
      </p:sp>
      <p:sp>
        <p:nvSpPr>
          <p:cNvPr id="3081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2256B76-B02D-4129-9B18-C3234A49BDAC}" type="slidenum">
              <a:rPr lang="en-US" altLang="ja-JP" smtClean="0">
                <a:solidFill>
                  <a:srgbClr val="898989"/>
                </a:solidFill>
              </a:rPr>
              <a:pPr/>
              <a:t>20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69DFF5C-4976-013C-E9C0-8E9F60D36B03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484784"/>
          <a:ext cx="8424932" cy="4513297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380967687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23228677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1110906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854909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785940398"/>
                    </a:ext>
                  </a:extLst>
                </a:gridCol>
                <a:gridCol w="1224132">
                  <a:extLst>
                    <a:ext uri="{9D8B030D-6E8A-4147-A177-3AD203B41FA5}">
                      <a16:colId xmlns:a16="http://schemas.microsoft.com/office/drawing/2014/main" val="1771405653"/>
                    </a:ext>
                  </a:extLst>
                </a:gridCol>
              </a:tblGrid>
              <a:tr h="53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Source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Net Worth</a:t>
                      </a:r>
                    </a:p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Sep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Net Worth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Mar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Change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2021-2022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622860"/>
                  </a:ext>
                </a:extLst>
              </a:tr>
              <a:tr h="35224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0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0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1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Elon Musk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0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Tesla, SpaceX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0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0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0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$266B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0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1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1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$151B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1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0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0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$115B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0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1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1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579377"/>
                  </a:ext>
                </a:extLst>
              </a:tr>
              <a:tr h="41641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1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1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1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1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Bernard Arnault &amp; family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1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2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LVMH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0C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0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0C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$160B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0C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1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$150B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0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1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51262"/>
                  </a:ext>
                </a:extLst>
              </a:tr>
              <a:tr h="6947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1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1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1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2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Gautam Adani &amp; family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1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1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1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Infrastructure, Commodities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1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19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0C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19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$151B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19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1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0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1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$51B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01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1B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1B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149960"/>
                  </a:ext>
                </a:extLst>
              </a:tr>
              <a:tr h="27276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2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2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2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9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Jeff Bezos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2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1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Amazon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23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19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23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$150B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23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2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1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2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$177B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2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20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-$27B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2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1B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2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07953"/>
                  </a:ext>
                </a:extLst>
              </a:tr>
              <a:tr h="27276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9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9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9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D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Bill Gates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9C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D4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D4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Microsoft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D4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C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23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C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C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C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2D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C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$124B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C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28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-$17B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2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77230"/>
                  </a:ext>
                </a:extLst>
              </a:tr>
              <a:tr h="35224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D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D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D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Larry Ellison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D2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D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D4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D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Oracle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D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E0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C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0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$104B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E0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C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$93B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E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D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D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D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DB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C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DB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789361"/>
                  </a:ext>
                </a:extLst>
              </a:tr>
              <a:tr h="5352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D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D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F6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Warren Buffett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D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D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D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D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Berkshire Hathaway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D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E0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E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E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EF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D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EF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EF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DB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F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227768"/>
                  </a:ext>
                </a:extLst>
              </a:tr>
              <a:tr h="37705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F6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F6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F6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Mukesh Ambani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F6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F9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D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F9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Diversified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F9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E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A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E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E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C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$85B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EF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F8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363980"/>
                  </a:ext>
                </a:extLst>
              </a:tr>
              <a:tr h="35224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Larry 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F9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05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E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05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05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9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F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9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09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6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6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-$2B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6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7B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E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7B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62706"/>
                  </a:ext>
                </a:extLst>
              </a:tr>
              <a:tr h="35224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Sergey Brin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77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01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7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8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05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8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$86B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8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83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9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83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$89B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83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7F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68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7F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-$3B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7F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83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7B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83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223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Millionaires </a:t>
            </a:r>
            <a:r>
              <a:rPr lang="ja-JP" altLang="en-US" dirty="0"/>
              <a:t>（</a:t>
            </a:r>
            <a:r>
              <a:rPr lang="en-US" altLang="ja-JP" dirty="0"/>
              <a:t>2021</a:t>
            </a:r>
            <a:r>
              <a:rPr lang="ja-JP" altLang="en-US" dirty="0"/>
              <a:t>）</a:t>
            </a:r>
          </a:p>
        </p:txBody>
      </p:sp>
      <p:sp>
        <p:nvSpPr>
          <p:cNvPr id="3081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2256B76-B02D-4129-9B18-C3234A49BDAC}" type="slidenum">
              <a:rPr lang="en-US" altLang="ja-JP" smtClean="0">
                <a:solidFill>
                  <a:srgbClr val="898989"/>
                </a:solidFill>
              </a:rPr>
              <a:pPr/>
              <a:t>21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46AA383-9186-391F-18C4-2C2C8871F3E7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1412776"/>
          <a:ext cx="7992888" cy="4843963"/>
        </p:xfrm>
        <a:graphic>
          <a:graphicData uri="http://schemas.openxmlformats.org/drawingml/2006/table">
            <a:tbl>
              <a:tblPr/>
              <a:tblGrid>
                <a:gridCol w="423494">
                  <a:extLst>
                    <a:ext uri="{9D8B030D-6E8A-4147-A177-3AD203B41FA5}">
                      <a16:colId xmlns:a16="http://schemas.microsoft.com/office/drawing/2014/main" val="2115646492"/>
                    </a:ext>
                  </a:extLst>
                </a:gridCol>
                <a:gridCol w="2240802">
                  <a:extLst>
                    <a:ext uri="{9D8B030D-6E8A-4147-A177-3AD203B41FA5}">
                      <a16:colId xmlns:a16="http://schemas.microsoft.com/office/drawing/2014/main" val="233914402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113650506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34131637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86272986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653788608"/>
                    </a:ext>
                  </a:extLst>
                </a:gridCol>
              </a:tblGrid>
              <a:tr h="572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Source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Net Worth Nov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Net Worth Mar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Change 2020-2021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971668"/>
                  </a:ext>
                </a:extLst>
              </a:tr>
              <a:tr h="48749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Elon Musk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3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3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Tesla, SpaceX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03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$301B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4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4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$25B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4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$276B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43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43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602596"/>
                  </a:ext>
                </a:extLst>
              </a:tr>
              <a:tr h="2660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Jeff Bezos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5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3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5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Amazon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5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4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$202B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4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$113B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$89B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43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327132"/>
                  </a:ext>
                </a:extLst>
              </a:tr>
              <a:tr h="63149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6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Bernard Arnault &amp; family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4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6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5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6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LVMH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6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5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5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$197B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5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5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4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5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$76B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5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$121B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5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5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9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5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16149"/>
                  </a:ext>
                </a:extLst>
              </a:tr>
              <a:tr h="2660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56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56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6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6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Bill Gates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56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5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6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5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Microsoft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5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6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5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$139B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6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61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5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61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$98B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61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6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6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$41B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6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6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5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6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558023"/>
                  </a:ext>
                </a:extLst>
              </a:tr>
              <a:tr h="38523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6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6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6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Larry Ellison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6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5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Oracle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$130B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61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$59B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6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6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6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$71B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306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6A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185519"/>
                  </a:ext>
                </a:extLst>
              </a:tr>
              <a:tr h="38523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7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Larry 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7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6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7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7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$127B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7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7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72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7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$51B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7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6E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$76B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8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150769"/>
                  </a:ext>
                </a:extLst>
              </a:tr>
              <a:tr h="38523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07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7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7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7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Sergey Brin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07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75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07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7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4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7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$122B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7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7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7F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7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$49B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7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$73B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C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257274"/>
                  </a:ext>
                </a:extLst>
              </a:tr>
              <a:tr h="57252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7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7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7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7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Mark Zuckerberg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7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Meta (Facebook)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8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7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8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$121B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8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8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7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8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$55B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8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8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8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$66B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08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7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7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208569"/>
                  </a:ext>
                </a:extLst>
              </a:tr>
              <a:tr h="38523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7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7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7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Steve Ballmer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7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7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Microsoft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8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$106B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8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$69B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8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$37B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9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7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215590"/>
                  </a:ext>
                </a:extLst>
              </a:tr>
              <a:tr h="48749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Warren Buffett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092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8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8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Berkshire Hathaway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8A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8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$105B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0A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9E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9E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$68B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09E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9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9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9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$37B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09D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1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148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118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B5183A8-5C96-7D93-9C20-10429BF1BE42}"/>
              </a:ext>
            </a:extLst>
          </p:cNvPr>
          <p:cNvGraphicFramePr>
            <a:graphicFrameLocks noGrp="1"/>
          </p:cNvGraphicFramePr>
          <p:nvPr/>
        </p:nvGraphicFramePr>
        <p:xfrm>
          <a:off x="352926" y="1071032"/>
          <a:ext cx="8190296" cy="2873759"/>
        </p:xfrm>
        <a:graphic>
          <a:graphicData uri="http://schemas.openxmlformats.org/drawingml/2006/table">
            <a:tbl>
              <a:tblPr/>
              <a:tblGrid>
                <a:gridCol w="1023787">
                  <a:extLst>
                    <a:ext uri="{9D8B030D-6E8A-4147-A177-3AD203B41FA5}">
                      <a16:colId xmlns:a16="http://schemas.microsoft.com/office/drawing/2014/main" val="650753661"/>
                    </a:ext>
                  </a:extLst>
                </a:gridCol>
                <a:gridCol w="1035047">
                  <a:extLst>
                    <a:ext uri="{9D8B030D-6E8A-4147-A177-3AD203B41FA5}">
                      <a16:colId xmlns:a16="http://schemas.microsoft.com/office/drawing/2014/main" val="9120219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1579447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323131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753454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176686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603604869"/>
                    </a:ext>
                  </a:extLst>
                </a:gridCol>
                <a:gridCol w="946886">
                  <a:extLst>
                    <a:ext uri="{9D8B030D-6E8A-4147-A177-3AD203B41FA5}">
                      <a16:colId xmlns:a16="http://schemas.microsoft.com/office/drawing/2014/main" val="797578216"/>
                    </a:ext>
                  </a:extLst>
                </a:gridCol>
              </a:tblGrid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3" tooltip="Economy of Iraq"/>
                        </a:rPr>
                        <a:t>Iraq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4" tooltip="Asia"/>
                        </a:rPr>
                        <a:t>Asia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267.893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264.182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204.004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09079"/>
                  </a:ext>
                </a:extLst>
              </a:tr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5" tooltip="Economy of Portugal"/>
                        </a:rPr>
                        <a:t>Portugal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6" tooltip="Europe"/>
                        </a:rPr>
                        <a:t>Europe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267.721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251.945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253.663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2865"/>
                  </a:ext>
                </a:extLst>
              </a:tr>
              <a:tr h="542090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7" tooltip="Economy of New Zealand"/>
                        </a:rPr>
                        <a:t>New Zealand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8" tooltip="Oceania"/>
                        </a:rPr>
                        <a:t>Oceania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251.969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247.234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250.451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821619"/>
                  </a:ext>
                </a:extLst>
              </a:tr>
              <a:tr h="556443"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effectLst/>
                        </a:rPr>
                        <a:t> </a:t>
                      </a:r>
                      <a:r>
                        <a:rPr lang="en-US" sz="1300" u="none" strike="noStrike" dirty="0">
                          <a:solidFill>
                            <a:srgbClr val="3366CC"/>
                          </a:solidFill>
                          <a:effectLst/>
                          <a:hlinkClick r:id="rId9" tooltip="Economy of Kazakhstan"/>
                        </a:rPr>
                        <a:t>Kazakhstan</a:t>
                      </a:r>
                      <a:endParaRPr lang="en-US" sz="13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4" tooltip="Asia"/>
                        </a:rPr>
                        <a:t>Asia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245.695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220.623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193.018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45853"/>
                  </a:ext>
                </a:extLst>
              </a:tr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10" tooltip="Economy of Greece"/>
                        </a:rPr>
                        <a:t>Greece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6" tooltip="Europe"/>
                        </a:rPr>
                        <a:t>Europe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239.300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219.066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214.874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725094"/>
                  </a:ext>
                </a:extLst>
              </a:tr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11" tooltip="Economy of Qatar"/>
                        </a:rPr>
                        <a:t>Qatar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>
                          <a:solidFill>
                            <a:srgbClr val="3366CC"/>
                          </a:solidFill>
                          <a:effectLst/>
                          <a:hlinkClick r:id="rId4"/>
                        </a:rPr>
                        <a:t>Asia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219.570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237.296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179.571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479147"/>
                  </a:ext>
                </a:extLst>
              </a:tr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12" tooltip="Economy of Algeria"/>
                        </a:rPr>
                        <a:t>Algeria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13" tooltip="Africa"/>
                        </a:rPr>
                        <a:t>Africa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206.007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191.913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163.473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06564"/>
                  </a:ext>
                </a:extLst>
              </a:tr>
              <a:tr h="295871">
                <a:tc>
                  <a:txBody>
                    <a:bodyPr/>
                    <a:lstStyle/>
                    <a:p>
                      <a:pPr algn="l"/>
                      <a:r>
                        <a:rPr lang="en-US" sz="1300">
                          <a:effectLst/>
                        </a:rPr>
                        <a:t> </a:t>
                      </a:r>
                      <a:r>
                        <a:rPr lang="en-US" sz="1300" u="none" strike="noStrike">
                          <a:solidFill>
                            <a:srgbClr val="3366CC"/>
                          </a:solidFill>
                          <a:effectLst/>
                          <a:hlinkClick r:id="rId14" tooltip="Economy of Hungary"/>
                        </a:rPr>
                        <a:t>Hungary</a:t>
                      </a:r>
                      <a:endParaRPr lang="en-US" sz="13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none" strike="noStrike" dirty="0">
                          <a:solidFill>
                            <a:srgbClr val="3366CC"/>
                          </a:solidFill>
                          <a:effectLst/>
                          <a:hlinkClick r:id="rId6" tooltip="Europe"/>
                        </a:rPr>
                        <a:t>Europe</a:t>
                      </a:r>
                      <a:endParaRPr lang="en-US" sz="13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188.505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178.789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>
                          <a:effectLst/>
                        </a:rPr>
                        <a:t>2022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181.848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300" dirty="0">
                          <a:effectLst/>
                        </a:rPr>
                        <a:t>2021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530327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F23C5D2-FE5E-77AC-CA7B-FC1ECC480550}"/>
              </a:ext>
            </a:extLst>
          </p:cNvPr>
          <p:cNvGraphicFramePr>
            <a:graphicFrameLocks noGrp="1"/>
          </p:cNvGraphicFramePr>
          <p:nvPr/>
        </p:nvGraphicFramePr>
        <p:xfrm>
          <a:off x="2411760" y="476672"/>
          <a:ext cx="6131464" cy="594360"/>
        </p:xfrm>
        <a:graphic>
          <a:graphicData uri="http://schemas.openxmlformats.org/drawingml/2006/table">
            <a:tbl>
              <a:tblPr/>
              <a:tblGrid>
                <a:gridCol w="1152128">
                  <a:extLst>
                    <a:ext uri="{9D8B030D-6E8A-4147-A177-3AD203B41FA5}">
                      <a16:colId xmlns:a16="http://schemas.microsoft.com/office/drawing/2014/main" val="31091503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207519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3507901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604994393"/>
                    </a:ext>
                  </a:extLst>
                </a:gridCol>
                <a:gridCol w="1140876">
                  <a:extLst>
                    <a:ext uri="{9D8B030D-6E8A-4147-A177-3AD203B41FA5}">
                      <a16:colId xmlns:a16="http://schemas.microsoft.com/office/drawing/2014/main" val="680775106"/>
                    </a:ext>
                  </a:extLst>
                </a:gridCol>
                <a:gridCol w="958140">
                  <a:extLst>
                    <a:ext uri="{9D8B030D-6E8A-4147-A177-3AD203B41FA5}">
                      <a16:colId xmlns:a16="http://schemas.microsoft.com/office/drawing/2014/main" val="257971675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u="none" strike="noStrike" dirty="0">
                          <a:solidFill>
                            <a:srgbClr val="3366CC"/>
                          </a:solidFill>
                          <a:effectLst/>
                          <a:hlinkClick r:id="rId15" tooltip="International Monetary Fund"/>
                        </a:rPr>
                        <a:t>IMF</a:t>
                      </a:r>
                      <a:r>
                        <a:rPr lang="en-US" b="0" i="0" u="none" strike="noStrike" baseline="30000" dirty="0">
                          <a:solidFill>
                            <a:srgbClr val="3366CC"/>
                          </a:solidFill>
                          <a:effectLst/>
                          <a:hlinkClick r:id="rId16"/>
                        </a:rPr>
                        <a:t>[1]</a:t>
                      </a:r>
                      <a:r>
                        <a:rPr lang="en-US" b="0" i="0" u="none" strike="noStrike" baseline="30000" dirty="0">
                          <a:solidFill>
                            <a:srgbClr val="3366CC"/>
                          </a:solidFill>
                          <a:effectLst/>
                          <a:hlinkClick r:id="rId17"/>
                        </a:rPr>
                        <a:t>[13]</a:t>
                      </a:r>
                      <a:endParaRPr lang="en-US" dirty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u="none" strike="noStrike">
                          <a:solidFill>
                            <a:srgbClr val="3366CC"/>
                          </a:solidFill>
                          <a:effectLst/>
                          <a:hlinkClick r:id="rId18" tooltip="World Bank"/>
                        </a:rPr>
                        <a:t>World Bank</a:t>
                      </a:r>
                      <a:r>
                        <a:rPr lang="en-US" b="0" i="0" u="none" strike="noStrike" baseline="30000">
                          <a:solidFill>
                            <a:srgbClr val="3366CC"/>
                          </a:solidFill>
                          <a:effectLst/>
                          <a:hlinkClick r:id="rId19"/>
                        </a:rPr>
                        <a:t>[14]</a:t>
                      </a:r>
                      <a:endParaRPr lang="en-US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u="none" strike="noStrike">
                          <a:solidFill>
                            <a:srgbClr val="3366CC"/>
                          </a:solidFill>
                          <a:effectLst/>
                          <a:hlinkClick r:id="rId20" tooltip="United Nations"/>
                        </a:rPr>
                        <a:t>United Nations</a:t>
                      </a:r>
                      <a:r>
                        <a:rPr lang="en-US" b="0" i="0" u="none" strike="noStrike" baseline="30000">
                          <a:solidFill>
                            <a:srgbClr val="3366CC"/>
                          </a:solidFill>
                          <a:effectLst/>
                          <a:hlinkClick r:id="rId21"/>
                        </a:rPr>
                        <a:t>[15]</a:t>
                      </a:r>
                      <a:endParaRPr lang="en-US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419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Estimate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Year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Estimate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Year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Estimate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Year</a:t>
                      </a:r>
                    </a:p>
                  </a:txBody>
                  <a:tcPr marR="200025" anchor="b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79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29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785812"/>
          </a:xfrm>
          <a:solidFill>
            <a:schemeClr val="accent1"/>
          </a:solidFill>
        </p:spPr>
        <p:txBody>
          <a:bodyPr/>
          <a:lstStyle/>
          <a:p>
            <a:r>
              <a:rPr lang="en-US" altLang="ja-JP" dirty="0"/>
              <a:t>GDP</a:t>
            </a:r>
            <a:r>
              <a:rPr lang="ja-JP" altLang="en-US" dirty="0"/>
              <a:t> </a:t>
            </a:r>
            <a:r>
              <a:rPr lang="en-US" altLang="ja-JP" dirty="0"/>
              <a:t>Ranking </a:t>
            </a:r>
            <a:r>
              <a:rPr lang="ja-JP" altLang="en-US" dirty="0"/>
              <a:t>（</a:t>
            </a:r>
            <a:r>
              <a:rPr lang="en-US" altLang="ja-JP" dirty="0"/>
              <a:t>2015</a:t>
            </a:r>
            <a:r>
              <a:rPr lang="ja-JP" altLang="en-US" dirty="0"/>
              <a:t>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58750" y="981075"/>
          <a:ext cx="8805862" cy="5789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20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76204" marB="7620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Countries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Billion</a:t>
                      </a:r>
                      <a:r>
                        <a:rPr lang="en-US" altLang="ja-JP" sz="2400" kern="0" baseline="0" dirty="0">
                          <a:effectLst/>
                        </a:rPr>
                        <a:t> dollars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Area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r>
                        <a:rPr lang="en-US" sz="2400" kern="0" baseline="0" dirty="0">
                          <a:effectLst/>
                        </a:rPr>
                        <a:t> USA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17,348.08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North</a:t>
                      </a:r>
                      <a:r>
                        <a:rPr lang="en-US" altLang="ja-JP" sz="2400" kern="0" baseline="0" dirty="0">
                          <a:effectLst/>
                        </a:rPr>
                        <a:t> America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0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r>
                        <a:rPr lang="en-US" sz="2400" kern="0" baseline="0" dirty="0">
                          <a:effectLst/>
                        </a:rPr>
                        <a:t> China</a:t>
                      </a:r>
                      <a:r>
                        <a:rPr lang="en-US" sz="2400" kern="0" dirty="0">
                          <a:effectLst/>
                        </a:rPr>
                        <a:t>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10,356.51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Asia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2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Japan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4,602.37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Asia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Germany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3,874.44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Europe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9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5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U.K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2,950.04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+1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Europe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9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6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France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2,833.69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-1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Europe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680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7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Brazil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2,346.58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Central and South America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9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8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Italia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2,147.74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2400" kern="0" dirty="0">
                          <a:effectLst/>
                        </a:rPr>
                        <a:t>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</a:rPr>
                        <a:t>Europe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9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 India 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2,051.23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+1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Asia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7625" marR="47625" marT="47627" marB="4762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74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254F270-565F-42E0-8F25-930EBF277732}" type="slidenum">
              <a:rPr lang="en-US" altLang="ja-JP" smtClean="0">
                <a:solidFill>
                  <a:srgbClr val="898989"/>
                </a:solidFill>
              </a:rPr>
              <a:pPr/>
              <a:t>23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Millionaires </a:t>
            </a:r>
            <a:r>
              <a:rPr lang="ja-JP" altLang="en-US" dirty="0"/>
              <a:t>（</a:t>
            </a:r>
            <a:r>
              <a:rPr lang="en-US" altLang="ja-JP" dirty="0"/>
              <a:t>2015</a:t>
            </a:r>
            <a:r>
              <a:rPr lang="ja-JP" altLang="en-US" dirty="0"/>
              <a:t>）</a:t>
            </a:r>
          </a:p>
        </p:txBody>
      </p:sp>
      <p:sp>
        <p:nvSpPr>
          <p:cNvPr id="30723" name="正方形/長方形 5"/>
          <p:cNvSpPr>
            <a:spLocks noChangeArrowheads="1"/>
          </p:cNvSpPr>
          <p:nvPr/>
        </p:nvSpPr>
        <p:spPr bwMode="auto">
          <a:xfrm>
            <a:off x="260350" y="6508750"/>
            <a:ext cx="8640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 Narrow" panose="020B0606020202030204" pitchFamily="34" charset="0"/>
              </a:rPr>
              <a:t>http://ja.wikipedia.org/wiki/%E4%B8%96%E7%95%8C%E9%95%B7%E8%80%85%E7%95%AA%E4%BB%98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07950" y="1252538"/>
          <a:ext cx="8928099" cy="5564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5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世界順位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名前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名前</a:t>
                      </a:r>
                      <a:r>
                        <a:rPr lang="en-US" sz="1800" kern="0" dirty="0">
                          <a:effectLst/>
                        </a:rPr>
                        <a:t>(</a:t>
                      </a:r>
                      <a:r>
                        <a:rPr lang="ja-JP" sz="1800" kern="0" dirty="0">
                          <a:effectLst/>
                        </a:rPr>
                        <a:t>読み</a:t>
                      </a:r>
                      <a:r>
                        <a:rPr lang="en-US" sz="1800" kern="0" dirty="0">
                          <a:effectLst/>
                        </a:rPr>
                        <a:t>)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関連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国籍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年齢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資産</a:t>
                      </a:r>
                      <a:br>
                        <a:rPr lang="en-US" sz="1800" kern="0" dirty="0">
                          <a:effectLst/>
                        </a:rPr>
                      </a:br>
                      <a:r>
                        <a:rPr lang="en-US" sz="1800" kern="0" dirty="0">
                          <a:effectLst/>
                        </a:rPr>
                        <a:t>(10</a:t>
                      </a:r>
                      <a:r>
                        <a:rPr lang="ja-JP" sz="1800" kern="0" dirty="0">
                          <a:effectLst/>
                        </a:rPr>
                        <a:t>億</a:t>
                      </a:r>
                      <a:r>
                        <a:rPr lang="en-US" sz="1800" kern="0" dirty="0">
                          <a:effectLst/>
                        </a:rPr>
                        <a:t>$)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1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Bill Gates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ビル・ゲイツ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マイクロソフト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59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79.2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2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Carlos Slim Helu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カルロス・スリム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テレフォノス・デ・メヒコ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メキシコ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75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77.1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3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Warren Buffett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ウォーレン・バフェット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バークシャー・ハサウェイ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84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72.7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4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Amancio Ortega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アマンシオ・オルテガ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ザラ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スペイン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78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64.5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5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Larry Ellison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ラリー・エリソン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オラクル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70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54.3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Charles Koch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チャールズ・コーク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コーク・インダストリーズ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79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42.9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David Koch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デイヴィッド・コーク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コーク・インダストリーズ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74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42.9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8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Christy Walton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クリスティ・ウォルトン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ウォルマート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60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41.7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9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Jim Walton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ジム・ウォルトン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ウォルマート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effectLst/>
                        </a:rPr>
                        <a:t>アメリカ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67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40.6 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8572" marR="28572" marT="28576" marB="28576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30814" name="Picture 6" descr="http://upload.wikimedia.org/wikipedia/commons/thumb/2/2a/Bill_Gates_in_WEF_%2C2007.jpg/112px-Bill_Gates_in_WEF_%2C20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33363"/>
            <a:ext cx="4302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2256B76-B02D-4129-9B18-C3234A49BDAC}" type="slidenum">
              <a:rPr lang="en-US" altLang="ja-JP" smtClean="0">
                <a:solidFill>
                  <a:srgbClr val="898989"/>
                </a:solidFill>
              </a:rPr>
              <a:pPr/>
              <a:t>24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>
          <a:xfrm>
            <a:off x="395288" y="44450"/>
            <a:ext cx="8229600" cy="785813"/>
          </a:xfrm>
        </p:spPr>
        <p:txBody>
          <a:bodyPr/>
          <a:lstStyle/>
          <a:p>
            <a:pPr algn="ctr"/>
            <a:r>
              <a:rPr lang="en-US" altLang="ja-JP" dirty="0"/>
              <a:t>The World’s Billionaires</a:t>
            </a:r>
            <a:endParaRPr lang="ja-JP" altLang="en-US" dirty="0"/>
          </a:p>
        </p:txBody>
      </p:sp>
      <p:sp>
        <p:nvSpPr>
          <p:cNvPr id="32771" name="正方形/長方形 5"/>
          <p:cNvSpPr>
            <a:spLocks noChangeArrowheads="1"/>
          </p:cNvSpPr>
          <p:nvPr/>
        </p:nvSpPr>
        <p:spPr bwMode="auto">
          <a:xfrm>
            <a:off x="755650" y="6561138"/>
            <a:ext cx="8640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400" dirty="0"/>
              <a:t>http://ja.wikipedia.org/wiki/%E4%B8%96%E7%95%8C%E9%95%B7%E8%80%85%E7%95%AA%E4%BB%98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</p:nvPr>
        </p:nvGraphicFramePr>
        <p:xfrm>
          <a:off x="755650" y="836613"/>
          <a:ext cx="8280400" cy="5637219"/>
        </p:xfrm>
        <a:graphic>
          <a:graphicData uri="http://schemas.openxmlformats.org/drawingml/2006/table">
            <a:tbl>
              <a:tblPr/>
              <a:tblGrid>
                <a:gridCol w="936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43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1" dirty="0"/>
                        <a:t>Rank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1" dirty="0">
                          <a:effectLst/>
                        </a:rPr>
                        <a:t>Country</a:t>
                      </a:r>
                      <a:endParaRPr lang="ja-JP" altLang="en-US" sz="1400" dirty="0">
                        <a:effectLst/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lang="ja-JP" alt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3" tooltip="アメリカ合衆国"/>
                        </a:rPr>
                        <a:t>The United</a:t>
                      </a:r>
                      <a:r>
                        <a:rPr lang="en-US" altLang="ja-JP" sz="1400" baseline="0" dirty="0">
                          <a:hlinkClick r:id="rId3" tooltip="アメリカ合衆国"/>
                        </a:rPr>
                        <a:t> States of American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442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2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4" tooltip="中華人民共和国"/>
                        </a:rPr>
                        <a:t>China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3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5" tooltip="ロシア"/>
                        </a:rPr>
                        <a:t>Russian Federation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4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6" tooltip="ドイツ"/>
                        </a:rPr>
                        <a:t>Germany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5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7" tooltip="インド"/>
                        </a:rPr>
                        <a:t>India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6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8" tooltip="ブラジル"/>
                        </a:rPr>
                        <a:t>Brazil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7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9" tooltip="トルコ"/>
                        </a:rPr>
                        <a:t>Turkey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8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0" tooltip="香港"/>
                        </a:rPr>
                        <a:t>Hong Kong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9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1" tooltip="イギリス"/>
                        </a:rPr>
                        <a:t>Great</a:t>
                      </a:r>
                      <a:r>
                        <a:rPr lang="en-US" altLang="ja-JP" sz="1400" baseline="0" dirty="0">
                          <a:hlinkClick r:id="rId11" tooltip="イギリス"/>
                        </a:rPr>
                        <a:t> British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10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2" tooltip="カナダ"/>
                        </a:rPr>
                        <a:t>Canada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11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3" tooltip="中華民国"/>
                        </a:rPr>
                        <a:t>Taiwan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12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4" tooltip="インドネシア"/>
                        </a:rPr>
                        <a:t>Indonesia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13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5" tooltip="韓国"/>
                        </a:rPr>
                        <a:t>Korea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13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6" tooltip="フランス"/>
                        </a:rPr>
                        <a:t>France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15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7" tooltip="イタリア"/>
                        </a:rPr>
                        <a:t>Italia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16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8" tooltip="オーストラリア"/>
                        </a:rPr>
                        <a:t>Australia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16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19" tooltip="日本"/>
                        </a:rPr>
                        <a:t>Japan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18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20" tooltip="スペイン"/>
                        </a:rPr>
                        <a:t>Spain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19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21" tooltip="イスラエル"/>
                        </a:rPr>
                        <a:t>Israel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8439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20</a:t>
                      </a: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hlinkClick r:id="rId22" tooltip="メキシコ"/>
                        </a:rPr>
                        <a:t>Mexico</a:t>
                      </a:r>
                      <a:endParaRPr lang="ja-JP" altLang="en-US" sz="1400" dirty="0"/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5068" marR="55068" marT="27537" marB="275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283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43B8D18-9E52-4E8B-9B40-13998B121E5E}" type="slidenum">
              <a:rPr lang="en-US" altLang="ja-JP" smtClean="0">
                <a:solidFill>
                  <a:srgbClr val="898989"/>
                </a:solidFill>
              </a:rPr>
              <a:pPr/>
              <a:t>25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107950" y="187325"/>
          <a:ext cx="8928100" cy="6670796"/>
        </p:xfrm>
        <a:graphic>
          <a:graphicData uri="http://schemas.openxmlformats.org/drawingml/2006/table">
            <a:tbl>
              <a:tblPr/>
              <a:tblGrid>
                <a:gridCol w="56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9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6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Sultanate of Oman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72.68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the middle east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65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Ecuador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66.47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South &amp; Central American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66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Republic of Azerbaijan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64.82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European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67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Sudan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64.00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the African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68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Republic of Croatia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62.43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European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69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The Grand Duchy</a:t>
                      </a:r>
                      <a:r>
                        <a:rPr lang="en-US" altLang="ja-JP" sz="1800" b="1" baseline="0" dirty="0"/>
                        <a:t> of Luxembourg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59.58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European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70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Sri Lanka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59.15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Asian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71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Dominican Republic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55.75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South &amp; Central American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72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Republic of Belarus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55.14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European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73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Bulgaria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53.55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European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74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en-US" altLang="ja-JP" sz="1800" b="1" dirty="0"/>
                        <a:t>The Union</a:t>
                      </a:r>
                      <a:r>
                        <a:rPr lang="en-US" altLang="ja-JP" sz="1800" b="1" baseline="0" dirty="0"/>
                        <a:t> of Myanmar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51.44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Asian</a:t>
                      </a:r>
                      <a:endParaRPr lang="ja-JP" altLang="en-US" sz="1800" b="1" dirty="0"/>
                    </a:p>
                  </a:txBody>
                  <a:tcPr marL="57819" marR="57819" marT="28898" marB="28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486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E5C8844-5A85-41C0-B777-3394C6C0F256}" type="slidenum">
              <a:rPr lang="en-US" altLang="ja-JP" smtClean="0">
                <a:solidFill>
                  <a:srgbClr val="898989"/>
                </a:solidFill>
              </a:rPr>
              <a:pPr/>
              <a:t>26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468313" y="23813"/>
          <a:ext cx="7920036" cy="6429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25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170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3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3"/>
                        </a:rPr>
                        <a:t>Antigua and Barbuda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1.12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South and Central American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171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4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4"/>
                        </a:rPr>
                        <a:t>Repiblik Sesel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1.02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the African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172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5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5"/>
                        </a:rPr>
                        <a:t>The Gambia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0.98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the African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173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6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6"/>
                        </a:rPr>
                        <a:t>Republic of Guinea-Bissau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0.97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the African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174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7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7"/>
                        </a:rPr>
                        <a:t>Solomon</a:t>
                      </a:r>
                      <a:r>
                        <a:rPr lang="en-US" altLang="ja-JP" sz="1600" u="sng" strike="noStrike" baseline="0" dirty="0">
                          <a:effectLst/>
                          <a:hlinkClick r:id="rId7"/>
                        </a:rPr>
                        <a:t> Islands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0.87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175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8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8"/>
                        </a:rPr>
                        <a:t>Grenada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0.82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South and Central American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176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9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9"/>
                        </a:rPr>
                        <a:t>Vanuatu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0.76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4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177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0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0"/>
                        </a:rPr>
                        <a:t>Saint and Christopher and Nevis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0.72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South and Central American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4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178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1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1"/>
                        </a:rPr>
                        <a:t>Saint Vincent and the Grenadines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0.69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South and Central American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179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</a:rPr>
                        <a:t>  </a:t>
                      </a:r>
                      <a:r>
                        <a:rPr kumimoji="1" lang="it-IT" altLang="ja-JP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Mālō Sa'oloto Tuto'atasi o Samoa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0.63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180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2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2"/>
                        </a:rPr>
                        <a:t>Union of Comoros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0.61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the African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181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</a:rPr>
                        <a:t>Commonwealth of Dominica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0.48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South and Central American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182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3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3"/>
                        </a:rPr>
                        <a:t>Tonga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0.44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180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183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4"/>
                        </a:rPr>
                        <a:t>  </a:t>
                      </a:r>
                      <a:r>
                        <a:rPr kumimoji="1" lang="en-US" altLang="ja-JP" sz="16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São Tomé and Principe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0.25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the African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184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5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5"/>
                        </a:rPr>
                        <a:t>Kiribati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0.17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20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185</a:t>
                      </a:r>
                      <a:endParaRPr lang="ja-JP" altLang="en-US" sz="1600" b="1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sng" strike="noStrike" dirty="0">
                          <a:effectLst/>
                          <a:hlinkClick r:id="rId16"/>
                        </a:rPr>
                        <a:t>  </a:t>
                      </a:r>
                      <a:r>
                        <a:rPr lang="en-US" altLang="ja-JP" sz="1600" u="sng" strike="noStrike" dirty="0">
                          <a:effectLst/>
                          <a:hlinkClick r:id="rId16"/>
                        </a:rPr>
                        <a:t>Tuvalu</a:t>
                      </a:r>
                      <a:endParaRPr lang="ja-JP" alt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ＭＳ Ｐゴシック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0.04</a:t>
                      </a:r>
                      <a:endParaRPr lang="en-US" altLang="ja-JP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Oceania</a:t>
                      </a:r>
                      <a:endParaRPr lang="ja-JP" altLang="en-US" sz="1600" b="0" i="0" u="none" strike="noStrike" dirty="0">
                        <a:solidFill>
                          <a:srgbClr val="222222"/>
                        </a:solidFill>
                        <a:effectLst/>
                        <a:latin typeface="メイリオ"/>
                      </a:endParaRPr>
                    </a:p>
                  </a:txBody>
                  <a:tcPr marL="6190" marR="6190" marT="619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592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CBEE2FC-FDA8-4688-AB8B-07DA706FA744}" type="slidenum">
              <a:rPr lang="en-US" altLang="ja-JP" smtClean="0">
                <a:solidFill>
                  <a:srgbClr val="898989"/>
                </a:solidFill>
              </a:rPr>
              <a:pPr/>
              <a:t>27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468313" y="61913"/>
          <a:ext cx="7920036" cy="6821547"/>
        </p:xfrm>
        <a:graphic>
          <a:graphicData uri="http://schemas.openxmlformats.org/drawingml/2006/table">
            <a:tbl>
              <a:tblPr/>
              <a:tblGrid>
                <a:gridCol w="720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2"/>
                        </a:rPr>
                        <a:t>オマーン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72.68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中東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65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3"/>
                        </a:rPr>
                        <a:t>エクアドル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66.47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中南米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147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66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4"/>
                        </a:rPr>
                        <a:t>アゼルバイジャン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64.82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ヨーロッパ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67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5"/>
                        </a:rPr>
                        <a:t>スーダン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64.00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アフリカ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68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6"/>
                        </a:rPr>
                        <a:t>クロアチア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62.43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ヨーロッパ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69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7"/>
                        </a:rPr>
                        <a:t>ルクセンブルク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59.58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ヨーロッパ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70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8"/>
                        </a:rPr>
                        <a:t>スリランカ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59.15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アジア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71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9"/>
                        </a:rPr>
                        <a:t>ドミニカ共和国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55.75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中南米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72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10"/>
                        </a:rPr>
                        <a:t>ベラルーシ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55.14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ヨーロッパ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73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11"/>
                        </a:rPr>
                        <a:t>ブルガリア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53.55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ヨーロッパ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6434"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74</a:t>
                      </a:r>
                      <a:r>
                        <a:rPr lang="ja-JP" altLang="en-US" sz="1800" b="1" dirty="0"/>
                        <a:t>位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  </a:t>
                      </a:r>
                      <a:r>
                        <a:rPr lang="ja-JP" altLang="en-US" sz="1800" b="1" dirty="0">
                          <a:hlinkClick r:id="rId12"/>
                        </a:rPr>
                        <a:t>ミャンマー</a:t>
                      </a:r>
                      <a:r>
                        <a:rPr lang="ja-JP" altLang="en-US" sz="1800" b="1" dirty="0"/>
                        <a:t> 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/>
                        <a:t>51.44</a:t>
                      </a:r>
                      <a:br>
                        <a:rPr lang="en-US" altLang="ja-JP" sz="1800" b="1" dirty="0"/>
                      </a:br>
                      <a:endParaRPr lang="en-US" altLang="ja-JP" sz="1800" b="1" dirty="0"/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b="1" dirty="0"/>
                        <a:t>国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/>
                        <a:t>アジア</a:t>
                      </a:r>
                    </a:p>
                  </a:txBody>
                  <a:tcPr marL="57819" marR="57819" marT="28900" marB="289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794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5DB2EA4-53A2-4B09-B417-9A4AD8C3DFD6}" type="slidenum">
              <a:rPr lang="en-US" altLang="ja-JP" smtClean="0">
                <a:solidFill>
                  <a:srgbClr val="898989"/>
                </a:solidFill>
              </a:rPr>
              <a:pPr/>
              <a:t>28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50838"/>
            <a:ext cx="7886700" cy="1325563"/>
          </a:xfrm>
        </p:spPr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Tips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457200" y="1412777"/>
            <a:ext cx="8229600" cy="223224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Wealth of the richest 1% of the population </a:t>
            </a:r>
            <a:r>
              <a:rPr lang="en-US" altLang="ja-JP" dirty="0">
                <a:solidFill>
                  <a:srgbClr val="FF0000"/>
                </a:solidFill>
              </a:rPr>
              <a:t>vs.</a:t>
            </a:r>
            <a:r>
              <a:rPr lang="en-US" altLang="ja-JP" dirty="0"/>
              <a:t> the total wealth of the rest 99%.</a:t>
            </a:r>
          </a:p>
          <a:p>
            <a:r>
              <a:rPr lang="en-US" altLang="ja-JP" dirty="0"/>
              <a:t>The wealth of the richest 8 person </a:t>
            </a:r>
            <a:r>
              <a:rPr lang="en-US" altLang="ja-JP" dirty="0">
                <a:solidFill>
                  <a:srgbClr val="FF0000"/>
                </a:solidFill>
              </a:rPr>
              <a:t>vs. </a:t>
            </a:r>
            <a:r>
              <a:rPr lang="en-US" altLang="ja-JP" dirty="0"/>
              <a:t>the total wealth of 3.6 billion poorest person.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0B88A94-9257-A704-2FE2-7CCE026FCB96}"/>
              </a:ext>
            </a:extLst>
          </p:cNvPr>
          <p:cNvSpPr txBox="1">
            <a:spLocks/>
          </p:cNvSpPr>
          <p:nvPr/>
        </p:nvSpPr>
        <p:spPr bwMode="auto">
          <a:xfrm>
            <a:off x="457200" y="3789040"/>
            <a:ext cx="8229600" cy="232447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Wealth of the richest 1% of the population </a:t>
            </a:r>
            <a:r>
              <a:rPr lang="en-US" altLang="ja-JP" dirty="0">
                <a:solidFill>
                  <a:srgbClr val="FF0000"/>
                </a:solidFill>
              </a:rPr>
              <a:t>is bigger than</a:t>
            </a:r>
            <a:r>
              <a:rPr lang="en-US" altLang="ja-JP" dirty="0"/>
              <a:t> the total wealth of the rest 99%.</a:t>
            </a:r>
          </a:p>
          <a:p>
            <a:r>
              <a:rPr lang="en-US" altLang="ja-JP" dirty="0"/>
              <a:t>The wealth of the richest 8 person </a:t>
            </a:r>
            <a:r>
              <a:rPr lang="en-US" altLang="ja-JP" dirty="0">
                <a:solidFill>
                  <a:srgbClr val="FF0000"/>
                </a:solidFill>
              </a:rPr>
              <a:t>equals to </a:t>
            </a:r>
            <a:r>
              <a:rPr lang="en-US" altLang="ja-JP" dirty="0"/>
              <a:t>the total wealth of 3.6 billion poorest person.</a:t>
            </a:r>
          </a:p>
        </p:txBody>
      </p:sp>
    </p:spTree>
    <p:extLst>
      <p:ext uri="{BB962C8B-B14F-4D97-AF65-F5344CB8AC3E}">
        <p14:creationId xmlns:p14="http://schemas.microsoft.com/office/powerpoint/2010/main" val="343095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What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learning?</a:t>
            </a:r>
            <a:endParaRPr lang="ja-JP" altLang="en-US" dirty="0"/>
          </a:p>
        </p:txBody>
      </p:sp>
      <p:graphicFrame>
        <p:nvGraphicFramePr>
          <p:cNvPr id="7171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395288" y="1485900"/>
          <a:ext cx="8331200" cy="462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2" imgW="8344027" imgH="4629150" progId="Excel.Sheet.8">
                  <p:embed/>
                </p:oleObj>
              </mc:Choice>
              <mc:Fallback>
                <p:oleObj name="ワークシート" r:id="rId2" imgW="8344027" imgH="4629150" progId="Excel.Sheet.8">
                  <p:embed/>
                  <p:pic>
                    <p:nvPicPr>
                      <p:cNvPr id="7171" name="コンテンツ プレースホルダー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85900"/>
                        <a:ext cx="8331200" cy="462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A7D3D60-762B-49D4-8B06-73BEEA3C5A50}" type="slidenum">
              <a:rPr lang="en-US" altLang="ja-JP" smtClean="0">
                <a:solidFill>
                  <a:srgbClr val="898989"/>
                </a:solidFill>
              </a:rPr>
              <a:pPr/>
              <a:t>3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Tips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609600" y="1752601"/>
            <a:ext cx="8229600" cy="370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On average, an individual from the top 10% will earn $122,100, but an individual from the bottom half will earn just $3,920.</a:t>
            </a:r>
          </a:p>
          <a:p>
            <a:r>
              <a:rPr lang="en-US" altLang="ja-JP" dirty="0"/>
              <a:t>The poorest half of the global population owns just 2% of the global total, while the richest 10% own 76% of all wealth.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39314" y="2876365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More than 31 times!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92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Tips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609600" y="1752601"/>
            <a:ext cx="8229600" cy="370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On average, an individual from the top 10% will earn $122,100, but an individual from the bottom half will earn just $3,920.</a:t>
            </a:r>
          </a:p>
          <a:p>
            <a:r>
              <a:rPr lang="en-US" altLang="ja-JP" dirty="0"/>
              <a:t>The poorest half of the global population owns just 2% of the global total, while the richest 10% own 76% of all wealth.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39314" y="2876365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More than 31 times!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s://assets.weforum.org/editor/qtDP71d6Uql0yWYuyYSpqLMm-YnykBuVYdVrT3wet4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8560"/>
            <a:ext cx="8862137" cy="545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288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正方形/長方形 3"/>
          <p:cNvSpPr>
            <a:spLocks noChangeArrowheads="1"/>
          </p:cNvSpPr>
          <p:nvPr/>
        </p:nvSpPr>
        <p:spPr bwMode="auto">
          <a:xfrm>
            <a:off x="179388" y="2276475"/>
            <a:ext cx="2305050" cy="33845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400" dirty="0"/>
              <a:t>1) Human-resources</a:t>
            </a:r>
          </a:p>
          <a:p>
            <a:r>
              <a:rPr lang="en-US" altLang="ja-JP" sz="2400" dirty="0"/>
              <a:t>2) Raw materials</a:t>
            </a:r>
            <a:r>
              <a:rPr lang="ja-JP" altLang="en-US" sz="2400" dirty="0"/>
              <a:t>；</a:t>
            </a:r>
            <a:r>
              <a:rPr lang="en-US" altLang="ja-JP" sz="2400" dirty="0"/>
              <a:t>Equipment etc.</a:t>
            </a:r>
          </a:p>
          <a:p>
            <a:r>
              <a:rPr lang="en-US" altLang="ja-JP" sz="2400" dirty="0"/>
              <a:t>3) Financial-resources</a:t>
            </a:r>
          </a:p>
          <a:p>
            <a:r>
              <a:rPr lang="en-US" altLang="ja-JP" sz="2400" dirty="0"/>
              <a:t>4) Information</a:t>
            </a:r>
          </a:p>
          <a:p>
            <a:r>
              <a:rPr lang="en-US" altLang="ja-JP" sz="2400" dirty="0"/>
              <a:t>5) Time</a:t>
            </a:r>
            <a:endParaRPr lang="ja-JP" altLang="en-US" sz="2400" dirty="0"/>
          </a:p>
        </p:txBody>
      </p:sp>
      <p:sp>
        <p:nvSpPr>
          <p:cNvPr id="38915" name="正方形/長方形 4"/>
          <p:cNvSpPr>
            <a:spLocks noChangeArrowheads="1"/>
          </p:cNvSpPr>
          <p:nvPr/>
        </p:nvSpPr>
        <p:spPr bwMode="auto">
          <a:xfrm>
            <a:off x="3348038" y="2276475"/>
            <a:ext cx="2232025" cy="30972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Organization</a:t>
            </a:r>
          </a:p>
          <a:p>
            <a:r>
              <a:rPr lang="en-US" altLang="ja-JP" sz="2400" dirty="0"/>
              <a:t>Transformation</a:t>
            </a:r>
          </a:p>
          <a:p>
            <a:r>
              <a:rPr lang="en-US" altLang="ja-JP" sz="2400" dirty="0"/>
              <a:t>Process</a:t>
            </a:r>
            <a:endParaRPr lang="ja-JP" altLang="en-US" sz="2400" dirty="0"/>
          </a:p>
        </p:txBody>
      </p:sp>
      <p:sp>
        <p:nvSpPr>
          <p:cNvPr id="38916" name="正方形/長方形 5"/>
          <p:cNvSpPr>
            <a:spLocks noChangeArrowheads="1"/>
          </p:cNvSpPr>
          <p:nvPr/>
        </p:nvSpPr>
        <p:spPr bwMode="auto">
          <a:xfrm>
            <a:off x="6588125" y="2276475"/>
            <a:ext cx="2376488" cy="3024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Goods and Services</a:t>
            </a:r>
            <a:endParaRPr lang="ja-JP" altLang="en-US" sz="2400" dirty="0"/>
          </a:p>
        </p:txBody>
      </p:sp>
      <p:sp>
        <p:nvSpPr>
          <p:cNvPr id="38917" name="右矢印 6"/>
          <p:cNvSpPr>
            <a:spLocks noChangeArrowheads="1"/>
          </p:cNvSpPr>
          <p:nvPr/>
        </p:nvSpPr>
        <p:spPr bwMode="auto">
          <a:xfrm>
            <a:off x="2484438" y="3860800"/>
            <a:ext cx="863600" cy="268288"/>
          </a:xfrm>
          <a:prstGeom prst="rightArrow">
            <a:avLst>
              <a:gd name="adj1" fmla="val 50000"/>
              <a:gd name="adj2" fmla="val 5002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dirty="0"/>
              <a:t>inputs</a:t>
            </a:r>
            <a:endParaRPr lang="ja-JP" altLang="en-US" dirty="0"/>
          </a:p>
        </p:txBody>
      </p:sp>
      <p:sp>
        <p:nvSpPr>
          <p:cNvPr id="38918" name="右矢印 7"/>
          <p:cNvSpPr>
            <a:spLocks noChangeArrowheads="1"/>
          </p:cNvSpPr>
          <p:nvPr/>
        </p:nvSpPr>
        <p:spPr bwMode="auto">
          <a:xfrm>
            <a:off x="5580063" y="3860800"/>
            <a:ext cx="1008062" cy="268288"/>
          </a:xfrm>
          <a:prstGeom prst="rightArrow">
            <a:avLst>
              <a:gd name="adj1" fmla="val 50000"/>
              <a:gd name="adj2" fmla="val 5006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dirty="0"/>
              <a:t>outputs</a:t>
            </a:r>
            <a:endParaRPr lang="ja-JP" altLang="en-US" dirty="0"/>
          </a:p>
        </p:txBody>
      </p: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993775"/>
          </a:xfrm>
        </p:spPr>
        <p:txBody>
          <a:bodyPr/>
          <a:lstStyle/>
          <a:p>
            <a:pPr algn="ctr" eaLnBrk="1" hangingPunct="1"/>
            <a:r>
              <a:rPr lang="en-US" altLang="ja-JP" sz="4000" dirty="0"/>
              <a:t>A Framework of Companies </a:t>
            </a:r>
          </a:p>
        </p:txBody>
      </p:sp>
      <p:sp>
        <p:nvSpPr>
          <p:cNvPr id="3892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A31B57F-5E98-4C89-A40D-2C8A0A662384}" type="slidenum">
              <a:rPr lang="en-US" altLang="ja-JP" smtClean="0">
                <a:solidFill>
                  <a:srgbClr val="898989"/>
                </a:solidFill>
              </a:rPr>
              <a:pPr/>
              <a:t>32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タイトル 7"/>
          <p:cNvSpPr>
            <a:spLocks noGrp="1"/>
          </p:cNvSpPr>
          <p:nvPr>
            <p:ph type="title"/>
          </p:nvPr>
        </p:nvSpPr>
        <p:spPr>
          <a:xfrm>
            <a:off x="323850" y="158750"/>
            <a:ext cx="8229600" cy="950913"/>
          </a:xfrm>
        </p:spPr>
        <p:txBody>
          <a:bodyPr/>
          <a:lstStyle/>
          <a:p>
            <a:pPr eaLnBrk="1" hangingPunct="1"/>
            <a:r>
              <a:rPr lang="en-US" altLang="ja-JP" dirty="0"/>
              <a:t>Profit, Efficiency, and Productivity</a:t>
            </a:r>
            <a:endParaRPr lang="ja-JP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725" y="3989388"/>
            <a:ext cx="7859713" cy="792162"/>
          </a:xfrm>
        </p:spPr>
        <p:txBody>
          <a:bodyPr/>
          <a:lstStyle/>
          <a:p>
            <a:pPr eaLnBrk="1" hangingPunct="1"/>
            <a:r>
              <a:rPr lang="en-US" altLang="ja-JP" sz="2800" dirty="0"/>
              <a:t>Productivity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800" dirty="0"/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79613" y="2349500"/>
          <a:ext cx="3795712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04900" imgH="419100" progId="Equation.3">
                  <p:embed/>
                </p:oleObj>
              </mc:Choice>
              <mc:Fallback>
                <p:oleObj name="数式" r:id="rId2" imgW="1104900" imgH="419100" progId="Equation.3">
                  <p:embed/>
                  <p:pic>
                    <p:nvPicPr>
                      <p:cNvPr id="3994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349500"/>
                        <a:ext cx="3795712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06500" y="4746625"/>
          <a:ext cx="6380163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324100" imgH="444500" progId="Equation.3">
                  <p:embed/>
                </p:oleObj>
              </mc:Choice>
              <mc:Fallback>
                <p:oleObj name="数式" r:id="rId4" imgW="2324100" imgH="444500" progId="Equation.3">
                  <p:embed/>
                  <p:pic>
                    <p:nvPicPr>
                      <p:cNvPr id="39941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4746625"/>
                        <a:ext cx="6380163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630238" y="1355725"/>
          <a:ext cx="69564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1892300" imgH="203200" progId="Equation.3">
                  <p:embed/>
                </p:oleObj>
              </mc:Choice>
              <mc:Fallback>
                <p:oleObj name="数式" r:id="rId6" imgW="1892300" imgH="203200" progId="Equation.3">
                  <p:embed/>
                  <p:pic>
                    <p:nvPicPr>
                      <p:cNvPr id="3994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1355725"/>
                        <a:ext cx="69564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0A6ED4D-2509-4C76-B0C8-EE3F032DC231}" type="slidenum">
              <a:rPr lang="en-US" altLang="ja-JP" smtClean="0">
                <a:solidFill>
                  <a:srgbClr val="898989"/>
                </a:solidFill>
              </a:rPr>
              <a:pPr/>
              <a:t>33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22325"/>
          </a:xfrm>
        </p:spPr>
        <p:txBody>
          <a:bodyPr/>
          <a:lstStyle/>
          <a:p>
            <a:pPr marL="1117600" indent="-1117600" eaLnBrk="1" hangingPunct="1"/>
            <a:r>
              <a:rPr lang="en-US" altLang="ja-JP" dirty="0"/>
              <a:t>2. Case Studies</a:t>
            </a:r>
            <a:endParaRPr lang="ja-JP" alt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713787" cy="5256213"/>
          </a:xfrm>
        </p:spPr>
        <p:txBody>
          <a:bodyPr/>
          <a:lstStyle/>
          <a:p>
            <a:pPr eaLnBrk="1" hangingPunct="1"/>
            <a:r>
              <a:rPr lang="en-US" altLang="ja-JP" sz="3200" dirty="0"/>
              <a:t>Rental fee for copy machine : 100,000 Japanese Yen</a:t>
            </a:r>
          </a:p>
          <a:p>
            <a:pPr eaLnBrk="1" hangingPunct="1"/>
            <a:r>
              <a:rPr lang="en-US" altLang="ja-JP" sz="3200" dirty="0"/>
              <a:t>The cost of each page : 15 Japanese Yen (including paper, electricity fee etc.)</a:t>
            </a:r>
          </a:p>
          <a:p>
            <a:pPr eaLnBrk="1" hangingPunct="1"/>
            <a:r>
              <a:rPr lang="en-US" altLang="ja-JP" sz="3200" dirty="0"/>
              <a:t>Two divisions A and B in your company use this copy machine together. The volume of Division A: 3,000 pcs</a:t>
            </a:r>
          </a:p>
          <a:p>
            <a:pPr eaLnBrk="1" hangingPunct="1"/>
            <a:r>
              <a:rPr lang="en-US" altLang="ja-JP" sz="3200" dirty="0"/>
              <a:t>The volume of Division B: 2,000 pcs</a:t>
            </a:r>
          </a:p>
          <a:p>
            <a:pPr eaLnBrk="1" hangingPunct="1"/>
            <a:r>
              <a:rPr lang="en-US" altLang="ja-JP" sz="3200" dirty="0"/>
              <a:t>Calculate the amount of payment of division A and B</a:t>
            </a:r>
            <a:endParaRPr lang="ja-JP" altLang="en-US" sz="3200" dirty="0"/>
          </a:p>
        </p:txBody>
      </p:sp>
      <p:sp>
        <p:nvSpPr>
          <p:cNvPr id="40964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7BD58F9-24D1-49F4-8335-78D6D13552F2}" type="slidenum">
              <a:rPr lang="en-US" altLang="ja-JP" smtClean="0">
                <a:solidFill>
                  <a:srgbClr val="898989"/>
                </a:solidFill>
              </a:rPr>
              <a:pPr/>
              <a:t>34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pPr marL="1117600" indent="-1117600" eaLnBrk="1" hangingPunct="1"/>
            <a:r>
              <a:rPr lang="en-US" altLang="ja-JP" dirty="0"/>
              <a:t>Cost per each page</a:t>
            </a:r>
            <a:endParaRPr lang="ja-JP" alt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6688" cy="1109663"/>
          </a:xfrm>
        </p:spPr>
        <p:txBody>
          <a:bodyPr/>
          <a:lstStyle/>
          <a:p>
            <a:pPr eaLnBrk="1" hangingPunct="1"/>
            <a:r>
              <a:rPr lang="en-US" altLang="ja-JP" sz="2800" dirty="0"/>
              <a:t>The average pages: 5,000 pcs</a:t>
            </a:r>
          </a:p>
          <a:p>
            <a:pPr eaLnBrk="1" hangingPunct="1"/>
            <a:r>
              <a:rPr lang="en-US" altLang="ja-JP" sz="2800" dirty="0"/>
              <a:t>Cost of each month for 5,000 pcs</a:t>
            </a:r>
            <a:endParaRPr lang="ja-JP" altLang="en-US" sz="2800" dirty="0"/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graphicFrame>
        <p:nvGraphicFramePr>
          <p:cNvPr id="41989" name="Object 4"/>
          <p:cNvGraphicFramePr>
            <a:graphicFrameLocks noChangeAspect="1"/>
          </p:cNvGraphicFramePr>
          <p:nvPr/>
        </p:nvGraphicFramePr>
        <p:xfrm>
          <a:off x="1403350" y="2708275"/>
          <a:ext cx="68167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705100" imgH="457200" progId="Equation.3">
                  <p:embed/>
                </p:oleObj>
              </mc:Choice>
              <mc:Fallback>
                <p:oleObj name="数式" r:id="rId2" imgW="2705100" imgH="457200" progId="Equation.3">
                  <p:embed/>
                  <p:pic>
                    <p:nvPicPr>
                      <p:cNvPr id="4198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708275"/>
                        <a:ext cx="68167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graphicFrame>
        <p:nvGraphicFramePr>
          <p:cNvPr id="41991" name="Object 8"/>
          <p:cNvGraphicFramePr>
            <a:graphicFrameLocks noChangeAspect="1"/>
          </p:cNvGraphicFramePr>
          <p:nvPr/>
        </p:nvGraphicFramePr>
        <p:xfrm>
          <a:off x="955675" y="4724400"/>
          <a:ext cx="5027613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981200" imgH="508000" progId="Equation.3">
                  <p:embed/>
                </p:oleObj>
              </mc:Choice>
              <mc:Fallback>
                <p:oleObj name="数式" r:id="rId4" imgW="1981200" imgH="508000" progId="Equation.3">
                  <p:embed/>
                  <p:pic>
                    <p:nvPicPr>
                      <p:cNvPr id="4199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724400"/>
                        <a:ext cx="5027613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Rectangle 11"/>
          <p:cNvSpPr>
            <a:spLocks noChangeArrowheads="1"/>
          </p:cNvSpPr>
          <p:nvPr/>
        </p:nvSpPr>
        <p:spPr bwMode="auto">
          <a:xfrm>
            <a:off x="611188" y="3933825"/>
            <a:ext cx="77866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ja-JP" sz="2800" dirty="0"/>
              <a:t>Then, cost of each page</a:t>
            </a:r>
            <a:endParaRPr lang="ja-JP" altLang="en-US" sz="2800" dirty="0"/>
          </a:p>
        </p:txBody>
      </p:sp>
      <p:sp>
        <p:nvSpPr>
          <p:cNvPr id="4199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A3031F2-B5AE-49C8-B6F8-098613B2A9F3}" type="slidenum">
              <a:rPr lang="en-US" altLang="ja-JP" smtClean="0">
                <a:solidFill>
                  <a:srgbClr val="898989"/>
                </a:solidFill>
              </a:rPr>
              <a:pPr/>
              <a:t>35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pic>
        <p:nvPicPr>
          <p:cNvPr id="43011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3" name="テキスト ボックス 4"/>
          <p:cNvSpPr txBox="1">
            <a:spLocks noChangeArrowheads="1"/>
          </p:cNvSpPr>
          <p:nvPr/>
        </p:nvSpPr>
        <p:spPr bwMode="auto">
          <a:xfrm>
            <a:off x="6732588" y="6165850"/>
            <a:ext cx="79216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dirty="0">
                <a:solidFill>
                  <a:srgbClr val="002060"/>
                </a:solidFill>
              </a:rPr>
              <a:t>piece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4" name="テキスト ボックス 5"/>
          <p:cNvSpPr txBox="1">
            <a:spLocks noChangeArrowheads="1"/>
          </p:cNvSpPr>
          <p:nvPr/>
        </p:nvSpPr>
        <p:spPr bwMode="auto">
          <a:xfrm>
            <a:off x="250825" y="908050"/>
            <a:ext cx="1152525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kumimoji="1" lang="en-US" altLang="ja-JP" dirty="0">
                <a:solidFill>
                  <a:srgbClr val="002060"/>
                </a:solidFill>
              </a:rPr>
              <a:t>Total cost</a:t>
            </a:r>
          </a:p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5" name="テキスト ボックス 9"/>
          <p:cNvSpPr txBox="1">
            <a:spLocks noChangeArrowheads="1"/>
          </p:cNvSpPr>
          <p:nvPr/>
        </p:nvSpPr>
        <p:spPr bwMode="auto">
          <a:xfrm>
            <a:off x="3419475" y="2781300"/>
            <a:ext cx="431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6" name="正方形/長方形 11"/>
          <p:cNvSpPr>
            <a:spLocks noChangeArrowheads="1"/>
          </p:cNvSpPr>
          <p:nvPr/>
        </p:nvSpPr>
        <p:spPr bwMode="auto">
          <a:xfrm>
            <a:off x="3492500" y="2636838"/>
            <a:ext cx="287338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7" name="正方形/長方形 12"/>
          <p:cNvSpPr>
            <a:spLocks noChangeArrowheads="1"/>
          </p:cNvSpPr>
          <p:nvPr/>
        </p:nvSpPr>
        <p:spPr bwMode="auto">
          <a:xfrm>
            <a:off x="3276600" y="3716338"/>
            <a:ext cx="358775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8" name="正方形/長方形 13"/>
          <p:cNvSpPr>
            <a:spLocks noChangeArrowheads="1"/>
          </p:cNvSpPr>
          <p:nvPr/>
        </p:nvSpPr>
        <p:spPr bwMode="auto">
          <a:xfrm>
            <a:off x="3419475" y="3644900"/>
            <a:ext cx="2889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9" name="正方形/長方形 14"/>
          <p:cNvSpPr>
            <a:spLocks noChangeArrowheads="1"/>
          </p:cNvSpPr>
          <p:nvPr/>
        </p:nvSpPr>
        <p:spPr bwMode="auto">
          <a:xfrm>
            <a:off x="3492500" y="2708275"/>
            <a:ext cx="215900" cy="576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20" name="正方形/長方形 15"/>
          <p:cNvSpPr>
            <a:spLocks noChangeArrowheads="1"/>
          </p:cNvSpPr>
          <p:nvPr/>
        </p:nvSpPr>
        <p:spPr bwMode="auto">
          <a:xfrm>
            <a:off x="3419475" y="3789363"/>
            <a:ext cx="215900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23850" y="3644900"/>
            <a:ext cx="1368425" cy="504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ja-JP" sz="2400" b="1" dirty="0">
                <a:solidFill>
                  <a:schemeClr val="accent4">
                    <a:lumMod val="10000"/>
                  </a:schemeClr>
                </a:solidFill>
                <a:latin typeface="Arial" charset="0"/>
                <a:ea typeface="ＭＳ Ｐゴシック" charset="-128"/>
              </a:rPr>
              <a:t>100,000</a:t>
            </a:r>
            <a:endParaRPr lang="ja-JP" altLang="en-US" sz="2400" b="1" dirty="0">
              <a:solidFill>
                <a:schemeClr val="accent4">
                  <a:lumMod val="10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302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4CA65D9-7DC1-4F9E-96D8-EB7E97528BB3}" type="slidenum">
              <a:rPr lang="en-US" altLang="ja-JP" smtClean="0">
                <a:solidFill>
                  <a:srgbClr val="898989"/>
                </a:solidFill>
              </a:rPr>
              <a:pPr/>
              <a:t>36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pic>
        <p:nvPicPr>
          <p:cNvPr id="43011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3" name="テキスト ボックス 4"/>
          <p:cNvSpPr txBox="1">
            <a:spLocks noChangeArrowheads="1"/>
          </p:cNvSpPr>
          <p:nvPr/>
        </p:nvSpPr>
        <p:spPr bwMode="auto">
          <a:xfrm>
            <a:off x="6732588" y="6165850"/>
            <a:ext cx="79216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dirty="0">
                <a:solidFill>
                  <a:srgbClr val="002060"/>
                </a:solidFill>
              </a:rPr>
              <a:t>piece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4" name="テキスト ボックス 5"/>
          <p:cNvSpPr txBox="1">
            <a:spLocks noChangeArrowheads="1"/>
          </p:cNvSpPr>
          <p:nvPr/>
        </p:nvSpPr>
        <p:spPr bwMode="auto">
          <a:xfrm>
            <a:off x="250825" y="908050"/>
            <a:ext cx="1152525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kumimoji="1" lang="en-US" altLang="ja-JP" dirty="0">
              <a:solidFill>
                <a:srgbClr val="002060"/>
              </a:solidFill>
            </a:endParaRPr>
          </a:p>
          <a:p>
            <a:r>
              <a:rPr kumimoji="1" lang="en-US" altLang="ja-JP" dirty="0">
                <a:solidFill>
                  <a:srgbClr val="002060"/>
                </a:solidFill>
              </a:rPr>
              <a:t>Total cost</a:t>
            </a:r>
          </a:p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5" name="テキスト ボックス 9"/>
          <p:cNvSpPr txBox="1">
            <a:spLocks noChangeArrowheads="1"/>
          </p:cNvSpPr>
          <p:nvPr/>
        </p:nvSpPr>
        <p:spPr bwMode="auto">
          <a:xfrm>
            <a:off x="3419475" y="2781300"/>
            <a:ext cx="431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43016" name="正方形/長方形 11"/>
          <p:cNvSpPr>
            <a:spLocks noChangeArrowheads="1"/>
          </p:cNvSpPr>
          <p:nvPr/>
        </p:nvSpPr>
        <p:spPr bwMode="auto">
          <a:xfrm>
            <a:off x="3492500" y="2636838"/>
            <a:ext cx="287338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7" name="正方形/長方形 12"/>
          <p:cNvSpPr>
            <a:spLocks noChangeArrowheads="1"/>
          </p:cNvSpPr>
          <p:nvPr/>
        </p:nvSpPr>
        <p:spPr bwMode="auto">
          <a:xfrm>
            <a:off x="3276600" y="3716338"/>
            <a:ext cx="358775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8" name="正方形/長方形 13"/>
          <p:cNvSpPr>
            <a:spLocks noChangeArrowheads="1"/>
          </p:cNvSpPr>
          <p:nvPr/>
        </p:nvSpPr>
        <p:spPr bwMode="auto">
          <a:xfrm>
            <a:off x="3419475" y="3644900"/>
            <a:ext cx="2889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19" name="正方形/長方形 14"/>
          <p:cNvSpPr>
            <a:spLocks noChangeArrowheads="1"/>
          </p:cNvSpPr>
          <p:nvPr/>
        </p:nvSpPr>
        <p:spPr bwMode="auto">
          <a:xfrm>
            <a:off x="3492500" y="2708275"/>
            <a:ext cx="215900" cy="576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43020" name="正方形/長方形 15"/>
          <p:cNvSpPr>
            <a:spLocks noChangeArrowheads="1"/>
          </p:cNvSpPr>
          <p:nvPr/>
        </p:nvSpPr>
        <p:spPr bwMode="auto">
          <a:xfrm>
            <a:off x="3419475" y="3789363"/>
            <a:ext cx="215900" cy="576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23850" y="3644900"/>
            <a:ext cx="1368425" cy="504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ja-JP" sz="2400" b="1" dirty="0">
                <a:solidFill>
                  <a:schemeClr val="accent4">
                    <a:lumMod val="10000"/>
                  </a:schemeClr>
                </a:solidFill>
                <a:latin typeface="Arial" charset="0"/>
                <a:ea typeface="ＭＳ Ｐゴシック" charset="-128"/>
              </a:rPr>
              <a:t>100,000</a:t>
            </a:r>
            <a:endParaRPr lang="ja-JP" altLang="en-US" sz="2400" b="1" dirty="0">
              <a:solidFill>
                <a:schemeClr val="accent4">
                  <a:lumMod val="10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302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4CA65D9-7DC1-4F9E-96D8-EB7E97528BB3}" type="slidenum">
              <a:rPr lang="en-US" altLang="ja-JP" smtClean="0">
                <a:solidFill>
                  <a:srgbClr val="898989"/>
                </a:solidFill>
              </a:rPr>
              <a:pPr/>
              <a:t>37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763688" y="4005064"/>
            <a:ext cx="56886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1763688" y="4264147"/>
            <a:ext cx="4968900" cy="17065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Answer</a:t>
            </a:r>
            <a:endParaRPr lang="ja-JP" altLang="ja-JP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3817937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Payment of Department A:105,000</a:t>
            </a:r>
          </a:p>
          <a:p>
            <a:pPr eaLnBrk="1" hangingPunct="1"/>
            <a:r>
              <a:rPr lang="en-US" altLang="ja-JP" sz="4000" dirty="0"/>
              <a:t>Payment of Department B: 75,000</a:t>
            </a:r>
            <a:r>
              <a:rPr lang="ja-JP" altLang="en-US" sz="40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4403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205CE14-C3D0-40C4-A38B-462A1C364BD9}" type="slidenum">
              <a:rPr lang="en-US" altLang="ja-JP" smtClean="0">
                <a:solidFill>
                  <a:srgbClr val="898989"/>
                </a:solidFill>
              </a:rPr>
              <a:pPr/>
              <a:t>38</a:t>
            </a:fld>
            <a:endParaRPr lang="en-US" altLang="ja-JP" dirty="0">
              <a:solidFill>
                <a:srgbClr val="89898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331640" y="3284984"/>
                <a:ext cx="3999428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3,000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5,000</m:t>
                          </m:r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175,000=105,000 (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𝑌𝑒𝑛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284984"/>
                <a:ext cx="3999428" cy="5497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331640" y="4401567"/>
                <a:ext cx="4015330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2,000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5,000</m:t>
                          </m:r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175,000=75,000 (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𝑌𝑒𝑛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401567"/>
                <a:ext cx="4015330" cy="5497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757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Answer</a:t>
            </a:r>
            <a:endParaRPr lang="ja-JP" altLang="ja-JP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3817937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Payment of Division A:105,000</a:t>
            </a:r>
          </a:p>
          <a:p>
            <a:pPr eaLnBrk="1" hangingPunct="1"/>
            <a:r>
              <a:rPr lang="en-US" altLang="ja-JP" sz="4000" dirty="0"/>
              <a:t>Payment of Division B: 70,000</a:t>
            </a:r>
            <a:r>
              <a:rPr lang="ja-JP" altLang="en-US" sz="4000" dirty="0"/>
              <a:t> </a:t>
            </a:r>
          </a:p>
          <a:p>
            <a:pPr eaLnBrk="1" hangingPunct="1"/>
            <a:r>
              <a:rPr lang="en-US" altLang="ja-JP" sz="4000" dirty="0"/>
              <a:t>Other way for the payment?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4403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205CE14-C3D0-40C4-A38B-462A1C364BD9}" type="slidenum">
              <a:rPr lang="en-US" altLang="ja-JP" smtClean="0">
                <a:solidFill>
                  <a:srgbClr val="898989"/>
                </a:solidFill>
              </a:rPr>
              <a:pPr/>
              <a:t>39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 useful link for your document</a:t>
            </a:r>
            <a:endParaRPr lang="ja-JP" altLang="en-US" dirty="0"/>
          </a:p>
        </p:txBody>
      </p:sp>
      <p:sp>
        <p:nvSpPr>
          <p:cNvPr id="921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endParaRPr lang="en-US" altLang="ja-JP" dirty="0">
              <a:hlinkClick r:id="rId2"/>
            </a:endParaRPr>
          </a:p>
          <a:p>
            <a:pPr eaLnBrk="1" hangingPunct="1"/>
            <a:r>
              <a:rPr lang="en-US" altLang="ja-JP" dirty="0">
                <a:hlinkClick r:id="rId3"/>
              </a:rPr>
              <a:t>https://home.hiroshima-u.ac.jp/itotakao/ito.html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en-US" altLang="ja-JP" dirty="0">
                <a:hlinkClick r:id="rId4"/>
              </a:rPr>
              <a:t>https://home.hiroshima-u.ac.jp/itotakao/miyazaki</a:t>
            </a:r>
            <a:r>
              <a:rPr lang="en-US" altLang="ja-JP">
                <a:hlinkClick r:id="rId4"/>
              </a:rPr>
              <a:t>.html</a:t>
            </a:r>
            <a:endParaRPr lang="en-US" altLang="ja-JP"/>
          </a:p>
          <a:p>
            <a:pPr eaLnBrk="1" hangingPunct="1"/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58DC3-973C-4FC8-8BE3-199F692A5981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Answer</a:t>
            </a:r>
            <a:endParaRPr lang="ja-JP" altLang="ja-JP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3817937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Other way for the payment? (</a:t>
            </a:r>
            <a:r>
              <a:rPr lang="en-US" altLang="ja-JP" sz="4000" dirty="0">
                <a:solidFill>
                  <a:srgbClr val="FF0000"/>
                </a:solidFill>
              </a:rPr>
              <a:t>What is the best choice if you are the member of Department A?</a:t>
            </a:r>
            <a:r>
              <a:rPr lang="en-US" altLang="ja-JP" sz="4000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4403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205CE14-C3D0-40C4-A38B-462A1C364BD9}" type="slidenum">
              <a:rPr lang="en-US" altLang="ja-JP" smtClean="0">
                <a:solidFill>
                  <a:srgbClr val="898989"/>
                </a:solidFill>
              </a:rPr>
              <a:pPr/>
              <a:t>40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649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Another answer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Rent fee could be shared by two department</a:t>
            </a:r>
            <a:r>
              <a:rPr kumimoji="1" lang="en-US" altLang="ja-JP" dirty="0">
                <a:solidFill>
                  <a:srgbClr val="FF0000"/>
                </a:solidFill>
              </a:rPr>
              <a:t>s</a:t>
            </a:r>
            <a:r>
              <a:rPr kumimoji="1" lang="en-US" altLang="ja-JP" dirty="0"/>
              <a:t> equally because it is a fixed cost.</a:t>
            </a:r>
          </a:p>
          <a:p>
            <a:r>
              <a:rPr lang="en-US" altLang="ja-JP" dirty="0"/>
              <a:t>Payment of Department A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Payment of department B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EA58F-B036-4F8B-A41D-8077249FED8D}" type="slidenum">
              <a:rPr lang="en-US" altLang="ja-JP" smtClean="0"/>
              <a:pPr>
                <a:defRPr/>
              </a:pPr>
              <a:t>41</a:t>
            </a:fld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303380" y="4364134"/>
                <a:ext cx="441928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100,000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+15×2,000=80,000 (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𝑌𝑒𝑛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380" y="4364134"/>
                <a:ext cx="4419287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187624" y="2943015"/>
                <a:ext cx="448032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100,000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+15×3000=95,000 (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𝑌𝑒𝑛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943015"/>
                <a:ext cx="4480329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707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Benefit or loss?</a:t>
            </a:r>
            <a:endParaRPr lang="ja-JP" alt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569325" cy="4752975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The copy machine has some trouble things in company X. Company X has to copy 1,000 pages. They will pay 30 Japanese yen for each page. </a:t>
            </a:r>
          </a:p>
          <a:p>
            <a:pPr eaLnBrk="1" hangingPunct="1"/>
            <a:r>
              <a:rPr lang="en-US" altLang="ja-JP" sz="4000" dirty="0"/>
              <a:t>You will gain profit, or you will lose if Company X use your copy machine and pay 30 Japanese Yen for each page?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471634B-614E-4D45-911F-5B1C8C0EA2A0}" type="slidenum">
              <a:rPr lang="en-US" altLang="ja-JP" smtClean="0">
                <a:solidFill>
                  <a:srgbClr val="898989"/>
                </a:solidFill>
              </a:rPr>
              <a:pPr/>
              <a:t>42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Answer</a:t>
            </a:r>
            <a:endParaRPr lang="ja-JP" altLang="ja-JP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569325" cy="5329238"/>
          </a:xfrm>
        </p:spPr>
        <p:txBody>
          <a:bodyPr/>
          <a:lstStyle/>
          <a:p>
            <a:pPr eaLnBrk="1" hangingPunct="1"/>
            <a:r>
              <a:rPr lang="en-US" altLang="ja-JP" sz="3600" dirty="0"/>
              <a:t>You may refuse because the total cost of each page is 35 Japanese Yen, larger than 30 Japanese Yen?</a:t>
            </a:r>
          </a:p>
          <a:p>
            <a:pPr eaLnBrk="1" hangingPunct="1"/>
            <a:r>
              <a:rPr lang="en-US" altLang="ja-JP" sz="3600" dirty="0"/>
              <a:t>Or you will gain profit?</a:t>
            </a:r>
          </a:p>
          <a:p>
            <a:pPr eaLnBrk="1" hangingPunct="1"/>
            <a:r>
              <a:rPr lang="en-US" altLang="ja-JP" sz="3600" dirty="0"/>
              <a:t>The variable cost is only 15 Japanese Yen, less than 30 Japanese Yen. </a:t>
            </a:r>
          </a:p>
          <a:p>
            <a:pPr eaLnBrk="1" hangingPunct="1"/>
            <a:r>
              <a:rPr lang="en-US" altLang="ja-JP" sz="3600" dirty="0"/>
              <a:t>Total profit is 15,000 Japanese Yen.</a:t>
            </a:r>
            <a:endParaRPr lang="ja-JP" altLang="en-US" sz="3600" dirty="0"/>
          </a:p>
        </p:txBody>
      </p:sp>
      <p:sp>
        <p:nvSpPr>
          <p:cNvPr id="46084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2A3FC4A-52CD-4882-9F04-0F978DFF1897}" type="slidenum">
              <a:rPr lang="en-US" altLang="ja-JP" smtClean="0">
                <a:solidFill>
                  <a:srgbClr val="898989"/>
                </a:solidFill>
              </a:rPr>
              <a:pPr/>
              <a:t>43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To think about……</a:t>
            </a:r>
            <a:endParaRPr lang="ja-JP" altLang="en-US" dirty="0"/>
          </a:p>
        </p:txBody>
      </p:sp>
      <p:sp>
        <p:nvSpPr>
          <p:cNvPr id="4710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81425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What is the new things you learn from the case?</a:t>
            </a:r>
            <a:endParaRPr lang="ja-JP" altLang="en-US" sz="4000" dirty="0"/>
          </a:p>
        </p:txBody>
      </p:sp>
      <p:sp>
        <p:nvSpPr>
          <p:cNvPr id="4710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8F65B2E-84A1-4D5F-81A5-03D3692AD9D4}" type="slidenum">
              <a:rPr lang="en-US" altLang="ja-JP" smtClean="0">
                <a:solidFill>
                  <a:srgbClr val="898989"/>
                </a:solidFill>
              </a:rPr>
              <a:pPr/>
              <a:t>44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4000" dirty="0"/>
              <a:t>3. Other</a:t>
            </a:r>
            <a:r>
              <a:rPr lang="ja-JP" altLang="en-US" sz="4000" dirty="0"/>
              <a:t> </a:t>
            </a:r>
            <a:r>
              <a:rPr lang="en-US" altLang="ja-JP" sz="4000" dirty="0"/>
              <a:t>Basic Concepts in Corporate Management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28775"/>
            <a:ext cx="8642350" cy="3960813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5400" dirty="0"/>
              <a:t>1)Innovation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5400" dirty="0"/>
              <a:t>the introduction of new goods and services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5400" dirty="0"/>
              <a:t>2)Quality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5400" dirty="0"/>
              <a:t>the excellence of your goods</a:t>
            </a:r>
          </a:p>
        </p:txBody>
      </p:sp>
      <p:sp>
        <p:nvSpPr>
          <p:cNvPr id="4813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1423A13-A270-459C-9E9E-464927576229}" type="slidenum">
              <a:rPr lang="en-US" altLang="ja-JP" smtClean="0">
                <a:solidFill>
                  <a:srgbClr val="898989"/>
                </a:solidFill>
              </a:rPr>
              <a:pPr/>
              <a:t>45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476250"/>
            <a:ext cx="9036050" cy="59055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800" dirty="0"/>
              <a:t>3)Speed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4800" dirty="0"/>
              <a:t>Fast and timely execution, response, and delivery of results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800" dirty="0"/>
              <a:t>4)Cost competitiveness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4800" dirty="0"/>
              <a:t>Keeping costs low in order to achieve profits and be able to offer prices that are attractive to customers</a:t>
            </a:r>
          </a:p>
        </p:txBody>
      </p:sp>
      <p:sp>
        <p:nvSpPr>
          <p:cNvPr id="4915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3462C6C-F26F-4E93-8659-926993FECA94}" type="slidenum">
              <a:rPr lang="en-US" altLang="ja-JP" smtClean="0">
                <a:solidFill>
                  <a:srgbClr val="898989"/>
                </a:solidFill>
              </a:rPr>
              <a:pPr/>
              <a:t>46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5400" dirty="0"/>
              <a:t>Three useful skills</a:t>
            </a:r>
            <a:endParaRPr lang="ja-JP" altLang="en-US" sz="5400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50825" y="1341438"/>
            <a:ext cx="8713788" cy="54006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400" dirty="0"/>
              <a:t>1)Technical skills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4400" dirty="0"/>
              <a:t>The ability to perform a specialized involving a particular method or process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400" dirty="0"/>
              <a:t>2)Conceptual and decision skills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4400" dirty="0"/>
              <a:t>Skills pertaining to the ability and resolve problems for the benefit of the organization and its members</a:t>
            </a:r>
          </a:p>
        </p:txBody>
      </p:sp>
      <p:sp>
        <p:nvSpPr>
          <p:cNvPr id="50180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8EEE16C-9EB4-4F87-BD45-9ABEC8278873}" type="slidenum">
              <a:rPr lang="en-US" altLang="ja-JP" smtClean="0">
                <a:solidFill>
                  <a:srgbClr val="898989"/>
                </a:solidFill>
              </a:rPr>
              <a:pPr/>
              <a:t>47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79388" y="620713"/>
            <a:ext cx="8785225" cy="561657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800" dirty="0"/>
              <a:t>3)Interpersonal and communication skills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ja-JP" sz="4800" dirty="0"/>
              <a:t>People skills</a:t>
            </a:r>
            <a:r>
              <a:rPr lang="ja-JP" altLang="en-US" sz="4800" dirty="0"/>
              <a:t>：</a:t>
            </a:r>
            <a:r>
              <a:rPr lang="en-US" altLang="ja-JP" sz="4800" dirty="0"/>
              <a:t> the ability to lead motivated, and communicate effectively with others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4800" dirty="0"/>
              <a:t>Emotional intelligence</a:t>
            </a:r>
            <a:r>
              <a:rPr lang="ja-JP" altLang="en-US" sz="4800" dirty="0"/>
              <a:t>：　</a:t>
            </a:r>
            <a:r>
              <a:rPr lang="en-US" altLang="ja-JP" sz="4800" dirty="0"/>
              <a:t>the skills of understanding yourself, managing yourself, and dealing effectively with others</a:t>
            </a:r>
            <a:endParaRPr lang="ja-JP" altLang="en-US" dirty="0"/>
          </a:p>
        </p:txBody>
      </p:sp>
      <p:sp>
        <p:nvSpPr>
          <p:cNvPr id="5120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2345650-E98E-4B32-BFA0-832C4ADCE476}" type="slidenum">
              <a:rPr lang="en-US" altLang="ja-JP" smtClean="0">
                <a:solidFill>
                  <a:srgbClr val="898989"/>
                </a:solidFill>
              </a:rPr>
              <a:pPr/>
              <a:t>48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893763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Three layers in Corporation</a:t>
            </a:r>
            <a:endParaRPr lang="ja-JP" altLang="en-US" sz="40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07950" y="1196975"/>
          <a:ext cx="8929688" cy="5472114"/>
        </p:xfrm>
        <a:graphic>
          <a:graphicData uri="http://schemas.openxmlformats.org/drawingml/2006/table">
            <a:tbl>
              <a:tblPr/>
              <a:tblGrid>
                <a:gridCol w="152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8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5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7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Frontline Managers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Middle-level Managers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Top-level Mangers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17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Changing roles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from operational implementers to aggressive entrepreneurs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from administrative controllers to supportive coaches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from resource allocators to institutional leaders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173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Key activities</a:t>
                      </a:r>
                    </a:p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creating and pursuing new growth opportunities for the business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developing individuals and supporting their activities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establishing high performance standards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173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attracting and developing resources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linking dispersed knowledge and skills across units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institutionalizing a set of norms and values to support cooperation and trust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414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managing continuous performance improvement within the unit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managing the tension between short-term performance and long-term ambition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creating an overarching corporate purpose an ambition</a:t>
                      </a:r>
                    </a:p>
                  </a:txBody>
                  <a:tcPr marL="9526" marR="9526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257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7BF1443-E746-4CBB-A073-3FF44C29E37D}" type="slidenum">
              <a:rPr lang="en-US" altLang="ja-JP" smtClean="0">
                <a:solidFill>
                  <a:srgbClr val="898989"/>
                </a:solidFill>
              </a:rPr>
              <a:pPr/>
              <a:t>49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1 </a:t>
            </a:r>
            <a:r>
              <a:rPr lang="en-US" altLang="ja-JP" sz="4800" dirty="0"/>
              <a:t>Outlines and Introduction</a:t>
            </a:r>
            <a:br>
              <a:rPr lang="en-US" altLang="ja-JP" sz="4800" dirty="0"/>
            </a:br>
            <a:endParaRPr lang="en-US" altLang="ja-JP" sz="4800" dirty="0"/>
          </a:p>
        </p:txBody>
      </p:sp>
      <p:sp>
        <p:nvSpPr>
          <p:cNvPr id="9219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BDF40AC-98F0-4AE1-B478-6D5F89815D2C}" type="slidenum">
              <a:rPr lang="en-US" altLang="ja-JP" smtClean="0">
                <a:solidFill>
                  <a:srgbClr val="898989"/>
                </a:solidFill>
              </a:rPr>
              <a:pPr/>
              <a:t>5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タイトル 1"/>
          <p:cNvSpPr>
            <a:spLocks noGrp="1"/>
          </p:cNvSpPr>
          <p:nvPr>
            <p:ph type="title"/>
          </p:nvPr>
        </p:nvSpPr>
        <p:spPr>
          <a:xfrm>
            <a:off x="250825" y="158750"/>
            <a:ext cx="8435975" cy="893763"/>
          </a:xfrm>
        </p:spPr>
        <p:txBody>
          <a:bodyPr/>
          <a:lstStyle/>
          <a:p>
            <a:pPr eaLnBrk="1" hangingPunct="1"/>
            <a:r>
              <a:rPr lang="en-US" altLang="ja-JP" sz="4400" dirty="0"/>
              <a:t>Develop your career</a:t>
            </a:r>
            <a:endParaRPr lang="ja-JP" altLang="en-US" sz="4400" dirty="0"/>
          </a:p>
        </p:txBody>
      </p:sp>
      <p:sp>
        <p:nvSpPr>
          <p:cNvPr id="53251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50825" y="1341438"/>
            <a:ext cx="8785225" cy="50403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1)Be both a Specialist and Generalist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2)Be self reliant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3)Be connected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4)Be active to manage your relation with your organization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5)Be survive and thrive</a:t>
            </a:r>
            <a:endParaRPr lang="ja-JP" altLang="en-US" sz="4400" dirty="0"/>
          </a:p>
        </p:txBody>
      </p:sp>
      <p:sp>
        <p:nvSpPr>
          <p:cNvPr id="5325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2E6F88A-EC83-4E25-BCFC-C446043A8652}" type="slidenum">
              <a:rPr lang="en-US" altLang="ja-JP" smtClean="0">
                <a:solidFill>
                  <a:srgbClr val="898989"/>
                </a:solidFill>
              </a:rPr>
              <a:pPr/>
              <a:t>50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  <p:sp>
        <p:nvSpPr>
          <p:cNvPr id="5427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0ECD29A-3499-431F-85A9-7F6E93488905}" type="slidenum">
              <a:rPr lang="en-US" altLang="ja-JP" smtClean="0">
                <a:solidFill>
                  <a:srgbClr val="898989"/>
                </a:solidFill>
              </a:rPr>
              <a:pPr/>
              <a:t>51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1825625"/>
            <a:ext cx="8351838" cy="4351338"/>
          </a:xfrm>
        </p:spPr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/>
              <a:t>Key Concepts of Corporate Management 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/>
              <a:t>Case studies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/>
              <a:t>Other</a:t>
            </a:r>
            <a:r>
              <a:rPr lang="ja-JP" altLang="en-US" sz="4000" dirty="0"/>
              <a:t> </a:t>
            </a:r>
            <a:r>
              <a:rPr lang="en-US" altLang="ja-JP" sz="4000" dirty="0"/>
              <a:t>Basic Concepts in Corporate Management </a:t>
            </a:r>
          </a:p>
          <a:p>
            <a:pPr marL="457200" indent="-457200">
              <a:buFont typeface="Arial" panose="020B0604020202020204" pitchFamily="34" charset="0"/>
              <a:buAutoNum type="arabicParenR"/>
              <a:defRPr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ja-JP" altLang="en-US" dirty="0"/>
          </a:p>
        </p:txBody>
      </p:sp>
      <p:sp>
        <p:nvSpPr>
          <p:cNvPr id="1126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20EEBB9-C41F-4E09-8253-1EB739C1E5C7}" type="slidenum">
              <a:rPr lang="en-US" altLang="ja-JP" smtClean="0">
                <a:solidFill>
                  <a:srgbClr val="898989"/>
                </a:solidFill>
              </a:rPr>
              <a:pPr/>
              <a:t>6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395288" y="365125"/>
            <a:ext cx="8353425" cy="1325563"/>
          </a:xfrm>
        </p:spPr>
        <p:txBody>
          <a:bodyPr/>
          <a:lstStyle/>
          <a:p>
            <a:r>
              <a:rPr lang="en-US" altLang="ja-JP" sz="3600" dirty="0"/>
              <a:t>1. Key Concepts of Corporate Management </a:t>
            </a:r>
            <a:endParaRPr lang="ja-JP" altLang="en-US" dirty="0"/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288" y="1412875"/>
            <a:ext cx="8353425" cy="4422775"/>
          </a:xfrm>
        </p:spPr>
        <p:txBody>
          <a:bodyPr/>
          <a:lstStyle/>
          <a:p>
            <a:r>
              <a:rPr lang="en-US" altLang="ja-JP" sz="4000" dirty="0"/>
              <a:t>Company, firm, enterprise, association, corporation, syndicate </a:t>
            </a:r>
          </a:p>
          <a:p>
            <a:r>
              <a:rPr lang="en-US" altLang="ja-JP" sz="4000" dirty="0"/>
              <a:t>A </a:t>
            </a:r>
            <a:r>
              <a:rPr lang="en-US" altLang="ja-JP" sz="4000" b="1" dirty="0"/>
              <a:t>company</a:t>
            </a:r>
            <a:r>
              <a:rPr lang="en-US" altLang="ja-JP" sz="4000" dirty="0"/>
              <a:t> is a business organization that makes money by selling goods or services.</a:t>
            </a:r>
          </a:p>
          <a:p>
            <a:r>
              <a:rPr lang="en-US" altLang="ja-JP" sz="4000" dirty="0"/>
              <a:t>Input and output</a:t>
            </a:r>
          </a:p>
          <a:p>
            <a:r>
              <a:rPr lang="en-US" altLang="ja-JP" sz="4000" dirty="0"/>
              <a:t>Input:</a:t>
            </a:r>
          </a:p>
          <a:p>
            <a:r>
              <a:rPr lang="en-US" altLang="ja-JP" sz="4000" dirty="0"/>
              <a:t>Output: </a:t>
            </a:r>
            <a:endParaRPr lang="ja-JP" altLang="en-US" sz="4000" dirty="0"/>
          </a:p>
        </p:txBody>
      </p:sp>
      <p:sp>
        <p:nvSpPr>
          <p:cNvPr id="12292" name="テキスト ボックス 3"/>
          <p:cNvSpPr txBox="1">
            <a:spLocks noChangeArrowheads="1"/>
          </p:cNvSpPr>
          <p:nvPr/>
        </p:nvSpPr>
        <p:spPr bwMode="auto">
          <a:xfrm>
            <a:off x="2411413" y="4938713"/>
            <a:ext cx="5319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>
                <a:solidFill>
                  <a:srgbClr val="FF0000"/>
                </a:solidFill>
              </a:rPr>
              <a:t>Managerial Resources</a:t>
            </a:r>
          </a:p>
        </p:txBody>
      </p:sp>
      <p:sp>
        <p:nvSpPr>
          <p:cNvPr id="12293" name="テキスト ボックス 4"/>
          <p:cNvSpPr txBox="1">
            <a:spLocks noChangeArrowheads="1"/>
          </p:cNvSpPr>
          <p:nvPr/>
        </p:nvSpPr>
        <p:spPr bwMode="auto">
          <a:xfrm>
            <a:off x="2359025" y="5673725"/>
            <a:ext cx="4805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sz="4000" dirty="0">
                <a:solidFill>
                  <a:srgbClr val="FF0000"/>
                </a:solidFill>
              </a:rPr>
              <a:t>Goods and Services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294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A1E7301-6AFF-48D1-8C6F-A4F062B6E7A7}" type="slidenum">
              <a:rPr lang="en-US" altLang="ja-JP" smtClean="0">
                <a:solidFill>
                  <a:srgbClr val="898989"/>
                </a:solidFill>
              </a:rPr>
              <a:pPr/>
              <a:t>7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Managerial resources</a:t>
            </a:r>
            <a:endParaRPr lang="ja-JP" altLang="en-US" dirty="0"/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/>
              <a:t>1) Human-resources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/>
              <a:t>2) Raw materials</a:t>
            </a:r>
            <a:r>
              <a:rPr lang="ja-JP" altLang="en-US" sz="4400" dirty="0"/>
              <a:t>；</a:t>
            </a:r>
            <a:r>
              <a:rPr lang="en-US" altLang="ja-JP" sz="4400" dirty="0"/>
              <a:t>Equipment etc.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/>
              <a:t>3) Financial-resources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/>
              <a:t>4) Information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/>
              <a:t>5) Time</a:t>
            </a:r>
            <a:endParaRPr lang="ja-JP" altLang="en-US" sz="4400" dirty="0"/>
          </a:p>
        </p:txBody>
      </p:sp>
      <p:sp>
        <p:nvSpPr>
          <p:cNvPr id="1331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A1ED916-575E-4BCC-8EEE-2E844E532DBC}" type="slidenum">
              <a:rPr lang="en-US" altLang="ja-JP" smtClean="0">
                <a:solidFill>
                  <a:srgbClr val="898989"/>
                </a:solidFill>
              </a:rPr>
              <a:pPr/>
              <a:t>8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Sales per minute</a:t>
            </a:r>
            <a:endParaRPr lang="ja-JP" altLang="en-US" dirty="0"/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395288" y="1825625"/>
            <a:ext cx="8120062" cy="4627563"/>
          </a:xfrm>
        </p:spPr>
        <p:txBody>
          <a:bodyPr/>
          <a:lstStyle/>
          <a:p>
            <a:r>
              <a:rPr lang="en-US" altLang="ja-JP" dirty="0"/>
              <a:t>PRIUS</a:t>
            </a:r>
            <a:r>
              <a:rPr lang="ja-JP" altLang="en-US" dirty="0"/>
              <a:t>：</a:t>
            </a:r>
            <a:r>
              <a:rPr lang="en-US" altLang="ja-JP" dirty="0"/>
              <a:t>sale</a:t>
            </a:r>
            <a:r>
              <a:rPr lang="ja-JP" altLang="en-US" dirty="0"/>
              <a:t>（</a:t>
            </a:r>
            <a:r>
              <a:rPr lang="en-US" altLang="ja-JP" dirty="0"/>
              <a:t>2010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r>
              <a:rPr lang="en-US" altLang="ja-JP" sz="1800" dirty="0"/>
              <a:t>http://jp.wsj.com/japanrealtime/2011/01/12/%E3%83%88%E3%83%A8%E3%82%BF%E3%80%8C%E3%83%97%E3%83%AA%E3%82%A6%E3%82%B9%E3%80%8D%E3%80%81%E5%B9%B4%E9%96%93%E8%B2%A9%E5%A3%B2%E5%8F%B0%E6%95%B0%E3%81%A7%E3%80%8C%E3%82%AB%E3%83%AD%E3%83%BC%E3%83%A9/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39750" y="2205038"/>
          <a:ext cx="3816350" cy="2627310"/>
        </p:xfrm>
        <a:graphic>
          <a:graphicData uri="http://schemas.openxmlformats.org/drawingml/2006/table">
            <a:tbl>
              <a:tblPr/>
              <a:tblGrid>
                <a:gridCol w="2060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Total(one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year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315,669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day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864.8466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hour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36.03527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3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Per minute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0.600588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366" name="Picture 2" descr="http://ts1.mm.bing.net/th?id=H.4615123962627912&amp;w=212&amp;h=144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5" y="2179638"/>
            <a:ext cx="28051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7" name="テキスト ボックス 4"/>
          <p:cNvSpPr txBox="1">
            <a:spLocks noChangeArrowheads="1"/>
          </p:cNvSpPr>
          <p:nvPr/>
        </p:nvSpPr>
        <p:spPr bwMode="auto">
          <a:xfrm>
            <a:off x="539750" y="5876925"/>
            <a:ext cx="4827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dirty="0"/>
              <a:t>Presence</a:t>
            </a:r>
            <a:r>
              <a:rPr kumimoji="1" lang="ja-JP" altLang="en-US" dirty="0"/>
              <a:t>、</a:t>
            </a:r>
            <a:r>
              <a:rPr kumimoji="1" lang="en-US" altLang="ja-JP" dirty="0"/>
              <a:t>Radical</a:t>
            </a:r>
            <a:r>
              <a:rPr kumimoji="1" lang="ja-JP" altLang="en-US" dirty="0"/>
              <a:t>、</a:t>
            </a:r>
            <a:r>
              <a:rPr kumimoji="1" lang="en-US" altLang="ja-JP" dirty="0"/>
              <a:t>Ideal</a:t>
            </a:r>
            <a:r>
              <a:rPr kumimoji="1" lang="ja-JP" altLang="en-US" dirty="0"/>
              <a:t>、</a:t>
            </a:r>
            <a:r>
              <a:rPr kumimoji="1" lang="en-US" altLang="ja-JP" dirty="0"/>
              <a:t>Unity</a:t>
            </a:r>
            <a:r>
              <a:rPr kumimoji="1" lang="ja-JP" altLang="en-US" dirty="0"/>
              <a:t>、</a:t>
            </a:r>
            <a:r>
              <a:rPr kumimoji="1" lang="en-US" altLang="ja-JP" dirty="0"/>
              <a:t>Sophisticate</a:t>
            </a:r>
            <a:endParaRPr kumimoji="1" lang="ja-JP" altLang="en-US" dirty="0"/>
          </a:p>
        </p:txBody>
      </p:sp>
      <p:sp>
        <p:nvSpPr>
          <p:cNvPr id="1436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7EC845D-2BEE-4813-9E94-EC643B6CE2BC}" type="slidenum">
              <a:rPr lang="en-US" altLang="ja-JP" smtClean="0">
                <a:solidFill>
                  <a:srgbClr val="898989"/>
                </a:solidFill>
              </a:rPr>
              <a:pPr/>
              <a:t>9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3640</Words>
  <Application>Microsoft Office PowerPoint</Application>
  <PresentationFormat>画面に合わせる (4:3)</PresentationFormat>
  <Paragraphs>1239</Paragraphs>
  <Slides>51</Slides>
  <Notes>18</Notes>
  <HiddenSlides>7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51</vt:i4>
      </vt:variant>
    </vt:vector>
  </HeadingPairs>
  <TitlesOfParts>
    <vt:vector size="64" baseType="lpstr">
      <vt:lpstr>ＭＳ Ｐゴシック</vt:lpstr>
      <vt:lpstr>メイリオ</vt:lpstr>
      <vt:lpstr>游ゴシック</vt:lpstr>
      <vt:lpstr>Arial</vt:lpstr>
      <vt:lpstr>Arial Narrow</vt:lpstr>
      <vt:lpstr>Calibri</vt:lpstr>
      <vt:lpstr>Calibri Light</vt:lpstr>
      <vt:lpstr>Cambria Math</vt:lpstr>
      <vt:lpstr>Century</vt:lpstr>
      <vt:lpstr>Wingdings</vt:lpstr>
      <vt:lpstr>Office テーマ</vt:lpstr>
      <vt:lpstr>ワークシート</vt:lpstr>
      <vt:lpstr>数式</vt:lpstr>
      <vt:lpstr>The MOT and Venture Business</vt:lpstr>
      <vt:lpstr>Schedule </vt:lpstr>
      <vt:lpstr>What is learning?</vt:lpstr>
      <vt:lpstr>A useful link for your document</vt:lpstr>
      <vt:lpstr>Topic 1 Outlines and Introduction </vt:lpstr>
      <vt:lpstr>Agenda</vt:lpstr>
      <vt:lpstr>1. Key Concepts of Corporate Management </vt:lpstr>
      <vt:lpstr>Managerial resources</vt:lpstr>
      <vt:lpstr>Sales per minute</vt:lpstr>
      <vt:lpstr>Sales per minute</vt:lpstr>
      <vt:lpstr>Sales per minute</vt:lpstr>
      <vt:lpstr>Suicides per minute</vt:lpstr>
      <vt:lpstr>Suicides per minute</vt:lpstr>
      <vt:lpstr>Emergency telephone calls per minute</vt:lpstr>
      <vt:lpstr>Traffic accident fatalities per minute</vt:lpstr>
      <vt:lpstr>An Annual income（2010）</vt:lpstr>
      <vt:lpstr>Our personal reason: Self- actualization</vt:lpstr>
      <vt:lpstr>PowerPoint プレゼンテーション</vt:lpstr>
      <vt:lpstr>GDP Ranking （2021＆2022）</vt:lpstr>
      <vt:lpstr>Millionaires （2022）</vt:lpstr>
      <vt:lpstr>Millionaires （2021）</vt:lpstr>
      <vt:lpstr>PowerPoint プレゼンテーション</vt:lpstr>
      <vt:lpstr>GDP Ranking （2015）</vt:lpstr>
      <vt:lpstr>Millionaires （2015）</vt:lpstr>
      <vt:lpstr>The World’s Billionaires</vt:lpstr>
      <vt:lpstr>PowerPoint プレゼンテーション</vt:lpstr>
      <vt:lpstr>PowerPoint プレゼンテーション</vt:lpstr>
      <vt:lpstr>PowerPoint プレゼンテーション</vt:lpstr>
      <vt:lpstr>Tips</vt:lpstr>
      <vt:lpstr>Tips</vt:lpstr>
      <vt:lpstr>Tips</vt:lpstr>
      <vt:lpstr>A Framework of Companies </vt:lpstr>
      <vt:lpstr>Profit, Efficiency, and Productivity</vt:lpstr>
      <vt:lpstr>2. Case Studies</vt:lpstr>
      <vt:lpstr>Cost per each page</vt:lpstr>
      <vt:lpstr>PowerPoint プレゼンテーション</vt:lpstr>
      <vt:lpstr>PowerPoint プレゼンテーション</vt:lpstr>
      <vt:lpstr>Answer</vt:lpstr>
      <vt:lpstr>Answer</vt:lpstr>
      <vt:lpstr>Answer</vt:lpstr>
      <vt:lpstr>Another answer</vt:lpstr>
      <vt:lpstr>Benefit or loss?</vt:lpstr>
      <vt:lpstr>Answer</vt:lpstr>
      <vt:lpstr>To think about……</vt:lpstr>
      <vt:lpstr>3. Other Basic Concepts in Corporate Management </vt:lpstr>
      <vt:lpstr>PowerPoint プレゼンテーション</vt:lpstr>
      <vt:lpstr>Three useful skills</vt:lpstr>
      <vt:lpstr>PowerPoint プレゼンテーション</vt:lpstr>
      <vt:lpstr>Three layers in Corporation</vt:lpstr>
      <vt:lpstr>Develop your career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80</cp:revision>
  <cp:lastPrinted>2017-06-11T05:31:36Z</cp:lastPrinted>
  <dcterms:created xsi:type="dcterms:W3CDTF">2009-10-22T07:47:52Z</dcterms:created>
  <dcterms:modified xsi:type="dcterms:W3CDTF">2023-09-07T02:38:56Z</dcterms:modified>
</cp:coreProperties>
</file>