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  <p:sldMasterId id="2147484007" r:id="rId2"/>
  </p:sldMasterIdLst>
  <p:notesMasterIdLst>
    <p:notesMasterId r:id="rId45"/>
  </p:notesMasterIdLst>
  <p:handoutMasterIdLst>
    <p:handoutMasterId r:id="rId46"/>
  </p:handoutMasterIdLst>
  <p:sldIdLst>
    <p:sldId id="497" r:id="rId3"/>
    <p:sldId id="531" r:id="rId4"/>
    <p:sldId id="298" r:id="rId5"/>
    <p:sldId id="494" r:id="rId6"/>
    <p:sldId id="474" r:id="rId7"/>
    <p:sldId id="475" r:id="rId8"/>
    <p:sldId id="411" r:id="rId9"/>
    <p:sldId id="413" r:id="rId10"/>
    <p:sldId id="415" r:id="rId11"/>
    <p:sldId id="417" r:id="rId12"/>
    <p:sldId id="478" r:id="rId13"/>
    <p:sldId id="492" r:id="rId14"/>
    <p:sldId id="419" r:id="rId15"/>
    <p:sldId id="421" r:id="rId16"/>
    <p:sldId id="423" r:id="rId17"/>
    <p:sldId id="425" r:id="rId18"/>
    <p:sldId id="429" r:id="rId19"/>
    <p:sldId id="436" r:id="rId20"/>
    <p:sldId id="479" r:id="rId21"/>
    <p:sldId id="444" r:id="rId22"/>
    <p:sldId id="452" r:id="rId23"/>
    <p:sldId id="495" r:id="rId24"/>
    <p:sldId id="454" r:id="rId25"/>
    <p:sldId id="456" r:id="rId26"/>
    <p:sldId id="464" r:id="rId27"/>
    <p:sldId id="466" r:id="rId28"/>
    <p:sldId id="468" r:id="rId29"/>
    <p:sldId id="477" r:id="rId30"/>
    <p:sldId id="289" r:id="rId31"/>
    <p:sldId id="526" r:id="rId32"/>
    <p:sldId id="514" r:id="rId33"/>
    <p:sldId id="530" r:id="rId34"/>
    <p:sldId id="516" r:id="rId35"/>
    <p:sldId id="529" r:id="rId36"/>
    <p:sldId id="528" r:id="rId37"/>
    <p:sldId id="518" r:id="rId38"/>
    <p:sldId id="517" r:id="rId39"/>
    <p:sldId id="519" r:id="rId40"/>
    <p:sldId id="520" r:id="rId41"/>
    <p:sldId id="527" r:id="rId42"/>
    <p:sldId id="521" r:id="rId43"/>
    <p:sldId id="515" r:id="rId44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77293" autoAdjust="0"/>
  </p:normalViewPr>
  <p:slideViewPr>
    <p:cSldViewPr>
      <p:cViewPr varScale="1">
        <p:scale>
          <a:sx n="53" d="100"/>
          <a:sy n="53" d="100"/>
        </p:scale>
        <p:origin x="6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74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microsoft.com/office/2016/11/relationships/changesInfo" Target="changesInfos/changesInfo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83DB1395-78CB-4BC1-B80B-6E2719AE5C81}"/>
    <pc:docChg chg="modSld">
      <pc:chgData name="伊藤　孝夫" userId="7223191e-6c99-4ba4-b4dc-210160b35a3d" providerId="ADAL" clId="{83DB1395-78CB-4BC1-B80B-6E2719AE5C81}" dt="2023-08-25T07:04:05.138" v="0" actId="729"/>
      <pc:docMkLst>
        <pc:docMk/>
      </pc:docMkLst>
      <pc:sldChg chg="mod modShow">
        <pc:chgData name="伊藤　孝夫" userId="7223191e-6c99-4ba4-b4dc-210160b35a3d" providerId="ADAL" clId="{83DB1395-78CB-4BC1-B80B-6E2719AE5C81}" dt="2023-08-25T07:04:05.138" v="0" actId="729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6284A483-0C02-4DC3-B90E-375922181606}"/>
    <pc:docChg chg="undo custSel addSld delSld modSld">
      <pc:chgData name="伊藤　孝夫" userId="7223191e-6c99-4ba4-b4dc-210160b35a3d" providerId="ADAL" clId="{6284A483-0C02-4DC3-B90E-375922181606}" dt="2022-10-19T05:50:49.485" v="186" actId="1076"/>
      <pc:docMkLst>
        <pc:docMk/>
      </pc:docMkLst>
      <pc:sldChg chg="modNotesTx">
        <pc:chgData name="伊藤　孝夫" userId="7223191e-6c99-4ba4-b4dc-210160b35a3d" providerId="ADAL" clId="{6284A483-0C02-4DC3-B90E-375922181606}" dt="2022-10-19T05:39:14.312" v="4"/>
        <pc:sldMkLst>
          <pc:docMk/>
          <pc:sldMk cId="1945699497" sldId="454"/>
        </pc:sldMkLst>
      </pc:sldChg>
      <pc:sldChg chg="del">
        <pc:chgData name="伊藤　孝夫" userId="7223191e-6c99-4ba4-b4dc-210160b35a3d" providerId="ADAL" clId="{6284A483-0C02-4DC3-B90E-375922181606}" dt="2022-10-19T05:20:14.422" v="0"/>
        <pc:sldMkLst>
          <pc:docMk/>
          <pc:sldMk cId="1416035627" sldId="467"/>
        </pc:sldMkLst>
      </pc:sldChg>
      <pc:sldChg chg="del">
        <pc:chgData name="伊藤　孝夫" userId="7223191e-6c99-4ba4-b4dc-210160b35a3d" providerId="ADAL" clId="{6284A483-0C02-4DC3-B90E-375922181606}" dt="2022-10-19T05:20:14.422" v="0"/>
        <pc:sldMkLst>
          <pc:docMk/>
          <pc:sldMk cId="1932588604" sldId="469"/>
        </pc:sldMkLst>
      </pc:sldChg>
      <pc:sldChg chg="del">
        <pc:chgData name="伊藤　孝夫" userId="7223191e-6c99-4ba4-b4dc-210160b35a3d" providerId="ADAL" clId="{6284A483-0C02-4DC3-B90E-375922181606}" dt="2022-10-19T05:20:20.331" v="1" actId="2696"/>
        <pc:sldMkLst>
          <pc:docMk/>
          <pc:sldMk cId="2466819709" sldId="496"/>
        </pc:sldMkLst>
      </pc:sldChg>
      <pc:sldChg chg="del">
        <pc:chgData name="伊藤　孝夫" userId="7223191e-6c99-4ba4-b4dc-210160b35a3d" providerId="ADAL" clId="{6284A483-0C02-4DC3-B90E-375922181606}" dt="2022-10-19T05:20:14.422" v="0"/>
        <pc:sldMkLst>
          <pc:docMk/>
          <pc:sldMk cId="2455675746" sldId="498"/>
        </pc:sldMkLst>
      </pc:sldChg>
      <pc:sldChg chg="addSp delSp modSp mod">
        <pc:chgData name="伊藤　孝夫" userId="7223191e-6c99-4ba4-b4dc-210160b35a3d" providerId="ADAL" clId="{6284A483-0C02-4DC3-B90E-375922181606}" dt="2022-10-19T05:46:21.023" v="104" actId="6549"/>
        <pc:sldMkLst>
          <pc:docMk/>
          <pc:sldMk cId="642147459" sldId="514"/>
        </pc:sldMkLst>
        <pc:spChg chg="mod">
          <ac:chgData name="伊藤　孝夫" userId="7223191e-6c99-4ba4-b4dc-210160b35a3d" providerId="ADAL" clId="{6284A483-0C02-4DC3-B90E-375922181606}" dt="2022-10-19T05:46:21.023" v="104" actId="6549"/>
          <ac:spMkLst>
            <pc:docMk/>
            <pc:sldMk cId="642147459" sldId="514"/>
            <ac:spMk id="6" creationId="{00000000-0000-0000-0000-000000000000}"/>
          </ac:spMkLst>
        </pc:spChg>
        <pc:spChg chg="add mod">
          <ac:chgData name="伊藤　孝夫" userId="7223191e-6c99-4ba4-b4dc-210160b35a3d" providerId="ADAL" clId="{6284A483-0C02-4DC3-B90E-375922181606}" dt="2022-10-19T05:41:49.040" v="18" actId="21"/>
          <ac:spMkLst>
            <pc:docMk/>
            <pc:sldMk cId="642147459" sldId="514"/>
            <ac:spMk id="7" creationId="{478801A0-D4EF-3F90-E287-BE597959502D}"/>
          </ac:spMkLst>
        </pc:spChg>
        <pc:graphicFrameChg chg="del">
          <ac:chgData name="伊藤　孝夫" userId="7223191e-6c99-4ba4-b4dc-210160b35a3d" providerId="ADAL" clId="{6284A483-0C02-4DC3-B90E-375922181606}" dt="2022-10-19T05:41:49.040" v="18" actId="21"/>
          <ac:graphicFrameMkLst>
            <pc:docMk/>
            <pc:sldMk cId="642147459" sldId="514"/>
            <ac:graphicFrameMk id="5" creationId="{00000000-0000-0000-0000-000000000000}"/>
          </ac:graphicFrameMkLst>
        </pc:graphicFrameChg>
        <pc:graphicFrameChg chg="add mod modGraphic">
          <ac:chgData name="伊藤　孝夫" userId="7223191e-6c99-4ba4-b4dc-210160b35a3d" providerId="ADAL" clId="{6284A483-0C02-4DC3-B90E-375922181606}" dt="2022-10-19T05:42:44.525" v="25" actId="1076"/>
          <ac:graphicFrameMkLst>
            <pc:docMk/>
            <pc:sldMk cId="642147459" sldId="514"/>
            <ac:graphicFrameMk id="8" creationId="{E30F2DF9-DC52-5ABF-A36C-32EC7AF39983}"/>
          </ac:graphicFrameMkLst>
        </pc:graphicFrameChg>
        <pc:picChg chg="add del">
          <ac:chgData name="伊藤　孝夫" userId="7223191e-6c99-4ba4-b4dc-210160b35a3d" providerId="ADAL" clId="{6284A483-0C02-4DC3-B90E-375922181606}" dt="2022-10-19T05:41:41.887" v="17"/>
          <ac:picMkLst>
            <pc:docMk/>
            <pc:sldMk cId="642147459" sldId="514"/>
            <ac:picMk id="2" creationId="{694EC11E-898B-1FA3-E97B-97602167F0F3}"/>
          </ac:picMkLst>
        </pc:picChg>
      </pc:sldChg>
      <pc:sldChg chg="addSp delSp modSp mod">
        <pc:chgData name="伊藤　孝夫" userId="7223191e-6c99-4ba4-b4dc-210160b35a3d" providerId="ADAL" clId="{6284A483-0C02-4DC3-B90E-375922181606}" dt="2022-10-19T05:46:27.058" v="105" actId="20577"/>
        <pc:sldMkLst>
          <pc:docMk/>
          <pc:sldMk cId="830296676" sldId="516"/>
        </pc:sldMkLst>
        <pc:spChg chg="add mod">
          <ac:chgData name="伊藤　孝夫" userId="7223191e-6c99-4ba4-b4dc-210160b35a3d" providerId="ADAL" clId="{6284A483-0C02-4DC3-B90E-375922181606}" dt="2022-10-19T05:44:04.826" v="88" actId="21"/>
          <ac:spMkLst>
            <pc:docMk/>
            <pc:sldMk cId="830296676" sldId="516"/>
            <ac:spMk id="3" creationId="{75864451-BE00-99F6-6864-6271F27E037E}"/>
          </ac:spMkLst>
        </pc:spChg>
        <pc:spChg chg="mod">
          <ac:chgData name="伊藤　孝夫" userId="7223191e-6c99-4ba4-b4dc-210160b35a3d" providerId="ADAL" clId="{6284A483-0C02-4DC3-B90E-375922181606}" dt="2022-10-19T05:46:27.058" v="105" actId="20577"/>
          <ac:spMkLst>
            <pc:docMk/>
            <pc:sldMk cId="830296676" sldId="516"/>
            <ac:spMk id="5" creationId="{00000000-0000-0000-0000-000000000000}"/>
          </ac:spMkLst>
        </pc:spChg>
        <pc:graphicFrameChg chg="del">
          <ac:chgData name="伊藤　孝夫" userId="7223191e-6c99-4ba4-b4dc-210160b35a3d" providerId="ADAL" clId="{6284A483-0C02-4DC3-B90E-375922181606}" dt="2022-10-19T05:44:04.826" v="88" actId="21"/>
          <ac:graphicFrameMkLst>
            <pc:docMk/>
            <pc:sldMk cId="830296676" sldId="516"/>
            <ac:graphicFrameMk id="6" creationId="{00000000-0000-0000-0000-000000000000}"/>
          </ac:graphicFrameMkLst>
        </pc:graphicFrameChg>
        <pc:graphicFrameChg chg="add mod">
          <ac:chgData name="伊藤　孝夫" userId="7223191e-6c99-4ba4-b4dc-210160b35a3d" providerId="ADAL" clId="{6284A483-0C02-4DC3-B90E-375922181606}" dt="2022-10-19T05:44:57.131" v="92"/>
          <ac:graphicFrameMkLst>
            <pc:docMk/>
            <pc:sldMk cId="830296676" sldId="516"/>
            <ac:graphicFrameMk id="7" creationId="{7BEDD241-3ABE-764F-23A7-2C65BE4FC43A}"/>
          </ac:graphicFrameMkLst>
        </pc:graphicFrameChg>
      </pc:sldChg>
      <pc:sldChg chg="addSp delSp modSp add del mod">
        <pc:chgData name="伊藤　孝夫" userId="7223191e-6c99-4ba4-b4dc-210160b35a3d" providerId="ADAL" clId="{6284A483-0C02-4DC3-B90E-375922181606}" dt="2022-10-19T05:40:47.358" v="15" actId="14100"/>
        <pc:sldMkLst>
          <pc:docMk/>
          <pc:sldMk cId="2377538287" sldId="526"/>
        </pc:sldMkLst>
        <pc:spChg chg="del">
          <ac:chgData name="伊藤　孝夫" userId="7223191e-6c99-4ba4-b4dc-210160b35a3d" providerId="ADAL" clId="{6284A483-0C02-4DC3-B90E-375922181606}" dt="2022-10-19T05:40:05.578" v="7" actId="21"/>
          <ac:spMkLst>
            <pc:docMk/>
            <pc:sldMk cId="2377538287" sldId="526"/>
            <ac:spMk id="2" creationId="{00000000-0000-0000-0000-000000000000}"/>
          </ac:spMkLst>
        </pc:spChg>
        <pc:spChg chg="mod">
          <ac:chgData name="伊藤　孝夫" userId="7223191e-6c99-4ba4-b4dc-210160b35a3d" providerId="ADAL" clId="{6284A483-0C02-4DC3-B90E-375922181606}" dt="2022-10-19T05:40:47.358" v="15" actId="14100"/>
          <ac:spMkLst>
            <pc:docMk/>
            <pc:sldMk cId="2377538287" sldId="526"/>
            <ac:spMk id="3" creationId="{00000000-0000-0000-0000-000000000000}"/>
          </ac:spMkLst>
        </pc:spChg>
        <pc:spChg chg="add del mod">
          <ac:chgData name="伊藤　孝夫" userId="7223191e-6c99-4ba4-b4dc-210160b35a3d" providerId="ADAL" clId="{6284A483-0C02-4DC3-B90E-375922181606}" dt="2022-10-19T05:40:09.810" v="8" actId="21"/>
          <ac:spMkLst>
            <pc:docMk/>
            <pc:sldMk cId="2377538287" sldId="526"/>
            <ac:spMk id="5" creationId="{30BB8F5A-26FC-AC92-0157-D21A34EDBBE4}"/>
          </ac:spMkLst>
        </pc:spChg>
      </pc:sldChg>
      <pc:sldChg chg="add">
        <pc:chgData name="伊藤　孝夫" userId="7223191e-6c99-4ba4-b4dc-210160b35a3d" providerId="ADAL" clId="{6284A483-0C02-4DC3-B90E-375922181606}" dt="2022-10-19T05:43:46.955" v="87" actId="2890"/>
        <pc:sldMkLst>
          <pc:docMk/>
          <pc:sldMk cId="754767391" sldId="528"/>
        </pc:sldMkLst>
      </pc:sldChg>
      <pc:sldChg chg="add del">
        <pc:chgData name="伊藤　孝夫" userId="7223191e-6c99-4ba4-b4dc-210160b35a3d" providerId="ADAL" clId="{6284A483-0C02-4DC3-B90E-375922181606}" dt="2022-10-19T05:33:57.995" v="3" actId="2696"/>
        <pc:sldMkLst>
          <pc:docMk/>
          <pc:sldMk cId="4188819512" sldId="528"/>
        </pc:sldMkLst>
      </pc:sldChg>
      <pc:sldChg chg="delSp modSp add del mod">
        <pc:chgData name="伊藤　孝夫" userId="7223191e-6c99-4ba4-b4dc-210160b35a3d" providerId="ADAL" clId="{6284A483-0C02-4DC3-B90E-375922181606}" dt="2022-10-19T05:46:11.007" v="101" actId="2696"/>
        <pc:sldMkLst>
          <pc:docMk/>
          <pc:sldMk cId="340737541" sldId="529"/>
        </pc:sldMkLst>
        <pc:spChg chg="del">
          <ac:chgData name="伊藤　孝夫" userId="7223191e-6c99-4ba4-b4dc-210160b35a3d" providerId="ADAL" clId="{6284A483-0C02-4DC3-B90E-375922181606}" dt="2022-10-19T05:44:19.558" v="90" actId="21"/>
          <ac:spMkLst>
            <pc:docMk/>
            <pc:sldMk cId="340737541" sldId="529"/>
            <ac:spMk id="6" creationId="{00000000-0000-0000-0000-000000000000}"/>
          </ac:spMkLst>
        </pc:spChg>
        <pc:graphicFrameChg chg="mod">
          <ac:chgData name="伊藤　孝夫" userId="7223191e-6c99-4ba4-b4dc-210160b35a3d" providerId="ADAL" clId="{6284A483-0C02-4DC3-B90E-375922181606}" dt="2022-10-19T05:46:01.973" v="100" actId="1076"/>
          <ac:graphicFrameMkLst>
            <pc:docMk/>
            <pc:sldMk cId="340737541" sldId="529"/>
            <ac:graphicFrameMk id="8" creationId="{E30F2DF9-DC52-5ABF-A36C-32EC7AF39983}"/>
          </ac:graphicFrameMkLst>
        </pc:graphicFrameChg>
      </pc:sldChg>
      <pc:sldChg chg="addSp modSp add mod">
        <pc:chgData name="伊藤　孝夫" userId="7223191e-6c99-4ba4-b4dc-210160b35a3d" providerId="ADAL" clId="{6284A483-0C02-4DC3-B90E-375922181606}" dt="2022-10-19T05:50:49.485" v="186" actId="1076"/>
        <pc:sldMkLst>
          <pc:docMk/>
          <pc:sldMk cId="641017095" sldId="530"/>
        </pc:sldMkLst>
        <pc:spChg chg="add mod">
          <ac:chgData name="伊藤　孝夫" userId="7223191e-6c99-4ba4-b4dc-210160b35a3d" providerId="ADAL" clId="{6284A483-0C02-4DC3-B90E-375922181606}" dt="2022-10-19T05:50:26.437" v="180" actId="14100"/>
          <ac:spMkLst>
            <pc:docMk/>
            <pc:sldMk cId="641017095" sldId="530"/>
            <ac:spMk id="2" creationId="{3EB9DF6F-2348-EA9F-7E0B-77EFE79D4C69}"/>
          </ac:spMkLst>
        </pc:spChg>
        <pc:spChg chg="add mod">
          <ac:chgData name="伊藤　孝夫" userId="7223191e-6c99-4ba4-b4dc-210160b35a3d" providerId="ADAL" clId="{6284A483-0C02-4DC3-B90E-375922181606}" dt="2022-10-19T05:50:45.045" v="185" actId="1076"/>
          <ac:spMkLst>
            <pc:docMk/>
            <pc:sldMk cId="641017095" sldId="530"/>
            <ac:spMk id="3" creationId="{0CC22B83-D9D9-248E-F035-4A4506C1A5A0}"/>
          </ac:spMkLst>
        </pc:spChg>
        <pc:spChg chg="add mod">
          <ac:chgData name="伊藤　孝夫" userId="7223191e-6c99-4ba4-b4dc-210160b35a3d" providerId="ADAL" clId="{6284A483-0C02-4DC3-B90E-375922181606}" dt="2022-10-19T05:50:49.485" v="186" actId="1076"/>
          <ac:spMkLst>
            <pc:docMk/>
            <pc:sldMk cId="641017095" sldId="530"/>
            <ac:spMk id="5" creationId="{87580416-10CA-4581-B39C-A672B4E05471}"/>
          </ac:spMkLst>
        </pc:spChg>
        <pc:spChg chg="mod">
          <ac:chgData name="伊藤　孝夫" userId="7223191e-6c99-4ba4-b4dc-210160b35a3d" providerId="ADAL" clId="{6284A483-0C02-4DC3-B90E-375922181606}" dt="2022-10-19T05:48:52.340" v="169" actId="6549"/>
          <ac:spMkLst>
            <pc:docMk/>
            <pc:sldMk cId="641017095" sldId="530"/>
            <ac:spMk id="6" creationId="{00000000-0000-0000-0000-000000000000}"/>
          </ac:spMkLst>
        </pc:spChg>
        <pc:spChg chg="add mod">
          <ac:chgData name="伊藤　孝夫" userId="7223191e-6c99-4ba4-b4dc-210160b35a3d" providerId="ADAL" clId="{6284A483-0C02-4DC3-B90E-375922181606}" dt="2022-10-19T05:50:42.366" v="184" actId="1076"/>
          <ac:spMkLst>
            <pc:docMk/>
            <pc:sldMk cId="641017095" sldId="530"/>
            <ac:spMk id="9" creationId="{C612D1C9-73F3-A0CE-9DFE-A79C8DDA30C4}"/>
          </ac:spMkLst>
        </pc:spChg>
      </pc:sldChg>
    </pc:docChg>
  </pc:docChgLst>
  <pc:docChgLst>
    <pc:chgData name="伊藤　孝夫" userId="7223191e-6c99-4ba4-b4dc-210160b35a3d" providerId="ADAL" clId="{B35CD128-7DFF-455E-A87D-03BA5D8E9AAA}"/>
    <pc:docChg chg="delSld">
      <pc:chgData name="伊藤　孝夫" userId="7223191e-6c99-4ba4-b4dc-210160b35a3d" providerId="ADAL" clId="{B35CD128-7DFF-455E-A87D-03BA5D8E9AAA}" dt="2023-09-07T03:21:18.014" v="0" actId="2696"/>
      <pc:docMkLst>
        <pc:docMk/>
      </pc:docMkLst>
      <pc:sldChg chg="del">
        <pc:chgData name="伊藤　孝夫" userId="7223191e-6c99-4ba4-b4dc-210160b35a3d" providerId="ADAL" clId="{B35CD128-7DFF-455E-A87D-03BA5D8E9AAA}" dt="2023-09-07T03:21:18.014" v="0" actId="2696"/>
        <pc:sldMkLst>
          <pc:docMk/>
          <pc:sldMk cId="2934623251" sldId="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84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84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28" y="4925235"/>
            <a:ext cx="5678445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8117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70FC8F-3752-4DB0-B2BF-08DD5E0206A7}" type="slidenum">
              <a:rPr lang="ja-JP" altLang="en-US" smtClean="0"/>
              <a:pPr>
                <a:defRPr/>
              </a:pPr>
              <a:t>40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3336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70FC8F-3752-4DB0-B2BF-08DD5E0206A7}" type="slidenum">
              <a:rPr lang="ja-JP" altLang="en-US" smtClean="0"/>
              <a:pPr>
                <a:defRPr/>
              </a:pPr>
              <a:t>41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227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FBB06-1AF4-4E95-BA9C-38ED7EE7738D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85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http://iroha.sogokyouiku.com/?eid=1630766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70FC8F-3752-4DB0-B2BF-08DD5E0206A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665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Daft, 510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17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7185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Daft,</a:t>
            </a:r>
            <a:r>
              <a:rPr kumimoji="1" lang="en-US" altLang="ja-JP" baseline="0" dirty="0"/>
              <a:t> 526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15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Daft,</a:t>
            </a:r>
            <a:r>
              <a:rPr kumimoji="1" lang="en-US" altLang="ja-JP" baseline="0" dirty="0"/>
              <a:t> 526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2832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R. L. Daft Management, 5th edition, 29</a:t>
            </a:r>
            <a:r>
              <a:rPr kumimoji="1" lang="ja-JP" altLang="en-US" dirty="0"/>
              <a:t>頁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7938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27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6884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70FC8F-3752-4DB0-B2BF-08DD5E0206A7}" type="slidenum">
              <a:rPr lang="ja-JP" altLang="en-US" smtClean="0"/>
              <a:pPr>
                <a:defRPr/>
              </a:pPr>
              <a:t>36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932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B1A2A-7A43-47BC-BFAA-BE6A248E25F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553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26BEA-F223-4EBD-8DAA-4DB71E0338D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0632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208C8-1292-4C61-9997-30BF1D3A62D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78269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EF31A-75FB-40C7-A2EA-9AF1262036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0804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AF3FF-3A87-4740-8212-0F74EC4AB5C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4521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2D87-515B-4E98-864C-91B1FB5B8FF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7583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B264F-4F10-4979-B355-F87D2BB65D5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45923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4D29-0E5B-4609-BC6C-4A6D048FF5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322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2E7F5-2A47-41C6-9322-3FADAF5DE29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6526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C8F9F-D574-46A0-8659-AA328FE4FF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1121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A25F-8740-4354-A884-ECC02731EF3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99181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B02C-5A94-4333-8BD5-541FAD2A16E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226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E526D6-D2DC-4692-BE20-04CB24F5621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4298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536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83264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kumimoji="1"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power (external power)</a:t>
            </a:r>
          </a:p>
          <a:p>
            <a:pPr marL="0" indent="0">
              <a:buNone/>
            </a:pPr>
            <a:r>
              <a:rPr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kumimoji="1"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Legitimate power: Power that stems from a formal management position in an organization and the authority granted to it.</a:t>
            </a:r>
          </a:p>
          <a:p>
            <a:pPr marL="0" indent="0">
              <a:buNone/>
            </a:pPr>
            <a:r>
              <a:rPr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R</a:t>
            </a:r>
            <a:r>
              <a:rPr kumimoji="1"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eward power: Power that results from the authority to reward others.</a:t>
            </a:r>
          </a:p>
          <a:p>
            <a:pPr marL="0" indent="0">
              <a:buNone/>
            </a:pPr>
            <a:r>
              <a:rPr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C</a:t>
            </a:r>
            <a:r>
              <a:rPr kumimoji="1" lang="en-US" altLang="ja-JP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oercive power: Power that stems from the authority to punish or recommend punishment. 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493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0" y="1052736"/>
            <a:ext cx="9144000" cy="5400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power (internal power)</a:t>
            </a:r>
          </a:p>
          <a:p>
            <a:pPr marL="0" indent="0">
              <a:buNone/>
            </a:pPr>
            <a:r>
              <a:rPr lang="en-US" altLang="ja-JP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Expert power: Power that stems from special knowledge of or skill in the performed by subordinates.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Referent power: Power that results from characteristics that command subordinates’ identification with , respect and admiration for, and desire to emulate the leader.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726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altLang="ja-JP" sz="3600" dirty="0">
                <a:latin typeface="+mn-ea"/>
                <a:ea typeface="+mn-ea"/>
              </a:rPr>
              <a:t>3. Ten</a:t>
            </a:r>
            <a:r>
              <a:rPr lang="ja-JP" altLang="en-US" sz="3600" dirty="0">
                <a:latin typeface="+mn-ea"/>
                <a:ea typeface="+mn-ea"/>
              </a:rPr>
              <a:t> </a:t>
            </a:r>
            <a:r>
              <a:rPr lang="en-US" altLang="ja-JP" sz="3600" dirty="0">
                <a:latin typeface="+mn-ea"/>
                <a:ea typeface="+mn-ea"/>
              </a:rPr>
              <a:t>Leadership Theories</a:t>
            </a:r>
            <a:endParaRPr lang="ja-JP" altLang="en-US" sz="3600" dirty="0">
              <a:latin typeface="+mn-ea"/>
              <a:ea typeface="+mn-ea"/>
            </a:endParaRP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52715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①</a:t>
            </a:r>
            <a:r>
              <a:rPr lang="en-US" altLang="ja-JP" sz="2400" dirty="0"/>
              <a:t> The Great Man Theory</a:t>
            </a:r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dirty="0"/>
              <a:t>The Trait Theory of Leadership</a:t>
            </a:r>
          </a:p>
          <a:p>
            <a:pPr marL="0" indent="0">
              <a:buNone/>
            </a:pPr>
            <a:r>
              <a:rPr lang="en-US" altLang="ja-JP" sz="2400" dirty="0"/>
              <a:t>③ The Skills Theory of Leadership</a:t>
            </a:r>
          </a:p>
          <a:p>
            <a:pPr marL="0" indent="0">
              <a:buNone/>
            </a:pPr>
            <a:r>
              <a:rPr lang="en-US" altLang="ja-JP" sz="2400" dirty="0"/>
              <a:t>④ The Style Theory of Leadership</a:t>
            </a:r>
          </a:p>
          <a:p>
            <a:pPr marL="0" indent="0">
              <a:buNone/>
            </a:pPr>
            <a:r>
              <a:rPr lang="ja-JP" altLang="en-US" sz="2400" dirty="0"/>
              <a:t>⑤</a:t>
            </a:r>
            <a:r>
              <a:rPr lang="en-US" altLang="ja-JP" sz="2400" dirty="0"/>
              <a:t> The</a:t>
            </a:r>
            <a:r>
              <a:rPr lang="ja-JP" altLang="en-US" sz="2400" dirty="0"/>
              <a:t> </a:t>
            </a:r>
            <a:r>
              <a:rPr lang="en-US" altLang="ja-JP" sz="2400" dirty="0"/>
              <a:t>Situational Leadership Theory</a:t>
            </a:r>
          </a:p>
          <a:p>
            <a:pPr marL="0" indent="0">
              <a:buNone/>
            </a:pPr>
            <a:r>
              <a:rPr lang="ja-JP" altLang="en-US" sz="2400" dirty="0"/>
              <a:t>⑥ </a:t>
            </a:r>
            <a:r>
              <a:rPr lang="en-US" altLang="ja-JP" sz="2400" dirty="0"/>
              <a:t>The Contingency Theory</a:t>
            </a:r>
          </a:p>
          <a:p>
            <a:pPr marL="0" indent="0">
              <a:buNone/>
            </a:pPr>
            <a:r>
              <a:rPr lang="ja-JP" altLang="en-US" sz="2400" dirty="0"/>
              <a:t>⑦</a:t>
            </a:r>
            <a:r>
              <a:rPr lang="en-US" altLang="ja-JP" sz="2400" dirty="0"/>
              <a:t> Transactional Leadership</a:t>
            </a:r>
          </a:p>
          <a:p>
            <a:pPr marL="0" indent="0">
              <a:buNone/>
            </a:pPr>
            <a:r>
              <a:rPr lang="ja-JP" altLang="en-US" sz="2400" dirty="0"/>
              <a:t>⑧ </a:t>
            </a:r>
            <a:r>
              <a:rPr lang="en-US" altLang="ja-JP" sz="2400" dirty="0"/>
              <a:t>Transformational Leadership Theory</a:t>
            </a:r>
          </a:p>
          <a:p>
            <a:pPr marL="0" indent="0">
              <a:buNone/>
            </a:pPr>
            <a:r>
              <a:rPr lang="en-US" altLang="ja-JP" sz="2400" dirty="0"/>
              <a:t>⑨</a:t>
            </a:r>
            <a:r>
              <a:rPr lang="ja-JP" altLang="en-US" sz="2400" dirty="0"/>
              <a:t> </a:t>
            </a:r>
            <a:r>
              <a:rPr lang="en-US" altLang="ja-JP" sz="2400" dirty="0"/>
              <a:t>Leader-Member eXchange Theory</a:t>
            </a:r>
            <a:r>
              <a:rPr lang="ja-JP" altLang="en-US" sz="2400" dirty="0"/>
              <a:t>）</a:t>
            </a:r>
          </a:p>
          <a:p>
            <a:pPr marL="0" indent="0">
              <a:buNone/>
            </a:pPr>
            <a:r>
              <a:rPr lang="ja-JP" altLang="en-US" sz="2400" dirty="0"/>
              <a:t>⑩ </a:t>
            </a:r>
            <a:r>
              <a:rPr lang="en-US" altLang="ja-JP" sz="2400" dirty="0"/>
              <a:t>Servant Leadership Theory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926BEA-F223-4EBD-8DAA-4DB71E0338D1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 Narrow" panose="020B0606020202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183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Leadership traits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87128"/>
            <a:ext cx="9144000" cy="179785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en-US" altLang="ja-JP" sz="4000" dirty="0"/>
              <a:t>Distinguishing personal characteristics, such as intelligence, values, and appearance</a:t>
            </a:r>
            <a:endParaRPr kumimoji="1" lang="ja-JP" altLang="en-US" sz="4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0" y="3501008"/>
            <a:ext cx="9144000" cy="21602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/>
              <a:t>Personal traits: physical, social, and work-related characteristics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7243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86700" cy="687611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Personal characteristics of Leaders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020186"/>
              </p:ext>
            </p:extLst>
          </p:nvPr>
        </p:nvGraphicFramePr>
        <p:xfrm>
          <a:off x="0" y="1052736"/>
          <a:ext cx="9144000" cy="5661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8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1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Personality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Alertness, originality, creativity, ethical conduct, self-confidence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background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Mobility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1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Intelligence and ability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Judgment, decisiveness, knowledge, fluency of speech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characteristics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Activity, energy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16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Work-related characteristics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 drive, desire to excel, drive for responsibility, responsibility in pursuit of goals, task orientation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0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characteristics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 to enlist cooperation, cooperativeness, popularity, prestige, sociability, interpersonal skills, social participation, tact, diplomacy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" marR="5933" marT="593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42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0443" y="260648"/>
            <a:ext cx="7886700" cy="97564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Autocratic versus democratic leaders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3933056"/>
            <a:ext cx="9144000" cy="230425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4000" dirty="0"/>
              <a:t>Democratic leader: A leader who delegates authority to others, encourages participation, and relies on expert and referent power to manage subordinates.</a:t>
            </a:r>
            <a:endParaRPr kumimoji="1" lang="ja-JP" altLang="en-US" sz="4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1270206"/>
            <a:ext cx="9144000" cy="24468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/>
              <a:t>Autocratic leader: A leader who tends to centralize authority and rely on legitimate, reward, and coercive power to manage subordinates.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31413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flipH="1">
            <a:off x="107500" y="2132856"/>
            <a:ext cx="8856986" cy="1296144"/>
          </a:xfrm>
          <a:prstGeom prst="rt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直角三角形 4"/>
          <p:cNvSpPr/>
          <p:nvPr/>
        </p:nvSpPr>
        <p:spPr>
          <a:xfrm rot="10800000" flipH="1">
            <a:off x="75332" y="2132856"/>
            <a:ext cx="8889155" cy="129614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349" y="2312568"/>
            <a:ext cx="378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 authority by manager</a:t>
            </a:r>
            <a:endParaRPr kumimoji="1" lang="ja-JP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1998" y="2791069"/>
            <a:ext cx="4285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 of freedom for subordinates</a:t>
            </a:r>
            <a:endParaRPr kumimoji="1" lang="ja-JP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869362"/>
              </p:ext>
            </p:extLst>
          </p:nvPr>
        </p:nvGraphicFramePr>
        <p:xfrm>
          <a:off x="96911" y="3474721"/>
          <a:ext cx="8867572" cy="2598420"/>
        </p:xfrm>
        <a:graphic>
          <a:graphicData uri="http://schemas.openxmlformats.org/drawingml/2006/table">
            <a:tbl>
              <a:tblPr/>
              <a:tblGrid>
                <a:gridCol w="633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339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518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45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ger makes decision and announces it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sells decision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presents ideas and invites questions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presents tentative decision subject to change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presents problem, gets suggestions, makes decision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defines limits, asks group to make decision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Manager permits subordinates to function within limits defined by superior</a:t>
                      </a:r>
                    </a:p>
                  </a:txBody>
                  <a:tcPr marL="8164" marR="8164" marT="81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804248" y="1052735"/>
            <a:ext cx="2112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Subordinate-centered leadership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475" y="980728"/>
            <a:ext cx="1642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Boss-centered leadership</a:t>
            </a:r>
            <a:endParaRPr kumimoji="1" lang="ja-JP" altLang="en-US" dirty="0"/>
          </a:p>
        </p:txBody>
      </p:sp>
      <p:sp>
        <p:nvSpPr>
          <p:cNvPr id="11" name="ストライプ矢印 10"/>
          <p:cNvSpPr/>
          <p:nvPr/>
        </p:nvSpPr>
        <p:spPr>
          <a:xfrm>
            <a:off x="1331640" y="1508924"/>
            <a:ext cx="5256584" cy="400039"/>
          </a:xfrm>
          <a:prstGeom prst="stripedRightArrow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ストライプ矢印 11"/>
          <p:cNvSpPr/>
          <p:nvPr/>
        </p:nvSpPr>
        <p:spPr>
          <a:xfrm rot="10800000">
            <a:off x="1570666" y="1052735"/>
            <a:ext cx="5256584" cy="400039"/>
          </a:xfrm>
          <a:prstGeom prst="strip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9202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8501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Behavior approach: Michigan studies(style leadershi</a:t>
            </a:r>
            <a:r>
              <a:rPr lang="en-US" altLang="ja-JP" dirty="0"/>
              <a:t>p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024896"/>
              </p:ext>
            </p:extLst>
          </p:nvPr>
        </p:nvGraphicFramePr>
        <p:xfrm>
          <a:off x="0" y="1052738"/>
          <a:ext cx="9144000" cy="5742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2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52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(1, 9) </a:t>
                      </a:r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 Club Management 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Thoughtful attention to the needs of people for satisfying relationships leads to a comfortable, friendly organization atmosphere and work tempo.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(9, 9) </a:t>
                      </a:r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 Management Work 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accomplishment is from committed people; interdependence through a "common stake" in organization purpose leads to relationships of trust and respect.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9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96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concern people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2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(5, 5) </a:t>
                      </a:r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Middle-of-the-Road management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Adequate organization performance is possible through balancing the necessity to get out work with maintaining morale of people at a satisfactory level.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2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9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2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(1, 1) </a:t>
                      </a:r>
                      <a:r>
                        <a:rPr lang="en-US" altLang="ja-JP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impoverished Management</a:t>
                      </a:r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Exertion of minimum effort to get required work done is appropriate to sustain organization membership.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(9, 9) </a:t>
                      </a:r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Authority-Compliance 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Efficiency in operations results from arranging conditions of work in such a way that human elements interfere to a minimum degree.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29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2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concern for production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直線コネクタ 6"/>
          <p:cNvCxnSpPr/>
          <p:nvPr/>
        </p:nvCxnSpPr>
        <p:spPr>
          <a:xfrm flipV="1">
            <a:off x="1691680" y="980728"/>
            <a:ext cx="0" cy="532859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2627784" y="984859"/>
            <a:ext cx="0" cy="532446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7308304" y="1124744"/>
            <a:ext cx="0" cy="518457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8244408" y="1124744"/>
            <a:ext cx="0" cy="518457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755576" y="1628800"/>
            <a:ext cx="8388424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755576" y="2162917"/>
            <a:ext cx="8388424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755576" y="5692405"/>
            <a:ext cx="8388424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511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0" y="11663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Behavior approach: Hersey and Blanchard’s Situational Theory</a:t>
            </a:r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0" y="1556792"/>
            <a:ext cx="9144000" cy="30963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Situational theory: a contingency to leadership that links the leader’s behavioral style with the task readiness of subordinates.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50801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95778" y="451882"/>
            <a:ext cx="6880438" cy="597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967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Schedule </a:t>
            </a:r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08:50-16:20, Saturday and Sunday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Lecture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Outlines and Introduction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The evolution of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Stock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Case Studies and Group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Motivation (self Learning)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Organization Structure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Decision-making and Strategy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Leadership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Entrepreneur and Venture Business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Presentation and/or Final Examination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Review and Free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05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New leadership for learning organizations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0" y="1484784"/>
            <a:ext cx="9144000" cy="1800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Transactional leader: a leader who clarifies subordinates’ role and task requirements, initiates structure, provides rewards, and displays consideration for subordinates.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3429000"/>
            <a:ext cx="9144000" cy="1800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Charismatic leader: A leader who has the ability to motivate subordinates to transcend their expected performance.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115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008112"/>
          </a:xfrm>
        </p:spPr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4. Determining Your Leadership Style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1973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T-P Leadership Questionnaire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915991"/>
              </p:ext>
            </p:extLst>
          </p:nvPr>
        </p:nvGraphicFramePr>
        <p:xfrm>
          <a:off x="0" y="764704"/>
          <a:ext cx="9144000" cy="6060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I would most likely act as the spokesperson of the group.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overtime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allow members complete freedom in their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the use of uniform procedures.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permit members to use their own judgment in solving problems.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stress being ahead of competing groups.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as a representative of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8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needle members for greater effort.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9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try out my ideas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let members do their work the way they think best.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be working hard for a promotion.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tolerate postponement and uncertainty.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for the group if there were visitors present.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keep the work moving at a rapid pace.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turn the members loose on a job and let them go to it.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settle conflicts when they occur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99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get swamped by details.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325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kumimoji="1" lang="en-US" altLang="ja-JP" dirty="0"/>
              <a:t>T-P Leadership Questionnaire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354381"/>
              </p:ext>
            </p:extLst>
          </p:nvPr>
        </p:nvGraphicFramePr>
        <p:xfrm>
          <a:off x="1" y="836707"/>
          <a:ext cx="9108504" cy="6021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9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18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I would represent the group at outside meetings.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0" kern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ja-JP" sz="19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19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be reluctant to allow the members any freedom of action.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20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decide what should be done and how it should be done.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21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push for increased production.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22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let some members have authority which I could keep.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23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Things would usually turn out as I had predicted.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24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allow the group a high degree of initiative.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25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assign group members to particular tasks.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26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be willing to make changes.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27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ask the members to work harder.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28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trust the group members to exercise good judgment.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29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schedule the work to be done.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30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refuse to explain my actions.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31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persuade others that my ideas are to their advantage.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32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permit the group to set its own pace.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33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urge the group to beat its previous record.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9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34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act without consulting the group.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38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35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I would ask that group members follow standard rules and regulation.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A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F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O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S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kern="0" dirty="0">
                          <a:effectLst/>
                        </a:rPr>
                        <a:t>N</a:t>
                      </a:r>
                      <a:endParaRPr lang="ja-JP" sz="1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99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kumimoji="1" lang="en-US" altLang="ja-JP" dirty="0"/>
              <a:t>T-P Leadership </a:t>
            </a:r>
            <a:r>
              <a:rPr lang="en-US" altLang="ja-JP" dirty="0"/>
              <a:t>Q</a:t>
            </a:r>
            <a:r>
              <a:rPr kumimoji="1" lang="en-US" altLang="ja-JP" dirty="0"/>
              <a:t>uestionnaire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5496" y="836712"/>
            <a:ext cx="91085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T-P Leadership Questionnaire is scored as follows: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the item number for item 8, 12, 17, 18, 19, 30, 34, and 35.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number 1 in front of a circled item number if you responded S (seldom) or N (never) to that item.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write a number 1 in front of item numbers not circles if you responded A (always) or F (frequently).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the number 1s that you have written in front of the following items: 3, 5, 8, 10, 15, 18, 19, 22, 24, 26, 28, 30, 32, 34, and 35.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the circle number 1s. This is your score for concern for people. Record the score in the blank following the letter P at the end of the questionnaire.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un-circled number 1s. This is your score for concern for task. Record this number in the blank following the letter T.</a:t>
            </a:r>
            <a:endParaRPr lang="ja-JP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31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3600" dirty="0">
                <a:latin typeface="+mn-ea"/>
                <a:ea typeface="+mn-ea"/>
              </a:rPr>
              <a:t>5. Determining Your Leadership Skills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25747"/>
              </p:ext>
            </p:extLst>
          </p:nvPr>
        </p:nvGraphicFramePr>
        <p:xfrm>
          <a:off x="0" y="1412774"/>
          <a:ext cx="9144000" cy="4824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3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81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Conceptual skills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The cognitive ability to see the organization as a whole and the relationship among its</a:t>
                      </a:r>
                      <a:r>
                        <a:rPr lang="en-US" altLang="ja-JP" sz="3200" u="none" strike="noStrike" baseline="0" dirty="0">
                          <a:effectLst/>
                        </a:rPr>
                        <a:t> parts.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1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Human skills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The ability to work with and through</a:t>
                      </a:r>
                      <a:r>
                        <a:rPr lang="en-US" altLang="ja-JP" sz="3200" u="none" strike="noStrike" baseline="0" dirty="0">
                          <a:effectLst/>
                        </a:rPr>
                        <a:t> other people and to work effectively as a group member.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Technical skills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</a:rPr>
                        <a:t>The understanding of and proficiency in the performance of specific tasks.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43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3600" dirty="0"/>
              <a:t>Relationship of Conceptual, Human, and Technical Skills to Management Level</a:t>
            </a:r>
            <a:endParaRPr kumimoji="1" lang="ja-JP" altLang="en-US" sz="3600" dirty="0"/>
          </a:p>
        </p:txBody>
      </p:sp>
      <p:pic>
        <p:nvPicPr>
          <p:cNvPr id="1026" name="Picture 2" descr="C:\Users\ito\AppData\Local\Temp\2015年03月06日21時04分00秒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37737" y="-387424"/>
            <a:ext cx="1944217" cy="784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7504" y="2060847"/>
          <a:ext cx="1512168" cy="2443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893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Management</a:t>
                      </a:r>
                      <a:r>
                        <a:rPr kumimoji="1" lang="ja-JP" altLang="en-US" sz="1400" dirty="0"/>
                        <a:t>　</a:t>
                      </a:r>
                      <a:r>
                        <a:rPr kumimoji="1" lang="en-US" altLang="ja-JP" sz="1400" dirty="0"/>
                        <a:t>Level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22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Top Managers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373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Middle Managers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8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First</a:t>
                      </a:r>
                      <a:r>
                        <a:rPr kumimoji="1" lang="en-US" altLang="ja-JP" sz="1400" baseline="0" dirty="0"/>
                        <a:t>-Line Managers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Non-Managers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348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918295"/>
              </p:ext>
            </p:extLst>
          </p:nvPr>
        </p:nvGraphicFramePr>
        <p:xfrm>
          <a:off x="13529" y="1"/>
          <a:ext cx="9130471" cy="6935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00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13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Always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ften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ometimes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arely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have a number of tasks or homework to do, I set priorities and organize the work around the deadlines.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3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Most people would describe me as a good listener.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19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am deciding on a particular course of action for myself (such as hobbies to pursue, languages to study, which job to take, special projects to be involved in), I typically consider the long-term (three years or more) implications of what I would choose to do.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prefer technical or quantitative courses rather than those involving literature, psychology, or sociology.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have a serious disagreement with someone, I hang in there and talk it out until it is completely resolved.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have a project or assignment, I really get into the details rather than the “big picture” issue.*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7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would rather sit in front of my computer than spend a lot of time with people.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3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try to include others in activities or when there are discussions.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15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take a course, I relate what I am learning to other courses I have taken or concepts I have learned elsewhere.</a:t>
                      </a:r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70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somebody makes a mistake, I want to correct the person and let her or him know the proper answer or approach.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think it is better to be efficient with my time when talking with someone, rather than worry about the other person’s needs, so that I can get on with my real work.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know my long-term vision for career, family, and other activities and have thought it over carefully.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570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solving problems, I would much rather analyze some data or statistics than meet a group of people.</a:t>
                      </a:r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4812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I am working on a group project and someone doesn’t pull a full share of the load, I am more likely to complain to my friends rather than confront the slacker.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12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Talking about ideas or concepts can get me really enthused and excited.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620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type of management course for which this book is used really a waste of time.</a:t>
                      </a:r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620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think it is better to be polite and not to hurt people’s feelings.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3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or things interest me more than people.</a:t>
                      </a:r>
                      <a:endParaRPr lang="ja-JP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44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Results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0225"/>
              </p:ext>
            </p:extLst>
          </p:nvPr>
        </p:nvGraphicFramePr>
        <p:xfrm>
          <a:off x="-6" y="1628800"/>
          <a:ext cx="9144005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3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5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5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178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Conceptual skills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Human skills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Technical skills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Large than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Smaller than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Large than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Smaller than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Large than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Smaller than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Top Managers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40.57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45.28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39.62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19.81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15.1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61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Middle Managers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37.74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40.57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38.68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39.62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23.58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19.81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5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First-line Managers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33.96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37.74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17.92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38.68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48.12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23.58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65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Non-Managers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30.19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33.96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17.92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51.89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</a:rPr>
                        <a:t>48.12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309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algn="just" fontAlgn="ctr"/>
            <a:r>
              <a:rPr lang="en-US" altLang="ja-JP" sz="4800" dirty="0">
                <a:solidFill>
                  <a:srgbClr val="00B050"/>
                </a:solidFill>
              </a:rPr>
              <a:t>Topic 12 </a:t>
            </a:r>
            <a:r>
              <a:rPr lang="en-US" altLang="ja-JP" sz="4800" dirty="0"/>
              <a:t>Leadership</a:t>
            </a:r>
            <a:endParaRPr lang="en-US" altLang="ja-JP" sz="4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864096"/>
          </a:xfrm>
        </p:spPr>
        <p:txBody>
          <a:bodyPr/>
          <a:lstStyle/>
          <a:p>
            <a:r>
              <a:rPr lang="en-US" altLang="ja-JP" dirty="0"/>
              <a:t>T-P leadership Questionnaire</a:t>
            </a:r>
          </a:p>
          <a:p>
            <a:pPr marL="0" indent="0">
              <a:buNone/>
            </a:pPr>
            <a:endParaRPr lang="ja-JP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77538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31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294018"/>
            <a:ext cx="651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 </a:t>
            </a:r>
            <a:r>
              <a:rPr kumimoji="1" lang="en-US" altLang="ja-JP" dirty="0">
                <a:solidFill>
                  <a:srgbClr val="FF0000"/>
                </a:solidFill>
              </a:rPr>
              <a:t>Prepare the form of questionaries survey.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78801A0-D4EF-3F90-E287-BE5979595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8" name="コンテンツ プレースホルダー 3">
            <a:extLst>
              <a:ext uri="{FF2B5EF4-FFF2-40B4-BE49-F238E27FC236}">
                <a16:creationId xmlns:a16="http://schemas.microsoft.com/office/drawing/2014/main" id="{E30F2DF9-DC52-5ABF-A36C-32EC7AF399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565454"/>
              </p:ext>
            </p:extLst>
          </p:nvPr>
        </p:nvGraphicFramePr>
        <p:xfrm>
          <a:off x="179512" y="753043"/>
          <a:ext cx="8784976" cy="596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8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I would most likely act as the spokesperson of the group.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overtime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allow members complete freedom in their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the use of uniform procedures.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permit members to use their own judgment in solving problems.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stress being ahead of competing groups.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as a representative of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8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needle members for greater effort.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9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try out my ideas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let members do their work the way they think best.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be working hard for a promotion.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tolerate postponement and uncertainty.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for the group if there were visitors present.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keep the work moving at a rapid pace.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turn the members loose on a job and let them go to it.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settle conflicts when they occur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get swamped by details.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147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32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29401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 </a:t>
            </a:r>
            <a:r>
              <a:rPr kumimoji="1" lang="en-US" altLang="ja-JP" dirty="0">
                <a:solidFill>
                  <a:srgbClr val="FF0000"/>
                </a:solidFill>
              </a:rPr>
              <a:t>Circle the item number you agree or not.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78801A0-D4EF-3F90-E287-BE5979595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8" name="コンテンツ プレースホルダー 3">
            <a:extLst>
              <a:ext uri="{FF2B5EF4-FFF2-40B4-BE49-F238E27FC236}">
                <a16:creationId xmlns:a16="http://schemas.microsoft.com/office/drawing/2014/main" id="{E30F2DF9-DC52-5ABF-A36C-32EC7AF39983}"/>
              </a:ext>
            </a:extLst>
          </p:cNvPr>
          <p:cNvGraphicFramePr>
            <a:graphicFrameLocks/>
          </p:cNvGraphicFramePr>
          <p:nvPr/>
        </p:nvGraphicFramePr>
        <p:xfrm>
          <a:off x="179512" y="753043"/>
          <a:ext cx="8784976" cy="596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8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I would most likely act as the spokesperson of the group.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overtime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allow members complete freedom in their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the use of uniform procedures.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permit members to use their own judgment in solving problems.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stress being ahead of competing groups.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as a representative of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8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needle members for greater effort.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9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try out my ideas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let members do their work the way they think best.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be working hard for a promotion.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tolerate postponement and uncertainty.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for the group if there were visitors present.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keep the work moving at a rapid pace.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turn the members loose on a job and let them go to it.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settle conflicts when they occur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get swamped by details.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楕円 1">
            <a:extLst>
              <a:ext uri="{FF2B5EF4-FFF2-40B4-BE49-F238E27FC236}">
                <a16:creationId xmlns:a16="http://schemas.microsoft.com/office/drawing/2014/main" id="{3EB9DF6F-2348-EA9F-7E0B-77EFE79D4C69}"/>
              </a:ext>
            </a:extLst>
          </p:cNvPr>
          <p:cNvSpPr/>
          <p:nvPr/>
        </p:nvSpPr>
        <p:spPr>
          <a:xfrm>
            <a:off x="8665285" y="980728"/>
            <a:ext cx="299203" cy="261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0CC22B83-D9D9-248E-F035-4A4506C1A5A0}"/>
              </a:ext>
            </a:extLst>
          </p:cNvPr>
          <p:cNvSpPr/>
          <p:nvPr/>
        </p:nvSpPr>
        <p:spPr>
          <a:xfrm>
            <a:off x="8363283" y="1252984"/>
            <a:ext cx="299203" cy="261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87580416-10CA-4581-B39C-A672B4E05471}"/>
              </a:ext>
            </a:extLst>
          </p:cNvPr>
          <p:cNvSpPr/>
          <p:nvPr/>
        </p:nvSpPr>
        <p:spPr>
          <a:xfrm>
            <a:off x="7668344" y="1474152"/>
            <a:ext cx="299203" cy="261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612D1C9-73F3-A0CE-9DFE-A79C8DDA30C4}"/>
              </a:ext>
            </a:extLst>
          </p:cNvPr>
          <p:cNvSpPr/>
          <p:nvPr/>
        </p:nvSpPr>
        <p:spPr>
          <a:xfrm>
            <a:off x="8028384" y="980728"/>
            <a:ext cx="299203" cy="261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017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33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311705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② </a:t>
            </a:r>
            <a:r>
              <a:rPr kumimoji="1" lang="en-US" altLang="ja-JP" dirty="0">
                <a:solidFill>
                  <a:srgbClr val="FF0000"/>
                </a:solidFill>
              </a:rPr>
              <a:t>Circle the item number for item 8, 12, 17, 18, 19, 30, 34, and 35.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864451-BE00-99F6-6864-6271F27E0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  <p:graphicFrame>
        <p:nvGraphicFramePr>
          <p:cNvPr id="7" name="コンテンツ プレースホルダー 3">
            <a:extLst>
              <a:ext uri="{FF2B5EF4-FFF2-40B4-BE49-F238E27FC236}">
                <a16:creationId xmlns:a16="http://schemas.microsoft.com/office/drawing/2014/main" id="{7BEDD241-3ABE-764F-23A7-2C65BE4FC4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684980"/>
              </p:ext>
            </p:extLst>
          </p:nvPr>
        </p:nvGraphicFramePr>
        <p:xfrm>
          <a:off x="179512" y="836712"/>
          <a:ext cx="8784976" cy="596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8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I would most likely act as the spokesperson of the group.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overtime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allow members complete freedom in their work.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encourage the use of uniform procedures.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permit members to use their own judgment in solving problems.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stress being ahead of competing groups.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as a representative of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8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needle members for greater effort.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9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try out my ideas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let members do their work the way they think best.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11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be working hard for a promotion.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12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tolerate postponement and uncertainty.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13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speak for the group if there were visitors present.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14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keep the work moving at a rapid pace.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15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turn the members loose on a job and let them go to it.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16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settle conflicts when they occur in the group.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17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 would get swamped by details.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F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O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296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kumimoji="1" lang="en-US" altLang="ja-JP" dirty="0"/>
              <a:t>T-P Leadership </a:t>
            </a:r>
            <a:r>
              <a:rPr lang="en-US" altLang="ja-JP" dirty="0"/>
              <a:t>Q</a:t>
            </a:r>
            <a:r>
              <a:rPr kumimoji="1" lang="en-US" altLang="ja-JP" dirty="0"/>
              <a:t>uestionnaire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5496" y="836712"/>
            <a:ext cx="91085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T-P Leadership Questionnaire is scored as follows: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the item number for item 8, 12, 17, 18, 19, 30, 34, and 35.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number 1 in front of a circled item number if you responded S (seldom) or N (never) to that item.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write a number 1 in front of item numbers not circles if you responded A (always) or F (frequently).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the number 1s that you have written in front of the following items: 3, 5, 8, 10, 15, 18, 19, 22, 24, 26, 28, 30, 32, 34, and 35.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the circle number 1s. This is your score for concern for people. Record the score in the blank following the letter P at the end of the questionnaire.</a:t>
            </a:r>
          </a:p>
          <a:p>
            <a:pPr marL="457200" indent="-457200">
              <a:buAutoNum type="arabicParenR"/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un-circled number 1s. This is your score for concern for task. Record this number in the blank following the letter T.</a:t>
            </a:r>
            <a:endParaRPr lang="ja-JP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717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35</a:t>
            </a:fld>
            <a:endParaRPr lang="en-US" altLang="ja-JP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467544" y="24353"/>
          <a:ext cx="6984775" cy="678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455">
                  <a:extLst>
                    <a:ext uri="{9D8B030D-6E8A-4147-A177-3AD203B41FA5}">
                      <a16:colId xmlns:a16="http://schemas.microsoft.com/office/drawing/2014/main" val="3222932384"/>
                    </a:ext>
                  </a:extLst>
                </a:gridCol>
                <a:gridCol w="4208215">
                  <a:extLst>
                    <a:ext uri="{9D8B030D-6E8A-4147-A177-3AD203B41FA5}">
                      <a16:colId xmlns:a16="http://schemas.microsoft.com/office/drawing/2014/main" val="3019727117"/>
                    </a:ext>
                  </a:extLst>
                </a:gridCol>
                <a:gridCol w="477221">
                  <a:extLst>
                    <a:ext uri="{9D8B030D-6E8A-4147-A177-3AD203B41FA5}">
                      <a16:colId xmlns:a16="http://schemas.microsoft.com/office/drawing/2014/main" val="3315383616"/>
                    </a:ext>
                  </a:extLst>
                </a:gridCol>
                <a:gridCol w="477221">
                  <a:extLst>
                    <a:ext uri="{9D8B030D-6E8A-4147-A177-3AD203B41FA5}">
                      <a16:colId xmlns:a16="http://schemas.microsoft.com/office/drawing/2014/main" val="3680323937"/>
                    </a:ext>
                  </a:extLst>
                </a:gridCol>
                <a:gridCol w="477221">
                  <a:extLst>
                    <a:ext uri="{9D8B030D-6E8A-4147-A177-3AD203B41FA5}">
                      <a16:colId xmlns:a16="http://schemas.microsoft.com/office/drawing/2014/main" val="89301656"/>
                    </a:ext>
                  </a:extLst>
                </a:gridCol>
                <a:gridCol w="477221">
                  <a:extLst>
                    <a:ext uri="{9D8B030D-6E8A-4147-A177-3AD203B41FA5}">
                      <a16:colId xmlns:a16="http://schemas.microsoft.com/office/drawing/2014/main" val="1559339464"/>
                    </a:ext>
                  </a:extLst>
                </a:gridCol>
                <a:gridCol w="477221">
                  <a:extLst>
                    <a:ext uri="{9D8B030D-6E8A-4147-A177-3AD203B41FA5}">
                      <a16:colId xmlns:a16="http://schemas.microsoft.com/office/drawing/2014/main" val="3856579873"/>
                    </a:ext>
                  </a:extLst>
                </a:gridCol>
              </a:tblGrid>
              <a:tr h="15595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063721423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4126531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2324602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25212743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17362235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49217398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632364477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710273426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8753313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17852147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0412007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905245956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646804645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282664606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47656766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358001245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784852554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66445341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21652204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504876552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56967241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914082247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235697463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947586448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59382463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12686438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56319591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30006978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216274996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45126329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02178687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74002373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91109820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036136094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51388081"/>
                  </a:ext>
                </a:extLst>
              </a:tr>
              <a:tr h="189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060873977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620120" y="476672"/>
            <a:ext cx="140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②</a:t>
            </a:r>
            <a:r>
              <a:rPr kumimoji="1" lang="ja-JP" altLang="en-US" dirty="0">
                <a:solidFill>
                  <a:srgbClr val="FF0000"/>
                </a:solidFill>
              </a:rPr>
              <a:t>各項目に丸を付ける。</a:t>
            </a:r>
          </a:p>
        </p:txBody>
      </p:sp>
    </p:spTree>
    <p:extLst>
      <p:ext uri="{BB962C8B-B14F-4D97-AF65-F5344CB8AC3E}">
        <p14:creationId xmlns:p14="http://schemas.microsoft.com/office/powerpoint/2010/main" val="754767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36</a:t>
            </a:fld>
            <a:endParaRPr lang="en-US" altLang="ja-JP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</p:nvPr>
        </p:nvGraphicFramePr>
        <p:xfrm>
          <a:off x="1979712" y="24353"/>
          <a:ext cx="6985191" cy="6797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728">
                  <a:extLst>
                    <a:ext uri="{9D8B030D-6E8A-4147-A177-3AD203B41FA5}">
                      <a16:colId xmlns:a16="http://schemas.microsoft.com/office/drawing/2014/main" val="832909231"/>
                    </a:ext>
                  </a:extLst>
                </a:gridCol>
                <a:gridCol w="365505">
                  <a:extLst>
                    <a:ext uri="{9D8B030D-6E8A-4147-A177-3AD203B41FA5}">
                      <a16:colId xmlns:a16="http://schemas.microsoft.com/office/drawing/2014/main" val="278304619"/>
                    </a:ext>
                  </a:extLst>
                </a:gridCol>
                <a:gridCol w="3939318">
                  <a:extLst>
                    <a:ext uri="{9D8B030D-6E8A-4147-A177-3AD203B41FA5}">
                      <a16:colId xmlns:a16="http://schemas.microsoft.com/office/drawing/2014/main" val="2564505613"/>
                    </a:ext>
                  </a:extLst>
                </a:gridCol>
                <a:gridCol w="446728">
                  <a:extLst>
                    <a:ext uri="{9D8B030D-6E8A-4147-A177-3AD203B41FA5}">
                      <a16:colId xmlns:a16="http://schemas.microsoft.com/office/drawing/2014/main" val="716294667"/>
                    </a:ext>
                  </a:extLst>
                </a:gridCol>
                <a:gridCol w="446728">
                  <a:extLst>
                    <a:ext uri="{9D8B030D-6E8A-4147-A177-3AD203B41FA5}">
                      <a16:colId xmlns:a16="http://schemas.microsoft.com/office/drawing/2014/main" val="336009188"/>
                    </a:ext>
                  </a:extLst>
                </a:gridCol>
                <a:gridCol w="446728">
                  <a:extLst>
                    <a:ext uri="{9D8B030D-6E8A-4147-A177-3AD203B41FA5}">
                      <a16:colId xmlns:a16="http://schemas.microsoft.com/office/drawing/2014/main" val="4113634312"/>
                    </a:ext>
                  </a:extLst>
                </a:gridCol>
                <a:gridCol w="446728">
                  <a:extLst>
                    <a:ext uri="{9D8B030D-6E8A-4147-A177-3AD203B41FA5}">
                      <a16:colId xmlns:a16="http://schemas.microsoft.com/office/drawing/2014/main" val="543481559"/>
                    </a:ext>
                  </a:extLst>
                </a:gridCol>
                <a:gridCol w="446728">
                  <a:extLst>
                    <a:ext uri="{9D8B030D-6E8A-4147-A177-3AD203B41FA5}">
                      <a16:colId xmlns:a16="http://schemas.microsoft.com/office/drawing/2014/main" val="2545845306"/>
                    </a:ext>
                  </a:extLst>
                </a:gridCol>
              </a:tblGrid>
              <a:tr h="153273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3547555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8548641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82466581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63068396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90532384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14539641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3065961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6555234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507715853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575482874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050657992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06745276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726941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51941217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1809282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57777532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36087233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24322345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873133551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240519172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94284877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019074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69997622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919566960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795101131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01998512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35053083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79458046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588725933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441120004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3363195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348152893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45912453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93179274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620221792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489886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33436" y="404664"/>
            <a:ext cx="15090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③</a:t>
            </a:r>
            <a:r>
              <a:rPr lang="en-US" altLang="ja-JP" dirty="0">
                <a:solidFill>
                  <a:srgbClr val="FF0000"/>
                </a:solidFill>
              </a:rPr>
              <a:t>8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12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17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18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19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30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34</a:t>
            </a:r>
            <a:r>
              <a:rPr lang="ja-JP" altLang="en-US" dirty="0">
                <a:solidFill>
                  <a:srgbClr val="FF0000"/>
                </a:solidFill>
              </a:rPr>
              <a:t>と</a:t>
            </a:r>
            <a:r>
              <a:rPr lang="en-US" altLang="ja-JP" dirty="0">
                <a:solidFill>
                  <a:srgbClr val="FF0000"/>
                </a:solidFill>
              </a:rPr>
              <a:t>35</a:t>
            </a:r>
            <a:r>
              <a:rPr lang="ja-JP" altLang="en-US" dirty="0">
                <a:solidFill>
                  <a:srgbClr val="FF0000"/>
                </a:solidFill>
              </a:rPr>
              <a:t>の番号を丸で囲んでください。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9650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37</a:t>
            </a:fld>
            <a:endParaRPr lang="en-US" altLang="ja-JP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</p:nvPr>
        </p:nvGraphicFramePr>
        <p:xfrm>
          <a:off x="1691680" y="-50334"/>
          <a:ext cx="7272810" cy="6815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164">
                  <a:extLst>
                    <a:ext uri="{9D8B030D-6E8A-4147-A177-3AD203B41FA5}">
                      <a16:colId xmlns:a16="http://schemas.microsoft.com/office/drawing/2014/main" val="189297642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1900157729"/>
                    </a:ext>
                  </a:extLst>
                </a:gridCol>
                <a:gridCol w="357681">
                  <a:extLst>
                    <a:ext uri="{9D8B030D-6E8A-4147-A177-3AD203B41FA5}">
                      <a16:colId xmlns:a16="http://schemas.microsoft.com/office/drawing/2014/main" val="3012029810"/>
                    </a:ext>
                  </a:extLst>
                </a:gridCol>
                <a:gridCol w="3854981">
                  <a:extLst>
                    <a:ext uri="{9D8B030D-6E8A-4147-A177-3AD203B41FA5}">
                      <a16:colId xmlns:a16="http://schemas.microsoft.com/office/drawing/2014/main" val="1095598317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489698068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1844983993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2074826623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768837372"/>
                    </a:ext>
                  </a:extLst>
                </a:gridCol>
                <a:gridCol w="437164">
                  <a:extLst>
                    <a:ext uri="{9D8B030D-6E8A-4147-A177-3AD203B41FA5}">
                      <a16:colId xmlns:a16="http://schemas.microsoft.com/office/drawing/2014/main" val="762965213"/>
                    </a:ext>
                  </a:extLst>
                </a:gridCol>
              </a:tblGrid>
              <a:tr h="137065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F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382655848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030861811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059939693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641705776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672338869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561426648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37139293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364432276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08135866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77871481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32717389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66784357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90920946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239524151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11391242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3092416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320208610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57573957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22640914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19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01810063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23877421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521582169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59412205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43035742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44496350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784810985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61814158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77120693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65339625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29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3918514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983473251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45510400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51675928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40593568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39839404"/>
                  </a:ext>
                </a:extLst>
              </a:tr>
              <a:tr h="19075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u="none" strike="noStrike" dirty="0">
                          <a:effectLst/>
                        </a:rPr>
                        <a:t>35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u="none" strike="noStrike" dirty="0">
                          <a:effectLst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89175797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-33436" y="404664"/>
            <a:ext cx="15090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④もしあなたがその番号に</a:t>
            </a:r>
            <a:r>
              <a:rPr lang="en-US" altLang="ja-JP" dirty="0">
                <a:solidFill>
                  <a:srgbClr val="FF0000"/>
                </a:solidFill>
              </a:rPr>
              <a:t>S</a:t>
            </a:r>
            <a:r>
              <a:rPr lang="ja-JP" altLang="en-US" dirty="0">
                <a:solidFill>
                  <a:srgbClr val="FF0000"/>
                </a:solidFill>
              </a:rPr>
              <a:t>（たまに）または</a:t>
            </a:r>
            <a:r>
              <a:rPr lang="en-US" altLang="ja-JP" dirty="0">
                <a:solidFill>
                  <a:srgbClr val="FF0000"/>
                </a:solidFill>
              </a:rPr>
              <a:t>N</a:t>
            </a:r>
            <a:r>
              <a:rPr lang="ja-JP" altLang="en-US" dirty="0">
                <a:solidFill>
                  <a:srgbClr val="FF0000"/>
                </a:solidFill>
              </a:rPr>
              <a:t>（全然ない）と回答しているならば、丸で囲まれた番号の前に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を書いてください。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06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38</a:t>
            </a:fld>
            <a:endParaRPr lang="en-US" altLang="ja-JP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1403648" y="44218"/>
          <a:ext cx="7632844" cy="6813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805">
                  <a:extLst>
                    <a:ext uri="{9D8B030D-6E8A-4147-A177-3AD203B41FA5}">
                      <a16:colId xmlns:a16="http://schemas.microsoft.com/office/drawing/2014/main" val="2289913094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582985184"/>
                    </a:ext>
                  </a:extLst>
                </a:gridCol>
                <a:gridCol w="375385">
                  <a:extLst>
                    <a:ext uri="{9D8B030D-6E8A-4147-A177-3AD203B41FA5}">
                      <a16:colId xmlns:a16="http://schemas.microsoft.com/office/drawing/2014/main" val="785849839"/>
                    </a:ext>
                  </a:extLst>
                </a:gridCol>
                <a:gridCol w="4045824">
                  <a:extLst>
                    <a:ext uri="{9D8B030D-6E8A-4147-A177-3AD203B41FA5}">
                      <a16:colId xmlns:a16="http://schemas.microsoft.com/office/drawing/2014/main" val="1277815290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3174883632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2873459722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3069710623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1130729695"/>
                    </a:ext>
                  </a:extLst>
                </a:gridCol>
                <a:gridCol w="458805">
                  <a:extLst>
                    <a:ext uri="{9D8B030D-6E8A-4147-A177-3AD203B41FA5}">
                      <a16:colId xmlns:a16="http://schemas.microsoft.com/office/drawing/2014/main" val="4280211416"/>
                    </a:ext>
                  </a:extLst>
                </a:gridCol>
              </a:tblGrid>
              <a:tr h="153908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816947523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40655644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521445381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016538636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712288726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57736775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61633191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14013652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01101860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274352013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427659984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721140218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18590797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50610130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430050226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82692432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125701054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1" i="0" u="none" strike="noStrike" dirty="0">
                        <a:solidFill>
                          <a:srgbClr val="92D05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923272652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51970543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580319392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440931765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340814523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347974141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54458816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6459305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05546393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787120695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782120932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783340158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725840817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75102067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437276958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032008690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199813409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502931"/>
                  </a:ext>
                </a:extLst>
              </a:tr>
              <a:tr h="19027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932005448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-33436" y="404664"/>
            <a:ext cx="15090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⑤あなたが</a:t>
            </a:r>
            <a:r>
              <a:rPr lang="en-US" altLang="ja-JP" dirty="0">
                <a:solidFill>
                  <a:srgbClr val="FF0000"/>
                </a:solidFill>
              </a:rPr>
              <a:t>A</a:t>
            </a:r>
            <a:r>
              <a:rPr lang="ja-JP" altLang="en-US" dirty="0">
                <a:solidFill>
                  <a:srgbClr val="FF0000"/>
                </a:solidFill>
              </a:rPr>
              <a:t>（常に）または</a:t>
            </a:r>
            <a:r>
              <a:rPr lang="en-US" altLang="ja-JP" dirty="0">
                <a:solidFill>
                  <a:srgbClr val="FF0000"/>
                </a:solidFill>
              </a:rPr>
              <a:t>F</a:t>
            </a:r>
            <a:r>
              <a:rPr lang="ja-JP" altLang="en-US" dirty="0">
                <a:solidFill>
                  <a:srgbClr val="FF0000"/>
                </a:solidFill>
              </a:rPr>
              <a:t>（しばしば）と回答しているならば、丸で囲んでいない番号の前に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を書いてください。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652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39</a:t>
            </a:fld>
            <a:endParaRPr lang="en-US" altLang="ja-JP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</p:nvPr>
        </p:nvGraphicFramePr>
        <p:xfrm>
          <a:off x="1187624" y="43238"/>
          <a:ext cx="7848873" cy="6814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039">
                  <a:extLst>
                    <a:ext uri="{9D8B030D-6E8A-4147-A177-3AD203B41FA5}">
                      <a16:colId xmlns:a16="http://schemas.microsoft.com/office/drawing/2014/main" val="942874070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1114048752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1456567602"/>
                    </a:ext>
                  </a:extLst>
                </a:gridCol>
                <a:gridCol w="364124">
                  <a:extLst>
                    <a:ext uri="{9D8B030D-6E8A-4147-A177-3AD203B41FA5}">
                      <a16:colId xmlns:a16="http://schemas.microsoft.com/office/drawing/2014/main" val="4146107462"/>
                    </a:ext>
                  </a:extLst>
                </a:gridCol>
                <a:gridCol w="3924437">
                  <a:extLst>
                    <a:ext uri="{9D8B030D-6E8A-4147-A177-3AD203B41FA5}">
                      <a16:colId xmlns:a16="http://schemas.microsoft.com/office/drawing/2014/main" val="1673338938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1923261745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3676191386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1540242186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2736371804"/>
                    </a:ext>
                  </a:extLst>
                </a:gridCol>
                <a:gridCol w="445039">
                  <a:extLst>
                    <a:ext uri="{9D8B030D-6E8A-4147-A177-3AD203B41FA5}">
                      <a16:colId xmlns:a16="http://schemas.microsoft.com/office/drawing/2014/main" val="3747596959"/>
                    </a:ext>
                  </a:extLst>
                </a:gridCol>
              </a:tblGrid>
              <a:tr h="15292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1806037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2946926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517162670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47060837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30699438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99794095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92488447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2714479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21493554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04686375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62405958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075293893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8778798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44615761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128505377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63193743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31962426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600560321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50766993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19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740968510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459382022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1852688540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513355422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258340531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942545535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788010084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20190135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27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033535259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28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975556663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29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789211027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30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183450002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491997736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32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116150688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33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4256078367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34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2800276730"/>
                  </a:ext>
                </a:extLst>
              </a:tr>
              <a:tr h="1902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1" u="none" strike="noStrike" dirty="0">
                          <a:effectLst/>
                        </a:rPr>
                        <a:t>35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u="none" strike="noStrike" dirty="0">
                          <a:effectLst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897" marR="1897" marT="1897" marB="0" anchor="ctr"/>
                </a:tc>
                <a:extLst>
                  <a:ext uri="{0D108BD9-81ED-4DB2-BD59-A6C34878D82A}">
                    <a16:rowId xmlns:a16="http://schemas.microsoft.com/office/drawing/2014/main" val="377816757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33436" y="404664"/>
            <a:ext cx="1293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⑥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5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8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15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18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19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22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24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26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28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30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32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r>
              <a:rPr lang="en-US" altLang="ja-JP" dirty="0">
                <a:solidFill>
                  <a:srgbClr val="FF0000"/>
                </a:solidFill>
              </a:rPr>
              <a:t>34</a:t>
            </a:r>
            <a:r>
              <a:rPr lang="ja-JP" altLang="en-US" dirty="0">
                <a:solidFill>
                  <a:srgbClr val="FF0000"/>
                </a:solidFill>
              </a:rPr>
              <a:t>と</a:t>
            </a:r>
            <a:r>
              <a:rPr lang="en-US" altLang="ja-JP" dirty="0">
                <a:solidFill>
                  <a:srgbClr val="FF0000"/>
                </a:solidFill>
              </a:rPr>
              <a:t>35</a:t>
            </a:r>
            <a:r>
              <a:rPr lang="ja-JP" altLang="en-US" dirty="0">
                <a:solidFill>
                  <a:srgbClr val="FF0000"/>
                </a:solidFill>
              </a:rPr>
              <a:t>の番号をまるで囲んでください。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0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1825625"/>
            <a:ext cx="8351838" cy="4351338"/>
          </a:xfrm>
        </p:spPr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McKinsey 7-S 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Management and Leadership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Ten</a:t>
            </a:r>
            <a:r>
              <a:rPr lang="ja-JP" altLang="en-US" sz="4000" dirty="0">
                <a:latin typeface="+mn-ea"/>
              </a:rPr>
              <a:t> </a:t>
            </a:r>
            <a:r>
              <a:rPr lang="en-US" altLang="ja-JP" sz="4000" dirty="0">
                <a:latin typeface="+mn-ea"/>
              </a:rPr>
              <a:t>Leadership Theories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Determining Your Leadership Style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Determining Your Leadership Skills</a:t>
            </a:r>
            <a:endParaRPr lang="ja-JP" altLang="en-US" sz="40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26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20EEBB9-C41F-4E09-8253-1EB739C1E5C7}" type="slidenum">
              <a:rPr lang="en-US" altLang="ja-JP" smtClean="0">
                <a:solidFill>
                  <a:srgbClr val="898989"/>
                </a:solidFill>
              </a:rPr>
              <a:pPr/>
              <a:t>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0244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40</a:t>
            </a:fld>
            <a:endParaRPr lang="en-US" altLang="ja-JP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1293815" y="76029"/>
          <a:ext cx="7717544" cy="6737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594">
                  <a:extLst>
                    <a:ext uri="{9D8B030D-6E8A-4147-A177-3AD203B41FA5}">
                      <a16:colId xmlns:a16="http://schemas.microsoft.com/office/drawing/2014/main" val="2295449719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229531325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2260627229"/>
                    </a:ext>
                  </a:extLst>
                </a:gridCol>
                <a:gridCol w="358029">
                  <a:extLst>
                    <a:ext uri="{9D8B030D-6E8A-4147-A177-3AD203B41FA5}">
                      <a16:colId xmlns:a16="http://schemas.microsoft.com/office/drawing/2014/main" val="3673817224"/>
                    </a:ext>
                  </a:extLst>
                </a:gridCol>
                <a:gridCol w="3858763">
                  <a:extLst>
                    <a:ext uri="{9D8B030D-6E8A-4147-A177-3AD203B41FA5}">
                      <a16:colId xmlns:a16="http://schemas.microsoft.com/office/drawing/2014/main" val="3509784840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716480993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2836556403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3583910837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3374390195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25658706"/>
                    </a:ext>
                  </a:extLst>
                </a:gridCol>
              </a:tblGrid>
              <a:tr h="121095"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F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O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87288900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819602241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81923975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725810373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27767048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50800268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9980799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651837920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02859369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680092545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0881878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03362533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55542562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23954527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17263679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17742336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47591007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96462922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1487464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439091860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73091211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248232981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15339053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63488316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79431354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94313927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4368040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45803334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20658474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28903064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12264014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393494877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243693689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39104357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11561186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99668788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514938814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718574603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P</a:t>
                      </a: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55126784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861340901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0.733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60055579"/>
                  </a:ext>
                </a:extLst>
              </a:tr>
            </a:tbl>
          </a:graphicData>
        </a:graphic>
      </p:graphicFrame>
      <p:sp>
        <p:nvSpPr>
          <p:cNvPr id="7" name="楕円 6"/>
          <p:cNvSpPr/>
          <p:nvPr/>
        </p:nvSpPr>
        <p:spPr>
          <a:xfrm>
            <a:off x="0" y="5805264"/>
            <a:ext cx="253062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3436" y="404664"/>
            <a:ext cx="12930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⑦１の数を数えてください。これは、あなたの人々に対する関心を表す得点です。アンケート終了後文字</a:t>
            </a:r>
            <a:r>
              <a:rPr lang="en-US" altLang="ja-JP" dirty="0">
                <a:solidFill>
                  <a:srgbClr val="FF0000"/>
                </a:solidFill>
              </a:rPr>
              <a:t>P</a:t>
            </a:r>
            <a:r>
              <a:rPr lang="ja-JP" altLang="en-US" dirty="0">
                <a:solidFill>
                  <a:srgbClr val="FF0000"/>
                </a:solidFill>
              </a:rPr>
              <a:t>の後のブランクに得点を記録してください。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242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41</a:t>
            </a:fld>
            <a:endParaRPr lang="en-US" altLang="ja-JP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1293815" y="76029"/>
          <a:ext cx="7717544" cy="6737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594">
                  <a:extLst>
                    <a:ext uri="{9D8B030D-6E8A-4147-A177-3AD203B41FA5}">
                      <a16:colId xmlns:a16="http://schemas.microsoft.com/office/drawing/2014/main" val="2295449719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229531325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2260627229"/>
                    </a:ext>
                  </a:extLst>
                </a:gridCol>
                <a:gridCol w="358029">
                  <a:extLst>
                    <a:ext uri="{9D8B030D-6E8A-4147-A177-3AD203B41FA5}">
                      <a16:colId xmlns:a16="http://schemas.microsoft.com/office/drawing/2014/main" val="3673817224"/>
                    </a:ext>
                  </a:extLst>
                </a:gridCol>
                <a:gridCol w="3858763">
                  <a:extLst>
                    <a:ext uri="{9D8B030D-6E8A-4147-A177-3AD203B41FA5}">
                      <a16:colId xmlns:a16="http://schemas.microsoft.com/office/drawing/2014/main" val="3509784840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716480993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2836556403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3583910837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3374390195"/>
                    </a:ext>
                  </a:extLst>
                </a:gridCol>
                <a:gridCol w="437594">
                  <a:extLst>
                    <a:ext uri="{9D8B030D-6E8A-4147-A177-3AD203B41FA5}">
                      <a16:colId xmlns:a16="http://schemas.microsoft.com/office/drawing/2014/main" val="125658706"/>
                    </a:ext>
                  </a:extLst>
                </a:gridCol>
              </a:tblGrid>
              <a:tr h="121095"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F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O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</a:rPr>
                        <a:t>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87288900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私は、グループのスポークスマンの役をやりたい。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819602241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私は、超過勤務を奨励します。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81923975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私は、仕事中、完全な自由をメンバーに与えます。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725810373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私は、統一的手順の使用を勧めます。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27767048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私は、メンバーが問題を解決する際に彼ら自身が判断することを許します。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50800268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私は、競争しているグループよりは有利であることを強調します。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9980799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私は、グループの代表として話します。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651837920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私は、より大きな努力をしてもらうためにメンバーに刺激を与えます。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02859369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私は、グループで私の考えを試します。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680092545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私は、メンバーに自分がベストと考える方法で仕事をしてもらいます。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0881878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私は、昇進・昇給のために一生懸命に働きます。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03362533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私は、延期と不確実性について大目に見ます。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55542562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訪問客がいるならば、私はグループを代弁するでしょう。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23954527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私は、仕事を速いペースで動かし続けます。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17263679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私は、メンバーに自由に仕事をしてもらいます。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17742336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グループ内で揉め事がある場合、私はそれを解決します。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47591007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私は、詳細なことに身の動きが取れなくなります。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96462922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私は、外部の会議にグループからの代表として参加します。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1487464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19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私は、どんな自由な行動でもメンバーには与えたくない。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439091860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私は、何が、そして、どのようにしなければならないかを決めます。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73091211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私は、増産のためにいつも積極的です。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248232981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私は、一部のメンバーに私が持っている権限を与えます。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915339053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物事はいつも私の予測通りに実現します。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63488316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私は、高度な自主性をグループに与えます。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79431354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私は、グループメンバーに特定の仕事を任せます。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94313927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私は、変更するときには躊躇しません。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343680404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27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私は、グループのメンバーとして一生懸命に働くよう求めます。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45803334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28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私は、グループメンバーが良い判断をするであろうと信頼します。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206584740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29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私は、しなければならない仕事はスケジュールに組み込みます。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28903064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私は、自分の行動に関する説明を拒否します。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4112264014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私は、自分のアイデアは彼らの利益になることを彼らに説得します。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393494877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私は、グループのペースで仕事をするのを許します。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243693689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私は、前の記録を破るようにグループに促します。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391043578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私は、グループに相談することなく行動します。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11561186"/>
                  </a:ext>
                </a:extLst>
              </a:tr>
              <a:tr h="180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00" b="1" u="none" strike="noStrike" dirty="0">
                          <a:effectLst/>
                        </a:rPr>
                        <a:t>35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u="none" strike="noStrike" dirty="0">
                          <a:effectLst/>
                        </a:rPr>
                        <a:t>私は、グループメンバーが標準的な規則と規制に従うよう要求します。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499668788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514938814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1718574603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P</a:t>
                      </a: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555126784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15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2861340901"/>
                  </a:ext>
                </a:extLst>
              </a:tr>
              <a:tr h="1209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</a:rPr>
                        <a:t>0.733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0.333</a:t>
                      </a: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727" marR="1727" marT="1727" marB="0" anchor="ctr"/>
                </a:tc>
                <a:extLst>
                  <a:ext uri="{0D108BD9-81ED-4DB2-BD59-A6C34878D82A}">
                    <a16:rowId xmlns:a16="http://schemas.microsoft.com/office/drawing/2014/main" val="360055579"/>
                  </a:ext>
                </a:extLst>
              </a:tr>
            </a:tbl>
          </a:graphicData>
        </a:graphic>
      </p:graphicFrame>
      <p:sp>
        <p:nvSpPr>
          <p:cNvPr id="7" name="楕円 6"/>
          <p:cNvSpPr/>
          <p:nvPr/>
        </p:nvSpPr>
        <p:spPr>
          <a:xfrm>
            <a:off x="0" y="5805264"/>
            <a:ext cx="253062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3436" y="404664"/>
            <a:ext cx="12930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⑧まるで囲んでいない１の数を数えてください。これは、あなたの仕事に対する関心を表す得点です。文字</a:t>
            </a:r>
            <a:r>
              <a:rPr lang="en-US" altLang="ja-JP" dirty="0">
                <a:solidFill>
                  <a:srgbClr val="FF0000"/>
                </a:solidFill>
              </a:rPr>
              <a:t>T</a:t>
            </a:r>
            <a:r>
              <a:rPr lang="ja-JP" altLang="en-US" dirty="0">
                <a:solidFill>
                  <a:srgbClr val="FF0000"/>
                </a:solidFill>
              </a:rPr>
              <a:t>の後、この数を記録してください。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720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26BEA-F223-4EBD-8DAA-4DB71E0338D1}" type="slidenum">
              <a:rPr lang="en-US" altLang="ja-JP" smtClean="0"/>
              <a:pPr>
                <a:defRPr/>
              </a:pPr>
              <a:t>42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827584" y="764704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結果は</a:t>
            </a:r>
            <a:r>
              <a:rPr lang="en-US" altLang="ja-JP" sz="2800" dirty="0"/>
              <a:t>11【15】/6【18】</a:t>
            </a:r>
            <a:r>
              <a:rPr lang="ja-JP" altLang="en-US" sz="2800" dirty="0"/>
              <a:t>である。この場合、①対人の比率（</a:t>
            </a:r>
            <a:r>
              <a:rPr lang="en-US" altLang="ja-JP" sz="2800" dirty="0"/>
              <a:t>11/15</a:t>
            </a:r>
            <a:r>
              <a:rPr lang="ja-JP" altLang="en-US" sz="2800" dirty="0"/>
              <a:t>）</a:t>
            </a:r>
            <a:r>
              <a:rPr lang="en-US" altLang="ja-JP" sz="2800" dirty="0"/>
              <a:t>0.73</a:t>
            </a:r>
            <a:r>
              <a:rPr lang="ja-JP" altLang="en-US" sz="2800" dirty="0"/>
              <a:t>で、仕事の比率（</a:t>
            </a:r>
            <a:r>
              <a:rPr lang="en-US" altLang="ja-JP" sz="2800" dirty="0"/>
              <a:t>6/18</a:t>
            </a:r>
            <a:r>
              <a:rPr lang="ja-JP" altLang="en-US" sz="2800" dirty="0"/>
              <a:t>）</a:t>
            </a:r>
            <a:r>
              <a:rPr lang="en-US" altLang="ja-JP" sz="2800" dirty="0"/>
              <a:t>0.33</a:t>
            </a:r>
            <a:r>
              <a:rPr lang="ja-JP" altLang="en-US" sz="2800" dirty="0"/>
              <a:t>であるため、①</a:t>
            </a:r>
            <a:r>
              <a:rPr lang="en-US" altLang="ja-JP" sz="2800" dirty="0"/>
              <a:t> 0.73/0.33</a:t>
            </a:r>
            <a:r>
              <a:rPr lang="ja-JP" altLang="en-US" sz="2800" dirty="0"/>
              <a:t>で人間関係優先型、②ミチガンの結果と照らし合わせると、「カントリークラブの管理」に適しているといえよう。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20272" y="332656"/>
            <a:ext cx="14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⑧分析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5673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ローチャート : 結合子 5"/>
          <p:cNvSpPr/>
          <p:nvPr/>
        </p:nvSpPr>
        <p:spPr>
          <a:xfrm>
            <a:off x="683568" y="4245570"/>
            <a:ext cx="1584176" cy="1466367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ローチャート : 結合子 3"/>
          <p:cNvSpPr/>
          <p:nvPr/>
        </p:nvSpPr>
        <p:spPr>
          <a:xfrm>
            <a:off x="661952" y="2180436"/>
            <a:ext cx="1584176" cy="143795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フローチャート : 結合子 6"/>
          <p:cNvSpPr/>
          <p:nvPr/>
        </p:nvSpPr>
        <p:spPr>
          <a:xfrm>
            <a:off x="3554887" y="3161917"/>
            <a:ext cx="1584176" cy="146636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 Values (culture)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フローチャート : 結合子 4"/>
          <p:cNvSpPr/>
          <p:nvPr/>
        </p:nvSpPr>
        <p:spPr>
          <a:xfrm>
            <a:off x="3527884" y="1170544"/>
            <a:ext cx="1584176" cy="146636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フローチャート : 結合子 8"/>
          <p:cNvSpPr/>
          <p:nvPr/>
        </p:nvSpPr>
        <p:spPr>
          <a:xfrm>
            <a:off x="6357228" y="2296807"/>
            <a:ext cx="1584177" cy="143615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フローチャート : 結合子 9"/>
          <p:cNvSpPr/>
          <p:nvPr/>
        </p:nvSpPr>
        <p:spPr>
          <a:xfrm>
            <a:off x="6331249" y="4296914"/>
            <a:ext cx="1561206" cy="1479357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1028"/>
          </a:xfrm>
        </p:spPr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1. McKinsey 7-S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8" name="フローチャート : 結合子 7"/>
          <p:cNvSpPr/>
          <p:nvPr/>
        </p:nvSpPr>
        <p:spPr>
          <a:xfrm>
            <a:off x="3581890" y="5130984"/>
            <a:ext cx="1584176" cy="146636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kumimoji="1"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/>
          <p:cNvCxnSpPr>
            <a:stCxn id="4" idx="6"/>
            <a:endCxn id="5" idx="2"/>
          </p:cNvCxnSpPr>
          <p:nvPr/>
        </p:nvCxnSpPr>
        <p:spPr>
          <a:xfrm flipV="1">
            <a:off x="2246128" y="1903728"/>
            <a:ext cx="1281756" cy="99568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4" idx="6"/>
            <a:endCxn id="7" idx="2"/>
          </p:cNvCxnSpPr>
          <p:nvPr/>
        </p:nvCxnSpPr>
        <p:spPr>
          <a:xfrm>
            <a:off x="2246128" y="2899414"/>
            <a:ext cx="1308759" cy="995687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4" idx="6"/>
            <a:endCxn id="8" idx="2"/>
          </p:cNvCxnSpPr>
          <p:nvPr/>
        </p:nvCxnSpPr>
        <p:spPr>
          <a:xfrm>
            <a:off x="2246128" y="2899414"/>
            <a:ext cx="1335762" cy="296475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6" idx="6"/>
            <a:endCxn id="4" idx="6"/>
          </p:cNvCxnSpPr>
          <p:nvPr/>
        </p:nvCxnSpPr>
        <p:spPr>
          <a:xfrm flipH="1" flipV="1">
            <a:off x="2246128" y="2899414"/>
            <a:ext cx="21616" cy="207934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6" idx="6"/>
            <a:endCxn id="5" idx="2"/>
          </p:cNvCxnSpPr>
          <p:nvPr/>
        </p:nvCxnSpPr>
        <p:spPr>
          <a:xfrm flipV="1">
            <a:off x="2267744" y="1903728"/>
            <a:ext cx="1260140" cy="307502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6"/>
            <a:endCxn id="7" idx="2"/>
          </p:cNvCxnSpPr>
          <p:nvPr/>
        </p:nvCxnSpPr>
        <p:spPr>
          <a:xfrm flipV="1">
            <a:off x="2267744" y="3895101"/>
            <a:ext cx="1287143" cy="1083653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6" idx="6"/>
            <a:endCxn id="8" idx="2"/>
          </p:cNvCxnSpPr>
          <p:nvPr/>
        </p:nvCxnSpPr>
        <p:spPr>
          <a:xfrm>
            <a:off x="2267744" y="4978754"/>
            <a:ext cx="1314146" cy="88541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6" idx="6"/>
            <a:endCxn id="10" idx="2"/>
          </p:cNvCxnSpPr>
          <p:nvPr/>
        </p:nvCxnSpPr>
        <p:spPr>
          <a:xfrm>
            <a:off x="2267744" y="4978754"/>
            <a:ext cx="4063505" cy="57839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8" idx="0"/>
            <a:endCxn id="7" idx="4"/>
          </p:cNvCxnSpPr>
          <p:nvPr/>
        </p:nvCxnSpPr>
        <p:spPr>
          <a:xfrm flipH="1" flipV="1">
            <a:off x="4346975" y="4628285"/>
            <a:ext cx="27003" cy="502699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7" idx="0"/>
            <a:endCxn id="5" idx="4"/>
          </p:cNvCxnSpPr>
          <p:nvPr/>
        </p:nvCxnSpPr>
        <p:spPr>
          <a:xfrm flipH="1" flipV="1">
            <a:off x="4319972" y="2636912"/>
            <a:ext cx="27003" cy="5250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10" idx="2"/>
            <a:endCxn id="5" idx="6"/>
          </p:cNvCxnSpPr>
          <p:nvPr/>
        </p:nvCxnSpPr>
        <p:spPr>
          <a:xfrm flipH="1" flipV="1">
            <a:off x="5112060" y="1903728"/>
            <a:ext cx="1219189" cy="313286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9" idx="2"/>
            <a:endCxn id="5" idx="6"/>
          </p:cNvCxnSpPr>
          <p:nvPr/>
        </p:nvCxnSpPr>
        <p:spPr>
          <a:xfrm flipH="1" flipV="1">
            <a:off x="5112060" y="1903728"/>
            <a:ext cx="1245168" cy="1111159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7" idx="6"/>
            <a:endCxn id="9" idx="2"/>
          </p:cNvCxnSpPr>
          <p:nvPr/>
        </p:nvCxnSpPr>
        <p:spPr>
          <a:xfrm flipV="1">
            <a:off x="5139063" y="3014887"/>
            <a:ext cx="1218165" cy="88021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8" idx="6"/>
            <a:endCxn id="9" idx="2"/>
          </p:cNvCxnSpPr>
          <p:nvPr/>
        </p:nvCxnSpPr>
        <p:spPr>
          <a:xfrm flipV="1">
            <a:off x="5166066" y="3014887"/>
            <a:ext cx="1191162" cy="284928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10" idx="2"/>
            <a:endCxn id="9" idx="2"/>
          </p:cNvCxnSpPr>
          <p:nvPr/>
        </p:nvCxnSpPr>
        <p:spPr>
          <a:xfrm flipV="1">
            <a:off x="6331249" y="3014887"/>
            <a:ext cx="25979" cy="202170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10" idx="2"/>
            <a:endCxn id="7" idx="6"/>
          </p:cNvCxnSpPr>
          <p:nvPr/>
        </p:nvCxnSpPr>
        <p:spPr>
          <a:xfrm flipH="1" flipV="1">
            <a:off x="5139063" y="3895101"/>
            <a:ext cx="1192186" cy="114149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stCxn id="8" idx="6"/>
            <a:endCxn id="10" idx="2"/>
          </p:cNvCxnSpPr>
          <p:nvPr/>
        </p:nvCxnSpPr>
        <p:spPr>
          <a:xfrm flipV="1">
            <a:off x="5166066" y="5036593"/>
            <a:ext cx="1165183" cy="82757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427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2. Management and Leadership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96544"/>
          </a:xfrm>
        </p:spPr>
        <p:txBody>
          <a:bodyPr/>
          <a:lstStyle/>
          <a:p>
            <a:r>
              <a:rPr kumimoji="1" lang="en-US" altLang="ja-JP" sz="4800" dirty="0"/>
              <a:t>Management: to copy with complexity</a:t>
            </a:r>
          </a:p>
          <a:p>
            <a:r>
              <a:rPr lang="en-US" altLang="ja-JP" sz="4800" dirty="0"/>
              <a:t>Leadership: to copy with change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01688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Definition of leadership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90688"/>
            <a:ext cx="9144000" cy="4978672"/>
          </a:xfrm>
        </p:spPr>
        <p:txBody>
          <a:bodyPr/>
          <a:lstStyle/>
          <a:p>
            <a:r>
              <a:rPr kumimoji="1" lang="en-US" altLang="ja-JP" sz="5400" dirty="0"/>
              <a:t>The ability to influence people toward the attainment of organizational goals.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09046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kumimoji="1" lang="en-US" altLang="ja-JP" dirty="0"/>
              <a:t>Leadership versus Management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00005"/>
              </p:ext>
            </p:extLst>
          </p:nvPr>
        </p:nvGraphicFramePr>
        <p:xfrm>
          <a:off x="827584" y="980728"/>
          <a:ext cx="7848872" cy="5671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Leader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Manager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soul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mind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visionary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rational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passionate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consulting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creative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persistent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flexible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problem solving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inspiring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tough-minded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innovative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analytical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courageous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structured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imaginative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deliberate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experimental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authoritative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initiates 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stabilizing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personal power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position power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69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59221"/>
            <a:ext cx="7886700" cy="983035"/>
          </a:xfrm>
        </p:spPr>
        <p:txBody>
          <a:bodyPr/>
          <a:lstStyle/>
          <a:p>
            <a:r>
              <a:rPr kumimoji="1" lang="en-US" altLang="ja-JP" dirty="0"/>
              <a:t>Power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" y="2784547"/>
            <a:ext cx="9143999" cy="1076501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kumimoji="1" lang="en-US" altLang="ja-JP" sz="4300" dirty="0"/>
              <a:t> Position power: legitimate power, reward power, coercive power</a:t>
            </a:r>
          </a:p>
          <a:p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0" y="4061636"/>
            <a:ext cx="9144000" cy="12527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/>
              <a:t>Personal power: expert power, referent power</a:t>
            </a:r>
            <a:endParaRPr lang="ja-JP" altLang="en-US" sz="4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23548" y="1347171"/>
            <a:ext cx="9167547" cy="12527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 </a:t>
            </a:r>
            <a:r>
              <a:rPr lang="en-US" altLang="ja-JP" sz="4000" dirty="0"/>
              <a:t>The potential ability to influence other’s behavior.</a:t>
            </a:r>
          </a:p>
        </p:txBody>
      </p:sp>
    </p:spTree>
    <p:extLst>
      <p:ext uri="{BB962C8B-B14F-4D97-AF65-F5344CB8AC3E}">
        <p14:creationId xmlns:p14="http://schemas.microsoft.com/office/powerpoint/2010/main" val="3660874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8855</Words>
  <Application>Microsoft Office PowerPoint</Application>
  <PresentationFormat>画面に合わせる (4:3)</PresentationFormat>
  <Paragraphs>3104</Paragraphs>
  <Slides>42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42</vt:i4>
      </vt:variant>
    </vt:vector>
  </HeadingPairs>
  <TitlesOfParts>
    <vt:vector size="54" baseType="lpstr">
      <vt:lpstr>ＭＳ Ｐゴシック</vt:lpstr>
      <vt:lpstr>ＭＳ 明朝</vt:lpstr>
      <vt:lpstr>游ゴシック</vt:lpstr>
      <vt:lpstr>Arial</vt:lpstr>
      <vt:lpstr>Arial Narrow</vt:lpstr>
      <vt:lpstr>Calibri</vt:lpstr>
      <vt:lpstr>Calibri Light</vt:lpstr>
      <vt:lpstr>Century</vt:lpstr>
      <vt:lpstr>Times New Roman</vt:lpstr>
      <vt:lpstr>Wingdings</vt:lpstr>
      <vt:lpstr>Office テーマ</vt:lpstr>
      <vt:lpstr>Office ​​テーマ</vt:lpstr>
      <vt:lpstr>The MOT and Venture Business</vt:lpstr>
      <vt:lpstr>Schedule </vt:lpstr>
      <vt:lpstr>Topic 12 Leadership</vt:lpstr>
      <vt:lpstr>Agenda</vt:lpstr>
      <vt:lpstr>1. McKinsey 7-S</vt:lpstr>
      <vt:lpstr>2. Management and Leadership</vt:lpstr>
      <vt:lpstr>Definition of leadership</vt:lpstr>
      <vt:lpstr>Leadership versus Management</vt:lpstr>
      <vt:lpstr>Power</vt:lpstr>
      <vt:lpstr>PowerPoint プレゼンテーション</vt:lpstr>
      <vt:lpstr>PowerPoint プレゼンテーション</vt:lpstr>
      <vt:lpstr>3. Ten Leadership Theories</vt:lpstr>
      <vt:lpstr>Leadership traits</vt:lpstr>
      <vt:lpstr>Personal characteristics of Leaders</vt:lpstr>
      <vt:lpstr>Autocratic versus democratic leaders</vt:lpstr>
      <vt:lpstr>PowerPoint プレゼンテーション</vt:lpstr>
      <vt:lpstr>Behavior approach: Michigan studies(style leadership)</vt:lpstr>
      <vt:lpstr>PowerPoint プレゼンテーション</vt:lpstr>
      <vt:lpstr>PowerPoint プレゼンテーション</vt:lpstr>
      <vt:lpstr>New leadership for learning organizations</vt:lpstr>
      <vt:lpstr>4. Determining Your Leadership Style</vt:lpstr>
      <vt:lpstr>T-P Leadership Questionnaire</vt:lpstr>
      <vt:lpstr>T-P Leadership Questionnaire</vt:lpstr>
      <vt:lpstr>T-P Leadership Questionnaire</vt:lpstr>
      <vt:lpstr>5. Determining Your Leadership Skills</vt:lpstr>
      <vt:lpstr>Relationship of Conceptual, Human, and Technical Skills to Management Level</vt:lpstr>
      <vt:lpstr>PowerPoint プレゼンテーション</vt:lpstr>
      <vt:lpstr>Results</vt:lpstr>
      <vt:lpstr>Thank you for your attention!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T-P Leadership Questionnaire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144</cp:revision>
  <cp:lastPrinted>2017-07-11T06:28:41Z</cp:lastPrinted>
  <dcterms:created xsi:type="dcterms:W3CDTF">2009-10-22T07:47:52Z</dcterms:created>
  <dcterms:modified xsi:type="dcterms:W3CDTF">2023-09-07T03:21:27Z</dcterms:modified>
</cp:coreProperties>
</file>