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xml" ContentType="application/vnd.openxmlformats-officedocument.presentationml.tags+xml"/>
  <Override PartName="/ppt/notesSlides/notesSlide14.xml" ContentType="application/vnd.openxmlformats-officedocument.presentationml.notesSlide+xml"/>
  <Override PartName="/ppt/tags/tag2.xml" ContentType="application/vnd.openxmlformats-officedocument.presentationml.tags+xml"/>
  <Override PartName="/ppt/notesSlides/notesSlide15.xml" ContentType="application/vnd.openxmlformats-officedocument.presentationml.notesSlide+xml"/>
  <Override PartName="/ppt/tags/tag3.xml" ContentType="application/vnd.openxmlformats-officedocument.presentationml.tags+xml"/>
  <Override PartName="/ppt/notesSlides/notesSlide16.xml" ContentType="application/vnd.openxmlformats-officedocument.presentationml.notesSlide+xml"/>
  <Override PartName="/ppt/tags/tag4.xml" ContentType="application/vnd.openxmlformats-officedocument.presentationml.tags+xml"/>
  <Override PartName="/ppt/notesSlides/notesSlide17.xml" ContentType="application/vnd.openxmlformats-officedocument.presentationml.notesSlide+xml"/>
  <Override PartName="/ppt/tags/tag5.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6.xml" ContentType="application/vnd.openxmlformats-officedocument.presentationml.tags+xml"/>
  <Override PartName="/ppt/notesSlides/notesSlide20.xml" ContentType="application/vnd.openxmlformats-officedocument.presentationml.notesSlide+xml"/>
  <Override PartName="/ppt/tags/tag7.xml" ContentType="application/vnd.openxmlformats-officedocument.presentationml.tags+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3" r:id="rId1"/>
  </p:sldMasterIdLst>
  <p:notesMasterIdLst>
    <p:notesMasterId r:id="rId45"/>
  </p:notesMasterIdLst>
  <p:handoutMasterIdLst>
    <p:handoutMasterId r:id="rId46"/>
  </p:handoutMasterIdLst>
  <p:sldIdLst>
    <p:sldId id="493" r:id="rId2"/>
    <p:sldId id="326" r:id="rId3"/>
    <p:sldId id="494" r:id="rId4"/>
    <p:sldId id="298" r:id="rId5"/>
    <p:sldId id="491" r:id="rId6"/>
    <p:sldId id="462" r:id="rId7"/>
    <p:sldId id="464" r:id="rId8"/>
    <p:sldId id="465" r:id="rId9"/>
    <p:sldId id="466" r:id="rId10"/>
    <p:sldId id="467" r:id="rId11"/>
    <p:sldId id="468" r:id="rId12"/>
    <p:sldId id="469" r:id="rId13"/>
    <p:sldId id="477" r:id="rId14"/>
    <p:sldId id="470" r:id="rId15"/>
    <p:sldId id="471" r:id="rId16"/>
    <p:sldId id="472" r:id="rId17"/>
    <p:sldId id="473" r:id="rId18"/>
    <p:sldId id="474" r:id="rId19"/>
    <p:sldId id="475" r:id="rId20"/>
    <p:sldId id="476" r:id="rId21"/>
    <p:sldId id="436" r:id="rId22"/>
    <p:sldId id="433" r:id="rId23"/>
    <p:sldId id="439" r:id="rId24"/>
    <p:sldId id="442" r:id="rId25"/>
    <p:sldId id="443" r:id="rId26"/>
    <p:sldId id="445" r:id="rId27"/>
    <p:sldId id="446" r:id="rId28"/>
    <p:sldId id="448" r:id="rId29"/>
    <p:sldId id="440" r:id="rId30"/>
    <p:sldId id="451" r:id="rId31"/>
    <p:sldId id="452" r:id="rId32"/>
    <p:sldId id="453" r:id="rId33"/>
    <p:sldId id="450" r:id="rId34"/>
    <p:sldId id="457" r:id="rId35"/>
    <p:sldId id="456" r:id="rId36"/>
    <p:sldId id="441" r:id="rId37"/>
    <p:sldId id="449" r:id="rId38"/>
    <p:sldId id="480" r:id="rId39"/>
    <p:sldId id="481" r:id="rId40"/>
    <p:sldId id="479" r:id="rId41"/>
    <p:sldId id="482" r:id="rId42"/>
    <p:sldId id="483" r:id="rId43"/>
    <p:sldId id="289" r:id="rId44"/>
  </p:sldIdLst>
  <p:sldSz cx="9144000" cy="6858000" type="screen4x3"/>
  <p:notesSz cx="6805613" cy="9939338"/>
  <p:defaultTextStyle>
    <a:defPPr>
      <a:defRPr lang="ja-JP"/>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F011D0-A354-4E3A-B35E-C808AF423FE6}" v="30" dt="2023-09-07T03:24:41.61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3" autoAdjust="0"/>
    <p:restoredTop sz="77419" autoAdjust="0"/>
  </p:normalViewPr>
  <p:slideViewPr>
    <p:cSldViewPr>
      <p:cViewPr varScale="1">
        <p:scale>
          <a:sx n="86" d="100"/>
          <a:sy n="86" d="100"/>
        </p:scale>
        <p:origin x="2334" y="90"/>
      </p:cViewPr>
      <p:guideLst>
        <p:guide orient="horz" pos="2160"/>
        <p:guide pos="2880"/>
      </p:guideLst>
    </p:cSldViewPr>
  </p:slideViewPr>
  <p:outlineViewPr>
    <p:cViewPr>
      <p:scale>
        <a:sx n="33" d="100"/>
        <a:sy n="33" d="100"/>
      </p:scale>
      <p:origin x="0" y="-116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1" d="100"/>
          <a:sy n="81" d="100"/>
        </p:scale>
        <p:origin x="5910" y="11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伊藤　孝夫" userId="7223191e-6c99-4ba4-b4dc-210160b35a3d" providerId="ADAL" clId="{8DF011D0-A354-4E3A-B35E-C808AF423FE6}"/>
    <pc:docChg chg="undo modSld">
      <pc:chgData name="伊藤　孝夫" userId="7223191e-6c99-4ba4-b4dc-210160b35a3d" providerId="ADAL" clId="{8DF011D0-A354-4E3A-B35E-C808AF423FE6}" dt="2023-09-07T03:24:41.619" v="46" actId="20577"/>
      <pc:docMkLst>
        <pc:docMk/>
      </pc:docMkLst>
      <pc:sldChg chg="addSp delSp modSp mod addAnim delAnim modAnim">
        <pc:chgData name="伊藤　孝夫" userId="7223191e-6c99-4ba4-b4dc-210160b35a3d" providerId="ADAL" clId="{8DF011D0-A354-4E3A-B35E-C808AF423FE6}" dt="2023-09-07T03:22:49.366" v="9" actId="33423"/>
        <pc:sldMkLst>
          <pc:docMk/>
          <pc:sldMk cId="1847650792" sldId="441"/>
        </pc:sldMkLst>
        <pc:spChg chg="add del mod">
          <ac:chgData name="伊藤　孝夫" userId="7223191e-6c99-4ba4-b4dc-210160b35a3d" providerId="ADAL" clId="{8DF011D0-A354-4E3A-B35E-C808AF423FE6}" dt="2023-09-07T03:22:49.366" v="9" actId="33423"/>
          <ac:spMkLst>
            <pc:docMk/>
            <pc:sldMk cId="1847650792" sldId="441"/>
            <ac:spMk id="1411075" creationId="{00000000-0000-0000-0000-000000000000}"/>
          </ac:spMkLst>
        </pc:spChg>
        <pc:graphicFrameChg chg="add del mod replId">
          <ac:chgData name="伊藤　孝夫" userId="7223191e-6c99-4ba4-b4dc-210160b35a3d" providerId="ADAL" clId="{8DF011D0-A354-4E3A-B35E-C808AF423FE6}" dt="2023-09-07T03:22:49.366" v="9" actId="33423"/>
          <ac:graphicFrameMkLst>
            <pc:docMk/>
            <pc:sldMk cId="1847650792" sldId="441"/>
            <ac:graphicFrameMk id="1411075" creationId="{00000000-0000-0000-0000-000000000000}"/>
          </ac:graphicFrameMkLst>
        </pc:graphicFrameChg>
      </pc:sldChg>
      <pc:sldChg chg="addSp delSp modSp mod addAnim delAnim modAnim">
        <pc:chgData name="伊藤　孝夫" userId="7223191e-6c99-4ba4-b4dc-210160b35a3d" providerId="ADAL" clId="{8DF011D0-A354-4E3A-B35E-C808AF423FE6}" dt="2023-09-07T03:24:41.619" v="46" actId="20577"/>
        <pc:sldMkLst>
          <pc:docMk/>
          <pc:sldMk cId="877476862" sldId="456"/>
        </pc:sldMkLst>
        <pc:spChg chg="add del">
          <ac:chgData name="伊藤　孝夫" userId="7223191e-6c99-4ba4-b4dc-210160b35a3d" providerId="ADAL" clId="{8DF011D0-A354-4E3A-B35E-C808AF423FE6}" dt="2023-09-07T03:23:27.676" v="16"/>
          <ac:spMkLst>
            <pc:docMk/>
            <pc:sldMk cId="877476862" sldId="456"/>
            <ac:spMk id="7" creationId="{00000000-0000-0000-0000-000000000000}"/>
          </ac:spMkLst>
        </pc:spChg>
        <pc:spChg chg="add del mod">
          <ac:chgData name="伊藤　孝夫" userId="7223191e-6c99-4ba4-b4dc-210160b35a3d" providerId="ADAL" clId="{8DF011D0-A354-4E3A-B35E-C808AF423FE6}" dt="2023-09-07T03:24:03.423" v="27" actId="20577"/>
          <ac:spMkLst>
            <pc:docMk/>
            <pc:sldMk cId="877476862" sldId="456"/>
            <ac:spMk id="8" creationId="{00000000-0000-0000-0000-000000000000}"/>
          </ac:spMkLst>
        </pc:spChg>
        <pc:spChg chg="add del mod">
          <ac:chgData name="伊藤　孝夫" userId="7223191e-6c99-4ba4-b4dc-210160b35a3d" providerId="ADAL" clId="{8DF011D0-A354-4E3A-B35E-C808AF423FE6}" dt="2023-09-07T03:24:41.619" v="46" actId="20577"/>
          <ac:spMkLst>
            <pc:docMk/>
            <pc:sldMk cId="877476862" sldId="456"/>
            <ac:spMk id="9" creationId="{00000000-0000-0000-0000-000000000000}"/>
          </ac:spMkLst>
        </pc:spChg>
        <pc:graphicFrameChg chg="add del mod replId">
          <ac:chgData name="伊藤　孝夫" userId="7223191e-6c99-4ba4-b4dc-210160b35a3d" providerId="ADAL" clId="{8DF011D0-A354-4E3A-B35E-C808AF423FE6}" dt="2023-09-07T03:23:27.676" v="16"/>
          <ac:graphicFrameMkLst>
            <pc:docMk/>
            <pc:sldMk cId="877476862" sldId="456"/>
            <ac:graphicFrameMk id="2" creationId="{00000000-0000-0000-0000-000000000000}"/>
          </ac:graphicFrameMkLst>
        </pc:graphicFrameChg>
        <pc:graphicFrameChg chg="add del mod replId">
          <ac:chgData name="伊藤　孝夫" userId="7223191e-6c99-4ba4-b4dc-210160b35a3d" providerId="ADAL" clId="{8DF011D0-A354-4E3A-B35E-C808AF423FE6}" dt="2023-09-07T03:23:36.857" v="18"/>
          <ac:graphicFrameMkLst>
            <pc:docMk/>
            <pc:sldMk cId="877476862" sldId="456"/>
            <ac:graphicFrameMk id="6" creationId="{00000000-0000-0000-0000-000000000000}"/>
          </ac:graphicFrameMkLst>
        </pc:graphicFrameChg>
        <pc:graphicFrameChg chg="add del mod replId">
          <ac:chgData name="伊藤　孝夫" userId="7223191e-6c99-4ba4-b4dc-210160b35a3d" providerId="ADAL" clId="{8DF011D0-A354-4E3A-B35E-C808AF423FE6}" dt="2023-09-07T03:23:42.003" v="20"/>
          <ac:graphicFrameMkLst>
            <pc:docMk/>
            <pc:sldMk cId="877476862" sldId="456"/>
            <ac:graphicFrameMk id="12" creationId="{00000000-0000-0000-0000-000000000000}"/>
          </ac:graphicFrameMkLst>
        </pc:graphicFrameChg>
      </pc:sldChg>
      <pc:sldChg chg="addSp delSp modSp mod">
        <pc:chgData name="伊藤　孝夫" userId="7223191e-6c99-4ba4-b4dc-210160b35a3d" providerId="ADAL" clId="{8DF011D0-A354-4E3A-B35E-C808AF423FE6}" dt="2023-09-07T03:22:49.385" v="14" actId="33423"/>
        <pc:sldMkLst>
          <pc:docMk/>
          <pc:sldMk cId="2134840453" sldId="457"/>
        </pc:sldMkLst>
        <pc:spChg chg="add del">
          <ac:chgData name="伊藤　孝夫" userId="7223191e-6c99-4ba4-b4dc-210160b35a3d" providerId="ADAL" clId="{8DF011D0-A354-4E3A-B35E-C808AF423FE6}" dt="2023-09-07T03:22:49.385" v="14" actId="33423"/>
          <ac:spMkLst>
            <pc:docMk/>
            <pc:sldMk cId="2134840453" sldId="457"/>
            <ac:spMk id="4" creationId="{00000000-0000-0000-0000-000000000000}"/>
          </ac:spMkLst>
        </pc:spChg>
        <pc:spChg chg="add del">
          <ac:chgData name="伊藤　孝夫" userId="7223191e-6c99-4ba4-b4dc-210160b35a3d" providerId="ADAL" clId="{8DF011D0-A354-4E3A-B35E-C808AF423FE6}" dt="2023-09-07T03:22:49.385" v="13" actId="33423"/>
          <ac:spMkLst>
            <pc:docMk/>
            <pc:sldMk cId="2134840453" sldId="457"/>
            <ac:spMk id="5" creationId="{00000000-0000-0000-0000-000000000000}"/>
          </ac:spMkLst>
        </pc:spChg>
        <pc:graphicFrameChg chg="add del mod replId">
          <ac:chgData name="伊藤　孝夫" userId="7223191e-6c99-4ba4-b4dc-210160b35a3d" providerId="ADAL" clId="{8DF011D0-A354-4E3A-B35E-C808AF423FE6}" dt="2023-09-07T03:22:49.385" v="14" actId="33423"/>
          <ac:graphicFrameMkLst>
            <pc:docMk/>
            <pc:sldMk cId="2134840453" sldId="457"/>
            <ac:graphicFrameMk id="4" creationId="{00000000-0000-0000-0000-000000000000}"/>
          </ac:graphicFrameMkLst>
        </pc:graphicFrameChg>
        <pc:graphicFrameChg chg="add del mod replId">
          <ac:chgData name="伊藤　孝夫" userId="7223191e-6c99-4ba4-b4dc-210160b35a3d" providerId="ADAL" clId="{8DF011D0-A354-4E3A-B35E-C808AF423FE6}" dt="2023-09-07T03:22:49.385" v="13" actId="33423"/>
          <ac:graphicFrameMkLst>
            <pc:docMk/>
            <pc:sldMk cId="2134840453" sldId="457"/>
            <ac:graphicFrameMk id="5" creationId="{00000000-0000-0000-0000-000000000000}"/>
          </ac:graphicFrameMkLst>
        </pc:graphicFrameChg>
      </pc:sldChg>
    </pc:docChg>
  </pc:docChgLst>
  <pc:docChgLst>
    <pc:chgData name="伊藤　孝夫" userId="7223191e-6c99-4ba4-b4dc-210160b35a3d" providerId="ADAL" clId="{0EE1E4D8-5EF9-46C9-90E9-726BFECD244C}"/>
    <pc:docChg chg="delSld">
      <pc:chgData name="伊藤　孝夫" userId="7223191e-6c99-4ba4-b4dc-210160b35a3d" providerId="ADAL" clId="{0EE1E4D8-5EF9-46C9-90E9-726BFECD244C}" dt="2022-10-19T05:52:35.129" v="0" actId="2696"/>
      <pc:docMkLst>
        <pc:docMk/>
      </pc:docMkLst>
      <pc:sldChg chg="del">
        <pc:chgData name="伊藤　孝夫" userId="7223191e-6c99-4ba4-b4dc-210160b35a3d" providerId="ADAL" clId="{0EE1E4D8-5EF9-46C9-90E9-726BFECD244C}" dt="2022-10-19T05:52:35.129" v="0" actId="2696"/>
        <pc:sldMkLst>
          <pc:docMk/>
          <pc:sldMk cId="623874966" sldId="492"/>
        </pc:sldMkLst>
      </pc:sldChg>
    </pc:docChg>
  </pc:docChgLst>
  <pc:docChgLst>
    <pc:chgData name="伊藤　孝夫" userId="7223191e-6c99-4ba4-b4dc-210160b35a3d" providerId="ADAL" clId="{2AD8CBC6-F07A-41DD-ACEE-32DC34A54FAC}"/>
    <pc:docChg chg="modSld">
      <pc:chgData name="伊藤　孝夫" userId="7223191e-6c99-4ba4-b4dc-210160b35a3d" providerId="ADAL" clId="{2AD8CBC6-F07A-41DD-ACEE-32DC34A54FAC}" dt="2023-08-25T07:04:23.195" v="0" actId="729"/>
      <pc:docMkLst>
        <pc:docMk/>
      </pc:docMkLst>
      <pc:sldChg chg="mod modShow">
        <pc:chgData name="伊藤　孝夫" userId="7223191e-6c99-4ba4-b4dc-210160b35a3d" providerId="ADAL" clId="{2AD8CBC6-F07A-41DD-ACEE-32DC34A54FAC}" dt="2023-08-25T07:04:23.195" v="0" actId="729"/>
        <pc:sldMkLst>
          <pc:docMk/>
          <pc:sldMk cId="2934623251" sldId="32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1" sz="1200">
                <a:latin typeface="Arial" charset="0"/>
                <a:ea typeface="ＭＳ Ｐゴシック" charset="-128"/>
              </a:defRPr>
            </a:lvl1pPr>
          </a:lstStyle>
          <a:p>
            <a:pPr>
              <a:defRPr/>
            </a:pPr>
            <a:endParaRPr lang="en-US" altLang="ja-JP" dirty="0"/>
          </a:p>
        </p:txBody>
      </p:sp>
      <p:sp>
        <p:nvSpPr>
          <p:cNvPr id="39939" name="Rectangle 3"/>
          <p:cNvSpPr>
            <a:spLocks noGrp="1" noChangeArrowheads="1"/>
          </p:cNvSpPr>
          <p:nvPr>
            <p:ph type="dt" sz="quarter" idx="1"/>
          </p:nvPr>
        </p:nvSpPr>
        <p:spPr bwMode="auto">
          <a:xfrm>
            <a:off x="385445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1" sz="1200">
                <a:latin typeface="Arial" charset="0"/>
                <a:ea typeface="ＭＳ Ｐゴシック" charset="-128"/>
              </a:defRPr>
            </a:lvl1pPr>
          </a:lstStyle>
          <a:p>
            <a:pPr>
              <a:defRPr/>
            </a:pPr>
            <a:endParaRPr lang="en-US" altLang="ja-JP" dirty="0"/>
          </a:p>
        </p:txBody>
      </p:sp>
      <p:sp>
        <p:nvSpPr>
          <p:cNvPr id="39940" name="Rectangle 4"/>
          <p:cNvSpPr>
            <a:spLocks noGrp="1" noChangeArrowheads="1"/>
          </p:cNvSpPr>
          <p:nvPr>
            <p:ph type="ftr" sz="quarter" idx="2"/>
          </p:nvPr>
        </p:nvSpPr>
        <p:spPr bwMode="auto">
          <a:xfrm>
            <a:off x="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1" sz="1200">
                <a:latin typeface="Arial" charset="0"/>
                <a:ea typeface="ＭＳ Ｐゴシック" charset="-128"/>
              </a:defRPr>
            </a:lvl1pPr>
          </a:lstStyle>
          <a:p>
            <a:pPr>
              <a:defRPr/>
            </a:pPr>
            <a:endParaRPr lang="en-US" altLang="ja-JP" dirty="0"/>
          </a:p>
        </p:txBody>
      </p:sp>
      <p:sp>
        <p:nvSpPr>
          <p:cNvPr id="39941" name="Rectangle 5"/>
          <p:cNvSpPr>
            <a:spLocks noGrp="1" noChangeArrowheads="1"/>
          </p:cNvSpPr>
          <p:nvPr>
            <p:ph type="sldNum" sz="quarter" idx="3"/>
          </p:nvPr>
        </p:nvSpPr>
        <p:spPr bwMode="auto">
          <a:xfrm>
            <a:off x="385445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1" sz="1200"/>
            </a:lvl1pPr>
          </a:lstStyle>
          <a:p>
            <a:pPr>
              <a:defRPr/>
            </a:pPr>
            <a:fld id="{C545BC11-C2FB-440A-AD80-8A80956471BC}" type="slidenum">
              <a:rPr lang="en-US" altLang="ja-JP"/>
              <a:pPr>
                <a:defRPr/>
              </a:pPr>
              <a:t>‹#›</a:t>
            </a:fld>
            <a:endParaRPr lang="en-US" altLang="ja-JP" dirty="0"/>
          </a:p>
        </p:txBody>
      </p:sp>
    </p:spTree>
    <p:extLst>
      <p:ext uri="{BB962C8B-B14F-4D97-AF65-F5344CB8AC3E}">
        <p14:creationId xmlns:p14="http://schemas.microsoft.com/office/powerpoint/2010/main" val="362751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kumimoji="1" sz="1200"/>
            </a:lvl1pPr>
          </a:lstStyle>
          <a:p>
            <a:pPr>
              <a:defRPr/>
            </a:pPr>
            <a:endParaRPr lang="ja-JP" altLang="en-US" dirty="0"/>
          </a:p>
        </p:txBody>
      </p:sp>
      <p:sp>
        <p:nvSpPr>
          <p:cNvPr id="3" name="日付プレースホルダー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kumimoji="1" sz="1200"/>
            </a:lvl1pPr>
          </a:lstStyle>
          <a:p>
            <a:pPr>
              <a:defRPr/>
            </a:pPr>
            <a:fld id="{B4A3485C-C6B4-4979-987A-6DE3B86CAAB0}" type="datetimeFigureOut">
              <a:rPr lang="ja-JP" altLang="en-US"/>
              <a:pPr>
                <a:defRPr/>
              </a:pPr>
              <a:t>2023/9/7</a:t>
            </a:fld>
            <a:endParaRPr lang="ja-JP" altLang="en-US" dirty="0"/>
          </a:p>
        </p:txBody>
      </p:sp>
      <p:sp>
        <p:nvSpPr>
          <p:cNvPr id="4" name="スライド イメージ プレースホルダー 3"/>
          <p:cNvSpPr>
            <a:spLocks noGrp="1" noRot="1" noChangeAspect="1"/>
          </p:cNvSpPr>
          <p:nvPr>
            <p:ph type="sldImg" idx="2"/>
          </p:nvPr>
        </p:nvSpPr>
        <p:spPr>
          <a:xfrm>
            <a:off x="1166813" y="1243013"/>
            <a:ext cx="4471987" cy="3354387"/>
          </a:xfrm>
          <a:prstGeom prst="rect">
            <a:avLst/>
          </a:prstGeom>
          <a:noFill/>
          <a:ln w="12700">
            <a:solidFill>
              <a:prstClr val="black"/>
            </a:solidFill>
          </a:ln>
        </p:spPr>
        <p:txBody>
          <a:bodyPr vert="horz" lIns="91440" tIns="45720" rIns="91440" bIns="45720" rtlCol="0" anchor="ctr"/>
          <a:lstStyle/>
          <a:p>
            <a:pPr lvl="0"/>
            <a:endParaRPr lang="ja-JP" altLang="en-US" noProof="0" dirty="0"/>
          </a:p>
        </p:txBody>
      </p:sp>
      <p:sp>
        <p:nvSpPr>
          <p:cNvPr id="5" name="ノート プレースホルダー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kumimoji="1" sz="1200"/>
            </a:lvl1pPr>
          </a:lstStyle>
          <a:p>
            <a:pPr>
              <a:defRPr/>
            </a:pPr>
            <a:endParaRPr lang="ja-JP" altLang="en-US" dirty="0"/>
          </a:p>
        </p:txBody>
      </p:sp>
      <p:sp>
        <p:nvSpPr>
          <p:cNvPr id="7" name="スライド番号プレースホルダー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kumimoji="1" sz="1200"/>
            </a:lvl1pPr>
          </a:lstStyle>
          <a:p>
            <a:pPr>
              <a:defRPr/>
            </a:pPr>
            <a:fld id="{ED0BC824-272E-4D76-9CFD-CBB6948C9DE3}" type="slidenum">
              <a:rPr lang="ja-JP" altLang="en-US"/>
              <a:pPr>
                <a:defRPr/>
              </a:pPr>
              <a:t>‹#›</a:t>
            </a:fld>
            <a:endParaRPr lang="ja-JP" altLang="en-US" dirty="0"/>
          </a:p>
        </p:txBody>
      </p:sp>
    </p:spTree>
    <p:extLst>
      <p:ext uri="{BB962C8B-B14F-4D97-AF65-F5344CB8AC3E}">
        <p14:creationId xmlns:p14="http://schemas.microsoft.com/office/powerpoint/2010/main" val="40231423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en.wikipedia.org/wiki/Proportionality_(mathematics)"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1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50" charset="-128"/>
              </a:defRPr>
            </a:lvl1pPr>
            <a:lvl2pPr marL="768350" indent="-295275">
              <a:defRPr>
                <a:solidFill>
                  <a:schemeClr val="tx1"/>
                </a:solidFill>
                <a:latin typeface="Arial" panose="020B0604020202020204" pitchFamily="34" charset="0"/>
                <a:ea typeface="ＭＳ Ｐゴシック" panose="020B0600070205080204" pitchFamily="50" charset="-128"/>
              </a:defRPr>
            </a:lvl2pPr>
            <a:lvl3pPr marL="1182688" indent="-236538">
              <a:defRPr>
                <a:solidFill>
                  <a:schemeClr val="tx1"/>
                </a:solidFill>
                <a:latin typeface="Arial" panose="020B0604020202020204" pitchFamily="34" charset="0"/>
                <a:ea typeface="ＭＳ Ｐゴシック" panose="020B0600070205080204" pitchFamily="50" charset="-128"/>
              </a:defRPr>
            </a:lvl3pPr>
            <a:lvl4pPr marL="1655763" indent="-236538">
              <a:defRPr>
                <a:solidFill>
                  <a:schemeClr val="tx1"/>
                </a:solidFill>
                <a:latin typeface="Arial" panose="020B0604020202020204" pitchFamily="34" charset="0"/>
                <a:ea typeface="ＭＳ Ｐゴシック" panose="020B0600070205080204" pitchFamily="50" charset="-128"/>
              </a:defRPr>
            </a:lvl4pPr>
            <a:lvl5pPr marL="2128838" indent="-236538">
              <a:defRPr>
                <a:solidFill>
                  <a:schemeClr val="tx1"/>
                </a:solidFill>
                <a:latin typeface="Arial" panose="020B0604020202020204" pitchFamily="34" charset="0"/>
                <a:ea typeface="ＭＳ Ｐゴシック" panose="020B0600070205080204" pitchFamily="50" charset="-128"/>
              </a:defRPr>
            </a:lvl5pPr>
            <a:lvl6pPr marL="25860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30432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5004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9576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B5709509-275E-44DA-8FF5-551ABAA17C4D}" type="slidenum">
              <a:rPr lang="ja-JP" altLang="en-US" smtClean="0"/>
              <a:pPr/>
              <a:t>1</a:t>
            </a:fld>
            <a:endParaRPr lang="ja-JP" altLang="en-US" dirty="0"/>
          </a:p>
        </p:txBody>
      </p:sp>
    </p:spTree>
    <p:extLst>
      <p:ext uri="{BB962C8B-B14F-4D97-AF65-F5344CB8AC3E}">
        <p14:creationId xmlns:p14="http://schemas.microsoft.com/office/powerpoint/2010/main" val="4135974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9F7DAEC0-9F8E-4374-8581-E04179BE08D3}" type="slidenum">
              <a:rPr kumimoji="0" lang="ja-JP" altLang="en-US"/>
              <a:pPr/>
              <a:t>25</a:t>
            </a:fld>
            <a:endParaRPr kumimoji="0" lang="en-US" altLang="ja-JP" dirty="0"/>
          </a:p>
        </p:txBody>
      </p:sp>
      <p:sp>
        <p:nvSpPr>
          <p:cNvPr id="296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Tree>
    <p:extLst>
      <p:ext uri="{BB962C8B-B14F-4D97-AF65-F5344CB8AC3E}">
        <p14:creationId xmlns:p14="http://schemas.microsoft.com/office/powerpoint/2010/main" val="303779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52C3E519-A9D9-493E-A611-7DCB0910DDD5}" type="slidenum">
              <a:rPr kumimoji="0" lang="ja-JP" altLang="en-US"/>
              <a:pPr/>
              <a:t>26</a:t>
            </a:fld>
            <a:endParaRPr kumimoji="0" lang="en-US" altLang="ja-JP" dirty="0"/>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Tree>
    <p:extLst>
      <p:ext uri="{BB962C8B-B14F-4D97-AF65-F5344CB8AC3E}">
        <p14:creationId xmlns:p14="http://schemas.microsoft.com/office/powerpoint/2010/main" val="13862818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6D6A3E45-9059-46DD-AB53-C4787B974306}" type="slidenum">
              <a:rPr kumimoji="0" lang="ja-JP" altLang="en-US"/>
              <a:pPr/>
              <a:t>27</a:t>
            </a:fld>
            <a:endParaRPr kumimoji="0" lang="en-US" altLang="ja-JP" dirty="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Tree>
    <p:extLst>
      <p:ext uri="{BB962C8B-B14F-4D97-AF65-F5344CB8AC3E}">
        <p14:creationId xmlns:p14="http://schemas.microsoft.com/office/powerpoint/2010/main" val="483430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3ABC9E95-F0F5-4AE9-ACCA-895DFB04EEDF}" type="slidenum">
              <a:rPr kumimoji="0" lang="ja-JP" altLang="en-US"/>
              <a:pPr/>
              <a:t>28</a:t>
            </a:fld>
            <a:endParaRPr kumimoji="0" lang="en-US" altLang="ja-JP" dirty="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Tree>
    <p:extLst>
      <p:ext uri="{BB962C8B-B14F-4D97-AF65-F5344CB8AC3E}">
        <p14:creationId xmlns:p14="http://schemas.microsoft.com/office/powerpoint/2010/main" val="28325736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9559B4A8-183E-434D-A31D-A16FC43C7338}" type="slidenum">
              <a:rPr kumimoji="0" lang="ja-JP" altLang="en-US"/>
              <a:pPr/>
              <a:t>29</a:t>
            </a:fld>
            <a:endParaRPr kumimoji="0" lang="en-US" altLang="ja-JP" dirty="0"/>
          </a:p>
        </p:txBody>
      </p:sp>
      <p:sp>
        <p:nvSpPr>
          <p:cNvPr id="266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ネットワーク的な観点は決して新しいものではない。</a:t>
            </a:r>
          </a:p>
        </p:txBody>
      </p:sp>
    </p:spTree>
    <p:extLst>
      <p:ext uri="{BB962C8B-B14F-4D97-AF65-F5344CB8AC3E}">
        <p14:creationId xmlns:p14="http://schemas.microsoft.com/office/powerpoint/2010/main" val="12874365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9559B4A8-183E-434D-A31D-A16FC43C7338}" type="slidenum">
              <a:rPr kumimoji="0" lang="ja-JP" altLang="en-US"/>
              <a:pPr/>
              <a:t>30</a:t>
            </a:fld>
            <a:endParaRPr kumimoji="0" lang="en-US" altLang="ja-JP" dirty="0"/>
          </a:p>
        </p:txBody>
      </p:sp>
      <p:sp>
        <p:nvSpPr>
          <p:cNvPr id="266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ネットワーク的な観点は決して新しいものではない。</a:t>
            </a:r>
          </a:p>
        </p:txBody>
      </p:sp>
    </p:spTree>
    <p:extLst>
      <p:ext uri="{BB962C8B-B14F-4D97-AF65-F5344CB8AC3E}">
        <p14:creationId xmlns:p14="http://schemas.microsoft.com/office/powerpoint/2010/main" val="7009042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9559B4A8-183E-434D-A31D-A16FC43C7338}" type="slidenum">
              <a:rPr kumimoji="0" lang="ja-JP" altLang="en-US"/>
              <a:pPr/>
              <a:t>31</a:t>
            </a:fld>
            <a:endParaRPr kumimoji="0" lang="en-US" altLang="ja-JP" dirty="0"/>
          </a:p>
        </p:txBody>
      </p:sp>
      <p:sp>
        <p:nvSpPr>
          <p:cNvPr id="266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ネットワーク的な観点は決して新しいものではない。</a:t>
            </a:r>
          </a:p>
        </p:txBody>
      </p:sp>
    </p:spTree>
    <p:extLst>
      <p:ext uri="{BB962C8B-B14F-4D97-AF65-F5344CB8AC3E}">
        <p14:creationId xmlns:p14="http://schemas.microsoft.com/office/powerpoint/2010/main" val="2192601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9559B4A8-183E-434D-A31D-A16FC43C7338}" type="slidenum">
              <a:rPr kumimoji="0" lang="ja-JP" altLang="en-US"/>
              <a:pPr/>
              <a:t>32</a:t>
            </a:fld>
            <a:endParaRPr kumimoji="0" lang="en-US" altLang="ja-JP" dirty="0"/>
          </a:p>
        </p:txBody>
      </p:sp>
      <p:sp>
        <p:nvSpPr>
          <p:cNvPr id="266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ネットワーク的な観点は決して新しいものではない。</a:t>
            </a:r>
          </a:p>
        </p:txBody>
      </p:sp>
    </p:spTree>
    <p:extLst>
      <p:ext uri="{BB962C8B-B14F-4D97-AF65-F5344CB8AC3E}">
        <p14:creationId xmlns:p14="http://schemas.microsoft.com/office/powerpoint/2010/main" val="29080624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9559B4A8-183E-434D-A31D-A16FC43C7338}" type="slidenum">
              <a:rPr kumimoji="0" lang="ja-JP" altLang="en-US"/>
              <a:pPr/>
              <a:t>33</a:t>
            </a:fld>
            <a:endParaRPr kumimoji="0" lang="en-US" altLang="ja-JP" dirty="0"/>
          </a:p>
        </p:txBody>
      </p:sp>
      <p:sp>
        <p:nvSpPr>
          <p:cNvPr id="266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ネットワーク的な観点は決して新しいものではない。</a:t>
            </a:r>
          </a:p>
        </p:txBody>
      </p:sp>
    </p:spTree>
    <p:extLst>
      <p:ext uri="{BB962C8B-B14F-4D97-AF65-F5344CB8AC3E}">
        <p14:creationId xmlns:p14="http://schemas.microsoft.com/office/powerpoint/2010/main" val="2220599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effectLst/>
              </a:rPr>
              <a:t>The symbol above denotes </a:t>
            </a:r>
            <a:r>
              <a:rPr lang="en-US" altLang="ja-JP" dirty="0">
                <a:effectLst/>
                <a:hlinkClick r:id="rId3" tooltip="Proportionality (mathematics)"/>
              </a:rPr>
              <a:t>proportionality</a:t>
            </a:r>
            <a:r>
              <a:rPr lang="en-US" altLang="ja-JP" dirty="0">
                <a:effectLst/>
              </a:rPr>
              <a:t>.</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D0BC824-272E-4D76-9CFD-CBB6948C9DE3}" type="slidenum">
              <a:rPr lang="ja-JP" altLang="en-US" smtClean="0"/>
              <a:pPr>
                <a:defRPr/>
              </a:pPr>
              <a:t>34</a:t>
            </a:fld>
            <a:endParaRPr lang="ja-JP" altLang="en-US" dirty="0"/>
          </a:p>
        </p:txBody>
      </p:sp>
    </p:spTree>
    <p:extLst>
      <p:ext uri="{BB962C8B-B14F-4D97-AF65-F5344CB8AC3E}">
        <p14:creationId xmlns:p14="http://schemas.microsoft.com/office/powerpoint/2010/main" val="4254037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 invest in people,</a:t>
            </a:r>
            <a:r>
              <a:rPr kumimoji="1" lang="en-US" altLang="ja-JP" baseline="0" dirty="0"/>
              <a:t> not ideas. If you can find good people, if they’re wrong with the product, they’ll make a switch.</a:t>
            </a:r>
            <a:endParaRPr kumimoji="1" lang="ja-JP" altLang="en-US" dirty="0"/>
          </a:p>
        </p:txBody>
      </p:sp>
      <p:sp>
        <p:nvSpPr>
          <p:cNvPr id="4" name="スライド番号プレースホルダー 3"/>
          <p:cNvSpPr>
            <a:spLocks noGrp="1"/>
          </p:cNvSpPr>
          <p:nvPr>
            <p:ph type="sldNum" sz="quarter" idx="10"/>
          </p:nvPr>
        </p:nvSpPr>
        <p:spPr/>
        <p:txBody>
          <a:bodyPr/>
          <a:lstStyle/>
          <a:p>
            <a:fld id="{7BCAB1AF-B643-4098-AD4E-5D40B8008505}" type="slidenum">
              <a:rPr kumimoji="1" lang="ja-JP" altLang="en-US" smtClean="0"/>
              <a:t>7</a:t>
            </a:fld>
            <a:endParaRPr kumimoji="1" lang="ja-JP" altLang="en-US" dirty="0"/>
          </a:p>
        </p:txBody>
      </p:sp>
    </p:spTree>
    <p:extLst>
      <p:ext uri="{BB962C8B-B14F-4D97-AF65-F5344CB8AC3E}">
        <p14:creationId xmlns:p14="http://schemas.microsoft.com/office/powerpoint/2010/main" val="1225340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9559B4A8-183E-434D-A31D-A16FC43C7338}" type="slidenum">
              <a:rPr kumimoji="0" lang="ja-JP" altLang="en-US"/>
              <a:pPr/>
              <a:t>35</a:t>
            </a:fld>
            <a:endParaRPr kumimoji="0" lang="en-US" altLang="ja-JP" dirty="0"/>
          </a:p>
        </p:txBody>
      </p:sp>
      <p:sp>
        <p:nvSpPr>
          <p:cNvPr id="266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ネットワーク的な観点は決して新しいものではない。</a:t>
            </a:r>
          </a:p>
        </p:txBody>
      </p:sp>
    </p:spTree>
    <p:extLst>
      <p:ext uri="{BB962C8B-B14F-4D97-AF65-F5344CB8AC3E}">
        <p14:creationId xmlns:p14="http://schemas.microsoft.com/office/powerpoint/2010/main" val="41747676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A3EC9176-EB74-4451-A46F-7960853C7DB7}" type="slidenum">
              <a:rPr kumimoji="0" lang="ja-JP" altLang="en-US"/>
              <a:pPr/>
              <a:t>36</a:t>
            </a:fld>
            <a:endParaRPr kumimoji="0" lang="en-US" altLang="ja-JP" dirty="0"/>
          </a:p>
        </p:txBody>
      </p:sp>
      <p:sp>
        <p:nvSpPr>
          <p:cNvPr id="2765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ja-JP" dirty="0"/>
              <a:t>D=lim(logN(e)/log(1/e))=lim(log3/log2=1.585)</a:t>
            </a:r>
          </a:p>
        </p:txBody>
      </p:sp>
    </p:spTree>
    <p:extLst>
      <p:ext uri="{BB962C8B-B14F-4D97-AF65-F5344CB8AC3E}">
        <p14:creationId xmlns:p14="http://schemas.microsoft.com/office/powerpoint/2010/main" val="3173772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諮問機関：</a:t>
            </a:r>
          </a:p>
        </p:txBody>
      </p:sp>
      <p:sp>
        <p:nvSpPr>
          <p:cNvPr id="4" name="スライド番号プレースホルダー 3"/>
          <p:cNvSpPr>
            <a:spLocks noGrp="1"/>
          </p:cNvSpPr>
          <p:nvPr>
            <p:ph type="sldNum" sz="quarter" idx="10"/>
          </p:nvPr>
        </p:nvSpPr>
        <p:spPr/>
        <p:txBody>
          <a:bodyPr/>
          <a:lstStyle/>
          <a:p>
            <a:fld id="{7BCAB1AF-B643-4098-AD4E-5D40B8008505}" type="slidenum">
              <a:rPr kumimoji="1" lang="ja-JP" altLang="en-US" smtClean="0"/>
              <a:t>15</a:t>
            </a:fld>
            <a:endParaRPr kumimoji="1" lang="ja-JP" altLang="en-US" dirty="0"/>
          </a:p>
        </p:txBody>
      </p:sp>
    </p:spTree>
    <p:extLst>
      <p:ext uri="{BB962C8B-B14F-4D97-AF65-F5344CB8AC3E}">
        <p14:creationId xmlns:p14="http://schemas.microsoft.com/office/powerpoint/2010/main" val="1556810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諮問機関：</a:t>
            </a:r>
          </a:p>
        </p:txBody>
      </p:sp>
      <p:sp>
        <p:nvSpPr>
          <p:cNvPr id="4" name="スライド番号プレースホルダー 3"/>
          <p:cNvSpPr>
            <a:spLocks noGrp="1"/>
          </p:cNvSpPr>
          <p:nvPr>
            <p:ph type="sldNum" sz="quarter" idx="10"/>
          </p:nvPr>
        </p:nvSpPr>
        <p:spPr/>
        <p:txBody>
          <a:bodyPr/>
          <a:lstStyle/>
          <a:p>
            <a:fld id="{7BCAB1AF-B643-4098-AD4E-5D40B8008505}" type="slidenum">
              <a:rPr kumimoji="1" lang="ja-JP" altLang="en-US" smtClean="0"/>
              <a:t>16</a:t>
            </a:fld>
            <a:endParaRPr kumimoji="1" lang="ja-JP" altLang="en-US" dirty="0"/>
          </a:p>
        </p:txBody>
      </p:sp>
    </p:spTree>
    <p:extLst>
      <p:ext uri="{BB962C8B-B14F-4D97-AF65-F5344CB8AC3E}">
        <p14:creationId xmlns:p14="http://schemas.microsoft.com/office/powerpoint/2010/main" val="130882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諮問機関：</a:t>
            </a:r>
          </a:p>
        </p:txBody>
      </p:sp>
      <p:sp>
        <p:nvSpPr>
          <p:cNvPr id="4" name="スライド番号プレースホルダー 3"/>
          <p:cNvSpPr>
            <a:spLocks noGrp="1"/>
          </p:cNvSpPr>
          <p:nvPr>
            <p:ph type="sldNum" sz="quarter" idx="10"/>
          </p:nvPr>
        </p:nvSpPr>
        <p:spPr/>
        <p:txBody>
          <a:bodyPr/>
          <a:lstStyle/>
          <a:p>
            <a:fld id="{7BCAB1AF-B643-4098-AD4E-5D40B8008505}" type="slidenum">
              <a:rPr kumimoji="1" lang="ja-JP" altLang="en-US" smtClean="0"/>
              <a:t>17</a:t>
            </a:fld>
            <a:endParaRPr kumimoji="1" lang="ja-JP" altLang="en-US" dirty="0"/>
          </a:p>
        </p:txBody>
      </p:sp>
    </p:spTree>
    <p:extLst>
      <p:ext uri="{BB962C8B-B14F-4D97-AF65-F5344CB8AC3E}">
        <p14:creationId xmlns:p14="http://schemas.microsoft.com/office/powerpoint/2010/main" val="414337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諮問機関：</a:t>
            </a:r>
          </a:p>
        </p:txBody>
      </p:sp>
      <p:sp>
        <p:nvSpPr>
          <p:cNvPr id="4" name="スライド番号プレースホルダー 3"/>
          <p:cNvSpPr>
            <a:spLocks noGrp="1"/>
          </p:cNvSpPr>
          <p:nvPr>
            <p:ph type="sldNum" sz="quarter" idx="10"/>
          </p:nvPr>
        </p:nvSpPr>
        <p:spPr/>
        <p:txBody>
          <a:bodyPr/>
          <a:lstStyle/>
          <a:p>
            <a:fld id="{7BCAB1AF-B643-4098-AD4E-5D40B8008505}" type="slidenum">
              <a:rPr kumimoji="1" lang="ja-JP" altLang="en-US" smtClean="0"/>
              <a:t>18</a:t>
            </a:fld>
            <a:endParaRPr kumimoji="1" lang="ja-JP" altLang="en-US" dirty="0"/>
          </a:p>
        </p:txBody>
      </p:sp>
    </p:spTree>
    <p:extLst>
      <p:ext uri="{BB962C8B-B14F-4D97-AF65-F5344CB8AC3E}">
        <p14:creationId xmlns:p14="http://schemas.microsoft.com/office/powerpoint/2010/main" val="3975706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諮問機関：</a:t>
            </a:r>
          </a:p>
        </p:txBody>
      </p:sp>
      <p:sp>
        <p:nvSpPr>
          <p:cNvPr id="4" name="スライド番号プレースホルダー 3"/>
          <p:cNvSpPr>
            <a:spLocks noGrp="1"/>
          </p:cNvSpPr>
          <p:nvPr>
            <p:ph type="sldNum" sz="quarter" idx="10"/>
          </p:nvPr>
        </p:nvSpPr>
        <p:spPr/>
        <p:txBody>
          <a:bodyPr/>
          <a:lstStyle/>
          <a:p>
            <a:fld id="{7BCAB1AF-B643-4098-AD4E-5D40B8008505}" type="slidenum">
              <a:rPr kumimoji="1" lang="ja-JP" altLang="en-US" smtClean="0"/>
              <a:t>19</a:t>
            </a:fld>
            <a:endParaRPr kumimoji="1" lang="ja-JP" altLang="en-US" dirty="0"/>
          </a:p>
        </p:txBody>
      </p:sp>
    </p:spTree>
    <p:extLst>
      <p:ext uri="{BB962C8B-B14F-4D97-AF65-F5344CB8AC3E}">
        <p14:creationId xmlns:p14="http://schemas.microsoft.com/office/powerpoint/2010/main" val="3254580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諮問機関：</a:t>
            </a:r>
          </a:p>
        </p:txBody>
      </p:sp>
      <p:sp>
        <p:nvSpPr>
          <p:cNvPr id="4" name="スライド番号プレースホルダー 3"/>
          <p:cNvSpPr>
            <a:spLocks noGrp="1"/>
          </p:cNvSpPr>
          <p:nvPr>
            <p:ph type="sldNum" sz="quarter" idx="10"/>
          </p:nvPr>
        </p:nvSpPr>
        <p:spPr/>
        <p:txBody>
          <a:bodyPr/>
          <a:lstStyle/>
          <a:p>
            <a:fld id="{7BCAB1AF-B643-4098-AD4E-5D40B8008505}" type="slidenum">
              <a:rPr kumimoji="1" lang="ja-JP" altLang="en-US" smtClean="0"/>
              <a:t>20</a:t>
            </a:fld>
            <a:endParaRPr kumimoji="1" lang="ja-JP" altLang="en-US" dirty="0"/>
          </a:p>
        </p:txBody>
      </p:sp>
    </p:spTree>
    <p:extLst>
      <p:ext uri="{BB962C8B-B14F-4D97-AF65-F5344CB8AC3E}">
        <p14:creationId xmlns:p14="http://schemas.microsoft.com/office/powerpoint/2010/main" val="18494691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10E443A4-6CFC-438B-B0DA-AF481BED6A4C}" type="slidenum">
              <a:rPr kumimoji="0" lang="ja-JP" altLang="en-US"/>
              <a:pPr/>
              <a:t>24</a:t>
            </a:fld>
            <a:endParaRPr kumimoji="0" lang="en-US" altLang="ja-JP" dirty="0"/>
          </a:p>
        </p:txBody>
      </p:sp>
      <p:sp>
        <p:nvSpPr>
          <p:cNvPr id="286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Tree>
    <p:extLst>
      <p:ext uri="{BB962C8B-B14F-4D97-AF65-F5344CB8AC3E}">
        <p14:creationId xmlns:p14="http://schemas.microsoft.com/office/powerpoint/2010/main" val="1843611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565697DD-78AB-4EEB-A1AD-D23E93F74AB8}" type="slidenum">
              <a:rPr lang="en-US" altLang="ja-JP"/>
              <a:pPr>
                <a:defRPr/>
              </a:pPr>
              <a:t>‹#›</a:t>
            </a:fld>
            <a:endParaRPr lang="en-US" altLang="ja-JP" dirty="0"/>
          </a:p>
        </p:txBody>
      </p:sp>
    </p:spTree>
    <p:extLst>
      <p:ext uri="{BB962C8B-B14F-4D97-AF65-F5344CB8AC3E}">
        <p14:creationId xmlns:p14="http://schemas.microsoft.com/office/powerpoint/2010/main" val="2123023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E2BDD077-51E2-4C06-9098-92BEE20F0514}" type="slidenum">
              <a:rPr lang="en-US" altLang="ja-JP"/>
              <a:pPr>
                <a:defRPr/>
              </a:pPr>
              <a:t>‹#›</a:t>
            </a:fld>
            <a:endParaRPr lang="en-US" altLang="ja-JP" dirty="0"/>
          </a:p>
        </p:txBody>
      </p:sp>
    </p:spTree>
    <p:extLst>
      <p:ext uri="{BB962C8B-B14F-4D97-AF65-F5344CB8AC3E}">
        <p14:creationId xmlns:p14="http://schemas.microsoft.com/office/powerpoint/2010/main" val="2542931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23EB8F45-55AC-4940-85CE-06E16E73DAA3}" type="slidenum">
              <a:rPr lang="en-US" altLang="ja-JP"/>
              <a:pPr>
                <a:defRPr/>
              </a:pPr>
              <a:t>‹#›</a:t>
            </a:fld>
            <a:endParaRPr lang="en-US" altLang="ja-JP" dirty="0"/>
          </a:p>
        </p:txBody>
      </p:sp>
    </p:spTree>
    <p:extLst>
      <p:ext uri="{BB962C8B-B14F-4D97-AF65-F5344CB8AC3E}">
        <p14:creationId xmlns:p14="http://schemas.microsoft.com/office/powerpoint/2010/main" val="21474774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8750"/>
            <a:ext cx="8229600" cy="1258888"/>
          </a:xfrm>
        </p:spPr>
        <p:txBody>
          <a:bodyPr/>
          <a:lstStyle/>
          <a:p>
            <a:r>
              <a:rPr lang="ja-JP" altLang="en-US"/>
              <a:t>マスタ タイトルの書式設定</a:t>
            </a:r>
          </a:p>
        </p:txBody>
      </p:sp>
      <p:sp>
        <p:nvSpPr>
          <p:cNvPr id="3" name="表プレースホルダ 2"/>
          <p:cNvSpPr>
            <a:spLocks noGrp="1"/>
          </p:cNvSpPr>
          <p:nvPr>
            <p:ph type="tbl" idx="1"/>
          </p:nvPr>
        </p:nvSpPr>
        <p:spPr>
          <a:xfrm>
            <a:off x="457200" y="1600200"/>
            <a:ext cx="8229600" cy="4530725"/>
          </a:xfrm>
        </p:spPr>
        <p:txBody>
          <a:bodyPr>
            <a:normAutofit/>
          </a:bodyPr>
          <a:lstStyle/>
          <a:p>
            <a:pPr lvl="0"/>
            <a:endParaRPr lang="ja-JP" altLang="en-US" noProof="0" dirty="0"/>
          </a:p>
        </p:txBody>
      </p:sp>
      <p:sp>
        <p:nvSpPr>
          <p:cNvPr id="4" name="日付プレースホルダ 1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 22"/>
          <p:cNvSpPr>
            <a:spLocks noGrp="1"/>
          </p:cNvSpPr>
          <p:nvPr>
            <p:ph type="sldNum" sz="quarter" idx="12"/>
          </p:nvPr>
        </p:nvSpPr>
        <p:spPr/>
        <p:txBody>
          <a:bodyPr/>
          <a:lstStyle>
            <a:lvl1pPr>
              <a:defRPr/>
            </a:lvl1pPr>
          </a:lstStyle>
          <a:p>
            <a:fld id="{F429F100-CAD3-460A-96C5-864D183911AE}" type="slidenum">
              <a:rPr lang="en-US" altLang="ja-JP"/>
              <a:pPr/>
              <a:t>‹#›</a:t>
            </a:fld>
            <a:endParaRPr lang="en-US" altLang="ja-JP" dirty="0"/>
          </a:p>
        </p:txBody>
      </p:sp>
    </p:spTree>
    <p:extLst>
      <p:ext uri="{BB962C8B-B14F-4D97-AF65-F5344CB8AC3E}">
        <p14:creationId xmlns:p14="http://schemas.microsoft.com/office/powerpoint/2010/main" val="279376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609600" y="609600"/>
            <a:ext cx="7848600" cy="5486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p:txBody>
          <a:bodyPr/>
          <a:lstStyle>
            <a:lvl1pPr>
              <a:defRPr/>
            </a:lvl1pPr>
          </a:lstStyle>
          <a:p>
            <a:pPr>
              <a:defRPr/>
            </a:pPr>
            <a:endParaRPr lang="en-US" altLang="ja-JP" dirty="0"/>
          </a:p>
        </p:txBody>
      </p:sp>
      <p:sp>
        <p:nvSpPr>
          <p:cNvPr id="4" name="Rectangle 6"/>
          <p:cNvSpPr>
            <a:spLocks noGrp="1" noChangeArrowheads="1"/>
          </p:cNvSpPr>
          <p:nvPr>
            <p:ph type="sldNum" sz="quarter" idx="11"/>
          </p:nvPr>
        </p:nvSpPr>
        <p:spPr/>
        <p:txBody>
          <a:bodyPr/>
          <a:lstStyle>
            <a:lvl1pPr>
              <a:defRPr/>
            </a:lvl1pPr>
          </a:lstStyle>
          <a:p>
            <a:r>
              <a:rPr lang="en-US" altLang="ja-JP" dirty="0"/>
              <a:t>11-</a:t>
            </a:r>
            <a:fld id="{F1A66648-6696-4B8E-9BD0-57759FDEA6EC}" type="slidenum">
              <a:rPr lang="en-US" altLang="ja-JP"/>
              <a:pPr/>
              <a:t>‹#›</a:t>
            </a:fld>
            <a:endParaRPr lang="en-US" altLang="ja-JP" dirty="0"/>
          </a:p>
        </p:txBody>
      </p:sp>
    </p:spTree>
    <p:extLst>
      <p:ext uri="{BB962C8B-B14F-4D97-AF65-F5344CB8AC3E}">
        <p14:creationId xmlns:p14="http://schemas.microsoft.com/office/powerpoint/2010/main" val="466957548"/>
      </p:ext>
    </p:extLst>
  </p:cSld>
  <p:clrMapOvr>
    <a:masterClrMapping/>
  </p:clrMapOvr>
  <p:transition>
    <p:strips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6498778A-CFC0-475C-BE08-E1C5DB03BBA1}" type="slidenum">
              <a:rPr lang="en-US" altLang="ja-JP"/>
              <a:pPr>
                <a:defRPr/>
              </a:pPr>
              <a:t>‹#›</a:t>
            </a:fld>
            <a:endParaRPr lang="en-US" altLang="ja-JP" dirty="0"/>
          </a:p>
        </p:txBody>
      </p:sp>
    </p:spTree>
    <p:extLst>
      <p:ext uri="{BB962C8B-B14F-4D97-AF65-F5344CB8AC3E}">
        <p14:creationId xmlns:p14="http://schemas.microsoft.com/office/powerpoint/2010/main" val="2540363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C6581A41-70AB-4974-857B-EBCCAFC77169}" type="slidenum">
              <a:rPr lang="en-US" altLang="ja-JP"/>
              <a:pPr>
                <a:defRPr/>
              </a:pPr>
              <a:t>‹#›</a:t>
            </a:fld>
            <a:endParaRPr lang="en-US" altLang="ja-JP" dirty="0"/>
          </a:p>
        </p:txBody>
      </p:sp>
    </p:spTree>
    <p:extLst>
      <p:ext uri="{BB962C8B-B14F-4D97-AF65-F5344CB8AC3E}">
        <p14:creationId xmlns:p14="http://schemas.microsoft.com/office/powerpoint/2010/main" val="3339340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B2136496-96B6-4C7A-94C6-1FE26C3F98BC}" type="slidenum">
              <a:rPr lang="en-US" altLang="ja-JP"/>
              <a:pPr>
                <a:defRPr/>
              </a:pPr>
              <a:t>‹#›</a:t>
            </a:fld>
            <a:endParaRPr lang="en-US" altLang="ja-JP" dirty="0"/>
          </a:p>
        </p:txBody>
      </p:sp>
    </p:spTree>
    <p:extLst>
      <p:ext uri="{BB962C8B-B14F-4D97-AF65-F5344CB8AC3E}">
        <p14:creationId xmlns:p14="http://schemas.microsoft.com/office/powerpoint/2010/main" val="4286238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9" name="スライド番号プレースホルダー 5"/>
          <p:cNvSpPr>
            <a:spLocks noGrp="1"/>
          </p:cNvSpPr>
          <p:nvPr>
            <p:ph type="sldNum" sz="quarter" idx="12"/>
          </p:nvPr>
        </p:nvSpPr>
        <p:spPr/>
        <p:txBody>
          <a:bodyPr/>
          <a:lstStyle>
            <a:lvl1pPr>
              <a:defRPr/>
            </a:lvl1pPr>
          </a:lstStyle>
          <a:p>
            <a:pPr>
              <a:defRPr/>
            </a:pPr>
            <a:fld id="{15ED2411-093E-4466-8C7F-97A941FEC505}" type="slidenum">
              <a:rPr lang="en-US" altLang="ja-JP"/>
              <a:pPr>
                <a:defRPr/>
              </a:pPr>
              <a:t>‹#›</a:t>
            </a:fld>
            <a:endParaRPr lang="en-US" altLang="ja-JP" dirty="0"/>
          </a:p>
        </p:txBody>
      </p:sp>
    </p:spTree>
    <p:extLst>
      <p:ext uri="{BB962C8B-B14F-4D97-AF65-F5344CB8AC3E}">
        <p14:creationId xmlns:p14="http://schemas.microsoft.com/office/powerpoint/2010/main" val="2842869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5" name="スライド番号プレースホルダー 5"/>
          <p:cNvSpPr>
            <a:spLocks noGrp="1"/>
          </p:cNvSpPr>
          <p:nvPr>
            <p:ph type="sldNum" sz="quarter" idx="12"/>
          </p:nvPr>
        </p:nvSpPr>
        <p:spPr/>
        <p:txBody>
          <a:bodyPr/>
          <a:lstStyle>
            <a:lvl1pPr>
              <a:defRPr/>
            </a:lvl1pPr>
          </a:lstStyle>
          <a:p>
            <a:pPr>
              <a:defRPr/>
            </a:pPr>
            <a:fld id="{A262CA89-3461-4F9B-9845-6EA2A92F6C4A}" type="slidenum">
              <a:rPr lang="en-US" altLang="ja-JP"/>
              <a:pPr>
                <a:defRPr/>
              </a:pPr>
              <a:t>‹#›</a:t>
            </a:fld>
            <a:endParaRPr lang="en-US" altLang="ja-JP" dirty="0"/>
          </a:p>
        </p:txBody>
      </p:sp>
    </p:spTree>
    <p:extLst>
      <p:ext uri="{BB962C8B-B14F-4D97-AF65-F5344CB8AC3E}">
        <p14:creationId xmlns:p14="http://schemas.microsoft.com/office/powerpoint/2010/main" val="1510290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4" name="スライド番号プレースホルダー 5"/>
          <p:cNvSpPr>
            <a:spLocks noGrp="1"/>
          </p:cNvSpPr>
          <p:nvPr>
            <p:ph type="sldNum" sz="quarter" idx="12"/>
          </p:nvPr>
        </p:nvSpPr>
        <p:spPr/>
        <p:txBody>
          <a:bodyPr/>
          <a:lstStyle>
            <a:lvl1pPr>
              <a:defRPr/>
            </a:lvl1pPr>
          </a:lstStyle>
          <a:p>
            <a:pPr>
              <a:defRPr/>
            </a:pPr>
            <a:fld id="{75F4486F-28A2-40D6-A893-FE1DEF7C7A88}" type="slidenum">
              <a:rPr lang="en-US" altLang="ja-JP"/>
              <a:pPr>
                <a:defRPr/>
              </a:pPr>
              <a:t>‹#›</a:t>
            </a:fld>
            <a:endParaRPr lang="en-US" altLang="ja-JP" dirty="0"/>
          </a:p>
        </p:txBody>
      </p:sp>
    </p:spTree>
    <p:extLst>
      <p:ext uri="{BB962C8B-B14F-4D97-AF65-F5344CB8AC3E}">
        <p14:creationId xmlns:p14="http://schemas.microsoft.com/office/powerpoint/2010/main" val="3245387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55AF04D2-AB50-4826-9E3D-EB5FF35A8B27}" type="slidenum">
              <a:rPr lang="en-US" altLang="ja-JP"/>
              <a:pPr>
                <a:defRPr/>
              </a:pPr>
              <a:t>‹#›</a:t>
            </a:fld>
            <a:endParaRPr lang="en-US" altLang="ja-JP" dirty="0"/>
          </a:p>
        </p:txBody>
      </p:sp>
    </p:spTree>
    <p:extLst>
      <p:ext uri="{BB962C8B-B14F-4D97-AF65-F5344CB8AC3E}">
        <p14:creationId xmlns:p14="http://schemas.microsoft.com/office/powerpoint/2010/main" val="2960184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ja-JP" altLang="en-US" noProof="0" dirty="0"/>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C961B084-95BB-4A7D-B42D-3C9F5499DA2A}" type="slidenum">
              <a:rPr lang="en-US" altLang="ja-JP"/>
              <a:pPr>
                <a:defRPr/>
              </a:pPr>
              <a:t>‹#›</a:t>
            </a:fld>
            <a:endParaRPr lang="en-US" altLang="ja-JP" dirty="0"/>
          </a:p>
        </p:txBody>
      </p:sp>
    </p:spTree>
    <p:extLst>
      <p:ext uri="{BB962C8B-B14F-4D97-AF65-F5344CB8AC3E}">
        <p14:creationId xmlns:p14="http://schemas.microsoft.com/office/powerpoint/2010/main" val="147654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ja-JP" dirty="0"/>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ja-JP" dirty="0"/>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6FC5766-271C-436A-AE05-E1536F2B57BC}" type="slidenum">
              <a:rPr lang="en-US" altLang="ja-JP"/>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4006"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 id="2147484007" r:id="rId12"/>
    <p:sldLayoutId id="2147484008" r:id="rId13"/>
  </p:sldLayoutIdLst>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totakao@Hiroshima-u.ac.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hyperlink" Target="http://www.hiroshima-u.ac.jp/index-j.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notesSlide" Target="../notesSlides/notesSlide21.xml"/><Relationship Id="rId7" Type="http://schemas.openxmlformats.org/officeDocument/2006/relationships/hyperlink" Target="http://upload.wikimedia.org/wikipedia/en/8/88/Sierpinski_Triangle.svg" TargetMode="External"/><Relationship Id="rId2" Type="http://schemas.openxmlformats.org/officeDocument/2006/relationships/slideLayout" Target="../slideLayouts/slideLayout13.xml"/><Relationship Id="rId1" Type="http://schemas.openxmlformats.org/officeDocument/2006/relationships/tags" Target="../tags/tag7.xml"/><Relationship Id="rId6" Type="http://schemas.openxmlformats.org/officeDocument/2006/relationships/image" Target="../media/image11.png"/><Relationship Id="rId5" Type="http://schemas.openxmlformats.org/officeDocument/2006/relationships/image" Target="../media/image10.wmf"/><Relationship Id="rId4" Type="http://schemas.openxmlformats.org/officeDocument/2006/relationships/oleObject" Target="../embeddings/oleObject3.bin"/></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ja.wikipedia.org/wiki/%E3%83%95%E3%82%A1%E3%82%A4%E3%83%AB:Advertisement_Anchor_Buggy_Company_1890_.png" TargetMode="Externa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hyperlink" Target="http://ja.wikipedia.org/wiki/%E3%83%95%E3%82%A1%E3%82%A4%E3%83%AB:German_postcard_from_1888.pn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827088" y="2133600"/>
            <a:ext cx="7988300" cy="1565513"/>
          </a:xfrm>
          <a:ln>
            <a:solidFill>
              <a:schemeClr val="tx1"/>
            </a:solidFill>
            <a:miter lim="800000"/>
            <a:headEnd/>
            <a:tailEnd/>
          </a:ln>
        </p:spPr>
        <p:txBody>
          <a:bodyPr/>
          <a:lstStyle/>
          <a:p>
            <a:pPr eaLnBrk="1" hangingPunct="1"/>
            <a:r>
              <a:rPr lang="en-US" altLang="ja-JP" sz="4800" dirty="0"/>
              <a:t>The MOT and Venture Business</a:t>
            </a:r>
          </a:p>
        </p:txBody>
      </p:sp>
      <p:sp>
        <p:nvSpPr>
          <p:cNvPr id="5123" name="Rectangle 3"/>
          <p:cNvSpPr>
            <a:spLocks noGrp="1" noChangeArrowheads="1"/>
          </p:cNvSpPr>
          <p:nvPr>
            <p:ph type="subTitle" idx="1"/>
          </p:nvPr>
        </p:nvSpPr>
        <p:spPr>
          <a:xfrm>
            <a:off x="734219" y="3699112"/>
            <a:ext cx="8174037" cy="2394183"/>
          </a:xfrm>
        </p:spPr>
        <p:txBody>
          <a:bodyPr/>
          <a:lstStyle/>
          <a:p>
            <a:pPr eaLnBrk="1" hangingPunct="1"/>
            <a:r>
              <a:rPr lang="en-US" altLang="ja-JP" sz="2800" dirty="0">
                <a:solidFill>
                  <a:srgbClr val="FF0000"/>
                </a:solidFill>
              </a:rPr>
              <a:t>Prof. Takao Ito, </a:t>
            </a:r>
          </a:p>
          <a:p>
            <a:pPr eaLnBrk="1" hangingPunct="1"/>
            <a:r>
              <a:rPr lang="en-US" altLang="ja-JP" sz="2800" dirty="0"/>
              <a:t>Doctor of Economics, PH.D. of Engineering, </a:t>
            </a:r>
          </a:p>
          <a:p>
            <a:pPr eaLnBrk="1" hangingPunct="1"/>
            <a:r>
              <a:rPr lang="en-US" altLang="ja-JP" sz="2800" dirty="0"/>
              <a:t>Graduate School</a:t>
            </a:r>
            <a:r>
              <a:rPr lang="ja-JP" altLang="en-US" sz="2800" dirty="0"/>
              <a:t> </a:t>
            </a:r>
            <a:r>
              <a:rPr lang="en-US" altLang="ja-JP" sz="2800" dirty="0"/>
              <a:t>of Advanced Science and Engineering, Hiroshima University</a:t>
            </a:r>
          </a:p>
          <a:p>
            <a:pPr eaLnBrk="1" hangingPunct="1"/>
            <a:r>
              <a:rPr lang="en-US" altLang="ja-JP" sz="2800" dirty="0"/>
              <a:t>E-Mail: </a:t>
            </a:r>
            <a:r>
              <a:rPr lang="en-US" altLang="ja-JP" sz="2800" dirty="0">
                <a:hlinkClick r:id="rId3"/>
              </a:rPr>
              <a:t>itotakao@Hiroshima-u.ac.jp</a:t>
            </a:r>
            <a:endParaRPr lang="en-US" altLang="ja-JP" sz="2800" dirty="0"/>
          </a:p>
        </p:txBody>
      </p:sp>
      <p:grpSp>
        <p:nvGrpSpPr>
          <p:cNvPr id="5124" name="グループ化 5"/>
          <p:cNvGrpSpPr>
            <a:grpSpLocks/>
          </p:cNvGrpSpPr>
          <p:nvPr/>
        </p:nvGrpSpPr>
        <p:grpSpPr bwMode="auto">
          <a:xfrm>
            <a:off x="0" y="0"/>
            <a:ext cx="1655763" cy="2090738"/>
            <a:chOff x="1979712" y="404664"/>
            <a:chExt cx="1656184" cy="2091159"/>
          </a:xfrm>
        </p:grpSpPr>
        <p:pic>
          <p:nvPicPr>
            <p:cNvPr id="5127" name="Picture 4" descr="広島大学">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9712" y="2060848"/>
              <a:ext cx="1656184"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図 3" descr="1321661042.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979712" y="404664"/>
              <a:ext cx="1656184"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スライド番号プレースホルダー 1"/>
          <p:cNvSpPr>
            <a:spLocks noGrp="1"/>
          </p:cNvSpPr>
          <p:nvPr>
            <p:ph type="sldNum" sz="quarter" idx="12"/>
          </p:nvPr>
        </p:nvSpPr>
        <p:spPr/>
        <p:txBody>
          <a:bodyPr/>
          <a:lstStyle/>
          <a:p>
            <a:pPr>
              <a:defRPr/>
            </a:pPr>
            <a:fld id="{1880152E-3181-4F9E-9E7C-1F0A88825FF5}" type="slidenum">
              <a:rPr lang="en-US" altLang="ja-JP" smtClean="0"/>
              <a:pPr>
                <a:defRPr/>
              </a:pPr>
              <a:t>1</a:t>
            </a:fld>
            <a:endParaRPr lang="en-US" altLang="ja-JP" dirty="0"/>
          </a:p>
        </p:txBody>
      </p:sp>
      <p:sp>
        <p:nvSpPr>
          <p:cNvPr id="9" name="正方形/長方形 8"/>
          <p:cNvSpPr/>
          <p:nvPr/>
        </p:nvSpPr>
        <p:spPr>
          <a:xfrm>
            <a:off x="4932041" y="190500"/>
            <a:ext cx="4211960" cy="1600438"/>
          </a:xfrm>
          <a:prstGeom prst="rect">
            <a:avLst/>
          </a:prstGeom>
        </p:spPr>
        <p:txBody>
          <a:bodyPr wrap="square">
            <a:spAutoFit/>
          </a:bodyPr>
          <a:lstStyle/>
          <a:p>
            <a:pPr>
              <a:defRPr/>
            </a:pPr>
            <a:r>
              <a:rPr lang="ja-JP" altLang="en-US" sz="1400" b="1" dirty="0"/>
              <a:t>５ </a:t>
            </a:r>
            <a:r>
              <a:rPr lang="en-US" altLang="ja-JP" sz="1400" b="1" dirty="0"/>
              <a:t>Guiding Principles</a:t>
            </a:r>
          </a:p>
          <a:p>
            <a:pPr marL="285750" indent="-285750">
              <a:buFont typeface="Wingdings" pitchFamily="2" charset="2"/>
              <a:buChar char="Ø"/>
              <a:defRPr/>
            </a:pPr>
            <a:r>
              <a:rPr lang="en-US" altLang="ja-JP" sz="1400" dirty="0"/>
              <a:t>The</a:t>
            </a:r>
            <a:r>
              <a:rPr lang="ja-JP" altLang="en-US" sz="1400" dirty="0"/>
              <a:t> </a:t>
            </a:r>
            <a:r>
              <a:rPr lang="en-US" altLang="ja-JP" sz="1400" dirty="0"/>
              <a:t>Pursuit</a:t>
            </a:r>
            <a:r>
              <a:rPr lang="ja-JP" altLang="en-US" sz="1400" dirty="0"/>
              <a:t> </a:t>
            </a:r>
            <a:r>
              <a:rPr lang="en-US" altLang="ja-JP" sz="1400" dirty="0"/>
              <a:t>of</a:t>
            </a:r>
            <a:r>
              <a:rPr lang="ja-JP" altLang="en-US" sz="1400" dirty="0"/>
              <a:t> </a:t>
            </a:r>
            <a:r>
              <a:rPr lang="en-US" altLang="ja-JP" sz="1400" dirty="0"/>
              <a:t>Peace</a:t>
            </a:r>
          </a:p>
          <a:p>
            <a:pPr marL="285750" indent="-285750">
              <a:buFont typeface="Wingdings" pitchFamily="2" charset="2"/>
              <a:buChar char="Ø"/>
              <a:defRPr/>
            </a:pPr>
            <a:r>
              <a:rPr lang="en-US" altLang="ja-JP" sz="1400" dirty="0"/>
              <a:t>The</a:t>
            </a:r>
            <a:r>
              <a:rPr lang="ja-JP" altLang="en-US" sz="1400" dirty="0"/>
              <a:t> </a:t>
            </a:r>
            <a:r>
              <a:rPr lang="en-US" altLang="ja-JP" sz="1400" dirty="0"/>
              <a:t>Creation</a:t>
            </a:r>
            <a:r>
              <a:rPr lang="ja-JP" altLang="en-US" sz="1400" dirty="0"/>
              <a:t> </a:t>
            </a:r>
            <a:r>
              <a:rPr lang="en-US" altLang="ja-JP" sz="1400" dirty="0"/>
              <a:t>of</a:t>
            </a:r>
            <a:r>
              <a:rPr lang="ja-JP" altLang="en-US" sz="1400" dirty="0"/>
              <a:t> </a:t>
            </a:r>
            <a:r>
              <a:rPr lang="en-US" altLang="ja-JP" sz="1400" dirty="0"/>
              <a:t>New</a:t>
            </a:r>
            <a:r>
              <a:rPr lang="ja-JP" altLang="en-US" sz="1400" dirty="0"/>
              <a:t> </a:t>
            </a:r>
            <a:r>
              <a:rPr lang="en-US" altLang="ja-JP" sz="1400" dirty="0"/>
              <a:t>Forms</a:t>
            </a:r>
            <a:r>
              <a:rPr lang="ja-JP" altLang="en-US" sz="1400" dirty="0"/>
              <a:t> </a:t>
            </a:r>
            <a:r>
              <a:rPr lang="en-US" altLang="ja-JP" sz="1400" dirty="0"/>
              <a:t>of</a:t>
            </a:r>
            <a:r>
              <a:rPr lang="ja-JP" altLang="en-US" sz="1400" dirty="0"/>
              <a:t> </a:t>
            </a:r>
            <a:r>
              <a:rPr lang="en-US" altLang="ja-JP" sz="1400" dirty="0"/>
              <a:t>Knowledge</a:t>
            </a:r>
          </a:p>
          <a:p>
            <a:pPr marL="285750" indent="-285750">
              <a:buFont typeface="Wingdings" pitchFamily="2" charset="2"/>
              <a:buChar char="Ø"/>
              <a:defRPr/>
            </a:pPr>
            <a:r>
              <a:rPr lang="en-US" altLang="ja-JP" sz="1400" dirty="0"/>
              <a:t>The</a:t>
            </a:r>
            <a:r>
              <a:rPr lang="ja-JP" altLang="en-US" sz="1400" dirty="0"/>
              <a:t> </a:t>
            </a:r>
            <a:r>
              <a:rPr lang="en-US" altLang="ja-JP" sz="1400" dirty="0"/>
              <a:t>Nurturing</a:t>
            </a:r>
            <a:r>
              <a:rPr lang="ja-JP" altLang="en-US" sz="1400" dirty="0"/>
              <a:t> </a:t>
            </a:r>
            <a:r>
              <a:rPr lang="en-US" altLang="ja-JP" sz="1400" dirty="0"/>
              <a:t>of</a:t>
            </a:r>
            <a:r>
              <a:rPr lang="ja-JP" altLang="en-US" sz="1400" dirty="0"/>
              <a:t> </a:t>
            </a:r>
            <a:r>
              <a:rPr lang="en-US" altLang="ja-JP" sz="1400" dirty="0"/>
              <a:t>Well-Rounded</a:t>
            </a:r>
            <a:r>
              <a:rPr lang="ja-JP" altLang="en-US" sz="1400" dirty="0"/>
              <a:t> </a:t>
            </a:r>
            <a:r>
              <a:rPr lang="en-US" altLang="ja-JP" sz="1400" dirty="0"/>
              <a:t>Human</a:t>
            </a:r>
            <a:r>
              <a:rPr lang="ja-JP" altLang="en-US" sz="1400" dirty="0"/>
              <a:t> </a:t>
            </a:r>
            <a:r>
              <a:rPr lang="en-US" altLang="ja-JP" sz="1400" dirty="0"/>
              <a:t>Beings</a:t>
            </a:r>
          </a:p>
          <a:p>
            <a:pPr marL="285750" indent="-285750">
              <a:buFont typeface="Wingdings" pitchFamily="2" charset="2"/>
              <a:buChar char="Ø"/>
              <a:defRPr/>
            </a:pPr>
            <a:r>
              <a:rPr lang="en-US" altLang="ja-JP" sz="1400" dirty="0"/>
              <a:t>Collaboration with the Local, Regional, and International Community</a:t>
            </a:r>
          </a:p>
          <a:p>
            <a:pPr marL="285750" indent="-285750">
              <a:buFont typeface="Wingdings" pitchFamily="2" charset="2"/>
              <a:buChar char="Ø"/>
              <a:defRPr/>
            </a:pPr>
            <a:r>
              <a:rPr lang="en-US" altLang="ja-JP" sz="1400" dirty="0"/>
              <a:t>Continuous Self-Development</a:t>
            </a:r>
            <a:endParaRPr lang="ja-JP" altLang="en-US" sz="1400" dirty="0"/>
          </a:p>
        </p:txBody>
      </p:sp>
      <p:sp>
        <p:nvSpPr>
          <p:cNvPr id="10" name="Text Box 5"/>
          <p:cNvSpPr txBox="1">
            <a:spLocks noChangeArrowheads="1"/>
          </p:cNvSpPr>
          <p:nvPr/>
        </p:nvSpPr>
        <p:spPr bwMode="auto">
          <a:xfrm>
            <a:off x="827088" y="2133600"/>
            <a:ext cx="3024187"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514350" indent="-1714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857250" indent="-17145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200150" indent="-17145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1543050" indent="-17145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0002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4574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29146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3718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2400" dirty="0">
                <a:latin typeface="Arial" panose="020B0604020202020204" pitchFamily="34" charset="0"/>
              </a:rPr>
              <a:t>Intensive Course of</a:t>
            </a:r>
            <a:r>
              <a:rPr lang="en-US" altLang="ja-JP" sz="1800" dirty="0">
                <a:latin typeface="Arial" panose="020B0604020202020204" pitchFamily="34" charset="0"/>
              </a:rPr>
              <a:t> </a:t>
            </a:r>
          </a:p>
        </p:txBody>
      </p:sp>
    </p:spTree>
    <p:extLst>
      <p:ext uri="{BB962C8B-B14F-4D97-AF65-F5344CB8AC3E}">
        <p14:creationId xmlns:p14="http://schemas.microsoft.com/office/powerpoint/2010/main" val="2312998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Context</a:t>
            </a:r>
            <a:endParaRPr kumimoji="1" lang="ja-JP" altLang="en-US" dirty="0"/>
          </a:p>
        </p:txBody>
      </p:sp>
      <p:sp>
        <p:nvSpPr>
          <p:cNvPr id="3" name="コンテンツ プレースホルダー 2"/>
          <p:cNvSpPr>
            <a:spLocks noGrp="1"/>
          </p:cNvSpPr>
          <p:nvPr>
            <p:ph idx="1"/>
          </p:nvPr>
        </p:nvSpPr>
        <p:spPr>
          <a:xfrm>
            <a:off x="179512" y="1412776"/>
            <a:ext cx="8712968" cy="4764187"/>
          </a:xfrm>
        </p:spPr>
        <p:txBody>
          <a:bodyPr>
            <a:noAutofit/>
          </a:bodyPr>
          <a:lstStyle/>
          <a:p>
            <a:r>
              <a:rPr kumimoji="1" lang="en-US" altLang="ja-JP" sz="3200" dirty="0"/>
              <a:t>It should be favorable one from regulatory and economic perspectives. Such factors as tax policies, rules about raising capital, interest rates, inflation, and exchange rates will affect the viability of the new venture.</a:t>
            </a:r>
          </a:p>
          <a:p>
            <a:r>
              <a:rPr lang="en-US" altLang="ja-JP" sz="3200" dirty="0"/>
              <a:t>It can make it easier to get backing and to succeed.</a:t>
            </a:r>
          </a:p>
          <a:p>
            <a:r>
              <a:rPr lang="en-US" altLang="ja-JP" sz="3200" dirty="0"/>
              <a:t>Your plan should make clear that you know that the context inevitably will change, how the changes will affect the business, and how you will deal with the exchanges.</a:t>
            </a:r>
            <a:endParaRPr kumimoji="1" lang="ja-JP" altLang="en-US" sz="3200" dirty="0"/>
          </a:p>
        </p:txBody>
      </p:sp>
    </p:spTree>
    <p:extLst>
      <p:ext uri="{BB962C8B-B14F-4D97-AF65-F5344CB8AC3E}">
        <p14:creationId xmlns:p14="http://schemas.microsoft.com/office/powerpoint/2010/main" val="2276545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Risk and reward</a:t>
            </a:r>
            <a:endParaRPr kumimoji="1" lang="ja-JP" altLang="en-US" dirty="0"/>
          </a:p>
        </p:txBody>
      </p:sp>
      <p:sp>
        <p:nvSpPr>
          <p:cNvPr id="3" name="コンテンツ プレースホルダー 2"/>
          <p:cNvSpPr>
            <a:spLocks noGrp="1"/>
          </p:cNvSpPr>
          <p:nvPr>
            <p:ph idx="1"/>
          </p:nvPr>
        </p:nvSpPr>
        <p:spPr>
          <a:xfrm>
            <a:off x="179512" y="1340768"/>
            <a:ext cx="8784976" cy="5184576"/>
          </a:xfrm>
        </p:spPr>
        <p:txBody>
          <a:bodyPr>
            <a:noAutofit/>
          </a:bodyPr>
          <a:lstStyle/>
          <a:p>
            <a:r>
              <a:rPr kumimoji="1" lang="en-US" altLang="ja-JP" sz="3200" dirty="0"/>
              <a:t>The risk should understood and addressed as fully as possible. </a:t>
            </a:r>
          </a:p>
          <a:p>
            <a:r>
              <a:rPr kumimoji="1" lang="en-US" altLang="ja-JP" sz="3200" dirty="0"/>
              <a:t>The future is always uncertain, and the elements described in you plan will change over time.</a:t>
            </a:r>
          </a:p>
          <a:p>
            <a:r>
              <a:rPr lang="en-US" altLang="ja-JP" sz="3200" dirty="0"/>
              <a:t>Although you cannot predict the future, you must contemplate head-on the possibilities of key people leaving, interest rates changing, a key customer leaving, or a powerful competitor responding ferociously.</a:t>
            </a:r>
          </a:p>
          <a:p>
            <a:r>
              <a:rPr kumimoji="1" lang="en-US" altLang="ja-JP" sz="3200" dirty="0"/>
              <a:t>Describe what you will do to prevent, avoid, or cope with such possibilities.</a:t>
            </a:r>
            <a:endParaRPr kumimoji="1" lang="ja-JP" altLang="en-US" sz="3200" dirty="0"/>
          </a:p>
        </p:txBody>
      </p:sp>
    </p:spTree>
    <p:extLst>
      <p:ext uri="{BB962C8B-B14F-4D97-AF65-F5344CB8AC3E}">
        <p14:creationId xmlns:p14="http://schemas.microsoft.com/office/powerpoint/2010/main" val="169861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Discussions</a:t>
            </a:r>
            <a:endParaRPr kumimoji="1" lang="ja-JP" altLang="en-US" dirty="0"/>
          </a:p>
        </p:txBody>
      </p:sp>
      <p:sp>
        <p:nvSpPr>
          <p:cNvPr id="3" name="コンテンツ プレースホルダー 2"/>
          <p:cNvSpPr>
            <a:spLocks noGrp="1"/>
          </p:cNvSpPr>
          <p:nvPr>
            <p:ph idx="1"/>
          </p:nvPr>
        </p:nvSpPr>
        <p:spPr>
          <a:xfrm>
            <a:off x="395536" y="1484785"/>
            <a:ext cx="8424936" cy="4608512"/>
          </a:xfrm>
        </p:spPr>
        <p:txBody>
          <a:bodyPr>
            <a:normAutofit/>
          </a:bodyPr>
          <a:lstStyle/>
          <a:p>
            <a:r>
              <a:rPr kumimoji="1" lang="en-US" altLang="ja-JP" sz="4000" dirty="0"/>
              <a:t>You should speak out to the end of the process: how to get money ou</a:t>
            </a:r>
            <a:r>
              <a:rPr lang="en-US" altLang="ja-JP" sz="4000" dirty="0"/>
              <a:t>t of the business eventually.</a:t>
            </a:r>
          </a:p>
          <a:p>
            <a:r>
              <a:rPr kumimoji="1" lang="en-US" altLang="ja-JP" sz="4000" dirty="0"/>
              <a:t>Will you go public?  Will you sell or liquidate? What are the various possibilities for investors to realize ultimate gains?</a:t>
            </a:r>
            <a:endParaRPr kumimoji="1" lang="ja-JP" altLang="en-US" sz="4000" dirty="0"/>
          </a:p>
        </p:txBody>
      </p:sp>
    </p:spTree>
    <p:extLst>
      <p:ext uri="{BB962C8B-B14F-4D97-AF65-F5344CB8AC3E}">
        <p14:creationId xmlns:p14="http://schemas.microsoft.com/office/powerpoint/2010/main" val="761369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a:latin typeface="+mn-ea"/>
                <a:ea typeface="+mn-ea"/>
              </a:rPr>
              <a:t>２．</a:t>
            </a:r>
            <a:r>
              <a:rPr kumimoji="1" lang="en-US" altLang="ja-JP" sz="3600" dirty="0">
                <a:latin typeface="+mn-ea"/>
                <a:ea typeface="+mn-ea"/>
              </a:rPr>
              <a:t>Other Issues of Business Plan</a:t>
            </a:r>
            <a:endParaRPr kumimoji="1" lang="ja-JP" altLang="en-US" sz="3600" dirty="0">
              <a:latin typeface="+mn-ea"/>
              <a:ea typeface="+mn-ea"/>
            </a:endParaRPr>
          </a:p>
        </p:txBody>
      </p:sp>
      <p:sp>
        <p:nvSpPr>
          <p:cNvPr id="4" name="コンテンツ プレースホルダー 2"/>
          <p:cNvSpPr txBox="1">
            <a:spLocks/>
          </p:cNvSpPr>
          <p:nvPr/>
        </p:nvSpPr>
        <p:spPr bwMode="auto">
          <a:xfrm>
            <a:off x="755576" y="1916832"/>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r>
              <a:rPr lang="en-US" altLang="ja-JP" sz="4000" dirty="0"/>
              <a:t>Selling the plan</a:t>
            </a:r>
          </a:p>
          <a:p>
            <a:r>
              <a:rPr lang="en-US" altLang="ja-JP" sz="4000" dirty="0"/>
              <a:t>Nonfinancial resources</a:t>
            </a:r>
          </a:p>
          <a:p>
            <a:endParaRPr lang="ja-JP" altLang="en-US" dirty="0"/>
          </a:p>
        </p:txBody>
      </p:sp>
    </p:spTree>
    <p:extLst>
      <p:ext uri="{BB962C8B-B14F-4D97-AF65-F5344CB8AC3E}">
        <p14:creationId xmlns:p14="http://schemas.microsoft.com/office/powerpoint/2010/main" val="1280931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Selling the plan</a:t>
            </a:r>
            <a:endParaRPr kumimoji="1" lang="ja-JP" altLang="en-US" dirty="0"/>
          </a:p>
        </p:txBody>
      </p:sp>
      <p:sp>
        <p:nvSpPr>
          <p:cNvPr id="3" name="コンテンツ プレースホルダー 2"/>
          <p:cNvSpPr>
            <a:spLocks noGrp="1"/>
          </p:cNvSpPr>
          <p:nvPr>
            <p:ph idx="1"/>
          </p:nvPr>
        </p:nvSpPr>
        <p:spPr>
          <a:xfrm>
            <a:off x="323528" y="1484784"/>
            <a:ext cx="8352928" cy="4692179"/>
          </a:xfrm>
        </p:spPr>
        <p:txBody>
          <a:bodyPr>
            <a:noAutofit/>
          </a:bodyPr>
          <a:lstStyle/>
          <a:p>
            <a:r>
              <a:rPr lang="en-US" altLang="ja-JP" sz="3200" dirty="0"/>
              <a:t>Your goal is to get investors to support the plan.</a:t>
            </a:r>
          </a:p>
          <a:p>
            <a:r>
              <a:rPr lang="en-US" altLang="ja-JP" sz="3200" dirty="0"/>
              <a:t>Passive investors will give them money and let them do what they want.</a:t>
            </a:r>
          </a:p>
          <a:p>
            <a:r>
              <a:rPr lang="en-US" altLang="ja-JP" sz="3200" dirty="0"/>
              <a:t>Professional venture capitalists do not, as they demand more control and more of the returns. But when a business goes wrong- and chances are, it will – nonprofessional investors are less helpful. Sophisticated investors have seen sinking ships before and know how to help.</a:t>
            </a:r>
            <a:endParaRPr kumimoji="1" lang="ja-JP" altLang="en-US" sz="3200" dirty="0"/>
          </a:p>
        </p:txBody>
      </p:sp>
    </p:spTree>
    <p:extLst>
      <p:ext uri="{BB962C8B-B14F-4D97-AF65-F5344CB8AC3E}">
        <p14:creationId xmlns:p14="http://schemas.microsoft.com/office/powerpoint/2010/main" val="1996543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Nonfinancial resources</a:t>
            </a:r>
            <a:endParaRPr kumimoji="1" lang="ja-JP" altLang="en-US" dirty="0"/>
          </a:p>
        </p:txBody>
      </p:sp>
      <p:sp>
        <p:nvSpPr>
          <p:cNvPr id="3" name="コンテンツ プレースホルダー 2"/>
          <p:cNvSpPr>
            <a:spLocks noGrp="1"/>
          </p:cNvSpPr>
          <p:nvPr>
            <p:ph idx="1"/>
          </p:nvPr>
        </p:nvSpPr>
        <p:spPr>
          <a:xfrm>
            <a:off x="467544" y="1628801"/>
            <a:ext cx="8208912" cy="4536504"/>
          </a:xfrm>
        </p:spPr>
        <p:txBody>
          <a:bodyPr>
            <a:normAutofit/>
          </a:bodyPr>
          <a:lstStyle/>
          <a:p>
            <a:r>
              <a:rPr kumimoji="1" lang="en-US" altLang="ja-JP" sz="3600" dirty="0"/>
              <a:t>Legitimacy</a:t>
            </a:r>
          </a:p>
          <a:p>
            <a:r>
              <a:rPr lang="en-US" altLang="ja-JP" sz="3600" dirty="0"/>
              <a:t>Networks</a:t>
            </a:r>
          </a:p>
          <a:p>
            <a:r>
              <a:rPr lang="en-US" altLang="ja-JP" sz="3600" dirty="0"/>
              <a:t>Top management team</a:t>
            </a:r>
          </a:p>
          <a:p>
            <a:r>
              <a:rPr lang="en-US" altLang="ja-JP" sz="3600" dirty="0"/>
              <a:t>Advisory boards</a:t>
            </a:r>
          </a:p>
          <a:p>
            <a:r>
              <a:rPr kumimoji="1" lang="en-US" altLang="ja-JP" sz="3600" dirty="0"/>
              <a:t>Partners</a:t>
            </a:r>
          </a:p>
        </p:txBody>
      </p:sp>
    </p:spTree>
    <p:extLst>
      <p:ext uri="{BB962C8B-B14F-4D97-AF65-F5344CB8AC3E}">
        <p14:creationId xmlns:p14="http://schemas.microsoft.com/office/powerpoint/2010/main" val="4242637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Legitimacy</a:t>
            </a:r>
            <a:endParaRPr kumimoji="1" lang="ja-JP" altLang="en-US" dirty="0"/>
          </a:p>
        </p:txBody>
      </p:sp>
      <p:sp>
        <p:nvSpPr>
          <p:cNvPr id="3" name="コンテンツ プレースホルダー 2"/>
          <p:cNvSpPr>
            <a:spLocks noGrp="1"/>
          </p:cNvSpPr>
          <p:nvPr>
            <p:ph idx="1"/>
          </p:nvPr>
        </p:nvSpPr>
        <p:spPr>
          <a:xfrm>
            <a:off x="395536" y="1628800"/>
            <a:ext cx="8280920" cy="4548163"/>
          </a:xfrm>
        </p:spPr>
        <p:txBody>
          <a:bodyPr>
            <a:noAutofit/>
          </a:bodyPr>
          <a:lstStyle/>
          <a:p>
            <a:r>
              <a:rPr kumimoji="1" lang="en-US" altLang="ja-JP" sz="3200" dirty="0"/>
              <a:t>Liability of newness </a:t>
            </a:r>
          </a:p>
          <a:p>
            <a:r>
              <a:rPr kumimoji="1" lang="en-US" altLang="ja-JP" sz="3200" dirty="0"/>
              <a:t>A business is legitimate if its goals and methods are consistent with societal </a:t>
            </a:r>
            <a:r>
              <a:rPr lang="en-US" altLang="ja-JP" sz="3200" dirty="0"/>
              <a:t>value. </a:t>
            </a:r>
          </a:p>
          <a:p>
            <a:r>
              <a:rPr kumimoji="1" lang="en-US" altLang="ja-JP" sz="3200" dirty="0"/>
              <a:t>When the market confers legitimacy, it helps overcome the “liabilities of newness”.</a:t>
            </a:r>
          </a:p>
          <a:p>
            <a:r>
              <a:rPr kumimoji="1" lang="en-US" altLang="ja-JP" sz="3200" dirty="0"/>
              <a:t>Legitimacy helps a firm acquire other resources such as top managers, good employees, financial resources, and government support.</a:t>
            </a:r>
          </a:p>
        </p:txBody>
      </p:sp>
    </p:spTree>
    <p:extLst>
      <p:ext uri="{BB962C8B-B14F-4D97-AF65-F5344CB8AC3E}">
        <p14:creationId xmlns:p14="http://schemas.microsoft.com/office/powerpoint/2010/main" val="1639712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Networks</a:t>
            </a:r>
            <a:endParaRPr kumimoji="1" lang="ja-JP" altLang="en-US" dirty="0"/>
          </a:p>
        </p:txBody>
      </p:sp>
      <p:sp>
        <p:nvSpPr>
          <p:cNvPr id="3" name="コンテンツ プレースホルダー 2"/>
          <p:cNvSpPr>
            <a:spLocks noGrp="1"/>
          </p:cNvSpPr>
          <p:nvPr>
            <p:ph idx="1"/>
          </p:nvPr>
        </p:nvSpPr>
        <p:spPr>
          <a:xfrm>
            <a:off x="251520" y="1556792"/>
            <a:ext cx="8352928" cy="4752528"/>
          </a:xfrm>
        </p:spPr>
        <p:txBody>
          <a:bodyPr>
            <a:normAutofit/>
          </a:bodyPr>
          <a:lstStyle/>
          <a:p>
            <a:r>
              <a:rPr lang="en-US" altLang="ja-JP" sz="3200" dirty="0"/>
              <a:t>The entrepreneur is aided greatly by having a strong network of people.</a:t>
            </a:r>
          </a:p>
          <a:p>
            <a:r>
              <a:rPr lang="en-US" altLang="ja-JP" sz="3200" dirty="0"/>
              <a:t>Social capital- being part of a social network, and having a good reputation- helps entrepreneurs gain access to useful information, gain trust and cooperation from others, recruit employees, form successful business alliance, receive finding from venture capitalists, and become more successful.</a:t>
            </a:r>
          </a:p>
          <a:p>
            <a:endParaRPr kumimoji="1" lang="ja-JP" altLang="en-US" dirty="0"/>
          </a:p>
        </p:txBody>
      </p:sp>
    </p:spTree>
    <p:extLst>
      <p:ext uri="{BB962C8B-B14F-4D97-AF65-F5344CB8AC3E}">
        <p14:creationId xmlns:p14="http://schemas.microsoft.com/office/powerpoint/2010/main" val="3906920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Top management teams</a:t>
            </a:r>
            <a:endParaRPr kumimoji="1" lang="ja-JP" altLang="en-US" dirty="0"/>
          </a:p>
        </p:txBody>
      </p:sp>
      <p:sp>
        <p:nvSpPr>
          <p:cNvPr id="3" name="コンテンツ プレースホルダー 2"/>
          <p:cNvSpPr>
            <a:spLocks noGrp="1"/>
          </p:cNvSpPr>
          <p:nvPr>
            <p:ph idx="1"/>
          </p:nvPr>
        </p:nvSpPr>
        <p:spPr>
          <a:xfrm>
            <a:off x="467544" y="1628801"/>
            <a:ext cx="8136904" cy="4536504"/>
          </a:xfrm>
        </p:spPr>
        <p:txBody>
          <a:bodyPr>
            <a:normAutofit/>
          </a:bodyPr>
          <a:lstStyle/>
          <a:p>
            <a:r>
              <a:rPr kumimoji="1" lang="en-US" altLang="ja-JP" sz="3200" dirty="0"/>
              <a:t>The board of directors improves the company image, develops long-term plans for expansion, supports day-todays activities, and develops a network of information sources.</a:t>
            </a:r>
          </a:p>
          <a:p>
            <a:r>
              <a:rPr lang="en-US" altLang="ja-JP" sz="3200" dirty="0"/>
              <a:t>Michael Dell</a:t>
            </a:r>
            <a:r>
              <a:rPr lang="ja-JP" altLang="en-US" sz="3200" dirty="0"/>
              <a:t>：</a:t>
            </a:r>
            <a:r>
              <a:rPr lang="en-US" altLang="ja-JP" sz="3200" dirty="0"/>
              <a:t>founder of Dell Computer at age 19; he hired managers who were far more experienced than he and prominent and powerful board members.</a:t>
            </a:r>
            <a:endParaRPr kumimoji="1" lang="en-US" altLang="ja-JP" sz="3200" dirty="0"/>
          </a:p>
          <a:p>
            <a:endParaRPr kumimoji="1" lang="ja-JP" altLang="en-US" dirty="0"/>
          </a:p>
        </p:txBody>
      </p:sp>
    </p:spTree>
    <p:extLst>
      <p:ext uri="{BB962C8B-B14F-4D97-AF65-F5344CB8AC3E}">
        <p14:creationId xmlns:p14="http://schemas.microsoft.com/office/powerpoint/2010/main" val="265945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Advisory boards</a:t>
            </a:r>
            <a:endParaRPr kumimoji="1" lang="ja-JP" altLang="en-US" dirty="0"/>
          </a:p>
        </p:txBody>
      </p:sp>
      <p:sp>
        <p:nvSpPr>
          <p:cNvPr id="3" name="コンテンツ プレースホルダー 2"/>
          <p:cNvSpPr>
            <a:spLocks noGrp="1"/>
          </p:cNvSpPr>
          <p:nvPr>
            <p:ph idx="1"/>
          </p:nvPr>
        </p:nvSpPr>
        <p:spPr>
          <a:xfrm>
            <a:off x="395536" y="1556792"/>
            <a:ext cx="8280920" cy="4752528"/>
          </a:xfrm>
        </p:spPr>
        <p:txBody>
          <a:bodyPr>
            <a:normAutofit/>
          </a:bodyPr>
          <a:lstStyle/>
          <a:p>
            <a:r>
              <a:rPr kumimoji="1" lang="en-US" altLang="ja-JP" dirty="0"/>
              <a:t>Anita Brattina thought after two or three years of running her own marketing firm she would have lots of cash, no debt, and time to enjoy her independence.</a:t>
            </a:r>
          </a:p>
          <a:p>
            <a:r>
              <a:rPr kumimoji="1" lang="en-US" altLang="ja-JP" dirty="0"/>
              <a:t>Eight years later, she still worked 50 to 60 hours a week and was not making much money.</a:t>
            </a:r>
          </a:p>
          <a:p>
            <a:r>
              <a:rPr kumimoji="1" lang="en-US" altLang="ja-JP" dirty="0"/>
              <a:t>So she got an advisory. Board member taught her to do cash-flow analysis, suggested some strategic changes, and encouraged her to cultivate relationship with a banker, an accountant, and am attorney. In addition, the helped her interview with salespeople, develop a long-term marketing strategy, and reorganize operations.</a:t>
            </a:r>
          </a:p>
          <a:p>
            <a:r>
              <a:rPr lang="en-US" altLang="ja-JP" dirty="0"/>
              <a:t>They also vetoed a number of her ideas.</a:t>
            </a:r>
          </a:p>
          <a:p>
            <a:r>
              <a:rPr kumimoji="1" lang="en-US" altLang="ja-JP" dirty="0"/>
              <a:t>Sales went up, after one year of listening to the board and implementing its idea.</a:t>
            </a:r>
            <a:endParaRPr kumimoji="1" lang="ja-JP" altLang="en-US" dirty="0"/>
          </a:p>
        </p:txBody>
      </p:sp>
    </p:spTree>
    <p:extLst>
      <p:ext uri="{BB962C8B-B14F-4D97-AF65-F5344CB8AC3E}">
        <p14:creationId xmlns:p14="http://schemas.microsoft.com/office/powerpoint/2010/main" val="2777587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95288" y="115888"/>
            <a:ext cx="7467600" cy="504825"/>
          </a:xfrm>
        </p:spPr>
        <p:txBody>
          <a:bodyPr rtlCol="0">
            <a:normAutofit fontScale="90000"/>
          </a:bodyPr>
          <a:lstStyle/>
          <a:p>
            <a:pPr eaLnBrk="1" fontAlgn="auto" hangingPunct="1">
              <a:spcAft>
                <a:spcPts val="0"/>
              </a:spcAft>
              <a:defRPr/>
            </a:pPr>
            <a:r>
              <a:rPr lang="en-US" altLang="ja-JP" dirty="0"/>
              <a:t>Lecture Schedule </a:t>
            </a:r>
          </a:p>
        </p:txBody>
      </p:sp>
      <p:sp>
        <p:nvSpPr>
          <p:cNvPr id="10243" name="スライド番号プレースホルダー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C75DC932-79DB-44E0-964A-9499C46C9C09}" type="slidenum">
              <a:rPr lang="en-US" altLang="ja-JP" smtClean="0">
                <a:solidFill>
                  <a:srgbClr val="898989"/>
                </a:solidFill>
              </a:rPr>
              <a:pPr/>
              <a:t>2</a:t>
            </a:fld>
            <a:endParaRPr lang="en-US" altLang="ja-JP" dirty="0">
              <a:solidFill>
                <a:srgbClr val="898989"/>
              </a:solidFill>
            </a:endParaRPr>
          </a:p>
        </p:txBody>
      </p:sp>
      <p:graphicFrame>
        <p:nvGraphicFramePr>
          <p:cNvPr id="2" name="表 1">
            <a:extLst>
              <a:ext uri="{FF2B5EF4-FFF2-40B4-BE49-F238E27FC236}">
                <a16:creationId xmlns:a16="http://schemas.microsoft.com/office/drawing/2014/main" id="{FE8F149D-A1BF-A01F-929A-823B25EB2BB0}"/>
              </a:ext>
            </a:extLst>
          </p:cNvPr>
          <p:cNvGraphicFramePr>
            <a:graphicFrameLocks noGrp="1"/>
          </p:cNvGraphicFramePr>
          <p:nvPr/>
        </p:nvGraphicFramePr>
        <p:xfrm>
          <a:off x="755576" y="764704"/>
          <a:ext cx="7759773" cy="5591643"/>
        </p:xfrm>
        <a:graphic>
          <a:graphicData uri="http://schemas.openxmlformats.org/drawingml/2006/table">
            <a:tbl>
              <a:tblPr>
                <a:tableStyleId>{5C22544A-7EE6-4342-B048-85BDC9FD1C3A}</a:tableStyleId>
              </a:tblPr>
              <a:tblGrid>
                <a:gridCol w="463494">
                  <a:extLst>
                    <a:ext uri="{9D8B030D-6E8A-4147-A177-3AD203B41FA5}">
                      <a16:colId xmlns:a16="http://schemas.microsoft.com/office/drawing/2014/main" val="3111080311"/>
                    </a:ext>
                  </a:extLst>
                </a:gridCol>
                <a:gridCol w="1300772">
                  <a:extLst>
                    <a:ext uri="{9D8B030D-6E8A-4147-A177-3AD203B41FA5}">
                      <a16:colId xmlns:a16="http://schemas.microsoft.com/office/drawing/2014/main" val="1159738318"/>
                    </a:ext>
                  </a:extLst>
                </a:gridCol>
                <a:gridCol w="493397">
                  <a:extLst>
                    <a:ext uri="{9D8B030D-6E8A-4147-A177-3AD203B41FA5}">
                      <a16:colId xmlns:a16="http://schemas.microsoft.com/office/drawing/2014/main" val="1157085376"/>
                    </a:ext>
                  </a:extLst>
                </a:gridCol>
                <a:gridCol w="4021922">
                  <a:extLst>
                    <a:ext uri="{9D8B030D-6E8A-4147-A177-3AD203B41FA5}">
                      <a16:colId xmlns:a16="http://schemas.microsoft.com/office/drawing/2014/main" val="1885992662"/>
                    </a:ext>
                  </a:extLst>
                </a:gridCol>
                <a:gridCol w="1480188">
                  <a:extLst>
                    <a:ext uri="{9D8B030D-6E8A-4147-A177-3AD203B41FA5}">
                      <a16:colId xmlns:a16="http://schemas.microsoft.com/office/drawing/2014/main" val="787600818"/>
                    </a:ext>
                  </a:extLst>
                </a:gridCol>
              </a:tblGrid>
              <a:tr h="294297">
                <a:tc gridSpan="5">
                  <a:txBody>
                    <a:bodyPr/>
                    <a:lstStyle/>
                    <a:p>
                      <a:pPr algn="l" fontAlgn="ctr"/>
                      <a:r>
                        <a:rPr lang="en-US" sz="1800" u="none" strike="noStrike" dirty="0">
                          <a:effectLst/>
                        </a:rPr>
                        <a:t>MOT and Venture Business (An Intensive Course)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12182"/>
                  </a:ext>
                </a:extLst>
              </a:tr>
              <a:tr h="294297">
                <a:tc gridSpan="5">
                  <a:txBody>
                    <a:bodyPr/>
                    <a:lstStyle/>
                    <a:p>
                      <a:pPr algn="l" fontAlgn="ctr"/>
                      <a:r>
                        <a:rPr lang="en-US" sz="1800" u="none" strike="noStrike">
                          <a:effectLst/>
                        </a:rPr>
                        <a:t>08:50-16:20, Saturday and Sunday</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28461256"/>
                  </a:ext>
                </a:extLst>
              </a:tr>
              <a:tr h="294297">
                <a:tc>
                  <a:txBody>
                    <a:bodyPr/>
                    <a:lstStyle/>
                    <a:p>
                      <a:pPr algn="ctr" fontAlgn="ctr"/>
                      <a:r>
                        <a:rPr lang="en-US" sz="1800" u="none" strike="noStrike">
                          <a:effectLst/>
                        </a:rPr>
                        <a:t>No.</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gridSpan="2">
                  <a:txBody>
                    <a:bodyPr/>
                    <a:lstStyle/>
                    <a:p>
                      <a:pPr algn="ctr" fontAlgn="ctr"/>
                      <a:r>
                        <a:rPr lang="en-US" sz="1800" u="none" strike="noStrike">
                          <a:effectLst/>
                        </a:rPr>
                        <a:t>Date</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gridSpan="2">
                  <a:txBody>
                    <a:bodyPr/>
                    <a:lstStyle/>
                    <a:p>
                      <a:pPr algn="ctr" fontAlgn="ctr"/>
                      <a:r>
                        <a:rPr lang="en-US" sz="1800" u="none" strike="noStrike">
                          <a:effectLst/>
                        </a:rPr>
                        <a:t>Lecture</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extLst>
                  <a:ext uri="{0D108BD9-81ED-4DB2-BD59-A6C34878D82A}">
                    <a16:rowId xmlns:a16="http://schemas.microsoft.com/office/drawing/2014/main" val="1183186168"/>
                  </a:ext>
                </a:extLst>
              </a:tr>
              <a:tr h="294297">
                <a:tc>
                  <a:txBody>
                    <a:bodyPr/>
                    <a:lstStyle/>
                    <a:p>
                      <a:pPr algn="ctr" fontAlgn="ctr"/>
                      <a:r>
                        <a:rPr lang="en-US" altLang="ja-JP" sz="1800" u="none" strike="noStrike">
                          <a:effectLst/>
                        </a:rPr>
                        <a:t>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a:effectLst/>
                        </a:rPr>
                        <a:t>2022/11/12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Sat</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Outlines and Introduction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08:50-10:20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664124302"/>
                  </a:ext>
                </a:extLst>
              </a:tr>
              <a:tr h="294297">
                <a:tc>
                  <a:txBody>
                    <a:bodyPr/>
                    <a:lstStyle/>
                    <a:p>
                      <a:pPr algn="ctr" fontAlgn="ctr"/>
                      <a:r>
                        <a:rPr lang="en-US" altLang="ja-JP" sz="1800" u="none" strike="noStrike">
                          <a:effectLst/>
                        </a:rPr>
                        <a:t>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a:effectLst/>
                        </a:rPr>
                        <a:t>2022/11/12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Sat</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The evolution of Management</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10:30-12:00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159942664"/>
                  </a:ext>
                </a:extLst>
              </a:tr>
              <a:tr h="294297">
                <a:tc>
                  <a:txBody>
                    <a:bodyPr/>
                    <a:lstStyle/>
                    <a:p>
                      <a:pPr algn="ctr" fontAlgn="ctr"/>
                      <a:r>
                        <a:rPr lang="en-US" altLang="ja-JP" sz="1800" u="none" strike="noStrike">
                          <a:effectLst/>
                        </a:rPr>
                        <a:t>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a:effectLst/>
                        </a:rPr>
                        <a:t>2022/11/12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Sat</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Key Issues in Corporate Management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13:10-14:40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66683704"/>
                  </a:ext>
                </a:extLst>
              </a:tr>
              <a:tr h="294297">
                <a:tc>
                  <a:txBody>
                    <a:bodyPr/>
                    <a:lstStyle/>
                    <a:p>
                      <a:pPr algn="ctr" fontAlgn="ctr"/>
                      <a:r>
                        <a:rPr lang="en-US" altLang="ja-JP" sz="1800" u="none" strike="noStrike">
                          <a:effectLst/>
                        </a:rPr>
                        <a:t>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a:effectLst/>
                        </a:rPr>
                        <a:t>2022/11/12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Sat</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Break-Even Point Analysis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14:50-16:20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723274852"/>
                  </a:ext>
                </a:extLst>
              </a:tr>
              <a:tr h="294297">
                <a:tc>
                  <a:txBody>
                    <a:bodyPr/>
                    <a:lstStyle/>
                    <a:p>
                      <a:pPr algn="ctr" fontAlgn="ctr"/>
                      <a:r>
                        <a:rPr lang="en-US" altLang="ja-JP" sz="1800" u="none" strike="noStrike">
                          <a:effectLst/>
                        </a:rPr>
                        <a:t>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a:effectLst/>
                        </a:rPr>
                        <a:t>2022/11/13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Sun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Cost Benefit Analysis and Ethics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08:50-10:20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000512510"/>
                  </a:ext>
                </a:extLst>
              </a:tr>
              <a:tr h="294297">
                <a:tc>
                  <a:txBody>
                    <a:bodyPr/>
                    <a:lstStyle/>
                    <a:p>
                      <a:pPr algn="ctr" fontAlgn="ctr"/>
                      <a:r>
                        <a:rPr lang="en-US" altLang="ja-JP" sz="1800" u="none" strike="noStrike">
                          <a:effectLst/>
                        </a:rPr>
                        <a:t>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a:effectLst/>
                        </a:rPr>
                        <a:t>2022/11/13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Sun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Stock Control</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10:30-12:00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693630138"/>
                  </a:ext>
                </a:extLst>
              </a:tr>
              <a:tr h="294297">
                <a:tc>
                  <a:txBody>
                    <a:bodyPr/>
                    <a:lstStyle/>
                    <a:p>
                      <a:pPr algn="ctr" fontAlgn="ctr"/>
                      <a:r>
                        <a:rPr lang="en-US" altLang="ja-JP" sz="1800" u="none" strike="noStrike">
                          <a:effectLst/>
                        </a:rPr>
                        <a:t>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a:effectLst/>
                        </a:rPr>
                        <a:t>2022/11/13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Sun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Case Studies and Group Discussion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13:10-14:40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300617916"/>
                  </a:ext>
                </a:extLst>
              </a:tr>
              <a:tr h="294297">
                <a:tc>
                  <a:txBody>
                    <a:bodyPr/>
                    <a:lstStyle/>
                    <a:p>
                      <a:pPr algn="ctr" fontAlgn="ctr"/>
                      <a:r>
                        <a:rPr lang="en-US" altLang="ja-JP" sz="1800" u="none" strike="noStrike">
                          <a:effectLst/>
                        </a:rPr>
                        <a:t>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a:effectLst/>
                        </a:rPr>
                        <a:t>2022/11/13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Sun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Kaizen and Quality Control</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14:50-16:20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27476719"/>
                  </a:ext>
                </a:extLst>
              </a:tr>
              <a:tr h="294297">
                <a:tc>
                  <a:txBody>
                    <a:bodyPr/>
                    <a:lstStyle/>
                    <a:p>
                      <a:pPr algn="ctr" fontAlgn="ctr"/>
                      <a:r>
                        <a:rPr lang="en-US" altLang="ja-JP" sz="1800" u="none" strike="noStrike">
                          <a:effectLst/>
                        </a:rPr>
                        <a:t>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a:effectLst/>
                        </a:rPr>
                        <a:t>2022/11/26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Sat</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Motivation (self Learning)</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08:50-10:20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152896092"/>
                  </a:ext>
                </a:extLst>
              </a:tr>
              <a:tr h="294297">
                <a:tc>
                  <a:txBody>
                    <a:bodyPr/>
                    <a:lstStyle/>
                    <a:p>
                      <a:pPr algn="ctr" fontAlgn="ctr"/>
                      <a:r>
                        <a:rPr lang="en-US" altLang="ja-JP" sz="1800" u="none" strike="noStrike">
                          <a:effectLst/>
                        </a:rPr>
                        <a:t>10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a:effectLst/>
                        </a:rPr>
                        <a:t>2022/11/26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Sat</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Organization Structure</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10:30-12:00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079529942"/>
                  </a:ext>
                </a:extLst>
              </a:tr>
              <a:tr h="294297">
                <a:tc>
                  <a:txBody>
                    <a:bodyPr/>
                    <a:lstStyle/>
                    <a:p>
                      <a:pPr algn="ctr" fontAlgn="ctr"/>
                      <a:r>
                        <a:rPr lang="en-US" altLang="ja-JP" sz="1800" u="none" strike="noStrike">
                          <a:effectLst/>
                        </a:rPr>
                        <a:t>11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a:effectLst/>
                        </a:rPr>
                        <a:t>2022/11/26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Sat</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Decision-making and Strategy</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13:10-14:40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624636837"/>
                  </a:ext>
                </a:extLst>
              </a:tr>
              <a:tr h="294297">
                <a:tc>
                  <a:txBody>
                    <a:bodyPr/>
                    <a:lstStyle/>
                    <a:p>
                      <a:pPr algn="ctr" fontAlgn="ctr"/>
                      <a:r>
                        <a:rPr lang="en-US" altLang="ja-JP" sz="1800" u="none" strike="noStrike">
                          <a:effectLst/>
                        </a:rPr>
                        <a:t>12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a:effectLst/>
                        </a:rPr>
                        <a:t>2022/11/26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Sat</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Leadership</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14:50-16:20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008568928"/>
                  </a:ext>
                </a:extLst>
              </a:tr>
              <a:tr h="294297">
                <a:tc>
                  <a:txBody>
                    <a:bodyPr/>
                    <a:lstStyle/>
                    <a:p>
                      <a:pPr algn="ctr" fontAlgn="ctr"/>
                      <a:r>
                        <a:rPr lang="en-US" altLang="ja-JP" sz="1800" u="none" strike="noStrike">
                          <a:effectLst/>
                        </a:rPr>
                        <a:t>13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a:effectLst/>
                        </a:rPr>
                        <a:t>2022/11/27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Sun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Business Plan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08:50-10:20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792640606"/>
                  </a:ext>
                </a:extLst>
              </a:tr>
              <a:tr h="294297">
                <a:tc>
                  <a:txBody>
                    <a:bodyPr/>
                    <a:lstStyle/>
                    <a:p>
                      <a:pPr algn="ctr" fontAlgn="ctr"/>
                      <a:r>
                        <a:rPr lang="en-US" altLang="ja-JP" sz="1800" u="none" strike="noStrike">
                          <a:effectLst/>
                        </a:rPr>
                        <a:t>14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a:effectLst/>
                        </a:rPr>
                        <a:t>2022/11/27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Sun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Entrepreneur and Venture Business</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10:30-12:00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826823798"/>
                  </a:ext>
                </a:extLst>
              </a:tr>
              <a:tr h="294297">
                <a:tc>
                  <a:txBody>
                    <a:bodyPr/>
                    <a:lstStyle/>
                    <a:p>
                      <a:pPr algn="ctr" fontAlgn="ctr"/>
                      <a:r>
                        <a:rPr lang="en-US" altLang="ja-JP" sz="1800" u="none" strike="noStrike">
                          <a:effectLst/>
                        </a:rPr>
                        <a:t>15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a:effectLst/>
                        </a:rPr>
                        <a:t>2022/11/27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Sun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Presentation and/or Final Examination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13:10-14:40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40526671"/>
                  </a:ext>
                </a:extLst>
              </a:tr>
              <a:tr h="294297">
                <a:tc>
                  <a:txBody>
                    <a:bodyPr/>
                    <a:lstStyle/>
                    <a:p>
                      <a:pPr algn="ctr" fontAlgn="ctr"/>
                      <a:r>
                        <a:rPr lang="en-US" altLang="ja-JP" sz="1800" u="none" strike="noStrike">
                          <a:effectLst/>
                        </a:rPr>
                        <a:t>16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a:effectLst/>
                        </a:rPr>
                        <a:t>2022/11/27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Sun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Review and Free Discussion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815978067"/>
                  </a:ext>
                </a:extLst>
              </a:tr>
            </a:tbl>
          </a:graphicData>
        </a:graphic>
      </p:graphicFrame>
    </p:spTree>
    <p:extLst>
      <p:ext uri="{BB962C8B-B14F-4D97-AF65-F5344CB8AC3E}">
        <p14:creationId xmlns:p14="http://schemas.microsoft.com/office/powerpoint/2010/main" val="2934623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Partners</a:t>
            </a:r>
            <a:endParaRPr kumimoji="1" lang="ja-JP" altLang="en-US" dirty="0"/>
          </a:p>
        </p:txBody>
      </p:sp>
      <p:sp>
        <p:nvSpPr>
          <p:cNvPr id="3" name="コンテンツ プレースホルダー 2"/>
          <p:cNvSpPr>
            <a:spLocks noGrp="1"/>
          </p:cNvSpPr>
          <p:nvPr>
            <p:ph idx="1"/>
          </p:nvPr>
        </p:nvSpPr>
        <p:spPr>
          <a:xfrm>
            <a:off x="395536" y="1628800"/>
            <a:ext cx="8208912" cy="4608512"/>
          </a:xfrm>
        </p:spPr>
        <p:txBody>
          <a:bodyPr>
            <a:normAutofit/>
          </a:bodyPr>
          <a:lstStyle/>
          <a:p>
            <a:r>
              <a:rPr lang="en-US" altLang="ja-JP" sz="2400" dirty="0"/>
              <a:t>Often two people go into business together as partners.</a:t>
            </a:r>
          </a:p>
          <a:p>
            <a:r>
              <a:rPr lang="en-US" altLang="ja-JP" sz="2400" dirty="0"/>
              <a:t>Partners can help one another access capital, spread the workload, share the risk, and share expertise.</a:t>
            </a:r>
          </a:p>
          <a:p>
            <a:r>
              <a:rPr kumimoji="1" lang="en-US" altLang="ja-JP" sz="2400" dirty="0"/>
              <a:t>Mark talked three of his friends into joining him in starting his own telecommunication</a:t>
            </a:r>
            <a:r>
              <a:rPr lang="ja-JP" altLang="en-US" sz="2400" dirty="0"/>
              <a:t> </a:t>
            </a:r>
            <a:r>
              <a:rPr lang="en-US" altLang="ja-JP" sz="2400" dirty="0"/>
              <a:t>company because he did not want to try it alone. While he wanted to put money into growing the business, his three partners wanted the company to pay for their cars and meeting s in the Bahamas. The company collapsed.</a:t>
            </a:r>
          </a:p>
          <a:p>
            <a:r>
              <a:rPr lang="en-US" altLang="ja-JP" sz="2400" dirty="0"/>
              <a:t>“I never thought a business relationship could over-power friendship, but this one did. Where money’s involves, people change.”</a:t>
            </a:r>
          </a:p>
          <a:p>
            <a:endParaRPr kumimoji="1" lang="ja-JP" altLang="en-US" dirty="0"/>
          </a:p>
        </p:txBody>
      </p:sp>
    </p:spTree>
    <p:extLst>
      <p:ext uri="{BB962C8B-B14F-4D97-AF65-F5344CB8AC3E}">
        <p14:creationId xmlns:p14="http://schemas.microsoft.com/office/powerpoint/2010/main" val="331459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eaLnBrk="1" fontAlgn="auto" hangingPunct="1">
              <a:spcAft>
                <a:spcPts val="0"/>
              </a:spcAft>
              <a:defRPr/>
            </a:pPr>
            <a:r>
              <a:rPr lang="ja-JP" altLang="en-US" sz="3600" dirty="0">
                <a:latin typeface="+mn-ea"/>
                <a:ea typeface="+mn-ea"/>
              </a:rPr>
              <a:t>３．</a:t>
            </a:r>
            <a:r>
              <a:rPr lang="en-US" altLang="ja-JP" sz="3600" dirty="0">
                <a:latin typeface="+mn-ea"/>
                <a:ea typeface="+mn-ea"/>
              </a:rPr>
              <a:t>Marketing</a:t>
            </a:r>
          </a:p>
        </p:txBody>
      </p:sp>
      <p:sp>
        <p:nvSpPr>
          <p:cNvPr id="11267" name="Rectangle 3"/>
          <p:cNvSpPr>
            <a:spLocks noGrp="1" noChangeArrowheads="1"/>
          </p:cNvSpPr>
          <p:nvPr>
            <p:ph sz="quarter" idx="1"/>
          </p:nvPr>
        </p:nvSpPr>
        <p:spPr>
          <a:xfrm>
            <a:off x="0" y="1690688"/>
            <a:ext cx="9144000" cy="2314376"/>
          </a:xfrm>
        </p:spPr>
        <p:txBody>
          <a:bodyPr/>
          <a:lstStyle/>
          <a:p>
            <a:pPr eaLnBrk="1" hangingPunct="1"/>
            <a:r>
              <a:rPr lang="ja-JP" altLang="ja-JP" sz="3200" dirty="0">
                <a:latin typeface="Times New Roman" panose="02020603050405020304" pitchFamily="18" charset="0"/>
                <a:cs typeface="Times New Roman" panose="02020603050405020304" pitchFamily="18" charset="0"/>
              </a:rPr>
              <a:t>Marketing is a </a:t>
            </a:r>
            <a:r>
              <a:rPr lang="ja-JP" altLang="ja-JP" sz="3200" i="1" dirty="0">
                <a:latin typeface="Times New Roman" panose="02020603050405020304" pitchFamily="18" charset="0"/>
                <a:cs typeface="Times New Roman" panose="02020603050405020304" pitchFamily="18" charset="0"/>
              </a:rPr>
              <a:t>"social and managerial process by which individuals and groups obtain what they need and want through creating and exchanging products and values with others."</a:t>
            </a:r>
            <a:r>
              <a:rPr lang="en-US" altLang="ja-JP"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9498595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fontAlgn="auto" hangingPunct="1">
              <a:spcAft>
                <a:spcPts val="0"/>
              </a:spcAft>
              <a:defRPr/>
            </a:pPr>
            <a:r>
              <a:rPr lang="en-US" altLang="ja-JP" dirty="0"/>
              <a:t>Ansoff’s matrix</a:t>
            </a:r>
          </a:p>
        </p:txBody>
      </p:sp>
      <p:pic>
        <p:nvPicPr>
          <p:cNvPr id="34819" name="Picture 5" descr="Ansoff%20Matrix%20w5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1412875"/>
            <a:ext cx="6769100" cy="507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612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04664"/>
            <a:ext cx="8229600" cy="1012974"/>
          </a:xfrm>
        </p:spPr>
        <p:txBody>
          <a:bodyPr/>
          <a:lstStyle/>
          <a:p>
            <a:pPr eaLnBrk="1" fontAlgn="auto" hangingPunct="1">
              <a:spcAft>
                <a:spcPts val="0"/>
              </a:spcAft>
              <a:defRPr/>
            </a:pPr>
            <a:r>
              <a:rPr lang="ja-JP" altLang="ja-JP" dirty="0"/>
              <a:t>4P in Marketing</a:t>
            </a:r>
            <a:r>
              <a:rPr lang="en-US" altLang="ja-JP" dirty="0"/>
              <a:t> </a:t>
            </a:r>
          </a:p>
        </p:txBody>
      </p:sp>
      <p:graphicFrame>
        <p:nvGraphicFramePr>
          <p:cNvPr id="29775" name="Group 79"/>
          <p:cNvGraphicFramePr>
            <a:graphicFrameLocks noGrp="1"/>
          </p:cNvGraphicFramePr>
          <p:nvPr>
            <p:ph type="tbl" idx="1"/>
          </p:nvPr>
        </p:nvGraphicFramePr>
        <p:xfrm>
          <a:off x="457200" y="1600200"/>
          <a:ext cx="8229600" cy="4530726"/>
        </p:xfrm>
        <a:graphic>
          <a:graphicData uri="http://schemas.openxmlformats.org/drawingml/2006/table">
            <a:tbl>
              <a:tblPr/>
              <a:tblGrid>
                <a:gridCol w="3313113">
                  <a:extLst>
                    <a:ext uri="{9D8B030D-6E8A-4147-A177-3AD203B41FA5}">
                      <a16:colId xmlns:a16="http://schemas.microsoft.com/office/drawing/2014/main" val="20000"/>
                    </a:ext>
                  </a:extLst>
                </a:gridCol>
                <a:gridCol w="1239837">
                  <a:extLst>
                    <a:ext uri="{9D8B030D-6E8A-4147-A177-3AD203B41FA5}">
                      <a16:colId xmlns:a16="http://schemas.microsoft.com/office/drawing/2014/main" val="20001"/>
                    </a:ext>
                  </a:extLst>
                </a:gridCol>
                <a:gridCol w="3676650">
                  <a:extLst>
                    <a:ext uri="{9D8B030D-6E8A-4147-A177-3AD203B41FA5}">
                      <a16:colId xmlns:a16="http://schemas.microsoft.com/office/drawing/2014/main" val="20002"/>
                    </a:ext>
                  </a:extLst>
                </a:gridCol>
              </a:tblGrid>
              <a:tr h="11334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4000" b="0" i="0" u="none" strike="noStrike" cap="none" normalizeH="0" baseline="0" dirty="0">
                          <a:ln>
                            <a:noFill/>
                          </a:ln>
                          <a:solidFill>
                            <a:schemeClr val="tx1"/>
                          </a:solidFill>
                          <a:effectLst/>
                          <a:latin typeface="Century" pitchFamily="18" charset="0"/>
                          <a:ea typeface="ＭＳ 明朝" charset="-128"/>
                          <a:cs typeface="Times New Roman" pitchFamily="18" charset="0"/>
                        </a:rPr>
                        <a:t>Product</a:t>
                      </a:r>
                      <a:endParaRPr kumimoji="1" lang="en-US" altLang="ja-JP" sz="4000" b="0" i="0" u="none" strike="noStrike" cap="none" normalizeH="0" baseline="0" dirty="0">
                        <a:ln>
                          <a:noFill/>
                        </a:ln>
                        <a:solidFill>
                          <a:schemeClr val="tx1"/>
                        </a:solidFill>
                        <a:effectLst/>
                        <a:latin typeface="Arial" charset="0"/>
                        <a:ea typeface="ＭＳ 明朝"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4000" b="0" i="0" u="none" strike="noStrike" cap="none" normalizeH="0" baseline="0" dirty="0">
                          <a:ln>
                            <a:noFill/>
                          </a:ln>
                          <a:solidFill>
                            <a:schemeClr val="tx1"/>
                          </a:solidFill>
                          <a:effectLst/>
                          <a:latin typeface="Century" pitchFamily="18" charset="0"/>
                          <a:ea typeface="ＭＳ 明朝" charset="-128"/>
                          <a:cs typeface="Times New Roman" pitchFamily="18" charset="0"/>
                        </a:rPr>
                        <a:t>→</a:t>
                      </a:r>
                      <a:endParaRPr kumimoji="1" lang="en-US" altLang="ja-JP" sz="4000" b="0" i="0" u="none" strike="noStrike" cap="none" normalizeH="0" baseline="0" dirty="0">
                        <a:ln>
                          <a:noFill/>
                        </a:ln>
                        <a:solidFill>
                          <a:schemeClr val="tx1"/>
                        </a:solidFill>
                        <a:effectLst/>
                        <a:latin typeface="Arial" charset="0"/>
                        <a:ea typeface="ＭＳ 明朝"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4000" b="0" i="0" u="none" strike="noStrike" cap="none" normalizeH="0" baseline="0" dirty="0">
                          <a:ln>
                            <a:noFill/>
                          </a:ln>
                          <a:solidFill>
                            <a:schemeClr val="tx1"/>
                          </a:solidFill>
                          <a:effectLst/>
                          <a:latin typeface="Century" pitchFamily="18" charset="0"/>
                          <a:ea typeface="ＭＳ 明朝" charset="-128"/>
                          <a:cs typeface="Times New Roman" pitchFamily="18" charset="0"/>
                        </a:rPr>
                        <a:t>Solution</a:t>
                      </a:r>
                      <a:endParaRPr kumimoji="1" lang="en-US" altLang="ja-JP" sz="4000" b="0" i="0" u="none" strike="noStrike" cap="none" normalizeH="0" baseline="0" dirty="0">
                        <a:ln>
                          <a:noFill/>
                        </a:ln>
                        <a:solidFill>
                          <a:schemeClr val="tx1"/>
                        </a:solidFill>
                        <a:effectLst/>
                        <a:latin typeface="Arial" charset="0"/>
                        <a:ea typeface="ＭＳ 明朝"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318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4000" b="0" i="0" u="none" strike="noStrike" cap="none" normalizeH="0" baseline="0" dirty="0">
                          <a:ln>
                            <a:noFill/>
                          </a:ln>
                          <a:solidFill>
                            <a:schemeClr val="tx1"/>
                          </a:solidFill>
                          <a:effectLst/>
                          <a:latin typeface="Century" pitchFamily="18" charset="0"/>
                          <a:ea typeface="ＭＳ 明朝" charset="-128"/>
                          <a:cs typeface="Times New Roman" pitchFamily="18" charset="0"/>
                        </a:rPr>
                        <a:t>Promotion</a:t>
                      </a:r>
                      <a:endParaRPr kumimoji="1" lang="en-US" altLang="ja-JP" sz="4000" b="0" i="0" u="none" strike="noStrike" cap="none" normalizeH="0" baseline="0" dirty="0">
                        <a:ln>
                          <a:noFill/>
                        </a:ln>
                        <a:solidFill>
                          <a:schemeClr val="tx1"/>
                        </a:solidFill>
                        <a:effectLst/>
                        <a:latin typeface="Arial" charset="0"/>
                        <a:ea typeface="ＭＳ 明朝"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4000" b="0" i="0" u="none" strike="noStrike" cap="none" normalizeH="0" baseline="0" dirty="0">
                          <a:ln>
                            <a:noFill/>
                          </a:ln>
                          <a:solidFill>
                            <a:schemeClr val="tx1"/>
                          </a:solidFill>
                          <a:effectLst/>
                          <a:latin typeface="Century" pitchFamily="18" charset="0"/>
                          <a:ea typeface="ＭＳ 明朝" charset="-128"/>
                          <a:cs typeface="Times New Roman" pitchFamily="18" charset="0"/>
                        </a:rPr>
                        <a:t>→</a:t>
                      </a:r>
                      <a:endParaRPr kumimoji="1" lang="en-US" altLang="ja-JP" sz="4000" b="0" i="0" u="none" strike="noStrike" cap="none" normalizeH="0" baseline="0" dirty="0">
                        <a:ln>
                          <a:noFill/>
                        </a:ln>
                        <a:solidFill>
                          <a:schemeClr val="tx1"/>
                        </a:solidFill>
                        <a:effectLst/>
                        <a:latin typeface="Arial" charset="0"/>
                        <a:ea typeface="ＭＳ 明朝"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4000" b="0" i="0" u="none" strike="noStrike" cap="none" normalizeH="0" baseline="0" dirty="0">
                          <a:ln>
                            <a:noFill/>
                          </a:ln>
                          <a:solidFill>
                            <a:schemeClr val="tx1"/>
                          </a:solidFill>
                          <a:effectLst/>
                          <a:latin typeface="Century" pitchFamily="18" charset="0"/>
                          <a:ea typeface="ＭＳ 明朝" charset="-128"/>
                          <a:cs typeface="Times New Roman" pitchFamily="18" charset="0"/>
                        </a:rPr>
                        <a:t>Information</a:t>
                      </a:r>
                      <a:endParaRPr kumimoji="1" lang="en-US" altLang="ja-JP" sz="4000" b="0" i="0" u="none" strike="noStrike" cap="none" normalizeH="0" baseline="0" dirty="0">
                        <a:ln>
                          <a:noFill/>
                        </a:ln>
                        <a:solidFill>
                          <a:schemeClr val="tx1"/>
                        </a:solidFill>
                        <a:effectLst/>
                        <a:latin typeface="Arial" charset="0"/>
                        <a:ea typeface="ＭＳ 明朝"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334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4000" b="0" i="0" u="none" strike="noStrike" cap="none" normalizeH="0" baseline="0" dirty="0">
                          <a:ln>
                            <a:noFill/>
                          </a:ln>
                          <a:solidFill>
                            <a:schemeClr val="tx1"/>
                          </a:solidFill>
                          <a:effectLst/>
                          <a:latin typeface="Century" pitchFamily="18" charset="0"/>
                          <a:ea typeface="ＭＳ 明朝" charset="-128"/>
                          <a:cs typeface="Times New Roman" pitchFamily="18" charset="0"/>
                        </a:rPr>
                        <a:t>Price</a:t>
                      </a:r>
                      <a:endParaRPr kumimoji="1" lang="en-US" altLang="ja-JP" sz="4000" b="0" i="0" u="none" strike="noStrike" cap="none" normalizeH="0" baseline="0" dirty="0">
                        <a:ln>
                          <a:noFill/>
                        </a:ln>
                        <a:solidFill>
                          <a:schemeClr val="tx1"/>
                        </a:solidFill>
                        <a:effectLst/>
                        <a:latin typeface="Arial" charset="0"/>
                        <a:ea typeface="ＭＳ 明朝"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4000" b="0" i="0" u="none" strike="noStrike" cap="none" normalizeH="0" baseline="0" dirty="0">
                          <a:ln>
                            <a:noFill/>
                          </a:ln>
                          <a:solidFill>
                            <a:schemeClr val="tx1"/>
                          </a:solidFill>
                          <a:effectLst/>
                          <a:latin typeface="Century" pitchFamily="18" charset="0"/>
                          <a:ea typeface="ＭＳ 明朝" charset="-128"/>
                          <a:cs typeface="Times New Roman" pitchFamily="18" charset="0"/>
                        </a:rPr>
                        <a:t>→</a:t>
                      </a:r>
                      <a:endParaRPr kumimoji="1" lang="en-US" altLang="ja-JP" sz="4000" b="0" i="0" u="none" strike="noStrike" cap="none" normalizeH="0" baseline="0" dirty="0">
                        <a:ln>
                          <a:noFill/>
                        </a:ln>
                        <a:solidFill>
                          <a:schemeClr val="tx1"/>
                        </a:solidFill>
                        <a:effectLst/>
                        <a:latin typeface="Arial" charset="0"/>
                        <a:ea typeface="ＭＳ 明朝"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4000" b="0" i="0" u="none" strike="noStrike" cap="none" normalizeH="0" baseline="0" dirty="0">
                          <a:ln>
                            <a:noFill/>
                          </a:ln>
                          <a:solidFill>
                            <a:schemeClr val="tx1"/>
                          </a:solidFill>
                          <a:effectLst/>
                          <a:latin typeface="Century" pitchFamily="18" charset="0"/>
                          <a:ea typeface="ＭＳ 明朝" charset="-128"/>
                          <a:cs typeface="Times New Roman" pitchFamily="18" charset="0"/>
                        </a:rPr>
                        <a:t>Value</a:t>
                      </a:r>
                      <a:endParaRPr kumimoji="1" lang="en-US" altLang="ja-JP" sz="4000" b="0" i="0" u="none" strike="noStrike" cap="none" normalizeH="0" baseline="0" dirty="0">
                        <a:ln>
                          <a:noFill/>
                        </a:ln>
                        <a:solidFill>
                          <a:schemeClr val="tx1"/>
                        </a:solidFill>
                        <a:effectLst/>
                        <a:latin typeface="Arial" charset="0"/>
                        <a:ea typeface="ＭＳ 明朝"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318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4000" b="0" i="0" u="none" strike="noStrike" cap="none" normalizeH="0" baseline="0" dirty="0">
                          <a:ln>
                            <a:noFill/>
                          </a:ln>
                          <a:solidFill>
                            <a:schemeClr val="tx1"/>
                          </a:solidFill>
                          <a:effectLst/>
                          <a:latin typeface="Century" pitchFamily="18" charset="0"/>
                          <a:ea typeface="ＭＳ 明朝" charset="-128"/>
                          <a:cs typeface="Times New Roman" pitchFamily="18" charset="0"/>
                        </a:rPr>
                        <a:t>Placement</a:t>
                      </a:r>
                      <a:endParaRPr kumimoji="1" lang="en-US" altLang="ja-JP" sz="4000" b="0" i="0" u="none" strike="noStrike" cap="none" normalizeH="0" baseline="0" dirty="0">
                        <a:ln>
                          <a:noFill/>
                        </a:ln>
                        <a:solidFill>
                          <a:schemeClr val="tx1"/>
                        </a:solidFill>
                        <a:effectLst/>
                        <a:latin typeface="Arial" charset="0"/>
                        <a:ea typeface="ＭＳ 明朝"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4000" b="0" i="0" u="none" strike="noStrike" cap="none" normalizeH="0" baseline="0" dirty="0">
                          <a:ln>
                            <a:noFill/>
                          </a:ln>
                          <a:solidFill>
                            <a:schemeClr val="tx1"/>
                          </a:solidFill>
                          <a:effectLst/>
                          <a:latin typeface="Century" pitchFamily="18" charset="0"/>
                          <a:ea typeface="ＭＳ 明朝" charset="-128"/>
                          <a:cs typeface="Times New Roman" pitchFamily="18" charset="0"/>
                        </a:rPr>
                        <a:t>→</a:t>
                      </a:r>
                      <a:endParaRPr kumimoji="1" lang="en-US" altLang="ja-JP" sz="4000" b="0" i="0" u="none" strike="noStrike" cap="none" normalizeH="0" baseline="0" dirty="0">
                        <a:ln>
                          <a:noFill/>
                        </a:ln>
                        <a:solidFill>
                          <a:schemeClr val="tx1"/>
                        </a:solidFill>
                        <a:effectLst/>
                        <a:latin typeface="Arial" charset="0"/>
                        <a:ea typeface="ＭＳ 明朝"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4000" b="0" i="0" u="none" strike="noStrike" cap="none" normalizeH="0" baseline="0" dirty="0">
                          <a:ln>
                            <a:noFill/>
                          </a:ln>
                          <a:solidFill>
                            <a:schemeClr val="tx1"/>
                          </a:solidFill>
                          <a:effectLst/>
                          <a:latin typeface="Century" pitchFamily="18" charset="0"/>
                          <a:ea typeface="ＭＳ 明朝" charset="-128"/>
                          <a:cs typeface="Times New Roman" pitchFamily="18" charset="0"/>
                        </a:rPr>
                        <a:t>Access</a:t>
                      </a:r>
                      <a:endParaRPr kumimoji="1" lang="en-US" altLang="ja-JP" sz="4000" b="0" i="0" u="none" strike="noStrike" cap="none" normalizeH="0" baseline="0" dirty="0">
                        <a:ln>
                          <a:noFill/>
                        </a:ln>
                        <a:solidFill>
                          <a:schemeClr val="tx1"/>
                        </a:solidFill>
                        <a:effectLst/>
                        <a:latin typeface="Arial" charset="0"/>
                        <a:ea typeface="ＭＳ 明朝"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427641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685800" y="228600"/>
            <a:ext cx="7772400" cy="609600"/>
          </a:xfrm>
        </p:spPr>
        <p:txBody>
          <a:bodyPr/>
          <a:lstStyle/>
          <a:p>
            <a:pPr algn="ctr" eaLnBrk="1" fontAlgn="auto" hangingPunct="1">
              <a:spcAft>
                <a:spcPts val="0"/>
              </a:spcAft>
              <a:defRPr/>
            </a:pPr>
            <a:r>
              <a:rPr lang="en-US" altLang="ja-JP" sz="3200" dirty="0">
                <a:ea typeface="ＭＳ Ｐゴシック" charset="-128"/>
              </a:rPr>
              <a:t>Reviewing Marketing Concepts</a:t>
            </a:r>
          </a:p>
        </p:txBody>
      </p:sp>
      <p:sp>
        <p:nvSpPr>
          <p:cNvPr id="1406979" name="Rectangle 3"/>
          <p:cNvSpPr>
            <a:spLocks noGrp="1" noChangeArrowheads="1"/>
          </p:cNvSpPr>
          <p:nvPr>
            <p:ph sz="quarter" idx="1"/>
          </p:nvPr>
        </p:nvSpPr>
        <p:spPr>
          <a:xfrm>
            <a:off x="12250" y="827679"/>
            <a:ext cx="9131750" cy="5730283"/>
          </a:xfrm>
        </p:spPr>
        <p:txBody>
          <a:bodyPr/>
          <a:lstStyle/>
          <a:p>
            <a:pPr eaLnBrk="1" hangingPunct="1">
              <a:lnSpc>
                <a:spcPct val="80000"/>
              </a:lnSpc>
            </a:pPr>
            <a:r>
              <a:rPr lang="en-US" altLang="ja-JP" sz="4000" b="1" dirty="0">
                <a:solidFill>
                  <a:srgbClr val="FF0000"/>
                </a:solidFill>
                <a:latin typeface="Arial" panose="020B0604020202020204" pitchFamily="34" charset="0"/>
                <a:cs typeface="Arial" panose="020B0604020202020204" pitchFamily="34" charset="0"/>
              </a:rPr>
              <a:t>DIRECT MARKETING</a:t>
            </a:r>
            <a:endParaRPr lang="en-US" altLang="ja-JP" sz="4000" b="1" dirty="0">
              <a:solidFill>
                <a:srgbClr val="FF0000"/>
              </a:solidFill>
              <a:latin typeface="Arial" panose="020B0604020202020204" pitchFamily="34" charset="0"/>
              <a:ea typeface="ＭＳ Ｐゴシック" panose="020B0600070205080204" pitchFamily="50" charset="-128"/>
              <a:cs typeface="Arial" panose="020B0604020202020204" pitchFamily="34" charset="0"/>
            </a:endParaRPr>
          </a:p>
          <a:p>
            <a:pPr eaLnBrk="1" hangingPunct="1">
              <a:lnSpc>
                <a:spcPct val="80000"/>
              </a:lnSpc>
            </a:pPr>
            <a:r>
              <a:rPr lang="en-US" altLang="ja-JP" sz="4000" b="1" dirty="0">
                <a:solidFill>
                  <a:srgbClr val="FF0000"/>
                </a:solidFill>
                <a:latin typeface="Arial" panose="020B0604020202020204" pitchFamily="34" charset="0"/>
                <a:ea typeface="ＭＳ Ｐゴシック" panose="020B0600070205080204" pitchFamily="50" charset="-128"/>
                <a:cs typeface="Arial" panose="020B0604020202020204" pitchFamily="34" charset="0"/>
              </a:rPr>
              <a:t>ADVERTISING</a:t>
            </a:r>
          </a:p>
          <a:p>
            <a:pPr eaLnBrk="1" hangingPunct="1">
              <a:lnSpc>
                <a:spcPct val="80000"/>
              </a:lnSpc>
            </a:pPr>
            <a:r>
              <a:rPr lang="en-US" altLang="ja-JP" sz="4000" b="1" dirty="0">
                <a:solidFill>
                  <a:srgbClr val="FF0000"/>
                </a:solidFill>
                <a:latin typeface="Arial" panose="020B0604020202020204" pitchFamily="34" charset="0"/>
                <a:ea typeface="ＭＳ Ｐゴシック" panose="020B0600070205080204" pitchFamily="50" charset="-128"/>
                <a:cs typeface="Arial" panose="020B0604020202020204" pitchFamily="34" charset="0"/>
              </a:rPr>
              <a:t>TELEMARKETING</a:t>
            </a:r>
            <a:r>
              <a:rPr lang="en-US" altLang="ja-JP" sz="4000" dirty="0">
                <a:latin typeface="Arial" panose="020B0604020202020204" pitchFamily="34" charset="0"/>
                <a:ea typeface="ＭＳ Ｐゴシック" panose="020B0600070205080204" pitchFamily="50" charset="-128"/>
                <a:cs typeface="Arial" panose="020B0604020202020204" pitchFamily="34" charset="0"/>
              </a:rPr>
              <a:t> </a:t>
            </a:r>
          </a:p>
          <a:p>
            <a:pPr eaLnBrk="1" hangingPunct="1">
              <a:lnSpc>
                <a:spcPct val="80000"/>
              </a:lnSpc>
            </a:pPr>
            <a:r>
              <a:rPr lang="en-US" altLang="ja-JP" sz="4000" b="1" dirty="0">
                <a:solidFill>
                  <a:srgbClr val="FF0000"/>
                </a:solidFill>
                <a:latin typeface="Arial" panose="020B0604020202020204" pitchFamily="34" charset="0"/>
                <a:ea typeface="ＭＳ Ｐゴシック" panose="020B0600070205080204" pitchFamily="50" charset="-128"/>
                <a:cs typeface="Arial" panose="020B0604020202020204" pitchFamily="34" charset="0"/>
              </a:rPr>
              <a:t>PUBLIC RELATIONS</a:t>
            </a:r>
          </a:p>
          <a:p>
            <a:pPr eaLnBrk="1" hangingPunct="1">
              <a:lnSpc>
                <a:spcPct val="80000"/>
              </a:lnSpc>
            </a:pPr>
            <a:r>
              <a:rPr lang="en-US" altLang="ja-JP" sz="4000" b="1" dirty="0">
                <a:solidFill>
                  <a:srgbClr val="FF0000"/>
                </a:solidFill>
                <a:latin typeface="Arial" panose="020B0604020202020204" pitchFamily="34" charset="0"/>
                <a:ea typeface="ＭＳ Ｐゴシック" panose="020B0600070205080204" pitchFamily="50" charset="-128"/>
                <a:cs typeface="Arial" panose="020B0604020202020204" pitchFamily="34" charset="0"/>
              </a:rPr>
              <a:t>BRAND RECOGNITION</a:t>
            </a:r>
            <a:endParaRPr lang="en-US" altLang="ja-JP" sz="4000" dirty="0">
              <a:latin typeface="Arial" panose="020B0604020202020204" pitchFamily="34" charset="0"/>
              <a:ea typeface="ＭＳ Ｐゴシック" panose="020B0600070205080204" pitchFamily="50" charset="-128"/>
              <a:cs typeface="Arial" panose="020B0604020202020204" pitchFamily="34" charset="0"/>
            </a:endParaRPr>
          </a:p>
          <a:p>
            <a:pPr eaLnBrk="1" hangingPunct="1">
              <a:lnSpc>
                <a:spcPct val="80000"/>
              </a:lnSpc>
            </a:pPr>
            <a:r>
              <a:rPr lang="en-US" altLang="ja-JP" sz="4000" b="1" dirty="0">
                <a:solidFill>
                  <a:srgbClr val="FF0000"/>
                </a:solidFill>
                <a:latin typeface="Arial" panose="020B0604020202020204" pitchFamily="34" charset="0"/>
                <a:cs typeface="Arial" panose="020B0604020202020204" pitchFamily="34" charset="0"/>
              </a:rPr>
              <a:t>CUSTOMER FEEDBACK</a:t>
            </a:r>
            <a:endParaRPr lang="ja-JP" altLang="en-US" sz="4000" dirty="0">
              <a:latin typeface="Arial" panose="020B0604020202020204" pitchFamily="34" charset="0"/>
              <a:cs typeface="Arial" panose="020B0604020202020204" pitchFamily="34" charset="0"/>
            </a:endParaRPr>
          </a:p>
          <a:p>
            <a:pPr eaLnBrk="1" hangingPunct="1">
              <a:lnSpc>
                <a:spcPct val="80000"/>
              </a:lnSpc>
            </a:pPr>
            <a:r>
              <a:rPr lang="en-US" altLang="ja-JP" sz="4000" b="1" dirty="0">
                <a:solidFill>
                  <a:srgbClr val="FF0000"/>
                </a:solidFill>
                <a:latin typeface="Arial" panose="020B0604020202020204" pitchFamily="34" charset="0"/>
                <a:cs typeface="Arial" panose="020B0604020202020204" pitchFamily="34" charset="0"/>
              </a:rPr>
              <a:t>DEMAND AND SUPPLY GAP</a:t>
            </a:r>
            <a:endParaRPr lang="ja-JP" altLang="en-US" sz="4000" dirty="0">
              <a:latin typeface="Arial" panose="020B0604020202020204" pitchFamily="34" charset="0"/>
              <a:cs typeface="Arial" panose="020B0604020202020204" pitchFamily="34" charset="0"/>
            </a:endParaRPr>
          </a:p>
          <a:p>
            <a:pPr eaLnBrk="1" hangingPunct="1">
              <a:lnSpc>
                <a:spcPct val="80000"/>
              </a:lnSpc>
            </a:pPr>
            <a:r>
              <a:rPr lang="en-US" altLang="ja-JP" sz="4000" b="1" dirty="0">
                <a:solidFill>
                  <a:srgbClr val="FF0000"/>
                </a:solidFill>
                <a:latin typeface="Arial" panose="020B0604020202020204" pitchFamily="34" charset="0"/>
                <a:ea typeface="ＭＳ Ｐゴシック" panose="020B0600070205080204" pitchFamily="50" charset="-128"/>
                <a:cs typeface="Arial" panose="020B0604020202020204" pitchFamily="34" charset="0"/>
              </a:rPr>
              <a:t>COMPETITION EATING INTO YOUR MARKET SHARE</a:t>
            </a:r>
            <a:r>
              <a:rPr lang="en-US" altLang="ja-JP" sz="4000" dirty="0">
                <a:latin typeface="Arial" panose="020B0604020202020204" pitchFamily="34" charset="0"/>
                <a:ea typeface="ＭＳ Ｐゴシック" panose="020B0600070205080204" pitchFamily="50" charset="-128"/>
                <a:cs typeface="Arial" panose="020B0604020202020204" pitchFamily="34" charset="0"/>
              </a:rPr>
              <a:t> </a:t>
            </a:r>
          </a:p>
          <a:p>
            <a:pPr eaLnBrk="1" hangingPunct="1">
              <a:lnSpc>
                <a:spcPct val="80000"/>
              </a:lnSpc>
            </a:pPr>
            <a:r>
              <a:rPr lang="en-US" altLang="ja-JP" sz="4000" b="1" dirty="0">
                <a:solidFill>
                  <a:srgbClr val="FF0000"/>
                </a:solidFill>
                <a:latin typeface="Arial" panose="020B0604020202020204" pitchFamily="34" charset="0"/>
                <a:ea typeface="ＭＳ Ｐゴシック" panose="020B0600070205080204" pitchFamily="50" charset="-128"/>
                <a:cs typeface="Arial" panose="020B0604020202020204" pitchFamily="34" charset="0"/>
              </a:rPr>
              <a:t>NEW MARKET ENTRY BARRIERS</a:t>
            </a:r>
          </a:p>
          <a:p>
            <a:pPr eaLnBrk="1" hangingPunct="1">
              <a:lnSpc>
                <a:spcPct val="80000"/>
              </a:lnSpc>
            </a:pPr>
            <a:endParaRPr lang="en-US" altLang="ja-JP" dirty="0">
              <a:latin typeface="Arial" panose="020B0604020202020204" pitchFamily="34" charset="0"/>
              <a:ea typeface="ＭＳ Ｐゴシック" panose="020B0600070205080204" pitchFamily="50" charset="-128"/>
            </a:endParaRPr>
          </a:p>
        </p:txBody>
      </p:sp>
      <p:sp>
        <p:nvSpPr>
          <p:cNvPr id="17412" name="スライド番号プレースホルダ 4"/>
          <p:cNvSpPr>
            <a:spLocks noGrp="1"/>
          </p:cNvSpPr>
          <p:nvPr>
            <p:ph type="sldNum" sz="quarter" idx="11"/>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rgbClr val="FFFFFF"/>
                </a:solidFill>
              </a:rPr>
              <a:t>11-</a:t>
            </a:r>
            <a:fld id="{E73EC67B-346D-436D-8AB1-BB5AA01115F8}" type="slidenum">
              <a:rPr lang="en-US" altLang="ja-JP" sz="1000">
                <a:solidFill>
                  <a:srgbClr val="FFFFFF"/>
                </a:solidFill>
              </a:rPr>
              <a:pPr/>
              <a:t>24</a:t>
            </a:fld>
            <a:endParaRPr lang="en-US" altLang="ja-JP" sz="1000" dirty="0">
              <a:solidFill>
                <a:srgbClr val="FFFFFF"/>
              </a:solidFill>
            </a:endParaRPr>
          </a:p>
        </p:txBody>
      </p:sp>
    </p:spTree>
    <p:extLst>
      <p:ext uri="{BB962C8B-B14F-4D97-AF65-F5344CB8AC3E}">
        <p14:creationId xmlns:p14="http://schemas.microsoft.com/office/powerpoint/2010/main" val="22302803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06979">
                                            <p:txEl>
                                              <p:pRg st="0" end="0"/>
                                            </p:txEl>
                                          </p:spTgt>
                                        </p:tgtEl>
                                        <p:attrNameLst>
                                          <p:attrName>style.visibility</p:attrName>
                                        </p:attrNameLst>
                                      </p:cBhvr>
                                      <p:to>
                                        <p:strVal val="visible"/>
                                      </p:to>
                                    </p:set>
                                    <p:animEffect transition="in" filter="fade">
                                      <p:cBhvr>
                                        <p:cTn id="7" dur="2000"/>
                                        <p:tgtEl>
                                          <p:spTgt spid="14069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06979">
                                            <p:txEl>
                                              <p:pRg st="1" end="1"/>
                                            </p:txEl>
                                          </p:spTgt>
                                        </p:tgtEl>
                                        <p:attrNameLst>
                                          <p:attrName>style.visibility</p:attrName>
                                        </p:attrNameLst>
                                      </p:cBhvr>
                                      <p:to>
                                        <p:strVal val="visible"/>
                                      </p:to>
                                    </p:set>
                                    <p:animEffect transition="in" filter="fade">
                                      <p:cBhvr>
                                        <p:cTn id="12" dur="2000"/>
                                        <p:tgtEl>
                                          <p:spTgt spid="14069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06979">
                                            <p:txEl>
                                              <p:pRg st="2" end="2"/>
                                            </p:txEl>
                                          </p:spTgt>
                                        </p:tgtEl>
                                        <p:attrNameLst>
                                          <p:attrName>style.visibility</p:attrName>
                                        </p:attrNameLst>
                                      </p:cBhvr>
                                      <p:to>
                                        <p:strVal val="visible"/>
                                      </p:to>
                                    </p:set>
                                    <p:animEffect transition="in" filter="fade">
                                      <p:cBhvr>
                                        <p:cTn id="17" dur="2000"/>
                                        <p:tgtEl>
                                          <p:spTgt spid="14069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06979">
                                            <p:txEl>
                                              <p:pRg st="3" end="3"/>
                                            </p:txEl>
                                          </p:spTgt>
                                        </p:tgtEl>
                                        <p:attrNameLst>
                                          <p:attrName>style.visibility</p:attrName>
                                        </p:attrNameLst>
                                      </p:cBhvr>
                                      <p:to>
                                        <p:strVal val="visible"/>
                                      </p:to>
                                    </p:set>
                                    <p:animEffect transition="in" filter="fade">
                                      <p:cBhvr>
                                        <p:cTn id="22" dur="2000"/>
                                        <p:tgtEl>
                                          <p:spTgt spid="14069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06979">
                                            <p:txEl>
                                              <p:pRg st="4" end="4"/>
                                            </p:txEl>
                                          </p:spTgt>
                                        </p:tgtEl>
                                        <p:attrNameLst>
                                          <p:attrName>style.visibility</p:attrName>
                                        </p:attrNameLst>
                                      </p:cBhvr>
                                      <p:to>
                                        <p:strVal val="visible"/>
                                      </p:to>
                                    </p:set>
                                    <p:animEffect transition="in" filter="fade">
                                      <p:cBhvr>
                                        <p:cTn id="27" dur="2000"/>
                                        <p:tgtEl>
                                          <p:spTgt spid="14069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06979">
                                            <p:txEl>
                                              <p:pRg st="5" end="5"/>
                                            </p:txEl>
                                          </p:spTgt>
                                        </p:tgtEl>
                                        <p:attrNameLst>
                                          <p:attrName>style.visibility</p:attrName>
                                        </p:attrNameLst>
                                      </p:cBhvr>
                                      <p:to>
                                        <p:strVal val="visible"/>
                                      </p:to>
                                    </p:set>
                                    <p:animEffect transition="in" filter="fade">
                                      <p:cBhvr>
                                        <p:cTn id="32" dur="2000"/>
                                        <p:tgtEl>
                                          <p:spTgt spid="14069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06979">
                                            <p:txEl>
                                              <p:pRg st="6" end="6"/>
                                            </p:txEl>
                                          </p:spTgt>
                                        </p:tgtEl>
                                        <p:attrNameLst>
                                          <p:attrName>style.visibility</p:attrName>
                                        </p:attrNameLst>
                                      </p:cBhvr>
                                      <p:to>
                                        <p:strVal val="visible"/>
                                      </p:to>
                                    </p:set>
                                    <p:animEffect transition="in" filter="fade">
                                      <p:cBhvr>
                                        <p:cTn id="37" dur="2000"/>
                                        <p:tgtEl>
                                          <p:spTgt spid="140697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06979">
                                            <p:txEl>
                                              <p:pRg st="7" end="7"/>
                                            </p:txEl>
                                          </p:spTgt>
                                        </p:tgtEl>
                                        <p:attrNameLst>
                                          <p:attrName>style.visibility</p:attrName>
                                        </p:attrNameLst>
                                      </p:cBhvr>
                                      <p:to>
                                        <p:strVal val="visible"/>
                                      </p:to>
                                    </p:set>
                                    <p:animEffect transition="in" filter="fade">
                                      <p:cBhvr>
                                        <p:cTn id="42" dur="2000"/>
                                        <p:tgtEl>
                                          <p:spTgt spid="1406979">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406979">
                                            <p:txEl>
                                              <p:pRg st="8" end="8"/>
                                            </p:txEl>
                                          </p:spTgt>
                                        </p:tgtEl>
                                        <p:attrNameLst>
                                          <p:attrName>style.visibility</p:attrName>
                                        </p:attrNameLst>
                                      </p:cBhvr>
                                      <p:to>
                                        <p:strVal val="visible"/>
                                      </p:to>
                                    </p:set>
                                    <p:animEffect transition="in" filter="fade">
                                      <p:cBhvr>
                                        <p:cTn id="47" dur="2000"/>
                                        <p:tgtEl>
                                          <p:spTgt spid="14069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6979"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685800" y="228600"/>
            <a:ext cx="7772400" cy="609600"/>
          </a:xfrm>
        </p:spPr>
        <p:txBody>
          <a:bodyPr/>
          <a:lstStyle/>
          <a:p>
            <a:pPr algn="ctr" eaLnBrk="1" fontAlgn="auto" hangingPunct="1">
              <a:spcAft>
                <a:spcPts val="0"/>
              </a:spcAft>
              <a:defRPr/>
            </a:pPr>
            <a:r>
              <a:rPr lang="en-US" altLang="ja-JP" sz="3200" dirty="0">
                <a:ea typeface="ＭＳ Ｐゴシック" charset="-128"/>
              </a:rPr>
              <a:t>Reviewing Marketing Concepts</a:t>
            </a:r>
          </a:p>
        </p:txBody>
      </p:sp>
      <p:sp>
        <p:nvSpPr>
          <p:cNvPr id="1406979" name="Rectangle 3"/>
          <p:cNvSpPr>
            <a:spLocks noGrp="1" noChangeArrowheads="1"/>
          </p:cNvSpPr>
          <p:nvPr>
            <p:ph sz="quarter" idx="1"/>
          </p:nvPr>
        </p:nvSpPr>
        <p:spPr>
          <a:xfrm>
            <a:off x="0" y="980728"/>
            <a:ext cx="9144000" cy="5688632"/>
          </a:xfrm>
        </p:spPr>
        <p:txBody>
          <a:bodyPr/>
          <a:lstStyle/>
          <a:p>
            <a:pPr eaLnBrk="1" hangingPunct="1">
              <a:lnSpc>
                <a:spcPct val="80000"/>
              </a:lnSpc>
            </a:pPr>
            <a:r>
              <a:rPr lang="en-US" altLang="ja-JP" sz="3200" dirty="0">
                <a:latin typeface="Arial" panose="020B0604020202020204" pitchFamily="34" charset="0"/>
                <a:ea typeface="ＭＳ Ｐゴシック" panose="020B0600070205080204" pitchFamily="50" charset="-128"/>
              </a:rPr>
              <a:t>You see a gorgeous girl at a party. You go up to her and say: "I am very rich. Marry me!" </a:t>
            </a:r>
          </a:p>
          <a:p>
            <a:pPr marL="0" indent="0" eaLnBrk="1" hangingPunct="1">
              <a:lnSpc>
                <a:spcPct val="80000"/>
              </a:lnSpc>
              <a:buNone/>
            </a:pPr>
            <a:endParaRPr lang="en-US" altLang="ja-JP" sz="3200" b="1" dirty="0">
              <a:solidFill>
                <a:srgbClr val="FF0000"/>
              </a:solidFill>
              <a:latin typeface="Arial" panose="020B0604020202020204" pitchFamily="34" charset="0"/>
              <a:ea typeface="ＭＳ Ｐゴシック" panose="020B0600070205080204" pitchFamily="50" charset="-128"/>
            </a:endParaRPr>
          </a:p>
          <a:p>
            <a:pPr eaLnBrk="1" hangingPunct="1">
              <a:lnSpc>
                <a:spcPct val="80000"/>
              </a:lnSpc>
            </a:pPr>
            <a:r>
              <a:rPr lang="en-US" altLang="ja-JP" sz="3200" dirty="0">
                <a:latin typeface="Arial" panose="020B0604020202020204" pitchFamily="34" charset="0"/>
                <a:ea typeface="ＭＳ Ｐゴシック" panose="020B0600070205080204" pitchFamily="50" charset="-128"/>
              </a:rPr>
              <a:t>You're at a party with a bunch of friends and see a gorgeous girl. One of your friends goes up to her and pointing at you says: "He's very rich. Marry him." </a:t>
            </a:r>
          </a:p>
          <a:p>
            <a:pPr eaLnBrk="1" hangingPunct="1">
              <a:lnSpc>
                <a:spcPct val="80000"/>
              </a:lnSpc>
              <a:buFontTx/>
              <a:buNone/>
            </a:pPr>
            <a:endParaRPr lang="en-US" altLang="ja-JP" sz="3200" dirty="0">
              <a:latin typeface="Arial" panose="020B0604020202020204" pitchFamily="34" charset="0"/>
              <a:ea typeface="ＭＳ Ｐゴシック" panose="020B0600070205080204" pitchFamily="50" charset="-128"/>
            </a:endParaRPr>
          </a:p>
          <a:p>
            <a:pPr eaLnBrk="1" hangingPunct="1">
              <a:lnSpc>
                <a:spcPct val="80000"/>
              </a:lnSpc>
            </a:pPr>
            <a:r>
              <a:rPr lang="en-US" altLang="ja-JP" sz="3200" dirty="0">
                <a:latin typeface="Arial" panose="020B0604020202020204" pitchFamily="34" charset="0"/>
                <a:ea typeface="ＭＳ Ｐゴシック" panose="020B0600070205080204" pitchFamily="50" charset="-128"/>
              </a:rPr>
              <a:t>You see a gorgeous girl at a party. You go up to her and get her telephone number. The next day, you call and say: "Hi, I'm very rich. Marry me." </a:t>
            </a:r>
          </a:p>
          <a:p>
            <a:pPr eaLnBrk="1" hangingPunct="1">
              <a:lnSpc>
                <a:spcPct val="80000"/>
              </a:lnSpc>
              <a:buFontTx/>
              <a:buNone/>
            </a:pPr>
            <a:endParaRPr lang="en-US" altLang="ja-JP" sz="2800" dirty="0">
              <a:latin typeface="Arial" panose="020B0604020202020204" pitchFamily="34" charset="0"/>
              <a:ea typeface="ＭＳ Ｐゴシック" panose="020B0600070205080204" pitchFamily="50" charset="-128"/>
            </a:endParaRPr>
          </a:p>
        </p:txBody>
      </p:sp>
      <p:sp>
        <p:nvSpPr>
          <p:cNvPr id="18436" name="スライド番号プレースホルダ 4"/>
          <p:cNvSpPr>
            <a:spLocks noGrp="1"/>
          </p:cNvSpPr>
          <p:nvPr>
            <p:ph type="sldNum" sz="quarter" idx="11"/>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rgbClr val="FFFFFF"/>
                </a:solidFill>
              </a:rPr>
              <a:t>11-</a:t>
            </a:r>
            <a:fld id="{F5025A5C-8D8C-4B0E-A727-80D907419BED}" type="slidenum">
              <a:rPr lang="en-US" altLang="ja-JP" sz="1000">
                <a:solidFill>
                  <a:srgbClr val="FFFFFF"/>
                </a:solidFill>
              </a:rPr>
              <a:pPr/>
              <a:t>25</a:t>
            </a:fld>
            <a:endParaRPr lang="en-US" altLang="ja-JP" sz="1000" dirty="0">
              <a:solidFill>
                <a:srgbClr val="FFFFFF"/>
              </a:solidFill>
            </a:endParaRPr>
          </a:p>
        </p:txBody>
      </p:sp>
      <p:sp>
        <p:nvSpPr>
          <p:cNvPr id="2" name="テキスト ボックス 1"/>
          <p:cNvSpPr txBox="1">
            <a:spLocks noChangeArrowheads="1"/>
          </p:cNvSpPr>
          <p:nvPr/>
        </p:nvSpPr>
        <p:spPr bwMode="auto">
          <a:xfrm>
            <a:off x="1927138" y="1756181"/>
            <a:ext cx="43116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3200" b="1" dirty="0">
                <a:solidFill>
                  <a:srgbClr val="FF0000"/>
                </a:solidFill>
              </a:rPr>
              <a:t>DIRECT MARKETING</a:t>
            </a:r>
            <a:endParaRPr kumimoji="1" lang="ja-JP" altLang="en-US" sz="3200" dirty="0"/>
          </a:p>
        </p:txBody>
      </p:sp>
      <p:sp>
        <p:nvSpPr>
          <p:cNvPr id="6" name="テキスト ボックス 5"/>
          <p:cNvSpPr txBox="1">
            <a:spLocks noChangeArrowheads="1"/>
          </p:cNvSpPr>
          <p:nvPr/>
        </p:nvSpPr>
        <p:spPr bwMode="auto">
          <a:xfrm>
            <a:off x="2051720" y="4019095"/>
            <a:ext cx="29908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pPr>
            <a:r>
              <a:rPr lang="en-US" altLang="ja-JP" sz="3200" b="1" dirty="0">
                <a:solidFill>
                  <a:srgbClr val="FF0000"/>
                </a:solidFill>
              </a:rPr>
              <a:t>ADVERTISING</a:t>
            </a:r>
          </a:p>
        </p:txBody>
      </p:sp>
      <p:sp>
        <p:nvSpPr>
          <p:cNvPr id="7" name="テキスト ボックス 6"/>
          <p:cNvSpPr txBox="1">
            <a:spLocks noChangeArrowheads="1"/>
          </p:cNvSpPr>
          <p:nvPr/>
        </p:nvSpPr>
        <p:spPr bwMode="auto">
          <a:xfrm>
            <a:off x="1907704" y="5833673"/>
            <a:ext cx="37179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3200" b="1" dirty="0">
                <a:solidFill>
                  <a:srgbClr val="FF0000"/>
                </a:solidFill>
              </a:rPr>
              <a:t>TELEMARKETING</a:t>
            </a:r>
            <a:endParaRPr kumimoji="1" lang="ja-JP" altLang="en-US" sz="3200" dirty="0"/>
          </a:p>
        </p:txBody>
      </p:sp>
    </p:spTree>
    <p:extLst>
      <p:ext uri="{BB962C8B-B14F-4D97-AF65-F5344CB8AC3E}">
        <p14:creationId xmlns:p14="http://schemas.microsoft.com/office/powerpoint/2010/main" val="74212864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06979">
                                            <p:txEl>
                                              <p:pRg st="0" end="0"/>
                                            </p:txEl>
                                          </p:spTgt>
                                        </p:tgtEl>
                                        <p:attrNameLst>
                                          <p:attrName>style.visibility</p:attrName>
                                        </p:attrNameLst>
                                      </p:cBhvr>
                                      <p:to>
                                        <p:strVal val="visible"/>
                                      </p:to>
                                    </p:set>
                                    <p:animEffect transition="in" filter="fade">
                                      <p:cBhvr>
                                        <p:cTn id="7" dur="2000"/>
                                        <p:tgtEl>
                                          <p:spTgt spid="14069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06979">
                                            <p:txEl>
                                              <p:pRg st="2" end="2"/>
                                            </p:txEl>
                                          </p:spTgt>
                                        </p:tgtEl>
                                        <p:attrNameLst>
                                          <p:attrName>style.visibility</p:attrName>
                                        </p:attrNameLst>
                                      </p:cBhvr>
                                      <p:to>
                                        <p:strVal val="visible"/>
                                      </p:to>
                                    </p:set>
                                    <p:animEffect transition="in" filter="fade">
                                      <p:cBhvr>
                                        <p:cTn id="12" dur="2000"/>
                                        <p:tgtEl>
                                          <p:spTgt spid="140697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06979">
                                            <p:txEl>
                                              <p:pRg st="4" end="4"/>
                                            </p:txEl>
                                          </p:spTgt>
                                        </p:tgtEl>
                                        <p:attrNameLst>
                                          <p:attrName>style.visibility</p:attrName>
                                        </p:attrNameLst>
                                      </p:cBhvr>
                                      <p:to>
                                        <p:strVal val="visible"/>
                                      </p:to>
                                    </p:set>
                                    <p:animEffect transition="in" filter="fade">
                                      <p:cBhvr>
                                        <p:cTn id="17" dur="2000"/>
                                        <p:tgtEl>
                                          <p:spTgt spid="1406979">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6979" grpId="0" build="p"/>
      <p:bldP spid="2" grpId="0"/>
      <p:bldP spid="6"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685800" y="228600"/>
            <a:ext cx="7772400" cy="609600"/>
          </a:xfrm>
        </p:spPr>
        <p:txBody>
          <a:bodyPr/>
          <a:lstStyle/>
          <a:p>
            <a:pPr algn="ctr" eaLnBrk="1" fontAlgn="auto" hangingPunct="1">
              <a:spcAft>
                <a:spcPts val="0"/>
              </a:spcAft>
              <a:defRPr/>
            </a:pPr>
            <a:r>
              <a:rPr lang="en-US" altLang="ja-JP" sz="3200" dirty="0">
                <a:ea typeface="ＭＳ Ｐゴシック" charset="-128"/>
              </a:rPr>
              <a:t>Reviewing Marketing Concepts</a:t>
            </a:r>
          </a:p>
        </p:txBody>
      </p:sp>
      <p:sp>
        <p:nvSpPr>
          <p:cNvPr id="1337347" name="Rectangle 3"/>
          <p:cNvSpPr>
            <a:spLocks noGrp="1" noChangeArrowheads="1"/>
          </p:cNvSpPr>
          <p:nvPr>
            <p:ph sz="quarter" idx="1"/>
          </p:nvPr>
        </p:nvSpPr>
        <p:spPr>
          <a:xfrm>
            <a:off x="0" y="980727"/>
            <a:ext cx="9144000" cy="5577235"/>
          </a:xfrm>
        </p:spPr>
        <p:txBody>
          <a:bodyPr/>
          <a:lstStyle/>
          <a:p>
            <a:pPr eaLnBrk="1" hangingPunct="1"/>
            <a:r>
              <a:rPr lang="en-US" altLang="ja-JP" sz="3200" dirty="0">
                <a:latin typeface="Arial" panose="020B0604020202020204" pitchFamily="34" charset="0"/>
                <a:ea typeface="ＭＳ Ｐゴシック" panose="020B0600070205080204" pitchFamily="50" charset="-128"/>
              </a:rPr>
              <a:t>You're at a party and see gorgeous girl. You get up and straighten your tie, you walk up to her and pour her a drink, you open the door (of the car) for her, pick up her bag after she drops it, offer her ride and then say :  "By the way, I'm rich. Will you marry me?" </a:t>
            </a:r>
          </a:p>
          <a:p>
            <a:pPr eaLnBrk="1" hangingPunct="1">
              <a:buFontTx/>
              <a:buNone/>
            </a:pPr>
            <a:endParaRPr lang="en-US" altLang="ja-JP" sz="3200" b="1" dirty="0">
              <a:solidFill>
                <a:srgbClr val="FF0000"/>
              </a:solidFill>
              <a:latin typeface="Arial" panose="020B0604020202020204" pitchFamily="34" charset="0"/>
              <a:ea typeface="ＭＳ Ｐゴシック" panose="020B0600070205080204" pitchFamily="50" charset="-128"/>
            </a:endParaRPr>
          </a:p>
          <a:p>
            <a:pPr eaLnBrk="1" hangingPunct="1"/>
            <a:r>
              <a:rPr lang="en-US" altLang="ja-JP" sz="3200" dirty="0">
                <a:latin typeface="Arial" panose="020B0604020202020204" pitchFamily="34" charset="0"/>
                <a:ea typeface="ＭＳ Ｐゴシック" panose="020B0600070205080204" pitchFamily="50" charset="-128"/>
              </a:rPr>
              <a:t>You're at a party and see gorgeous girl. She walks up to you and says: "You are very rich! Can you marry me?" </a:t>
            </a:r>
          </a:p>
          <a:p>
            <a:pPr eaLnBrk="1" hangingPunct="1">
              <a:buFontTx/>
              <a:buNone/>
            </a:pPr>
            <a:endParaRPr lang="en-US" altLang="ja-JP" sz="3200" dirty="0">
              <a:latin typeface="Arial" panose="020B0604020202020204" pitchFamily="34" charset="0"/>
              <a:ea typeface="ＭＳ Ｐゴシック" panose="020B0600070205080204" pitchFamily="50" charset="-128"/>
            </a:endParaRPr>
          </a:p>
        </p:txBody>
      </p:sp>
      <p:sp>
        <p:nvSpPr>
          <p:cNvPr id="20484" name="スライド番号プレースホルダ 4"/>
          <p:cNvSpPr>
            <a:spLocks noGrp="1"/>
          </p:cNvSpPr>
          <p:nvPr>
            <p:ph type="sldNum" sz="quarter" idx="11"/>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rgbClr val="FFFFFF"/>
                </a:solidFill>
              </a:rPr>
              <a:t>11-</a:t>
            </a:r>
            <a:fld id="{F04629E6-1334-4AE7-8BEF-5D7E261CCA2D}" type="slidenum">
              <a:rPr lang="en-US" altLang="ja-JP" sz="1000">
                <a:solidFill>
                  <a:srgbClr val="FFFFFF"/>
                </a:solidFill>
              </a:rPr>
              <a:pPr/>
              <a:t>26</a:t>
            </a:fld>
            <a:endParaRPr lang="en-US" altLang="ja-JP" sz="1000" dirty="0">
              <a:solidFill>
                <a:srgbClr val="FFFFFF"/>
              </a:solidFill>
            </a:endParaRPr>
          </a:p>
        </p:txBody>
      </p:sp>
      <p:sp>
        <p:nvSpPr>
          <p:cNvPr id="5" name="テキスト ボックス 4"/>
          <p:cNvSpPr txBox="1">
            <a:spLocks noChangeArrowheads="1"/>
          </p:cNvSpPr>
          <p:nvPr/>
        </p:nvSpPr>
        <p:spPr bwMode="auto">
          <a:xfrm>
            <a:off x="3746673" y="3717032"/>
            <a:ext cx="4167188"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3200" b="1" dirty="0">
                <a:solidFill>
                  <a:srgbClr val="FF0000"/>
                </a:solidFill>
              </a:rPr>
              <a:t>PUBLIC RELATIONS</a:t>
            </a:r>
            <a:endParaRPr kumimoji="1" lang="ja-JP" altLang="en-US" sz="3200" dirty="0"/>
          </a:p>
        </p:txBody>
      </p:sp>
      <p:sp>
        <p:nvSpPr>
          <p:cNvPr id="6" name="テキスト ボックス 5"/>
          <p:cNvSpPr txBox="1">
            <a:spLocks noChangeArrowheads="1"/>
          </p:cNvSpPr>
          <p:nvPr/>
        </p:nvSpPr>
        <p:spPr bwMode="auto">
          <a:xfrm>
            <a:off x="3781425" y="5673377"/>
            <a:ext cx="46767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3200" b="1" dirty="0">
                <a:solidFill>
                  <a:srgbClr val="FF0000"/>
                </a:solidFill>
              </a:rPr>
              <a:t>BRAND RECOGNITION</a:t>
            </a:r>
            <a:endParaRPr kumimoji="1" lang="ja-JP" altLang="en-US" sz="3200" dirty="0"/>
          </a:p>
        </p:txBody>
      </p:sp>
    </p:spTree>
    <p:extLst>
      <p:ext uri="{BB962C8B-B14F-4D97-AF65-F5344CB8AC3E}">
        <p14:creationId xmlns:p14="http://schemas.microsoft.com/office/powerpoint/2010/main" val="223890675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7347">
                                            <p:txEl>
                                              <p:pRg st="0" end="0"/>
                                            </p:txEl>
                                          </p:spTgt>
                                        </p:tgtEl>
                                        <p:attrNameLst>
                                          <p:attrName>style.visibility</p:attrName>
                                        </p:attrNameLst>
                                      </p:cBhvr>
                                      <p:to>
                                        <p:strVal val="visible"/>
                                      </p:to>
                                    </p:set>
                                    <p:animEffect transition="in" filter="fade">
                                      <p:cBhvr>
                                        <p:cTn id="7" dur="2000"/>
                                        <p:tgtEl>
                                          <p:spTgt spid="13373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7347">
                                            <p:txEl>
                                              <p:pRg st="2" end="2"/>
                                            </p:txEl>
                                          </p:spTgt>
                                        </p:tgtEl>
                                        <p:attrNameLst>
                                          <p:attrName>style.visibility</p:attrName>
                                        </p:attrNameLst>
                                      </p:cBhvr>
                                      <p:to>
                                        <p:strVal val="visible"/>
                                      </p:to>
                                    </p:set>
                                    <p:animEffect transition="in" filter="fade">
                                      <p:cBhvr>
                                        <p:cTn id="12" dur="2000"/>
                                        <p:tgtEl>
                                          <p:spTgt spid="133734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7347" grpId="0" build="p"/>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685800" y="228600"/>
            <a:ext cx="7772400" cy="609600"/>
          </a:xfrm>
        </p:spPr>
        <p:txBody>
          <a:bodyPr/>
          <a:lstStyle/>
          <a:p>
            <a:pPr algn="ctr" eaLnBrk="1" fontAlgn="auto" hangingPunct="1">
              <a:spcAft>
                <a:spcPts val="0"/>
              </a:spcAft>
              <a:defRPr/>
            </a:pPr>
            <a:r>
              <a:rPr lang="en-US" altLang="ja-JP" sz="3200" dirty="0">
                <a:ea typeface="ＭＳ Ｐゴシック" charset="-128"/>
              </a:rPr>
              <a:t>Reviewing Marketing Concepts</a:t>
            </a:r>
          </a:p>
        </p:txBody>
      </p:sp>
      <p:sp>
        <p:nvSpPr>
          <p:cNvPr id="1339395" name="Rectangle 3"/>
          <p:cNvSpPr>
            <a:spLocks noGrp="1" noChangeArrowheads="1"/>
          </p:cNvSpPr>
          <p:nvPr>
            <p:ph sz="quarter" idx="1"/>
          </p:nvPr>
        </p:nvSpPr>
        <p:spPr>
          <a:xfrm>
            <a:off x="0" y="980727"/>
            <a:ext cx="9144000" cy="5577235"/>
          </a:xfrm>
        </p:spPr>
        <p:txBody>
          <a:bodyPr/>
          <a:lstStyle/>
          <a:p>
            <a:pPr eaLnBrk="1" hangingPunct="1"/>
            <a:r>
              <a:rPr lang="en-US" altLang="ja-JP" sz="3200" dirty="0">
                <a:latin typeface="Arial" panose="020B0604020202020204" pitchFamily="34" charset="0"/>
                <a:ea typeface="ＭＳ Ｐゴシック" panose="020B0600070205080204" pitchFamily="50" charset="-128"/>
              </a:rPr>
              <a:t>You see a gorgeous girl at a party. You go up to her and say: "I am very rich. Marry me!" She gives you a nice hard slap on your face. </a:t>
            </a:r>
          </a:p>
          <a:p>
            <a:pPr eaLnBrk="1" hangingPunct="1">
              <a:buFontTx/>
              <a:buNone/>
            </a:pPr>
            <a:endParaRPr lang="en-US" altLang="ja-JP" sz="3200" dirty="0">
              <a:latin typeface="Arial" panose="020B0604020202020204" pitchFamily="34" charset="0"/>
              <a:ea typeface="ＭＳ Ｐゴシック" panose="020B0600070205080204" pitchFamily="50" charset="-128"/>
            </a:endParaRPr>
          </a:p>
          <a:p>
            <a:pPr eaLnBrk="1" hangingPunct="1">
              <a:buFontTx/>
              <a:buNone/>
            </a:pPr>
            <a:endParaRPr lang="en-US" altLang="ja-JP" sz="3200" dirty="0">
              <a:latin typeface="Arial" panose="020B0604020202020204" pitchFamily="34" charset="0"/>
              <a:ea typeface="ＭＳ Ｐゴシック" panose="020B0600070205080204" pitchFamily="50" charset="-128"/>
            </a:endParaRPr>
          </a:p>
          <a:p>
            <a:pPr eaLnBrk="1" hangingPunct="1"/>
            <a:r>
              <a:rPr lang="en-US" altLang="ja-JP" sz="3200" dirty="0">
                <a:latin typeface="Arial" panose="020B0604020202020204" pitchFamily="34" charset="0"/>
                <a:ea typeface="ＭＳ Ｐゴシック" panose="020B0600070205080204" pitchFamily="50" charset="-128"/>
              </a:rPr>
              <a:t>You see a gorgeous girl at a party. You go up to her and say: "I am very rich. Marry me!" And she introduces you to her husband.  </a:t>
            </a:r>
            <a:endParaRPr lang="en-US" altLang="ja-JP" sz="3200" b="1" dirty="0">
              <a:solidFill>
                <a:srgbClr val="FF0000"/>
              </a:solidFill>
              <a:latin typeface="Arial" panose="020B0604020202020204" pitchFamily="34" charset="0"/>
              <a:ea typeface="ＭＳ Ｐゴシック" panose="020B0600070205080204" pitchFamily="50" charset="-128"/>
            </a:endParaRPr>
          </a:p>
        </p:txBody>
      </p:sp>
      <p:sp>
        <p:nvSpPr>
          <p:cNvPr id="21508" name="スライド番号プレースホルダ 4"/>
          <p:cNvSpPr>
            <a:spLocks noGrp="1"/>
          </p:cNvSpPr>
          <p:nvPr>
            <p:ph type="sldNum" sz="quarter" idx="11"/>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rgbClr val="FFFFFF"/>
                </a:solidFill>
              </a:rPr>
              <a:t>11-</a:t>
            </a:r>
            <a:fld id="{1777063C-AAE2-4ECD-B0BB-888851EE63FB}" type="slidenum">
              <a:rPr lang="en-US" altLang="ja-JP" sz="1000">
                <a:solidFill>
                  <a:srgbClr val="FFFFFF"/>
                </a:solidFill>
              </a:rPr>
              <a:pPr/>
              <a:t>27</a:t>
            </a:fld>
            <a:endParaRPr lang="en-US" altLang="ja-JP" sz="1000" dirty="0">
              <a:solidFill>
                <a:srgbClr val="FFFFFF"/>
              </a:solidFill>
            </a:endParaRPr>
          </a:p>
        </p:txBody>
      </p:sp>
      <p:sp>
        <p:nvSpPr>
          <p:cNvPr id="5" name="テキスト ボックス 4"/>
          <p:cNvSpPr txBox="1">
            <a:spLocks noChangeArrowheads="1"/>
          </p:cNvSpPr>
          <p:nvPr/>
        </p:nvSpPr>
        <p:spPr bwMode="auto">
          <a:xfrm>
            <a:off x="2771775" y="2852738"/>
            <a:ext cx="4921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3200" b="1" dirty="0">
                <a:solidFill>
                  <a:srgbClr val="FF0000"/>
                </a:solidFill>
              </a:rPr>
              <a:t>CUSTOMER FEEDBACK</a:t>
            </a:r>
            <a:endParaRPr kumimoji="1" lang="ja-JP" altLang="en-US" sz="3200" dirty="0"/>
          </a:p>
        </p:txBody>
      </p:sp>
      <p:sp>
        <p:nvSpPr>
          <p:cNvPr id="6" name="テキスト ボックス 5"/>
          <p:cNvSpPr txBox="1">
            <a:spLocks noChangeArrowheads="1"/>
          </p:cNvSpPr>
          <p:nvPr/>
        </p:nvSpPr>
        <p:spPr bwMode="auto">
          <a:xfrm>
            <a:off x="2771775" y="5016849"/>
            <a:ext cx="568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3200" b="1" dirty="0">
                <a:solidFill>
                  <a:srgbClr val="FF0000"/>
                </a:solidFill>
              </a:rPr>
              <a:t>DEMAND AND SUPPLY GAP</a:t>
            </a:r>
            <a:endParaRPr kumimoji="1" lang="ja-JP" altLang="en-US" sz="3200" dirty="0"/>
          </a:p>
        </p:txBody>
      </p:sp>
    </p:spTree>
    <p:extLst>
      <p:ext uri="{BB962C8B-B14F-4D97-AF65-F5344CB8AC3E}">
        <p14:creationId xmlns:p14="http://schemas.microsoft.com/office/powerpoint/2010/main" val="406910552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9395">
                                            <p:txEl>
                                              <p:pRg st="0" end="0"/>
                                            </p:txEl>
                                          </p:spTgt>
                                        </p:tgtEl>
                                        <p:attrNameLst>
                                          <p:attrName>style.visibility</p:attrName>
                                        </p:attrNameLst>
                                      </p:cBhvr>
                                      <p:to>
                                        <p:strVal val="visible"/>
                                      </p:to>
                                    </p:set>
                                    <p:animEffect transition="in" filter="fade">
                                      <p:cBhvr>
                                        <p:cTn id="7" dur="2000"/>
                                        <p:tgtEl>
                                          <p:spTgt spid="13393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9395">
                                            <p:txEl>
                                              <p:pRg st="3" end="3"/>
                                            </p:txEl>
                                          </p:spTgt>
                                        </p:tgtEl>
                                        <p:attrNameLst>
                                          <p:attrName>style.visibility</p:attrName>
                                        </p:attrNameLst>
                                      </p:cBhvr>
                                      <p:to>
                                        <p:strVal val="visible"/>
                                      </p:to>
                                    </p:set>
                                    <p:animEffect transition="in" filter="fade">
                                      <p:cBhvr>
                                        <p:cTn id="12" dur="2000"/>
                                        <p:tgtEl>
                                          <p:spTgt spid="1339395">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9395" grpId="0" build="p"/>
      <p:bldP spid="5" grpId="0"/>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685800" y="228600"/>
            <a:ext cx="7772400" cy="609600"/>
          </a:xfrm>
        </p:spPr>
        <p:txBody>
          <a:bodyPr/>
          <a:lstStyle/>
          <a:p>
            <a:pPr algn="ctr" eaLnBrk="1" fontAlgn="auto" hangingPunct="1">
              <a:spcAft>
                <a:spcPts val="0"/>
              </a:spcAft>
              <a:defRPr/>
            </a:pPr>
            <a:r>
              <a:rPr lang="en-US" altLang="ja-JP" sz="3200" dirty="0">
                <a:ea typeface="ＭＳ Ｐゴシック" charset="-128"/>
              </a:rPr>
              <a:t>Reviewing Marketing Concepts</a:t>
            </a:r>
          </a:p>
        </p:txBody>
      </p:sp>
      <p:sp>
        <p:nvSpPr>
          <p:cNvPr id="1341443" name="Rectangle 3"/>
          <p:cNvSpPr>
            <a:spLocks noGrp="1" noChangeArrowheads="1"/>
          </p:cNvSpPr>
          <p:nvPr>
            <p:ph sz="quarter" idx="1"/>
          </p:nvPr>
        </p:nvSpPr>
        <p:spPr>
          <a:xfrm>
            <a:off x="0" y="838200"/>
            <a:ext cx="9144000" cy="5562600"/>
          </a:xfrm>
        </p:spPr>
        <p:txBody>
          <a:bodyPr/>
          <a:lstStyle/>
          <a:p>
            <a:pPr eaLnBrk="1" hangingPunct="1"/>
            <a:r>
              <a:rPr lang="en-US" altLang="ja-JP" sz="3200" dirty="0">
                <a:latin typeface="Arial" panose="020B0604020202020204" pitchFamily="34" charset="0"/>
                <a:ea typeface="ＭＳ Ｐゴシック" panose="020B0600070205080204" pitchFamily="50" charset="-128"/>
              </a:rPr>
              <a:t>You see a gorgeous girl at a party. You go up to her and before you say anything, another person comes and tells her: "I'm rich. Will you marry me?" and she goes with him </a:t>
            </a:r>
          </a:p>
          <a:p>
            <a:pPr eaLnBrk="1" hangingPunct="1">
              <a:buFontTx/>
              <a:buNone/>
            </a:pPr>
            <a:endParaRPr lang="en-US" altLang="ja-JP" sz="3200" dirty="0">
              <a:latin typeface="Arial" panose="020B0604020202020204" pitchFamily="34" charset="0"/>
              <a:ea typeface="ＭＳ Ｐゴシック" panose="020B0600070205080204" pitchFamily="50" charset="-128"/>
            </a:endParaRPr>
          </a:p>
          <a:p>
            <a:pPr eaLnBrk="1" hangingPunct="1">
              <a:buFontTx/>
              <a:buNone/>
            </a:pPr>
            <a:endParaRPr lang="en-US" altLang="ja-JP" sz="3200" dirty="0">
              <a:latin typeface="Arial" panose="020B0604020202020204" pitchFamily="34" charset="0"/>
              <a:ea typeface="ＭＳ Ｐゴシック" panose="020B0600070205080204" pitchFamily="50" charset="-128"/>
            </a:endParaRPr>
          </a:p>
          <a:p>
            <a:pPr eaLnBrk="1" hangingPunct="1"/>
            <a:r>
              <a:rPr lang="en-US" altLang="ja-JP" sz="3200" dirty="0">
                <a:latin typeface="Arial" panose="020B0604020202020204" pitchFamily="34" charset="0"/>
                <a:ea typeface="ＭＳ Ｐゴシック" panose="020B0600070205080204" pitchFamily="50" charset="-128"/>
              </a:rPr>
              <a:t>You see a gorgeous girl at a party. You go up to her and before you say: "I'm rich, Marry me!" your wife arrives. </a:t>
            </a:r>
          </a:p>
          <a:p>
            <a:pPr eaLnBrk="1" hangingPunct="1">
              <a:buFontTx/>
              <a:buNone/>
            </a:pPr>
            <a:endParaRPr lang="en-US" altLang="ja-JP" sz="3200" b="1" dirty="0">
              <a:solidFill>
                <a:srgbClr val="FF0000"/>
              </a:solidFill>
              <a:latin typeface="Arial" panose="020B0604020202020204" pitchFamily="34" charset="0"/>
              <a:ea typeface="ＭＳ Ｐゴシック" panose="020B0600070205080204" pitchFamily="50" charset="-128"/>
            </a:endParaRPr>
          </a:p>
        </p:txBody>
      </p:sp>
      <p:sp>
        <p:nvSpPr>
          <p:cNvPr id="23556" name="スライド番号プレースホルダ 4"/>
          <p:cNvSpPr>
            <a:spLocks noGrp="1"/>
          </p:cNvSpPr>
          <p:nvPr>
            <p:ph type="sldNum" sz="quarter" idx="11"/>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rgbClr val="FFFFFF"/>
                </a:solidFill>
              </a:rPr>
              <a:t>11-</a:t>
            </a:r>
            <a:fld id="{852DF81E-B45C-4952-868A-61ABEE5D88EB}" type="slidenum">
              <a:rPr lang="en-US" altLang="ja-JP" sz="1000">
                <a:solidFill>
                  <a:srgbClr val="FFFFFF"/>
                </a:solidFill>
              </a:rPr>
              <a:pPr/>
              <a:t>28</a:t>
            </a:fld>
            <a:endParaRPr lang="en-US" altLang="ja-JP" sz="1000" dirty="0">
              <a:solidFill>
                <a:srgbClr val="FFFFFF"/>
              </a:solidFill>
            </a:endParaRPr>
          </a:p>
        </p:txBody>
      </p:sp>
      <p:sp>
        <p:nvSpPr>
          <p:cNvPr id="2" name="正方形/長方形 1"/>
          <p:cNvSpPr>
            <a:spLocks noChangeArrowheads="1"/>
          </p:cNvSpPr>
          <p:nvPr/>
        </p:nvSpPr>
        <p:spPr bwMode="auto">
          <a:xfrm>
            <a:off x="1744731" y="2708920"/>
            <a:ext cx="684143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3200" b="1" dirty="0">
                <a:solidFill>
                  <a:srgbClr val="FF0000"/>
                </a:solidFill>
              </a:rPr>
              <a:t>COMPETITION EATING INTO YOUR MARKET SHARE</a:t>
            </a:r>
            <a:endParaRPr lang="ja-JP" altLang="en-US" sz="3200" dirty="0"/>
          </a:p>
        </p:txBody>
      </p:sp>
      <p:sp>
        <p:nvSpPr>
          <p:cNvPr id="3" name="正方形/長方形 2"/>
          <p:cNvSpPr>
            <a:spLocks noChangeArrowheads="1"/>
          </p:cNvSpPr>
          <p:nvPr/>
        </p:nvSpPr>
        <p:spPr bwMode="auto">
          <a:xfrm>
            <a:off x="1840686" y="5229200"/>
            <a:ext cx="676828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3200" b="1" dirty="0">
                <a:solidFill>
                  <a:srgbClr val="FF0000"/>
                </a:solidFill>
              </a:rPr>
              <a:t>NEW MARKET ENTRY BARRIERS</a:t>
            </a:r>
            <a:endParaRPr lang="ja-JP" altLang="en-US" sz="3200" dirty="0"/>
          </a:p>
        </p:txBody>
      </p:sp>
    </p:spTree>
    <p:extLst>
      <p:ext uri="{BB962C8B-B14F-4D97-AF65-F5344CB8AC3E}">
        <p14:creationId xmlns:p14="http://schemas.microsoft.com/office/powerpoint/2010/main" val="28822338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41443">
                                            <p:txEl>
                                              <p:pRg st="0" end="0"/>
                                            </p:txEl>
                                          </p:spTgt>
                                        </p:tgtEl>
                                        <p:attrNameLst>
                                          <p:attrName>style.visibility</p:attrName>
                                        </p:attrNameLst>
                                      </p:cBhvr>
                                      <p:to>
                                        <p:strVal val="visible"/>
                                      </p:to>
                                    </p:set>
                                    <p:animEffect transition="in" filter="fade">
                                      <p:cBhvr>
                                        <p:cTn id="7" dur="2000"/>
                                        <p:tgtEl>
                                          <p:spTgt spid="13414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41443">
                                            <p:txEl>
                                              <p:pRg st="3" end="3"/>
                                            </p:txEl>
                                          </p:spTgt>
                                        </p:tgtEl>
                                        <p:attrNameLst>
                                          <p:attrName>style.visibility</p:attrName>
                                        </p:attrNameLst>
                                      </p:cBhvr>
                                      <p:to>
                                        <p:strVal val="visible"/>
                                      </p:to>
                                    </p:set>
                                    <p:animEffect transition="in" filter="fade">
                                      <p:cBhvr>
                                        <p:cTn id="12" dur="2000"/>
                                        <p:tgtEl>
                                          <p:spTgt spid="1341443">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43" grpId="0" build="p"/>
      <p:bldP spid="2" grpId="0"/>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スライド番号プレースホルダ 4"/>
          <p:cNvSpPr>
            <a:spLocks noGrp="1"/>
          </p:cNvSpPr>
          <p:nvPr>
            <p:ph type="sldNum" sz="quarter" idx="11"/>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rgbClr val="FFFFFF"/>
                </a:solidFill>
              </a:rPr>
              <a:t>11-</a:t>
            </a:r>
            <a:fld id="{0373B7C8-675B-492B-966C-F0472BAD68FB}" type="slidenum">
              <a:rPr lang="en-US" altLang="ja-JP" sz="1000">
                <a:solidFill>
                  <a:srgbClr val="FFFFFF"/>
                </a:solidFill>
              </a:rPr>
              <a:pPr/>
              <a:t>29</a:t>
            </a:fld>
            <a:endParaRPr lang="en-US" altLang="ja-JP" sz="1000" dirty="0">
              <a:solidFill>
                <a:srgbClr val="FFFFFF"/>
              </a:solidFill>
            </a:endParaRPr>
          </a:p>
        </p:txBody>
      </p:sp>
      <p:sp>
        <p:nvSpPr>
          <p:cNvPr id="8" name="Rectangle 3"/>
          <p:cNvSpPr>
            <a:spLocks noGrp="1" noChangeArrowheads="1"/>
          </p:cNvSpPr>
          <p:nvPr>
            <p:ph sz="quarter" idx="1"/>
          </p:nvPr>
        </p:nvSpPr>
        <p:spPr>
          <a:xfrm>
            <a:off x="0" y="1844825"/>
            <a:ext cx="9144000" cy="2376263"/>
          </a:xfrm>
        </p:spPr>
        <p:txBody>
          <a:bodyPr/>
          <a:lstStyle/>
          <a:p>
            <a:pPr eaLnBrk="1" hangingPunct="1"/>
            <a:r>
              <a:rPr lang="en-US" altLang="ja-JP" sz="3200" dirty="0">
                <a:latin typeface="Arial" panose="020B0604020202020204" pitchFamily="34" charset="0"/>
                <a:ea typeface="ＭＳ Ｐゴシック" panose="020B0600070205080204" pitchFamily="50" charset="-128"/>
              </a:rPr>
              <a:t>Chaos</a:t>
            </a:r>
            <a:r>
              <a:rPr lang="ja-JP" altLang="en-US" sz="3200" dirty="0">
                <a:latin typeface="Arial" panose="020B0604020202020204" pitchFamily="34" charset="0"/>
                <a:ea typeface="ＭＳ Ｐゴシック" panose="020B0600070205080204" pitchFamily="50" charset="-128"/>
              </a:rPr>
              <a:t> </a:t>
            </a:r>
            <a:r>
              <a:rPr lang="en-US" altLang="ja-JP" sz="3200" dirty="0">
                <a:latin typeface="Arial" panose="020B0604020202020204" pitchFamily="34" charset="0"/>
                <a:ea typeface="ＭＳ Ｐゴシック" panose="020B0600070205080204" pitchFamily="50" charset="-128"/>
              </a:rPr>
              <a:t>Theory</a:t>
            </a:r>
          </a:p>
          <a:p>
            <a:pPr eaLnBrk="1" hangingPunct="1"/>
            <a:r>
              <a:rPr lang="en-US" altLang="ja-JP" sz="3200" dirty="0">
                <a:latin typeface="Arial" panose="020B0604020202020204" pitchFamily="34" charset="0"/>
                <a:ea typeface="ＭＳ Ｐゴシック" panose="020B0600070205080204" pitchFamily="50" charset="-128"/>
              </a:rPr>
              <a:t>Automaton language</a:t>
            </a:r>
          </a:p>
          <a:p>
            <a:pPr eaLnBrk="1" hangingPunct="1"/>
            <a:r>
              <a:rPr lang="en-US" altLang="ja-JP" sz="3200" dirty="0">
                <a:latin typeface="Arial" panose="020B0604020202020204" pitchFamily="34" charset="0"/>
                <a:ea typeface="ＭＳ Ｐゴシック" panose="020B0600070205080204" pitchFamily="50" charset="-128"/>
              </a:rPr>
              <a:t>Percolation model</a:t>
            </a:r>
          </a:p>
          <a:p>
            <a:pPr eaLnBrk="1" hangingPunct="1"/>
            <a:r>
              <a:rPr lang="en-US" altLang="ja-JP" sz="3200" dirty="0">
                <a:latin typeface="Arial" panose="020B0604020202020204" pitchFamily="34" charset="0"/>
                <a:ea typeface="ＭＳ Ｐゴシック" panose="020B0600070205080204" pitchFamily="50" charset="-128"/>
              </a:rPr>
              <a:t>Fractal dimension</a:t>
            </a:r>
          </a:p>
          <a:p>
            <a:pPr eaLnBrk="1" hangingPunct="1">
              <a:buFontTx/>
              <a:buNone/>
            </a:pPr>
            <a:endParaRPr lang="en-US" altLang="ja-JP" sz="3200" b="1" dirty="0">
              <a:solidFill>
                <a:srgbClr val="FF0000"/>
              </a:solidFill>
              <a:latin typeface="Arial" panose="020B0604020202020204" pitchFamily="34" charset="0"/>
              <a:ea typeface="ＭＳ Ｐゴシック" panose="020B0600070205080204" pitchFamily="50" charset="-128"/>
            </a:endParaRPr>
          </a:p>
        </p:txBody>
      </p:sp>
      <p:sp>
        <p:nvSpPr>
          <p:cNvPr id="6" name="タイトル 1"/>
          <p:cNvSpPr txBox="1">
            <a:spLocks/>
          </p:cNvSpPr>
          <p:nvPr/>
        </p:nvSpPr>
        <p:spPr bwMode="auto">
          <a:xfrm>
            <a:off x="179512" y="365125"/>
            <a:ext cx="8568952"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a:lstStyle>
          <a:p>
            <a:r>
              <a:rPr lang="ja-JP" altLang="en-US" sz="3400" dirty="0">
                <a:latin typeface="+mn-ea"/>
                <a:ea typeface="+mn-ea"/>
              </a:rPr>
              <a:t>４．</a:t>
            </a:r>
            <a:r>
              <a:rPr lang="en-US" altLang="ja-JP" sz="3400" dirty="0">
                <a:latin typeface="+mn-ea"/>
                <a:ea typeface="+mn-ea"/>
              </a:rPr>
              <a:t>Forecasting and Complex Systems Theory</a:t>
            </a:r>
            <a:endParaRPr lang="ja-JP" altLang="en-US" sz="3400" dirty="0">
              <a:latin typeface="+mn-ea"/>
              <a:ea typeface="+mn-ea"/>
            </a:endParaRPr>
          </a:p>
        </p:txBody>
      </p:sp>
    </p:spTree>
    <p:custDataLst>
      <p:tags r:id="rId1"/>
    </p:custDataLst>
    <p:extLst>
      <p:ext uri="{BB962C8B-B14F-4D97-AF65-F5344CB8AC3E}">
        <p14:creationId xmlns:p14="http://schemas.microsoft.com/office/powerpoint/2010/main" val="1778032537"/>
      </p:ext>
    </p:extLst>
  </p:cSld>
  <p:clrMapOvr>
    <a:masterClrMapping/>
  </p:clrMapOvr>
  <p:transition advTm="1904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2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2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20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2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95288" y="115888"/>
            <a:ext cx="7467600" cy="504825"/>
          </a:xfrm>
        </p:spPr>
        <p:txBody>
          <a:bodyPr rtlCol="0">
            <a:normAutofit fontScale="90000"/>
          </a:bodyPr>
          <a:lstStyle/>
          <a:p>
            <a:pPr eaLnBrk="1" fontAlgn="auto" hangingPunct="1">
              <a:spcAft>
                <a:spcPts val="0"/>
              </a:spcAft>
              <a:defRPr/>
            </a:pPr>
            <a:r>
              <a:rPr lang="en-US" altLang="ja-JP"/>
              <a:t>Schedule </a:t>
            </a:r>
            <a:endParaRPr lang="en-US" altLang="ja-JP" dirty="0"/>
          </a:p>
        </p:txBody>
      </p:sp>
      <p:sp>
        <p:nvSpPr>
          <p:cNvPr id="10243" name="スライド番号プレースホルダー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C75DC932-79DB-44E0-964A-9499C46C9C09}" type="slidenum">
              <a:rPr lang="en-US" altLang="ja-JP" smtClean="0">
                <a:solidFill>
                  <a:srgbClr val="898989"/>
                </a:solidFill>
              </a:rPr>
              <a:pPr/>
              <a:t>3</a:t>
            </a:fld>
            <a:endParaRPr lang="en-US" altLang="ja-JP" dirty="0">
              <a:solidFill>
                <a:srgbClr val="898989"/>
              </a:solidFill>
            </a:endParaRPr>
          </a:p>
        </p:txBody>
      </p:sp>
      <p:graphicFrame>
        <p:nvGraphicFramePr>
          <p:cNvPr id="2" name="表 1">
            <a:extLst>
              <a:ext uri="{FF2B5EF4-FFF2-40B4-BE49-F238E27FC236}">
                <a16:creationId xmlns:a16="http://schemas.microsoft.com/office/drawing/2014/main" id="{FE8F149D-A1BF-A01F-929A-823B25EB2BB0}"/>
              </a:ext>
            </a:extLst>
          </p:cNvPr>
          <p:cNvGraphicFramePr>
            <a:graphicFrameLocks noGrp="1"/>
          </p:cNvGraphicFramePr>
          <p:nvPr/>
        </p:nvGraphicFramePr>
        <p:xfrm>
          <a:off x="755576" y="764704"/>
          <a:ext cx="7759773" cy="5591643"/>
        </p:xfrm>
        <a:graphic>
          <a:graphicData uri="http://schemas.openxmlformats.org/drawingml/2006/table">
            <a:tbl>
              <a:tblPr>
                <a:tableStyleId>{5C22544A-7EE6-4342-B048-85BDC9FD1C3A}</a:tableStyleId>
              </a:tblPr>
              <a:tblGrid>
                <a:gridCol w="463494">
                  <a:extLst>
                    <a:ext uri="{9D8B030D-6E8A-4147-A177-3AD203B41FA5}">
                      <a16:colId xmlns:a16="http://schemas.microsoft.com/office/drawing/2014/main" val="3111080311"/>
                    </a:ext>
                  </a:extLst>
                </a:gridCol>
                <a:gridCol w="1300772">
                  <a:extLst>
                    <a:ext uri="{9D8B030D-6E8A-4147-A177-3AD203B41FA5}">
                      <a16:colId xmlns:a16="http://schemas.microsoft.com/office/drawing/2014/main" val="1159738318"/>
                    </a:ext>
                  </a:extLst>
                </a:gridCol>
                <a:gridCol w="493397">
                  <a:extLst>
                    <a:ext uri="{9D8B030D-6E8A-4147-A177-3AD203B41FA5}">
                      <a16:colId xmlns:a16="http://schemas.microsoft.com/office/drawing/2014/main" val="1157085376"/>
                    </a:ext>
                  </a:extLst>
                </a:gridCol>
                <a:gridCol w="4021922">
                  <a:extLst>
                    <a:ext uri="{9D8B030D-6E8A-4147-A177-3AD203B41FA5}">
                      <a16:colId xmlns:a16="http://schemas.microsoft.com/office/drawing/2014/main" val="1885992662"/>
                    </a:ext>
                  </a:extLst>
                </a:gridCol>
                <a:gridCol w="1480188">
                  <a:extLst>
                    <a:ext uri="{9D8B030D-6E8A-4147-A177-3AD203B41FA5}">
                      <a16:colId xmlns:a16="http://schemas.microsoft.com/office/drawing/2014/main" val="787600818"/>
                    </a:ext>
                  </a:extLst>
                </a:gridCol>
              </a:tblGrid>
              <a:tr h="294297">
                <a:tc gridSpan="5">
                  <a:txBody>
                    <a:bodyPr/>
                    <a:lstStyle/>
                    <a:p>
                      <a:pPr algn="l" fontAlgn="ctr"/>
                      <a:r>
                        <a:rPr lang="en-US" sz="1800" u="none" strike="noStrike" dirty="0">
                          <a:effectLst/>
                        </a:rPr>
                        <a:t>MOT and Venture Business (An Intensive Course)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12182"/>
                  </a:ext>
                </a:extLst>
              </a:tr>
              <a:tr h="294297">
                <a:tc gridSpan="5">
                  <a:txBody>
                    <a:bodyPr/>
                    <a:lstStyle/>
                    <a:p>
                      <a:pPr algn="l" fontAlgn="ctr"/>
                      <a:r>
                        <a:rPr lang="en-US" sz="1800" u="none" strike="noStrike">
                          <a:effectLst/>
                        </a:rPr>
                        <a:t>08:50-16:20, Saturday and Sunday</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28461256"/>
                  </a:ext>
                </a:extLst>
              </a:tr>
              <a:tr h="294297">
                <a:tc>
                  <a:txBody>
                    <a:bodyPr/>
                    <a:lstStyle/>
                    <a:p>
                      <a:pPr algn="ctr" fontAlgn="ctr"/>
                      <a:r>
                        <a:rPr lang="en-US" sz="1800" u="none" strike="noStrike">
                          <a:effectLst/>
                        </a:rPr>
                        <a:t>No.</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gridSpan="2">
                  <a:txBody>
                    <a:bodyPr/>
                    <a:lstStyle/>
                    <a:p>
                      <a:pPr algn="ctr" fontAlgn="ctr"/>
                      <a:r>
                        <a:rPr lang="en-US" sz="1800" u="none" strike="noStrike">
                          <a:effectLst/>
                        </a:rPr>
                        <a:t>Date</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gridSpan="2">
                  <a:txBody>
                    <a:bodyPr/>
                    <a:lstStyle/>
                    <a:p>
                      <a:pPr algn="ctr" fontAlgn="ctr"/>
                      <a:r>
                        <a:rPr lang="en-US" sz="1800" u="none" strike="noStrike">
                          <a:effectLst/>
                        </a:rPr>
                        <a:t>Lecture</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extLst>
                  <a:ext uri="{0D108BD9-81ED-4DB2-BD59-A6C34878D82A}">
                    <a16:rowId xmlns:a16="http://schemas.microsoft.com/office/drawing/2014/main" val="1183186168"/>
                  </a:ext>
                </a:extLst>
              </a:tr>
              <a:tr h="294297">
                <a:tc>
                  <a:txBody>
                    <a:bodyPr/>
                    <a:lstStyle/>
                    <a:p>
                      <a:pPr algn="ctr" fontAlgn="ctr"/>
                      <a:r>
                        <a:rPr lang="en-US" altLang="ja-JP" sz="1800" u="none" strike="noStrike">
                          <a:effectLst/>
                        </a:rPr>
                        <a:t>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Sat</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Outlines and Introduction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08:50-10:20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664124302"/>
                  </a:ext>
                </a:extLst>
              </a:tr>
              <a:tr h="294297">
                <a:tc>
                  <a:txBody>
                    <a:bodyPr/>
                    <a:lstStyle/>
                    <a:p>
                      <a:pPr algn="ctr" fontAlgn="ctr"/>
                      <a:r>
                        <a:rPr lang="en-US" altLang="ja-JP" sz="1800" u="none" strike="noStrike">
                          <a:effectLst/>
                        </a:rPr>
                        <a:t>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Sat</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The evolution of Management</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159942664"/>
                  </a:ext>
                </a:extLst>
              </a:tr>
              <a:tr h="294297">
                <a:tc>
                  <a:txBody>
                    <a:bodyPr/>
                    <a:lstStyle/>
                    <a:p>
                      <a:pPr algn="ctr" fontAlgn="ctr"/>
                      <a:r>
                        <a:rPr lang="en-US" altLang="ja-JP" sz="1800" u="none" strike="noStrike">
                          <a:effectLst/>
                        </a:rPr>
                        <a:t>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Sat</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Key Issues in Corporate Management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66683704"/>
                  </a:ext>
                </a:extLst>
              </a:tr>
              <a:tr h="294297">
                <a:tc>
                  <a:txBody>
                    <a:bodyPr/>
                    <a:lstStyle/>
                    <a:p>
                      <a:pPr algn="ctr" fontAlgn="ctr"/>
                      <a:r>
                        <a:rPr lang="en-US" altLang="ja-JP" sz="1800" u="none" strike="noStrike">
                          <a:effectLst/>
                        </a:rPr>
                        <a:t>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Sat</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Break-Even Point Analysis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14:50-16:20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723274852"/>
                  </a:ext>
                </a:extLst>
              </a:tr>
              <a:tr h="294297">
                <a:tc>
                  <a:txBody>
                    <a:bodyPr/>
                    <a:lstStyle/>
                    <a:p>
                      <a:pPr algn="ctr" fontAlgn="ctr"/>
                      <a:r>
                        <a:rPr lang="en-US" altLang="ja-JP" sz="1800" u="none" strike="noStrike">
                          <a:effectLst/>
                        </a:rPr>
                        <a:t>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Sun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Cost Benefit Analysis and Ethics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08:50-10:20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000512510"/>
                  </a:ext>
                </a:extLst>
              </a:tr>
              <a:tr h="294297">
                <a:tc>
                  <a:txBody>
                    <a:bodyPr/>
                    <a:lstStyle/>
                    <a:p>
                      <a:pPr algn="ctr" fontAlgn="ctr"/>
                      <a:r>
                        <a:rPr lang="en-US" altLang="ja-JP" sz="1800" u="none" strike="noStrike">
                          <a:effectLst/>
                        </a:rPr>
                        <a:t>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Sun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Stock Control</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693630138"/>
                  </a:ext>
                </a:extLst>
              </a:tr>
              <a:tr h="294297">
                <a:tc>
                  <a:txBody>
                    <a:bodyPr/>
                    <a:lstStyle/>
                    <a:p>
                      <a:pPr algn="ctr" fontAlgn="ctr"/>
                      <a:r>
                        <a:rPr lang="en-US" altLang="ja-JP" sz="1800" u="none" strike="noStrike">
                          <a:effectLst/>
                        </a:rPr>
                        <a:t>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Sun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Case Studies and Group Discussion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300617916"/>
                  </a:ext>
                </a:extLst>
              </a:tr>
              <a:tr h="294297">
                <a:tc>
                  <a:txBody>
                    <a:bodyPr/>
                    <a:lstStyle/>
                    <a:p>
                      <a:pPr algn="ctr" fontAlgn="ctr"/>
                      <a:r>
                        <a:rPr lang="en-US" altLang="ja-JP" sz="1800" u="none" strike="noStrike">
                          <a:effectLst/>
                        </a:rPr>
                        <a:t>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Sun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Kaizen and Quality Control</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14:50-16:20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27476719"/>
                  </a:ext>
                </a:extLst>
              </a:tr>
              <a:tr h="294297">
                <a:tc>
                  <a:txBody>
                    <a:bodyPr/>
                    <a:lstStyle/>
                    <a:p>
                      <a:pPr algn="ctr" fontAlgn="ctr"/>
                      <a:r>
                        <a:rPr lang="en-US" altLang="ja-JP" sz="1800" u="none" strike="noStrike">
                          <a:effectLst/>
                        </a:rPr>
                        <a:t>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Sat</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Motivation (self Learning)</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08:50-10:20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152896092"/>
                  </a:ext>
                </a:extLst>
              </a:tr>
              <a:tr h="294297">
                <a:tc>
                  <a:txBody>
                    <a:bodyPr/>
                    <a:lstStyle/>
                    <a:p>
                      <a:pPr algn="ctr" fontAlgn="ctr"/>
                      <a:r>
                        <a:rPr lang="en-US" altLang="ja-JP" sz="1800" u="none" strike="noStrike">
                          <a:effectLst/>
                        </a:rPr>
                        <a:t>10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Sat</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Organization Structure</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079529942"/>
                  </a:ext>
                </a:extLst>
              </a:tr>
              <a:tr h="294297">
                <a:tc>
                  <a:txBody>
                    <a:bodyPr/>
                    <a:lstStyle/>
                    <a:p>
                      <a:pPr algn="ctr" fontAlgn="ctr"/>
                      <a:r>
                        <a:rPr lang="en-US" altLang="ja-JP" sz="1800" u="none" strike="noStrike">
                          <a:effectLst/>
                        </a:rPr>
                        <a:t>11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Sat</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Decision-making and Strategy</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624636837"/>
                  </a:ext>
                </a:extLst>
              </a:tr>
              <a:tr h="294297">
                <a:tc>
                  <a:txBody>
                    <a:bodyPr/>
                    <a:lstStyle/>
                    <a:p>
                      <a:pPr algn="ctr" fontAlgn="ctr"/>
                      <a:r>
                        <a:rPr lang="en-US" altLang="ja-JP" sz="1800" u="none" strike="noStrike" dirty="0">
                          <a:effectLst/>
                        </a:rPr>
                        <a:t>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Sat</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Leadership</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14:50-16:20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008568928"/>
                  </a:ext>
                </a:extLst>
              </a:tr>
              <a:tr h="294297">
                <a:tc>
                  <a:txBody>
                    <a:bodyPr/>
                    <a:lstStyle/>
                    <a:p>
                      <a:pPr algn="ctr" fontAlgn="ctr"/>
                      <a:r>
                        <a:rPr lang="en-US" altLang="ja-JP" sz="1800" u="none" strike="noStrike" dirty="0">
                          <a:effectLst/>
                        </a:rPr>
                        <a:t>13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Sun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Business Plan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a:effectLst/>
                        </a:rPr>
                        <a:t>08:50-10:20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792640606"/>
                  </a:ext>
                </a:extLst>
              </a:tr>
              <a:tr h="294297">
                <a:tc>
                  <a:txBody>
                    <a:bodyPr/>
                    <a:lstStyle/>
                    <a:p>
                      <a:pPr algn="ctr" fontAlgn="ctr"/>
                      <a:r>
                        <a:rPr lang="en-US" altLang="ja-JP" sz="1800" u="none" strike="noStrike">
                          <a:effectLst/>
                        </a:rPr>
                        <a:t>14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Sun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Entrepreneur and Venture Business</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826823798"/>
                  </a:ext>
                </a:extLst>
              </a:tr>
              <a:tr h="294297">
                <a:tc>
                  <a:txBody>
                    <a:bodyPr/>
                    <a:lstStyle/>
                    <a:p>
                      <a:pPr algn="ctr" fontAlgn="ctr"/>
                      <a:r>
                        <a:rPr lang="en-US" altLang="ja-JP" sz="1800" u="none" strike="noStrike">
                          <a:effectLst/>
                        </a:rPr>
                        <a:t>15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Sun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Presentation and/or Final Examination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40526671"/>
                  </a:ext>
                </a:extLst>
              </a:tr>
              <a:tr h="294297">
                <a:tc>
                  <a:txBody>
                    <a:bodyPr/>
                    <a:lstStyle/>
                    <a:p>
                      <a:pPr algn="ctr" fontAlgn="ctr"/>
                      <a:r>
                        <a:rPr lang="en-US" altLang="ja-JP" sz="1800" u="none" strike="noStrike">
                          <a:effectLst/>
                        </a:rPr>
                        <a:t>16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Sun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a:effectLst/>
                        </a:rPr>
                        <a:t>Review and Free Discussion</a:t>
                      </a:r>
                      <a:endParaRPr 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815978067"/>
                  </a:ext>
                </a:extLst>
              </a:tr>
            </a:tbl>
          </a:graphicData>
        </a:graphic>
      </p:graphicFrame>
    </p:spTree>
    <p:extLst>
      <p:ext uri="{BB962C8B-B14F-4D97-AF65-F5344CB8AC3E}">
        <p14:creationId xmlns:p14="http://schemas.microsoft.com/office/powerpoint/2010/main" val="10958555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スライド番号プレースホルダ 4"/>
          <p:cNvSpPr>
            <a:spLocks noGrp="1"/>
          </p:cNvSpPr>
          <p:nvPr>
            <p:ph type="sldNum" sz="quarter" idx="11"/>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rgbClr val="FFFFFF"/>
                </a:solidFill>
              </a:rPr>
              <a:t>11-</a:t>
            </a:r>
            <a:fld id="{0373B7C8-675B-492B-966C-F0472BAD68FB}" type="slidenum">
              <a:rPr lang="en-US" altLang="ja-JP" sz="1000">
                <a:solidFill>
                  <a:srgbClr val="FFFFFF"/>
                </a:solidFill>
              </a:rPr>
              <a:pPr/>
              <a:t>30</a:t>
            </a:fld>
            <a:endParaRPr lang="en-US" altLang="ja-JP" sz="1000" dirty="0">
              <a:solidFill>
                <a:srgbClr val="FFFFFF"/>
              </a:solidFill>
            </a:endParaRPr>
          </a:p>
        </p:txBody>
      </p:sp>
      <p:sp>
        <p:nvSpPr>
          <p:cNvPr id="8" name="Rectangle 3"/>
          <p:cNvSpPr>
            <a:spLocks noGrp="1" noChangeArrowheads="1"/>
          </p:cNvSpPr>
          <p:nvPr>
            <p:ph sz="quarter" idx="1"/>
          </p:nvPr>
        </p:nvSpPr>
        <p:spPr>
          <a:xfrm>
            <a:off x="0" y="1844824"/>
            <a:ext cx="9144000" cy="4713139"/>
          </a:xfrm>
        </p:spPr>
        <p:txBody>
          <a:bodyPr/>
          <a:lstStyle/>
          <a:p>
            <a:pPr eaLnBrk="1" hangingPunct="1"/>
            <a:r>
              <a:rPr lang="en-US" altLang="ja-JP" sz="4400" dirty="0">
                <a:latin typeface="Times New Roman" panose="02020603050405020304" pitchFamily="18" charset="0"/>
                <a:ea typeface="ＭＳ Ｐゴシック" panose="020B0600070205080204" pitchFamily="50" charset="-128"/>
                <a:cs typeface="Times New Roman" panose="02020603050405020304" pitchFamily="18" charset="0"/>
              </a:rPr>
              <a:t>Chaos: </a:t>
            </a:r>
            <a:r>
              <a:rPr lang="en-US" altLang="ja-JP" sz="4400" dirty="0">
                <a:latin typeface="Times New Roman" panose="02020603050405020304" pitchFamily="18" charset="0"/>
                <a:cs typeface="Times New Roman" panose="02020603050405020304" pitchFamily="18" charset="0"/>
              </a:rPr>
              <a:t>a state of utter confusion or disorder; a total lack of organization or order. </a:t>
            </a:r>
            <a:endParaRPr lang="en-US" altLang="ja-JP" sz="4400" dirty="0">
              <a:latin typeface="Times New Roman" panose="02020603050405020304" pitchFamily="18" charset="0"/>
              <a:ea typeface="ＭＳ Ｐゴシック" panose="020B0600070205080204" pitchFamily="50" charset="-128"/>
              <a:cs typeface="Times New Roman" panose="02020603050405020304" pitchFamily="18" charset="0"/>
            </a:endParaRPr>
          </a:p>
          <a:p>
            <a:pPr eaLnBrk="1" hangingPunct="1"/>
            <a:r>
              <a:rPr lang="en-US" altLang="ja-JP" sz="4400" dirty="0">
                <a:latin typeface="Times New Roman" panose="02020603050405020304" pitchFamily="18" charset="0"/>
                <a:ea typeface="ＭＳ Ｐゴシック" panose="020B0600070205080204" pitchFamily="50" charset="-128"/>
                <a:cs typeface="Times New Roman" panose="02020603050405020304" pitchFamily="18" charset="0"/>
              </a:rPr>
              <a:t>Automaton: </a:t>
            </a:r>
            <a:r>
              <a:rPr lang="en-US" altLang="ja-JP" sz="4400" dirty="0">
                <a:latin typeface="Times New Roman" panose="02020603050405020304" pitchFamily="18" charset="0"/>
                <a:cs typeface="Times New Roman" panose="02020603050405020304" pitchFamily="18" charset="0"/>
              </a:rPr>
              <a:t>a mechanical figure or contrivance constructed to act as if by its own motive power; robot. </a:t>
            </a:r>
            <a:endParaRPr lang="en-US" altLang="ja-JP" sz="4400" b="1" dirty="0">
              <a:solidFill>
                <a:srgbClr val="FF0000"/>
              </a:solidFill>
              <a:latin typeface="Times New Roman" panose="02020603050405020304" pitchFamily="18" charset="0"/>
              <a:ea typeface="ＭＳ Ｐゴシック" panose="020B0600070205080204" pitchFamily="50" charset="-128"/>
              <a:cs typeface="Times New Roman" panose="02020603050405020304" pitchFamily="18" charset="0"/>
            </a:endParaRPr>
          </a:p>
        </p:txBody>
      </p:sp>
    </p:spTree>
    <p:custDataLst>
      <p:tags r:id="rId1"/>
    </p:custDataLst>
    <p:extLst>
      <p:ext uri="{BB962C8B-B14F-4D97-AF65-F5344CB8AC3E}">
        <p14:creationId xmlns:p14="http://schemas.microsoft.com/office/powerpoint/2010/main" val="2853068172"/>
      </p:ext>
    </p:extLst>
  </p:cSld>
  <p:clrMapOvr>
    <a:masterClrMapping/>
  </p:clrMapOvr>
  <p:transition advTm="1904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2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2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スライド番号プレースホルダ 4"/>
          <p:cNvSpPr>
            <a:spLocks noGrp="1"/>
          </p:cNvSpPr>
          <p:nvPr>
            <p:ph type="sldNum" sz="quarter" idx="11"/>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rgbClr val="FFFFFF"/>
                </a:solidFill>
              </a:rPr>
              <a:t>11-</a:t>
            </a:r>
            <a:fld id="{0373B7C8-675B-492B-966C-F0472BAD68FB}" type="slidenum">
              <a:rPr lang="en-US" altLang="ja-JP" sz="1000">
                <a:solidFill>
                  <a:srgbClr val="FFFFFF"/>
                </a:solidFill>
              </a:rPr>
              <a:pPr/>
              <a:t>31</a:t>
            </a:fld>
            <a:endParaRPr lang="en-US" altLang="ja-JP" sz="1000" dirty="0">
              <a:solidFill>
                <a:srgbClr val="FFFFFF"/>
              </a:solidFill>
            </a:endParaRPr>
          </a:p>
        </p:txBody>
      </p:sp>
      <p:sp>
        <p:nvSpPr>
          <p:cNvPr id="8" name="Rectangle 3"/>
          <p:cNvSpPr>
            <a:spLocks noGrp="1" noChangeArrowheads="1"/>
          </p:cNvSpPr>
          <p:nvPr>
            <p:ph sz="quarter" idx="1"/>
          </p:nvPr>
        </p:nvSpPr>
        <p:spPr>
          <a:xfrm>
            <a:off x="29522" y="1196752"/>
            <a:ext cx="9144000" cy="4713139"/>
          </a:xfrm>
        </p:spPr>
        <p:txBody>
          <a:bodyPr/>
          <a:lstStyle/>
          <a:p>
            <a:pPr eaLnBrk="1" hangingPunct="1"/>
            <a:r>
              <a:rPr lang="en-US" altLang="ja-JP" sz="3200" dirty="0">
                <a:latin typeface="Times New Roman" panose="02020603050405020304" pitchFamily="18" charset="0"/>
                <a:ea typeface="ＭＳ Ｐゴシック" panose="020B0600070205080204" pitchFamily="50" charset="-128"/>
                <a:cs typeface="Times New Roman" panose="02020603050405020304" pitchFamily="18" charset="0"/>
              </a:rPr>
              <a:t>Percolation: </a:t>
            </a:r>
            <a:r>
              <a:rPr lang="en-US" altLang="ja-JP" sz="3200" dirty="0">
                <a:latin typeface="Times New Roman" panose="02020603050405020304" pitchFamily="18" charset="0"/>
                <a:cs typeface="Times New Roman" panose="02020603050405020304" pitchFamily="18" charset="0"/>
              </a:rPr>
              <a:t>the act or state of causing (a liquid) to pass through a porous body; filter.</a:t>
            </a:r>
            <a:endParaRPr lang="en-US" altLang="ja-JP" sz="3200" dirty="0">
              <a:latin typeface="Times New Roman" panose="02020603050405020304" pitchFamily="18" charset="0"/>
              <a:ea typeface="ＭＳ Ｐゴシック" panose="020B0600070205080204" pitchFamily="50" charset="-128"/>
              <a:cs typeface="Times New Roman" panose="02020603050405020304" pitchFamily="18" charset="0"/>
            </a:endParaRPr>
          </a:p>
          <a:p>
            <a:pPr eaLnBrk="1" hangingPunct="1"/>
            <a:r>
              <a:rPr lang="en-US" altLang="ja-JP" sz="3200" dirty="0">
                <a:latin typeface="Times New Roman" panose="02020603050405020304" pitchFamily="18" charset="0"/>
                <a:ea typeface="ＭＳ Ｐゴシック" panose="020B0600070205080204" pitchFamily="50" charset="-128"/>
                <a:cs typeface="Times New Roman" panose="02020603050405020304" pitchFamily="18" charset="0"/>
              </a:rPr>
              <a:t>Fractal: </a:t>
            </a:r>
            <a:r>
              <a:rPr lang="en-US" altLang="ja-JP" sz="3200" dirty="0">
                <a:latin typeface="Times New Roman" panose="02020603050405020304" pitchFamily="18" charset="0"/>
                <a:cs typeface="Times New Roman" panose="02020603050405020304" pitchFamily="18" charset="0"/>
              </a:rPr>
              <a:t>a geometrical or physical structure having an irregular or fragmented shape at all scales of measurement between a greatest and smallest scale such that certain mathematical or physical properties of the structure, as the perimeter of a curve or the flow rate in a porous medium, behave as if the dimensions of the structure (fractal dimensions) are greater than the spatial dimensions.</a:t>
            </a:r>
            <a:endParaRPr lang="en-US" altLang="ja-JP" sz="3200" dirty="0">
              <a:latin typeface="Times New Roman" panose="02020603050405020304" pitchFamily="18" charset="0"/>
              <a:ea typeface="ＭＳ Ｐゴシック" panose="020B0600070205080204" pitchFamily="50" charset="-128"/>
              <a:cs typeface="Times New Roman" panose="02020603050405020304" pitchFamily="18" charset="0"/>
            </a:endParaRPr>
          </a:p>
          <a:p>
            <a:pPr eaLnBrk="1" hangingPunct="1">
              <a:buFontTx/>
              <a:buNone/>
            </a:pPr>
            <a:endParaRPr lang="en-US" altLang="ja-JP" sz="3200" b="1" dirty="0">
              <a:solidFill>
                <a:srgbClr val="FF0000"/>
              </a:solidFill>
              <a:latin typeface="Arial" panose="020B0604020202020204" pitchFamily="34" charset="0"/>
              <a:ea typeface="ＭＳ Ｐゴシック" panose="020B0600070205080204" pitchFamily="50" charset="-128"/>
            </a:endParaRPr>
          </a:p>
        </p:txBody>
      </p:sp>
    </p:spTree>
    <p:custDataLst>
      <p:tags r:id="rId1"/>
    </p:custDataLst>
    <p:extLst>
      <p:ext uri="{BB962C8B-B14F-4D97-AF65-F5344CB8AC3E}">
        <p14:creationId xmlns:p14="http://schemas.microsoft.com/office/powerpoint/2010/main" val="2468683815"/>
      </p:ext>
    </p:extLst>
  </p:cSld>
  <p:clrMapOvr>
    <a:masterClrMapping/>
  </p:clrMapOvr>
  <p:transition advTm="1904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2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2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スライド番号プレースホルダ 4"/>
          <p:cNvSpPr>
            <a:spLocks noGrp="1"/>
          </p:cNvSpPr>
          <p:nvPr>
            <p:ph type="sldNum" sz="quarter" idx="11"/>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rgbClr val="FFFFFF"/>
                </a:solidFill>
              </a:rPr>
              <a:t>11-</a:t>
            </a:r>
            <a:fld id="{0373B7C8-675B-492B-966C-F0472BAD68FB}" type="slidenum">
              <a:rPr lang="en-US" altLang="ja-JP" sz="1000">
                <a:solidFill>
                  <a:srgbClr val="FFFFFF"/>
                </a:solidFill>
              </a:rPr>
              <a:pPr/>
              <a:t>32</a:t>
            </a:fld>
            <a:endParaRPr lang="en-US" altLang="ja-JP" sz="1000" dirty="0">
              <a:solidFill>
                <a:srgbClr val="FFFFFF"/>
              </a:solidFill>
            </a:endParaRPr>
          </a:p>
        </p:txBody>
      </p:sp>
      <p:sp>
        <p:nvSpPr>
          <p:cNvPr id="8" name="Rectangle 3"/>
          <p:cNvSpPr>
            <a:spLocks noGrp="1" noChangeArrowheads="1"/>
          </p:cNvSpPr>
          <p:nvPr>
            <p:ph sz="quarter" idx="1"/>
          </p:nvPr>
        </p:nvSpPr>
        <p:spPr>
          <a:xfrm>
            <a:off x="0" y="1412776"/>
            <a:ext cx="9144000" cy="4713139"/>
          </a:xfrm>
        </p:spPr>
        <p:txBody>
          <a:bodyPr/>
          <a:lstStyle/>
          <a:p>
            <a:pPr eaLnBrk="1" hangingPunct="1"/>
            <a:r>
              <a:rPr lang="en-US" altLang="ja-JP" sz="4400" dirty="0">
                <a:latin typeface="Times New Roman" panose="02020603050405020304" pitchFamily="18" charset="0"/>
                <a:ea typeface="ＭＳ Ｐゴシック" panose="020B0600070205080204" pitchFamily="50" charset="-128"/>
                <a:cs typeface="Times New Roman" panose="02020603050405020304" pitchFamily="18" charset="0"/>
              </a:rPr>
              <a:t>Fractal dimension: It </a:t>
            </a:r>
            <a:r>
              <a:rPr lang="en-US" altLang="ja-JP" sz="4400" dirty="0">
                <a:latin typeface="Times New Roman" panose="02020603050405020304" pitchFamily="18" charset="0"/>
                <a:cs typeface="Times New Roman" panose="02020603050405020304" pitchFamily="18" charset="0"/>
              </a:rPr>
              <a:t>is a ratio providing a statistical index of complexity comparing how detail in a pattern (strictly speaking, a fractal pattern) changes with the scale at which it is measured. </a:t>
            </a:r>
            <a:endParaRPr lang="en-US" altLang="ja-JP" sz="4400" dirty="0">
              <a:latin typeface="Times New Roman" panose="02020603050405020304" pitchFamily="18" charset="0"/>
              <a:ea typeface="ＭＳ Ｐゴシック" panose="020B0600070205080204" pitchFamily="50" charset="-128"/>
              <a:cs typeface="Times New Roman" panose="02020603050405020304" pitchFamily="18" charset="0"/>
            </a:endParaRPr>
          </a:p>
          <a:p>
            <a:pPr eaLnBrk="1" hangingPunct="1">
              <a:buFontTx/>
              <a:buNone/>
            </a:pPr>
            <a:endParaRPr lang="en-US" altLang="ja-JP" sz="3200" b="1" dirty="0">
              <a:solidFill>
                <a:srgbClr val="FF0000"/>
              </a:solidFill>
              <a:latin typeface="Arial" panose="020B0604020202020204" pitchFamily="34" charset="0"/>
              <a:ea typeface="ＭＳ Ｐゴシック" panose="020B0600070205080204" pitchFamily="50" charset="-128"/>
            </a:endParaRPr>
          </a:p>
        </p:txBody>
      </p:sp>
    </p:spTree>
    <p:custDataLst>
      <p:tags r:id="rId1"/>
    </p:custDataLst>
    <p:extLst>
      <p:ext uri="{BB962C8B-B14F-4D97-AF65-F5344CB8AC3E}">
        <p14:creationId xmlns:p14="http://schemas.microsoft.com/office/powerpoint/2010/main" val="269795514"/>
      </p:ext>
    </p:extLst>
  </p:cSld>
  <p:clrMapOvr>
    <a:masterClrMapping/>
  </p:clrMapOvr>
  <p:transition advTm="1904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スライド番号プレースホルダ 4"/>
          <p:cNvSpPr>
            <a:spLocks noGrp="1"/>
          </p:cNvSpPr>
          <p:nvPr>
            <p:ph type="sldNum" sz="quarter" idx="11"/>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rgbClr val="FFFFFF"/>
                </a:solidFill>
              </a:rPr>
              <a:t>11-</a:t>
            </a:r>
            <a:fld id="{0373B7C8-675B-492B-966C-F0472BAD68FB}" type="slidenum">
              <a:rPr lang="en-US" altLang="ja-JP" sz="1000">
                <a:solidFill>
                  <a:srgbClr val="FFFFFF"/>
                </a:solidFill>
              </a:rPr>
              <a:pPr/>
              <a:t>33</a:t>
            </a:fld>
            <a:endParaRPr lang="en-US" altLang="ja-JP" sz="1000" dirty="0">
              <a:solidFill>
                <a:srgbClr val="FFFFFF"/>
              </a:solidFill>
            </a:endParaRPr>
          </a:p>
        </p:txBody>
      </p:sp>
      <p:sp>
        <p:nvSpPr>
          <p:cNvPr id="1409026" name="Rectangle 2"/>
          <p:cNvSpPr>
            <a:spLocks noChangeArrowheads="1"/>
          </p:cNvSpPr>
          <p:nvPr/>
        </p:nvSpPr>
        <p:spPr bwMode="auto">
          <a:xfrm>
            <a:off x="539750" y="476250"/>
            <a:ext cx="8158163" cy="10795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lnSpc>
                <a:spcPct val="90000"/>
              </a:lnSpc>
              <a:spcBef>
                <a:spcPct val="20000"/>
              </a:spcBef>
              <a:buClr>
                <a:srgbClr val="FF0000"/>
              </a:buClr>
              <a:buSzPct val="125000"/>
              <a:buFontTx/>
              <a:buChar char="•"/>
            </a:pPr>
            <a:r>
              <a:rPr lang="en-US" altLang="ja-JP" sz="2800" dirty="0">
                <a:latin typeface="Times New Roman" panose="02020603050405020304" pitchFamily="18" charset="0"/>
              </a:rPr>
              <a:t>Application of Complex Systems Theory:</a:t>
            </a:r>
          </a:p>
          <a:p>
            <a:pPr>
              <a:lnSpc>
                <a:spcPct val="90000"/>
              </a:lnSpc>
              <a:spcBef>
                <a:spcPct val="20000"/>
              </a:spcBef>
              <a:buClr>
                <a:srgbClr val="FF0000"/>
              </a:buClr>
              <a:buSzPct val="125000"/>
            </a:pPr>
            <a:r>
              <a:rPr lang="en-US" altLang="ja-JP" sz="2800" dirty="0">
                <a:latin typeface="Times New Roman" panose="02020603050405020304" pitchFamily="18" charset="0"/>
              </a:rPr>
              <a:t>    Basic Concept of Dimension</a:t>
            </a:r>
          </a:p>
        </p:txBody>
      </p:sp>
      <p:pic>
        <p:nvPicPr>
          <p:cNvPr id="1409027" name="Picture 3" descr="Fractaldimensionexam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806" y="1989138"/>
            <a:ext cx="3887788" cy="388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09029" name="Rectangle 5"/>
          <p:cNvSpPr>
            <a:spLocks noChangeArrowheads="1"/>
          </p:cNvSpPr>
          <p:nvPr/>
        </p:nvSpPr>
        <p:spPr bwMode="auto">
          <a:xfrm>
            <a:off x="755650" y="5876925"/>
            <a:ext cx="38877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lnSpc>
                <a:spcPct val="90000"/>
              </a:lnSpc>
              <a:spcBef>
                <a:spcPct val="20000"/>
              </a:spcBef>
              <a:buClr>
                <a:srgbClr val="FF0000"/>
              </a:buClr>
              <a:buSzPct val="125000"/>
            </a:pPr>
            <a:r>
              <a:rPr lang="en-GB" altLang="ja-JP" dirty="0">
                <a:latin typeface="Times New Roman" panose="02020603050405020304" pitchFamily="18" charset="0"/>
              </a:rPr>
              <a:t>   </a:t>
            </a:r>
            <a:r>
              <a:rPr lang="en-GB" altLang="zh-TW" sz="2000" dirty="0">
                <a:latin typeface="Times New Roman" panose="02020603050405020304" pitchFamily="18" charset="0"/>
                <a:ea typeface="PMingLiU" panose="02020500000000000000" pitchFamily="18" charset="-120"/>
              </a:rPr>
              <a:t>Fig</a:t>
            </a:r>
            <a:r>
              <a:rPr lang="en-GB" altLang="ja-JP" sz="2000" dirty="0">
                <a:latin typeface="Times New Roman" panose="02020603050405020304" pitchFamily="18" charset="0"/>
              </a:rPr>
              <a:t>.</a:t>
            </a:r>
            <a:r>
              <a:rPr lang="en-GB" altLang="zh-TW" sz="2000" dirty="0">
                <a:latin typeface="Times New Roman" panose="02020603050405020304" pitchFamily="18" charset="0"/>
                <a:ea typeface="PMingLiU" panose="02020500000000000000" pitchFamily="18" charset="-120"/>
              </a:rPr>
              <a:t> 1 </a:t>
            </a:r>
            <a:r>
              <a:rPr lang="en-GB" altLang="ja-JP" sz="2000" dirty="0">
                <a:latin typeface="Times New Roman" panose="02020603050405020304" pitchFamily="18" charset="0"/>
              </a:rPr>
              <a:t>Dimension</a:t>
            </a:r>
            <a:endParaRPr lang="en-US" altLang="ja-JP" sz="2000" dirty="0">
              <a:latin typeface="Times New Roman" panose="02020603050405020304" pitchFamily="18" charset="0"/>
            </a:endParaRPr>
          </a:p>
        </p:txBody>
      </p:sp>
      <p:sp>
        <p:nvSpPr>
          <p:cNvPr id="3" name="テキスト ボックス 2"/>
          <p:cNvSpPr txBox="1"/>
          <p:nvPr/>
        </p:nvSpPr>
        <p:spPr>
          <a:xfrm>
            <a:off x="4643438" y="1700808"/>
            <a:ext cx="4393058" cy="4801314"/>
          </a:xfrm>
          <a:prstGeom prst="rect">
            <a:avLst/>
          </a:prstGeom>
          <a:noFill/>
        </p:spPr>
        <p:txBody>
          <a:bodyPr wrap="square" rtlCol="0">
            <a:spAutoFit/>
          </a:bodyPr>
          <a:lstStyle/>
          <a:p>
            <a:r>
              <a:rPr kumimoji="1" lang="en-US" altLang="ja-JP" dirty="0"/>
              <a:t>For instance, measuring a line using first one measuring stick then another 1/3 its size, will give for the second stick a total length 3 times as many sticks long as with the first. </a:t>
            </a:r>
          </a:p>
          <a:p>
            <a:r>
              <a:rPr kumimoji="1" lang="en-US" altLang="ja-JP" dirty="0"/>
              <a:t>This holds in 2 dimensions, as well. If one measures the area of a square then measures again with a box of side length 1/3 the size of the original, one will find 9 times as many squares as with the first measure. </a:t>
            </a:r>
          </a:p>
          <a:p>
            <a:r>
              <a:rPr kumimoji="1" lang="en-US" altLang="ja-JP" dirty="0"/>
              <a:t>Such familiar scaling relationships can be defined mathematically by the general scaling rule in Equation 1, where the variable N stands for the number of new sticks, \epsilon for the scaling factor, and D for the fractal dimension:</a:t>
            </a:r>
            <a:endParaRPr kumimoji="1" lang="ja-JP" altLang="en-US" dirty="0"/>
          </a:p>
        </p:txBody>
      </p:sp>
    </p:spTree>
    <p:custDataLst>
      <p:tags r:id="rId1"/>
    </p:custDataLst>
    <p:extLst>
      <p:ext uri="{BB962C8B-B14F-4D97-AF65-F5344CB8AC3E}">
        <p14:creationId xmlns:p14="http://schemas.microsoft.com/office/powerpoint/2010/main" val="22649293"/>
      </p:ext>
    </p:extLst>
  </p:cSld>
  <p:clrMapOvr>
    <a:masterClrMapping/>
  </p:clrMapOvr>
  <p:transition advTm="19047"/>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409026"/>
                                        </p:tgtEl>
                                        <p:attrNameLst>
                                          <p:attrName>style.visibility</p:attrName>
                                        </p:attrNameLst>
                                      </p:cBhvr>
                                      <p:to>
                                        <p:strVal val="visible"/>
                                      </p:to>
                                    </p:set>
                                    <p:anim calcmode="discrete" valueType="clr">
                                      <p:cBhvr override="childStyle">
                                        <p:cTn id="7" dur="80"/>
                                        <p:tgtEl>
                                          <p:spTgt spid="140902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09026"/>
                                        </p:tgtEl>
                                        <p:attrNameLst>
                                          <p:attrName>fillcolor</p:attrName>
                                        </p:attrNameLst>
                                      </p:cBhvr>
                                      <p:tavLst>
                                        <p:tav tm="0">
                                          <p:val>
                                            <p:clrVal>
                                              <a:schemeClr val="accent2"/>
                                            </p:clrVal>
                                          </p:val>
                                        </p:tav>
                                        <p:tav tm="50000">
                                          <p:val>
                                            <p:clrVal>
                                              <a:schemeClr val="hlink"/>
                                            </p:clrVal>
                                          </p:val>
                                        </p:tav>
                                      </p:tavLst>
                                    </p:anim>
                                    <p:set>
                                      <p:cBhvr>
                                        <p:cTn id="9" dur="80"/>
                                        <p:tgtEl>
                                          <p:spTgt spid="1409026"/>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1409027"/>
                                        </p:tgtEl>
                                        <p:attrNameLst>
                                          <p:attrName>style.visibility</p:attrName>
                                        </p:attrNameLst>
                                      </p:cBhvr>
                                      <p:to>
                                        <p:strVal val="visible"/>
                                      </p:to>
                                    </p:set>
                                    <p:animEffect transition="in" filter="fade">
                                      <p:cBhvr>
                                        <p:cTn id="14" dur="2000"/>
                                        <p:tgtEl>
                                          <p:spTgt spid="140902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1409029"/>
                                        </p:tgtEl>
                                        <p:attrNameLst>
                                          <p:attrName>style.visibility</p:attrName>
                                        </p:attrNameLst>
                                      </p:cBhvr>
                                      <p:to>
                                        <p:strVal val="visible"/>
                                      </p:to>
                                    </p:set>
                                    <p:anim calcmode="discrete" valueType="clr">
                                      <p:cBhvr override="childStyle">
                                        <p:cTn id="19" dur="80"/>
                                        <p:tgtEl>
                                          <p:spTgt spid="1409029"/>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409029"/>
                                        </p:tgtEl>
                                        <p:attrNameLst>
                                          <p:attrName>fillcolor</p:attrName>
                                        </p:attrNameLst>
                                      </p:cBhvr>
                                      <p:tavLst>
                                        <p:tav tm="0">
                                          <p:val>
                                            <p:clrVal>
                                              <a:schemeClr val="accent2"/>
                                            </p:clrVal>
                                          </p:val>
                                        </p:tav>
                                        <p:tav tm="50000">
                                          <p:val>
                                            <p:clrVal>
                                              <a:schemeClr val="hlink"/>
                                            </p:clrVal>
                                          </p:val>
                                        </p:tav>
                                      </p:tavLst>
                                    </p:anim>
                                    <p:set>
                                      <p:cBhvr>
                                        <p:cTn id="21" dur="80"/>
                                        <p:tgtEl>
                                          <p:spTgt spid="1409029"/>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9026" grpId="0" animBg="1"/>
      <p:bldP spid="1409029" grpId="0"/>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en-US" altLang="ja-JP" dirty="0"/>
              <a:t>Such familiar scaling relationships can be defined mathematically by the general scaling rule in the following Equation, where the variable N stands for the number of new sticks, epsilon for the scaling factor, and D for the fractal dimension:</a:t>
            </a:r>
            <a:endParaRPr lang="ja-JP" altLang="en-US" dirty="0"/>
          </a:p>
          <a:p>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273240428"/>
              </p:ext>
            </p:extLst>
          </p:nvPr>
        </p:nvGraphicFramePr>
        <p:xfrm>
          <a:off x="2915816" y="2996952"/>
          <a:ext cx="2448272" cy="890281"/>
        </p:xfrm>
        <a:graphic>
          <a:graphicData uri="http://schemas.openxmlformats.org/presentationml/2006/ole">
            <mc:AlternateContent xmlns:mc="http://schemas.openxmlformats.org/markup-compatibility/2006">
              <mc:Choice xmlns:v="urn:schemas-microsoft-com:vml" Requires="v">
                <p:oleObj name="数式" r:id="rId3" imgW="558720" imgH="203040" progId="Equation.3">
                  <p:embed/>
                </p:oleObj>
              </mc:Choice>
              <mc:Fallback>
                <p:oleObj name="数式" r:id="rId3" imgW="558720" imgH="203040" progId="Equation.3">
                  <p:embed/>
                  <p:pic>
                    <p:nvPicPr>
                      <p:cNvPr id="4" name="オブジェクト 3"/>
                      <p:cNvPicPr/>
                      <p:nvPr/>
                    </p:nvPicPr>
                    <p:blipFill>
                      <a:blip r:embed="rId4"/>
                      <a:stretch>
                        <a:fillRect/>
                      </a:stretch>
                    </p:blipFill>
                    <p:spPr>
                      <a:xfrm>
                        <a:off x="2915816" y="2996952"/>
                        <a:ext cx="2448272" cy="890281"/>
                      </a:xfrm>
                      <a:prstGeom prst="rect">
                        <a:avLst/>
                      </a:prstGeom>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3598110631"/>
              </p:ext>
            </p:extLst>
          </p:nvPr>
        </p:nvGraphicFramePr>
        <p:xfrm>
          <a:off x="1146175" y="4103688"/>
          <a:ext cx="5845175" cy="1836737"/>
        </p:xfrm>
        <a:graphic>
          <a:graphicData uri="http://schemas.openxmlformats.org/presentationml/2006/ole">
            <mc:AlternateContent xmlns:mc="http://schemas.openxmlformats.org/markup-compatibility/2006">
              <mc:Choice xmlns:v="urn:schemas-microsoft-com:vml" Requires="v">
                <p:oleObj name="数式" r:id="rId5" imgW="1333440" imgH="419040" progId="Equation.3">
                  <p:embed/>
                </p:oleObj>
              </mc:Choice>
              <mc:Fallback>
                <p:oleObj name="数式" r:id="rId5" imgW="1333440" imgH="419040" progId="Equation.3">
                  <p:embed/>
                  <p:pic>
                    <p:nvPicPr>
                      <p:cNvPr id="5" name="オブジェクト 4"/>
                      <p:cNvPicPr/>
                      <p:nvPr/>
                    </p:nvPicPr>
                    <p:blipFill>
                      <a:blip r:embed="rId6"/>
                      <a:stretch>
                        <a:fillRect/>
                      </a:stretch>
                    </p:blipFill>
                    <p:spPr>
                      <a:xfrm>
                        <a:off x="1146175" y="4103688"/>
                        <a:ext cx="5845175" cy="1836737"/>
                      </a:xfrm>
                      <a:prstGeom prst="rect">
                        <a:avLst/>
                      </a:prstGeom>
                    </p:spPr>
                  </p:pic>
                </p:oleObj>
              </mc:Fallback>
            </mc:AlternateContent>
          </a:graphicData>
        </a:graphic>
      </p:graphicFrame>
    </p:spTree>
    <p:extLst>
      <p:ext uri="{BB962C8B-B14F-4D97-AF65-F5344CB8AC3E}">
        <p14:creationId xmlns:p14="http://schemas.microsoft.com/office/powerpoint/2010/main" val="21348404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スライド番号プレースホルダ 4"/>
          <p:cNvSpPr>
            <a:spLocks noGrp="1"/>
          </p:cNvSpPr>
          <p:nvPr>
            <p:ph type="sldNum" sz="quarter" idx="11"/>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rgbClr val="FFFFFF"/>
                </a:solidFill>
              </a:rPr>
              <a:t>11-</a:t>
            </a:r>
            <a:fld id="{0373B7C8-675B-492B-966C-F0472BAD68FB}" type="slidenum">
              <a:rPr lang="en-US" altLang="ja-JP" sz="1000">
                <a:solidFill>
                  <a:srgbClr val="FFFFFF"/>
                </a:solidFill>
              </a:rPr>
              <a:pPr/>
              <a:t>35</a:t>
            </a:fld>
            <a:endParaRPr lang="en-US" altLang="ja-JP" sz="1000" dirty="0">
              <a:solidFill>
                <a:srgbClr val="FFFFFF"/>
              </a:solidFill>
            </a:endParaRPr>
          </a:p>
        </p:txBody>
      </p:sp>
      <p:sp>
        <p:nvSpPr>
          <p:cNvPr id="1409026" name="Rectangle 2"/>
          <p:cNvSpPr>
            <a:spLocks noChangeArrowheads="1"/>
          </p:cNvSpPr>
          <p:nvPr/>
        </p:nvSpPr>
        <p:spPr bwMode="auto">
          <a:xfrm>
            <a:off x="539750" y="476250"/>
            <a:ext cx="8158163" cy="10795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lnSpc>
                <a:spcPct val="90000"/>
              </a:lnSpc>
              <a:spcBef>
                <a:spcPct val="20000"/>
              </a:spcBef>
              <a:buClr>
                <a:srgbClr val="FF0000"/>
              </a:buClr>
              <a:buSzPct val="125000"/>
              <a:buFontTx/>
              <a:buChar char="•"/>
            </a:pPr>
            <a:r>
              <a:rPr lang="en-US" altLang="ja-JP" sz="2800" dirty="0">
                <a:latin typeface="Times New Roman" panose="02020603050405020304" pitchFamily="18" charset="0"/>
              </a:rPr>
              <a:t>Application of complex systems theory</a:t>
            </a:r>
          </a:p>
          <a:p>
            <a:pPr>
              <a:lnSpc>
                <a:spcPct val="90000"/>
              </a:lnSpc>
              <a:spcBef>
                <a:spcPct val="20000"/>
              </a:spcBef>
              <a:buClr>
                <a:srgbClr val="FF0000"/>
              </a:buClr>
              <a:buSzPct val="125000"/>
            </a:pPr>
            <a:r>
              <a:rPr lang="en-US" altLang="ja-JP" sz="2800" dirty="0">
                <a:latin typeface="Times New Roman" panose="02020603050405020304" pitchFamily="18" charset="0"/>
              </a:rPr>
              <a:t>       Basic concept: Dimension</a:t>
            </a:r>
          </a:p>
        </p:txBody>
      </p:sp>
      <p:pic>
        <p:nvPicPr>
          <p:cNvPr id="1409027" name="Picture 3" descr="Fractaldimensionexam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806" y="1989138"/>
            <a:ext cx="3887788" cy="388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09029" name="Rectangle 5"/>
          <p:cNvSpPr>
            <a:spLocks noChangeArrowheads="1"/>
          </p:cNvSpPr>
          <p:nvPr/>
        </p:nvSpPr>
        <p:spPr bwMode="auto">
          <a:xfrm>
            <a:off x="755650" y="5876925"/>
            <a:ext cx="38877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lnSpc>
                <a:spcPct val="90000"/>
              </a:lnSpc>
              <a:spcBef>
                <a:spcPct val="20000"/>
              </a:spcBef>
              <a:buClr>
                <a:srgbClr val="FF0000"/>
              </a:buClr>
              <a:buSzPct val="125000"/>
            </a:pPr>
            <a:r>
              <a:rPr lang="en-GB" altLang="ja-JP" dirty="0">
                <a:latin typeface="Times New Roman" panose="02020603050405020304" pitchFamily="18" charset="0"/>
              </a:rPr>
              <a:t>   </a:t>
            </a:r>
            <a:r>
              <a:rPr lang="en-GB" altLang="zh-TW" sz="2000" dirty="0">
                <a:latin typeface="Times New Roman" panose="02020603050405020304" pitchFamily="18" charset="0"/>
                <a:ea typeface="PMingLiU" panose="02020500000000000000" pitchFamily="18" charset="-120"/>
              </a:rPr>
              <a:t>Fig</a:t>
            </a:r>
            <a:r>
              <a:rPr lang="en-GB" altLang="ja-JP" sz="2000" dirty="0">
                <a:latin typeface="Times New Roman" panose="02020603050405020304" pitchFamily="18" charset="0"/>
              </a:rPr>
              <a:t>.</a:t>
            </a:r>
            <a:r>
              <a:rPr lang="en-GB" altLang="zh-TW" sz="2000" dirty="0">
                <a:latin typeface="Times New Roman" panose="02020603050405020304" pitchFamily="18" charset="0"/>
                <a:ea typeface="PMingLiU" panose="02020500000000000000" pitchFamily="18" charset="-120"/>
              </a:rPr>
              <a:t> 1 </a:t>
            </a:r>
            <a:r>
              <a:rPr lang="en-GB" altLang="ja-JP" sz="2000" dirty="0">
                <a:latin typeface="Times New Roman" panose="02020603050405020304" pitchFamily="18" charset="0"/>
              </a:rPr>
              <a:t>Dimension</a:t>
            </a:r>
            <a:endParaRPr lang="en-US" altLang="ja-JP" sz="2000" dirty="0">
              <a:latin typeface="Times New Roman" panose="02020603050405020304" pitchFamily="18" charset="0"/>
            </a:endParaRPr>
          </a:p>
        </p:txBody>
      </p:sp>
      <mc:AlternateContent xmlns:mc="http://schemas.openxmlformats.org/markup-compatibility/2006">
        <mc:Choice xmlns:a14="http://schemas.microsoft.com/office/drawing/2010/main" Requires="a14">
          <p:sp>
            <p:nvSpPr>
              <p:cNvPr id="7" name="オブジェクト 6"/>
              <p:cNvSpPr txBox="1"/>
              <p:nvPr/>
            </p:nvSpPr>
            <p:spPr>
              <a:xfrm>
                <a:off x="4748213" y="2014538"/>
                <a:ext cx="3455987" cy="1252537"/>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sSub>
                        <m:sSubPr>
                          <m:ctrlPr>
                            <a:rPr lang="ja-JP" altLang="en-US" i="1">
                              <a:solidFill>
                                <a:srgbClr val="000000"/>
                              </a:solidFill>
                              <a:latin typeface="Cambria Math" panose="02040503050406030204" pitchFamily="18" charset="0"/>
                            </a:rPr>
                          </m:ctrlPr>
                        </m:sSubPr>
                        <m:e>
                          <m:r>
                            <a:rPr lang="ja-JP" altLang="en-US" i="1">
                              <a:solidFill>
                                <a:srgbClr val="000000"/>
                              </a:solidFill>
                              <a:latin typeface="Cambria Math" panose="02040503050406030204" pitchFamily="18" charset="0"/>
                            </a:rPr>
                            <m:t>𝐷</m:t>
                          </m:r>
                        </m:e>
                        <m:sub>
                          <m:r>
                            <a:rPr lang="ja-JP" altLang="en-US" i="1">
                              <a:solidFill>
                                <a:srgbClr val="000000"/>
                              </a:solidFill>
                              <a:latin typeface="Cambria Math" panose="02040503050406030204" pitchFamily="18" charset="0"/>
                            </a:rPr>
                            <m:t>1</m:t>
                          </m:r>
                        </m:sub>
                      </m:sSub>
                      <m:r>
                        <a:rPr lang="ja-JP" altLang="en-US" i="1">
                          <a:solidFill>
                            <a:srgbClr val="000000"/>
                          </a:solidFill>
                          <a:latin typeface="Cambria Math" panose="02040503050406030204" pitchFamily="18" charset="0"/>
                        </a:rPr>
                        <m:t>=−</m:t>
                      </m:r>
                      <m:f>
                        <m:fPr>
                          <m:ctrlPr>
                            <a:rPr lang="ja-JP" altLang="en-US" i="1">
                              <a:solidFill>
                                <a:srgbClr val="000000"/>
                              </a:solidFill>
                              <a:latin typeface="Cambria Math" panose="02040503050406030204" pitchFamily="18" charset="0"/>
                            </a:rPr>
                          </m:ctrlPr>
                        </m:fPr>
                        <m:num>
                          <m:func>
                            <m:funcPr>
                              <m:ctrlPr>
                                <a:rPr lang="ja-JP" altLang="en-US" i="1">
                                  <a:solidFill>
                                    <a:srgbClr val="000000"/>
                                  </a:solidFill>
                                  <a:latin typeface="Cambria Math" panose="02040503050406030204" pitchFamily="18" charset="0"/>
                                </a:rPr>
                              </m:ctrlPr>
                            </m:funcPr>
                            <m:fName>
                              <m:r>
                                <m:rPr>
                                  <m:sty m:val="p"/>
                                </m:rPr>
                                <a:rPr lang="ja-JP" altLang="en-US" i="0">
                                  <a:solidFill>
                                    <a:srgbClr val="000000"/>
                                  </a:solidFill>
                                  <a:latin typeface="Cambria Math" panose="02040503050406030204" pitchFamily="18" charset="0"/>
                                </a:rPr>
                                <m:t>log</m:t>
                              </m:r>
                            </m:fName>
                            <m:e>
                              <m:r>
                                <a:rPr lang="ja-JP" altLang="en-US" i="1">
                                  <a:solidFill>
                                    <a:srgbClr val="000000"/>
                                  </a:solidFill>
                                  <a:latin typeface="Cambria Math" panose="02040503050406030204" pitchFamily="18" charset="0"/>
                                </a:rPr>
                                <m:t>𝑁</m:t>
                              </m:r>
                            </m:e>
                          </m:func>
                        </m:num>
                        <m:den>
                          <m:func>
                            <m:funcPr>
                              <m:ctrlPr>
                                <a:rPr lang="ja-JP" altLang="en-US" i="1">
                                  <a:solidFill>
                                    <a:srgbClr val="000000"/>
                                  </a:solidFill>
                                  <a:latin typeface="Cambria Math" panose="02040503050406030204" pitchFamily="18" charset="0"/>
                                </a:rPr>
                              </m:ctrlPr>
                            </m:funcPr>
                            <m:fName>
                              <m:r>
                                <m:rPr>
                                  <m:sty m:val="p"/>
                                </m:rPr>
                                <a:rPr lang="ja-JP" altLang="en-US" i="0">
                                  <a:solidFill>
                                    <a:srgbClr val="000000"/>
                                  </a:solidFill>
                                  <a:latin typeface="Cambria Math" panose="02040503050406030204" pitchFamily="18" charset="0"/>
                                </a:rPr>
                                <m:t>log</m:t>
                              </m:r>
                            </m:fName>
                            <m:e>
                              <m:r>
                                <a:rPr lang="ja-JP" altLang="en-US" i="1">
                                  <a:solidFill>
                                    <a:srgbClr val="000000"/>
                                  </a:solidFill>
                                  <a:latin typeface="Cambria Math" panose="02040503050406030204" pitchFamily="18" charset="0"/>
                                </a:rPr>
                                <m:t>𝜀</m:t>
                              </m:r>
                            </m:e>
                          </m:func>
                        </m:den>
                      </m:f>
                      <m:r>
                        <a:rPr lang="ja-JP" altLang="en-US" i="1">
                          <a:solidFill>
                            <a:srgbClr val="000000"/>
                          </a:solidFill>
                          <a:latin typeface="Cambria Math" panose="02040503050406030204" pitchFamily="18" charset="0"/>
                        </a:rPr>
                        <m:t>=−</m:t>
                      </m:r>
                      <m:f>
                        <m:fPr>
                          <m:ctrlPr>
                            <a:rPr lang="ja-JP" altLang="en-US" i="1">
                              <a:solidFill>
                                <a:srgbClr val="000000"/>
                              </a:solidFill>
                              <a:latin typeface="Cambria Math" panose="02040503050406030204" pitchFamily="18" charset="0"/>
                            </a:rPr>
                          </m:ctrlPr>
                        </m:fPr>
                        <m:num>
                          <m:func>
                            <m:funcPr>
                              <m:ctrlPr>
                                <a:rPr lang="ja-JP" altLang="en-US" i="1">
                                  <a:solidFill>
                                    <a:srgbClr val="000000"/>
                                  </a:solidFill>
                                  <a:latin typeface="Cambria Math" panose="02040503050406030204" pitchFamily="18" charset="0"/>
                                </a:rPr>
                              </m:ctrlPr>
                            </m:funcPr>
                            <m:fName>
                              <m:r>
                                <m:rPr>
                                  <m:sty m:val="p"/>
                                </m:rPr>
                                <a:rPr lang="ja-JP" altLang="en-US" i="0">
                                  <a:solidFill>
                                    <a:srgbClr val="000000"/>
                                  </a:solidFill>
                                  <a:latin typeface="Cambria Math" panose="02040503050406030204" pitchFamily="18" charset="0"/>
                                </a:rPr>
                                <m:t>log</m:t>
                              </m:r>
                            </m:fName>
                            <m:e>
                              <m:r>
                                <a:rPr lang="ja-JP" altLang="en-US" i="1">
                                  <a:solidFill>
                                    <a:srgbClr val="000000"/>
                                  </a:solidFill>
                                  <a:latin typeface="Cambria Math" panose="02040503050406030204" pitchFamily="18" charset="0"/>
                                </a:rPr>
                                <m:t>3</m:t>
                              </m:r>
                            </m:e>
                          </m:func>
                        </m:num>
                        <m:den>
                          <m:func>
                            <m:funcPr>
                              <m:ctrlPr>
                                <a:rPr lang="ja-JP" altLang="en-US" i="1">
                                  <a:solidFill>
                                    <a:srgbClr val="000000"/>
                                  </a:solidFill>
                                  <a:latin typeface="Cambria Math" panose="02040503050406030204" pitchFamily="18" charset="0"/>
                                </a:rPr>
                              </m:ctrlPr>
                            </m:funcPr>
                            <m:fName>
                              <m:r>
                                <m:rPr>
                                  <m:sty m:val="p"/>
                                </m:rPr>
                                <a:rPr lang="ja-JP" altLang="en-US" i="0">
                                  <a:solidFill>
                                    <a:srgbClr val="000000"/>
                                  </a:solidFill>
                                  <a:latin typeface="Cambria Math" panose="02040503050406030204" pitchFamily="18" charset="0"/>
                                </a:rPr>
                                <m:t>log</m:t>
                              </m:r>
                            </m:fName>
                            <m:e>
                              <m:f>
                                <m:fPr>
                                  <m:ctrlPr>
                                    <a:rPr lang="ja-JP" altLang="en-US" i="1">
                                      <a:solidFill>
                                        <a:srgbClr val="000000"/>
                                      </a:solidFill>
                                      <a:latin typeface="Cambria Math" panose="02040503050406030204" pitchFamily="18" charset="0"/>
                                    </a:rPr>
                                  </m:ctrlPr>
                                </m:fPr>
                                <m:num>
                                  <m:r>
                                    <a:rPr lang="ja-JP" altLang="en-US" i="1">
                                      <a:solidFill>
                                        <a:srgbClr val="000000"/>
                                      </a:solidFill>
                                      <a:latin typeface="Cambria Math" panose="02040503050406030204" pitchFamily="18" charset="0"/>
                                    </a:rPr>
                                    <m:t>1</m:t>
                                  </m:r>
                                </m:num>
                                <m:den>
                                  <m:r>
                                    <a:rPr lang="ja-JP" altLang="en-US" i="1">
                                      <a:solidFill>
                                        <a:srgbClr val="000000"/>
                                      </a:solidFill>
                                      <a:latin typeface="Cambria Math" panose="02040503050406030204" pitchFamily="18" charset="0"/>
                                    </a:rPr>
                                    <m:t>3</m:t>
                                  </m:r>
                                </m:den>
                              </m:f>
                            </m:e>
                          </m:func>
                        </m:den>
                      </m:f>
                      <m:r>
                        <a:rPr lang="ja-JP" altLang="en-US" i="1">
                          <a:solidFill>
                            <a:srgbClr val="000000"/>
                          </a:solidFill>
                          <a:latin typeface="Cambria Math" panose="02040503050406030204" pitchFamily="18" charset="0"/>
                        </a:rPr>
                        <m:t>=1</m:t>
                      </m:r>
                    </m:oMath>
                  </m:oMathPara>
                </a14:m>
                <a:endParaRPr lang="ja-JP" altLang="en-US" dirty="0"/>
              </a:p>
            </p:txBody>
          </p:sp>
        </mc:Choice>
        <mc:Fallback>
          <p:sp>
            <p:nvSpPr>
              <p:cNvPr id="7" name="オブジェクト 6"/>
              <p:cNvSpPr txBox="1">
                <a:spLocks noRot="1" noChangeAspect="1" noMove="1" noResize="1" noEditPoints="1" noAdjustHandles="1" noChangeArrowheads="1" noChangeShapeType="1" noTextEdit="1"/>
              </p:cNvSpPr>
              <p:nvPr/>
            </p:nvSpPr>
            <p:spPr>
              <a:xfrm>
                <a:off x="4748213" y="2014538"/>
                <a:ext cx="3455987" cy="1252537"/>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8" name="オブジェクト 7"/>
              <p:cNvSpPr txBox="1"/>
              <p:nvPr/>
            </p:nvSpPr>
            <p:spPr>
              <a:xfrm>
                <a:off x="4692650" y="3446463"/>
                <a:ext cx="3565525" cy="1252537"/>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sSub>
                        <m:sSubPr>
                          <m:ctrlPr>
                            <a:rPr lang="ja-JP" altLang="en-US" i="1">
                              <a:solidFill>
                                <a:srgbClr val="000000"/>
                              </a:solidFill>
                              <a:latin typeface="Cambria Math" panose="02040503050406030204" pitchFamily="18" charset="0"/>
                            </a:rPr>
                          </m:ctrlPr>
                        </m:sSubPr>
                        <m:e>
                          <m:r>
                            <a:rPr lang="ja-JP" altLang="en-US" i="1">
                              <a:solidFill>
                                <a:srgbClr val="000000"/>
                              </a:solidFill>
                              <a:latin typeface="Cambria Math" panose="02040503050406030204" pitchFamily="18" charset="0"/>
                            </a:rPr>
                            <m:t>𝐷</m:t>
                          </m:r>
                        </m:e>
                        <m:sub>
                          <m:r>
                            <a:rPr lang="ja-JP" altLang="en-US" i="1">
                              <a:solidFill>
                                <a:srgbClr val="000000"/>
                              </a:solidFill>
                              <a:latin typeface="Cambria Math" panose="02040503050406030204" pitchFamily="18" charset="0"/>
                            </a:rPr>
                            <m:t>2</m:t>
                          </m:r>
                        </m:sub>
                      </m:sSub>
                      <m:r>
                        <a:rPr lang="ja-JP" altLang="en-US" i="1">
                          <a:solidFill>
                            <a:srgbClr val="000000"/>
                          </a:solidFill>
                          <a:latin typeface="Cambria Math" panose="02040503050406030204" pitchFamily="18" charset="0"/>
                        </a:rPr>
                        <m:t>=−</m:t>
                      </m:r>
                      <m:f>
                        <m:fPr>
                          <m:ctrlPr>
                            <a:rPr lang="ja-JP" altLang="en-US" i="1">
                              <a:solidFill>
                                <a:srgbClr val="000000"/>
                              </a:solidFill>
                              <a:latin typeface="Cambria Math" panose="02040503050406030204" pitchFamily="18" charset="0"/>
                            </a:rPr>
                          </m:ctrlPr>
                        </m:fPr>
                        <m:num>
                          <m:func>
                            <m:funcPr>
                              <m:ctrlPr>
                                <a:rPr lang="ja-JP" altLang="en-US" i="1">
                                  <a:solidFill>
                                    <a:srgbClr val="000000"/>
                                  </a:solidFill>
                                  <a:latin typeface="Cambria Math" panose="02040503050406030204" pitchFamily="18" charset="0"/>
                                </a:rPr>
                              </m:ctrlPr>
                            </m:funcPr>
                            <m:fName>
                              <m:r>
                                <m:rPr>
                                  <m:sty m:val="p"/>
                                </m:rPr>
                                <a:rPr lang="ja-JP" altLang="en-US" i="0">
                                  <a:solidFill>
                                    <a:srgbClr val="000000"/>
                                  </a:solidFill>
                                  <a:latin typeface="Cambria Math" panose="02040503050406030204" pitchFamily="18" charset="0"/>
                                </a:rPr>
                                <m:t>log</m:t>
                              </m:r>
                            </m:fName>
                            <m:e>
                              <m:r>
                                <a:rPr lang="ja-JP" altLang="en-US" i="1">
                                  <a:solidFill>
                                    <a:srgbClr val="000000"/>
                                  </a:solidFill>
                                  <a:latin typeface="Cambria Math" panose="02040503050406030204" pitchFamily="18" charset="0"/>
                                </a:rPr>
                                <m:t>𝑁</m:t>
                              </m:r>
                            </m:e>
                          </m:func>
                        </m:num>
                        <m:den>
                          <m:func>
                            <m:funcPr>
                              <m:ctrlPr>
                                <a:rPr lang="ja-JP" altLang="en-US" i="1">
                                  <a:solidFill>
                                    <a:srgbClr val="000000"/>
                                  </a:solidFill>
                                  <a:latin typeface="Cambria Math" panose="02040503050406030204" pitchFamily="18" charset="0"/>
                                </a:rPr>
                              </m:ctrlPr>
                            </m:funcPr>
                            <m:fName>
                              <m:r>
                                <m:rPr>
                                  <m:sty m:val="p"/>
                                </m:rPr>
                                <a:rPr lang="ja-JP" altLang="en-US" i="0">
                                  <a:solidFill>
                                    <a:srgbClr val="000000"/>
                                  </a:solidFill>
                                  <a:latin typeface="Cambria Math" panose="02040503050406030204" pitchFamily="18" charset="0"/>
                                </a:rPr>
                                <m:t>log</m:t>
                              </m:r>
                            </m:fName>
                            <m:e>
                              <m:r>
                                <a:rPr lang="ja-JP" altLang="en-US" i="1">
                                  <a:solidFill>
                                    <a:srgbClr val="000000"/>
                                  </a:solidFill>
                                  <a:latin typeface="Cambria Math" panose="02040503050406030204" pitchFamily="18" charset="0"/>
                                </a:rPr>
                                <m:t>𝜀</m:t>
                              </m:r>
                            </m:e>
                          </m:func>
                        </m:den>
                      </m:f>
                      <m:r>
                        <a:rPr lang="ja-JP" altLang="en-US" i="1">
                          <a:solidFill>
                            <a:srgbClr val="000000"/>
                          </a:solidFill>
                          <a:latin typeface="Cambria Math" panose="02040503050406030204" pitchFamily="18" charset="0"/>
                        </a:rPr>
                        <m:t>=−</m:t>
                      </m:r>
                      <m:f>
                        <m:fPr>
                          <m:ctrlPr>
                            <a:rPr lang="ja-JP" altLang="en-US" i="1">
                              <a:solidFill>
                                <a:srgbClr val="000000"/>
                              </a:solidFill>
                              <a:latin typeface="Cambria Math" panose="02040503050406030204" pitchFamily="18" charset="0"/>
                            </a:rPr>
                          </m:ctrlPr>
                        </m:fPr>
                        <m:num>
                          <m:func>
                            <m:funcPr>
                              <m:ctrlPr>
                                <a:rPr lang="ja-JP" altLang="en-US" i="1">
                                  <a:solidFill>
                                    <a:srgbClr val="000000"/>
                                  </a:solidFill>
                                  <a:latin typeface="Cambria Math" panose="02040503050406030204" pitchFamily="18" charset="0"/>
                                </a:rPr>
                              </m:ctrlPr>
                            </m:funcPr>
                            <m:fName>
                              <m:r>
                                <m:rPr>
                                  <m:sty m:val="p"/>
                                </m:rPr>
                                <a:rPr lang="ja-JP" altLang="en-US" i="0">
                                  <a:solidFill>
                                    <a:srgbClr val="000000"/>
                                  </a:solidFill>
                                  <a:latin typeface="Cambria Math" panose="02040503050406030204" pitchFamily="18" charset="0"/>
                                </a:rPr>
                                <m:t>log</m:t>
                              </m:r>
                            </m:fName>
                            <m:e>
                              <m:r>
                                <a:rPr lang="en-US" altLang="ja-JP" i="1">
                                  <a:solidFill>
                                    <a:srgbClr val="000000"/>
                                  </a:solidFill>
                                  <a:latin typeface="Cambria Math" panose="02040503050406030204" pitchFamily="18" charset="0"/>
                                </a:rPr>
                                <m:t>9</m:t>
                              </m:r>
                            </m:e>
                          </m:func>
                        </m:num>
                        <m:den>
                          <m:func>
                            <m:funcPr>
                              <m:ctrlPr>
                                <a:rPr lang="ja-JP" altLang="en-US" i="1">
                                  <a:solidFill>
                                    <a:srgbClr val="000000"/>
                                  </a:solidFill>
                                  <a:latin typeface="Cambria Math" panose="02040503050406030204" pitchFamily="18" charset="0"/>
                                </a:rPr>
                              </m:ctrlPr>
                            </m:funcPr>
                            <m:fName>
                              <m:r>
                                <m:rPr>
                                  <m:sty m:val="p"/>
                                </m:rPr>
                                <a:rPr lang="ja-JP" altLang="en-US" i="0">
                                  <a:solidFill>
                                    <a:srgbClr val="000000"/>
                                  </a:solidFill>
                                  <a:latin typeface="Cambria Math" panose="02040503050406030204" pitchFamily="18" charset="0"/>
                                </a:rPr>
                                <m:t>log</m:t>
                              </m:r>
                            </m:fName>
                            <m:e>
                              <m:f>
                                <m:fPr>
                                  <m:ctrlPr>
                                    <a:rPr lang="ja-JP" altLang="en-US" i="1">
                                      <a:solidFill>
                                        <a:srgbClr val="000000"/>
                                      </a:solidFill>
                                      <a:latin typeface="Cambria Math" panose="02040503050406030204" pitchFamily="18" charset="0"/>
                                    </a:rPr>
                                  </m:ctrlPr>
                                </m:fPr>
                                <m:num>
                                  <m:r>
                                    <a:rPr lang="ja-JP" altLang="en-US" i="1">
                                      <a:solidFill>
                                        <a:srgbClr val="000000"/>
                                      </a:solidFill>
                                      <a:latin typeface="Cambria Math" panose="02040503050406030204" pitchFamily="18" charset="0"/>
                                    </a:rPr>
                                    <m:t>1</m:t>
                                  </m:r>
                                </m:num>
                                <m:den>
                                  <m:r>
                                    <a:rPr lang="en-US" altLang="ja-JP" i="1">
                                      <a:solidFill>
                                        <a:srgbClr val="000000"/>
                                      </a:solidFill>
                                      <a:latin typeface="Cambria Math" panose="02040503050406030204" pitchFamily="18" charset="0"/>
                                    </a:rPr>
                                    <m:t>3</m:t>
                                  </m:r>
                                </m:den>
                              </m:f>
                            </m:e>
                          </m:func>
                        </m:den>
                      </m:f>
                      <m:r>
                        <a:rPr lang="ja-JP" altLang="en-US" i="1">
                          <a:solidFill>
                            <a:srgbClr val="000000"/>
                          </a:solidFill>
                          <a:latin typeface="Cambria Math" panose="02040503050406030204" pitchFamily="18" charset="0"/>
                        </a:rPr>
                        <m:t>=2</m:t>
                      </m:r>
                    </m:oMath>
                  </m:oMathPara>
                </a14:m>
                <a:endParaRPr lang="ja-JP" altLang="en-US" dirty="0"/>
              </a:p>
            </p:txBody>
          </p:sp>
        </mc:Choice>
        <mc:Fallback>
          <p:sp>
            <p:nvSpPr>
              <p:cNvPr id="8" name="オブジェクト 7"/>
              <p:cNvSpPr txBox="1">
                <a:spLocks noRot="1" noChangeAspect="1" noMove="1" noResize="1" noEditPoints="1" noAdjustHandles="1" noChangeArrowheads="1" noChangeShapeType="1" noTextEdit="1"/>
              </p:cNvSpPr>
              <p:nvPr/>
            </p:nvSpPr>
            <p:spPr>
              <a:xfrm>
                <a:off x="4692650" y="3446463"/>
                <a:ext cx="3565525" cy="1252537"/>
              </a:xfrm>
              <a:prstGeom prst="rect">
                <a:avLst/>
              </a:prstGeom>
              <a:blipFill>
                <a:blip r:embed="rId6"/>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9" name="オブジェクト 8"/>
              <p:cNvSpPr txBox="1"/>
              <p:nvPr/>
            </p:nvSpPr>
            <p:spPr>
              <a:xfrm>
                <a:off x="4667250" y="4868863"/>
                <a:ext cx="3729038" cy="1252537"/>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sSub>
                        <m:sSubPr>
                          <m:ctrlPr>
                            <a:rPr lang="ja-JP" altLang="en-US" i="1">
                              <a:solidFill>
                                <a:srgbClr val="000000"/>
                              </a:solidFill>
                              <a:latin typeface="Cambria Math" panose="02040503050406030204" pitchFamily="18" charset="0"/>
                            </a:rPr>
                          </m:ctrlPr>
                        </m:sSubPr>
                        <m:e>
                          <m:r>
                            <a:rPr lang="ja-JP" altLang="en-US" i="1">
                              <a:solidFill>
                                <a:srgbClr val="000000"/>
                              </a:solidFill>
                              <a:latin typeface="Cambria Math" panose="02040503050406030204" pitchFamily="18" charset="0"/>
                            </a:rPr>
                            <m:t>𝐷</m:t>
                          </m:r>
                        </m:e>
                        <m:sub>
                          <m:r>
                            <a:rPr lang="en-US" altLang="ja-JP" i="1">
                              <a:solidFill>
                                <a:srgbClr val="000000"/>
                              </a:solidFill>
                              <a:latin typeface="Cambria Math" panose="02040503050406030204" pitchFamily="18" charset="0"/>
                            </a:rPr>
                            <m:t>3</m:t>
                          </m:r>
                        </m:sub>
                      </m:sSub>
                      <m:r>
                        <a:rPr lang="ja-JP" altLang="en-US" i="1">
                          <a:solidFill>
                            <a:srgbClr val="000000"/>
                          </a:solidFill>
                          <a:latin typeface="Cambria Math" panose="02040503050406030204" pitchFamily="18" charset="0"/>
                        </a:rPr>
                        <m:t>=−</m:t>
                      </m:r>
                      <m:f>
                        <m:fPr>
                          <m:ctrlPr>
                            <a:rPr lang="ja-JP" altLang="en-US" i="1">
                              <a:solidFill>
                                <a:srgbClr val="000000"/>
                              </a:solidFill>
                              <a:latin typeface="Cambria Math" panose="02040503050406030204" pitchFamily="18" charset="0"/>
                            </a:rPr>
                          </m:ctrlPr>
                        </m:fPr>
                        <m:num>
                          <m:func>
                            <m:funcPr>
                              <m:ctrlPr>
                                <a:rPr lang="ja-JP" altLang="en-US" i="1">
                                  <a:solidFill>
                                    <a:srgbClr val="000000"/>
                                  </a:solidFill>
                                  <a:latin typeface="Cambria Math" panose="02040503050406030204" pitchFamily="18" charset="0"/>
                                </a:rPr>
                              </m:ctrlPr>
                            </m:funcPr>
                            <m:fName>
                              <m:r>
                                <m:rPr>
                                  <m:sty m:val="p"/>
                                </m:rPr>
                                <a:rPr lang="ja-JP" altLang="en-US" i="0">
                                  <a:solidFill>
                                    <a:srgbClr val="000000"/>
                                  </a:solidFill>
                                  <a:latin typeface="Cambria Math" panose="02040503050406030204" pitchFamily="18" charset="0"/>
                                </a:rPr>
                                <m:t>log</m:t>
                              </m:r>
                            </m:fName>
                            <m:e>
                              <m:r>
                                <a:rPr lang="ja-JP" altLang="en-US" i="1">
                                  <a:solidFill>
                                    <a:srgbClr val="000000"/>
                                  </a:solidFill>
                                  <a:latin typeface="Cambria Math" panose="02040503050406030204" pitchFamily="18" charset="0"/>
                                </a:rPr>
                                <m:t>𝑁</m:t>
                              </m:r>
                            </m:e>
                          </m:func>
                        </m:num>
                        <m:den>
                          <m:func>
                            <m:funcPr>
                              <m:ctrlPr>
                                <a:rPr lang="ja-JP" altLang="en-US" i="1">
                                  <a:solidFill>
                                    <a:srgbClr val="000000"/>
                                  </a:solidFill>
                                  <a:latin typeface="Cambria Math" panose="02040503050406030204" pitchFamily="18" charset="0"/>
                                </a:rPr>
                              </m:ctrlPr>
                            </m:funcPr>
                            <m:fName>
                              <m:r>
                                <m:rPr>
                                  <m:sty m:val="p"/>
                                </m:rPr>
                                <a:rPr lang="ja-JP" altLang="en-US" i="0">
                                  <a:solidFill>
                                    <a:srgbClr val="000000"/>
                                  </a:solidFill>
                                  <a:latin typeface="Cambria Math" panose="02040503050406030204" pitchFamily="18" charset="0"/>
                                </a:rPr>
                                <m:t>log</m:t>
                              </m:r>
                            </m:fName>
                            <m:e>
                              <m:r>
                                <a:rPr lang="ja-JP" altLang="en-US" i="1">
                                  <a:solidFill>
                                    <a:srgbClr val="000000"/>
                                  </a:solidFill>
                                  <a:latin typeface="Cambria Math" panose="02040503050406030204" pitchFamily="18" charset="0"/>
                                </a:rPr>
                                <m:t>𝜀</m:t>
                              </m:r>
                            </m:e>
                          </m:func>
                        </m:den>
                      </m:f>
                      <m:r>
                        <a:rPr lang="ja-JP" altLang="en-US" i="1">
                          <a:solidFill>
                            <a:srgbClr val="000000"/>
                          </a:solidFill>
                          <a:latin typeface="Cambria Math" panose="02040503050406030204" pitchFamily="18" charset="0"/>
                        </a:rPr>
                        <m:t>=−</m:t>
                      </m:r>
                      <m:f>
                        <m:fPr>
                          <m:ctrlPr>
                            <a:rPr lang="ja-JP" altLang="en-US" i="1">
                              <a:solidFill>
                                <a:srgbClr val="000000"/>
                              </a:solidFill>
                              <a:latin typeface="Cambria Math" panose="02040503050406030204" pitchFamily="18" charset="0"/>
                            </a:rPr>
                          </m:ctrlPr>
                        </m:fPr>
                        <m:num>
                          <m:func>
                            <m:funcPr>
                              <m:ctrlPr>
                                <a:rPr lang="ja-JP" altLang="en-US" i="1" smtClean="0">
                                  <a:solidFill>
                                    <a:srgbClr val="000000"/>
                                  </a:solidFill>
                                  <a:latin typeface="Cambria Math" panose="02040503050406030204" pitchFamily="18" charset="0"/>
                                </a:rPr>
                              </m:ctrlPr>
                            </m:funcPr>
                            <m:fName>
                              <m:r>
                                <m:rPr>
                                  <m:sty m:val="p"/>
                                </m:rPr>
                                <a:rPr lang="ja-JP" altLang="en-US" i="0">
                                  <a:solidFill>
                                    <a:srgbClr val="000000"/>
                                  </a:solidFill>
                                  <a:latin typeface="Cambria Math" panose="02040503050406030204" pitchFamily="18" charset="0"/>
                                </a:rPr>
                                <m:t>log</m:t>
                              </m:r>
                            </m:fName>
                            <m:e>
                              <m:r>
                                <a:rPr lang="en-US" altLang="ja-JP" i="1">
                                  <a:solidFill>
                                    <a:srgbClr val="000000"/>
                                  </a:solidFill>
                                  <a:latin typeface="Cambria Math" panose="02040503050406030204" pitchFamily="18" charset="0"/>
                                </a:rPr>
                                <m:t>27</m:t>
                              </m:r>
                            </m:e>
                          </m:func>
                        </m:num>
                        <m:den>
                          <m:func>
                            <m:funcPr>
                              <m:ctrlPr>
                                <a:rPr lang="ja-JP" altLang="en-US" i="1">
                                  <a:solidFill>
                                    <a:srgbClr val="000000"/>
                                  </a:solidFill>
                                  <a:latin typeface="Cambria Math" panose="02040503050406030204" pitchFamily="18" charset="0"/>
                                </a:rPr>
                              </m:ctrlPr>
                            </m:funcPr>
                            <m:fName>
                              <m:r>
                                <m:rPr>
                                  <m:sty m:val="p"/>
                                </m:rPr>
                                <a:rPr lang="ja-JP" altLang="en-US" i="0">
                                  <a:solidFill>
                                    <a:srgbClr val="000000"/>
                                  </a:solidFill>
                                  <a:latin typeface="Cambria Math" panose="02040503050406030204" pitchFamily="18" charset="0"/>
                                </a:rPr>
                                <m:t>log</m:t>
                              </m:r>
                            </m:fName>
                            <m:e>
                              <m:f>
                                <m:fPr>
                                  <m:ctrlPr>
                                    <a:rPr lang="ja-JP" altLang="en-US" i="1">
                                      <a:solidFill>
                                        <a:srgbClr val="000000"/>
                                      </a:solidFill>
                                      <a:latin typeface="Cambria Math" panose="02040503050406030204" pitchFamily="18" charset="0"/>
                                    </a:rPr>
                                  </m:ctrlPr>
                                </m:fPr>
                                <m:num>
                                  <m:r>
                                    <a:rPr lang="ja-JP" altLang="en-US" i="1">
                                      <a:solidFill>
                                        <a:srgbClr val="000000"/>
                                      </a:solidFill>
                                      <a:latin typeface="Cambria Math" panose="02040503050406030204" pitchFamily="18" charset="0"/>
                                    </a:rPr>
                                    <m:t>1</m:t>
                                  </m:r>
                                </m:num>
                                <m:den>
                                  <m:r>
                                    <a:rPr lang="en-US" altLang="ja-JP" i="1">
                                      <a:solidFill>
                                        <a:srgbClr val="000000"/>
                                      </a:solidFill>
                                      <a:latin typeface="Cambria Math" panose="02040503050406030204" pitchFamily="18" charset="0"/>
                                    </a:rPr>
                                    <m:t>3</m:t>
                                  </m:r>
                                </m:den>
                              </m:f>
                            </m:e>
                          </m:func>
                        </m:den>
                      </m:f>
                      <m:r>
                        <a:rPr lang="ja-JP" altLang="en-US" i="1">
                          <a:solidFill>
                            <a:srgbClr val="000000"/>
                          </a:solidFill>
                          <a:latin typeface="Cambria Math" panose="02040503050406030204" pitchFamily="18" charset="0"/>
                        </a:rPr>
                        <m:t>=3</m:t>
                      </m:r>
                    </m:oMath>
                  </m:oMathPara>
                </a14:m>
                <a:endParaRPr lang="ja-JP" altLang="en-US" dirty="0"/>
              </a:p>
            </p:txBody>
          </p:sp>
        </mc:Choice>
        <mc:Fallback>
          <p:sp>
            <p:nvSpPr>
              <p:cNvPr id="9" name="オブジェクト 8"/>
              <p:cNvSpPr txBox="1">
                <a:spLocks noRot="1" noChangeAspect="1" noMove="1" noResize="1" noEditPoints="1" noAdjustHandles="1" noChangeArrowheads="1" noChangeShapeType="1" noTextEdit="1"/>
              </p:cNvSpPr>
              <p:nvPr/>
            </p:nvSpPr>
            <p:spPr>
              <a:xfrm>
                <a:off x="4667250" y="4868863"/>
                <a:ext cx="3729038" cy="1252537"/>
              </a:xfrm>
              <a:prstGeom prst="rect">
                <a:avLst/>
              </a:prstGeom>
              <a:blipFill>
                <a:blip r:embed="rId7"/>
                <a:stretch>
                  <a:fillRect/>
                </a:stretch>
              </a:blipFill>
            </p:spPr>
            <p:txBody>
              <a:bodyPr/>
              <a:lstStyle/>
              <a:p>
                <a:r>
                  <a:rPr lang="ja-JP" altLang="en-US">
                    <a:noFill/>
                  </a:rPr>
                  <a:t> </a:t>
                </a:r>
              </a:p>
            </p:txBody>
          </p:sp>
        </mc:Fallback>
      </mc:AlternateContent>
    </p:spTree>
    <p:custDataLst>
      <p:tags r:id="rId1"/>
    </p:custDataLst>
    <p:extLst>
      <p:ext uri="{BB962C8B-B14F-4D97-AF65-F5344CB8AC3E}">
        <p14:creationId xmlns:p14="http://schemas.microsoft.com/office/powerpoint/2010/main" val="877476862"/>
      </p:ext>
    </p:extLst>
  </p:cSld>
  <p:clrMapOvr>
    <a:masterClrMapping/>
  </p:clrMapOvr>
  <p:transition advTm="19047"/>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409026"/>
                                        </p:tgtEl>
                                        <p:attrNameLst>
                                          <p:attrName>style.visibility</p:attrName>
                                        </p:attrNameLst>
                                      </p:cBhvr>
                                      <p:to>
                                        <p:strVal val="visible"/>
                                      </p:to>
                                    </p:set>
                                    <p:anim calcmode="discrete" valueType="clr">
                                      <p:cBhvr override="childStyle">
                                        <p:cTn id="7" dur="80"/>
                                        <p:tgtEl>
                                          <p:spTgt spid="140902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09026"/>
                                        </p:tgtEl>
                                        <p:attrNameLst>
                                          <p:attrName>fillcolor</p:attrName>
                                        </p:attrNameLst>
                                      </p:cBhvr>
                                      <p:tavLst>
                                        <p:tav tm="0">
                                          <p:val>
                                            <p:clrVal>
                                              <a:schemeClr val="accent2"/>
                                            </p:clrVal>
                                          </p:val>
                                        </p:tav>
                                        <p:tav tm="50000">
                                          <p:val>
                                            <p:clrVal>
                                              <a:schemeClr val="hlink"/>
                                            </p:clrVal>
                                          </p:val>
                                        </p:tav>
                                      </p:tavLst>
                                    </p:anim>
                                    <p:set>
                                      <p:cBhvr>
                                        <p:cTn id="9" dur="80"/>
                                        <p:tgtEl>
                                          <p:spTgt spid="1409026"/>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1409027"/>
                                        </p:tgtEl>
                                        <p:attrNameLst>
                                          <p:attrName>style.visibility</p:attrName>
                                        </p:attrNameLst>
                                      </p:cBhvr>
                                      <p:to>
                                        <p:strVal val="visible"/>
                                      </p:to>
                                    </p:set>
                                    <p:animEffect transition="in" filter="fade">
                                      <p:cBhvr>
                                        <p:cTn id="14" dur="2000"/>
                                        <p:tgtEl>
                                          <p:spTgt spid="140902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1409029"/>
                                        </p:tgtEl>
                                        <p:attrNameLst>
                                          <p:attrName>style.visibility</p:attrName>
                                        </p:attrNameLst>
                                      </p:cBhvr>
                                      <p:to>
                                        <p:strVal val="visible"/>
                                      </p:to>
                                    </p:set>
                                    <p:anim calcmode="discrete" valueType="clr">
                                      <p:cBhvr override="childStyle">
                                        <p:cTn id="19" dur="80"/>
                                        <p:tgtEl>
                                          <p:spTgt spid="1409029"/>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409029"/>
                                        </p:tgtEl>
                                        <p:attrNameLst>
                                          <p:attrName>fillcolor</p:attrName>
                                        </p:attrNameLst>
                                      </p:cBhvr>
                                      <p:tavLst>
                                        <p:tav tm="0">
                                          <p:val>
                                            <p:clrVal>
                                              <a:schemeClr val="accent2"/>
                                            </p:clrVal>
                                          </p:val>
                                        </p:tav>
                                        <p:tav tm="50000">
                                          <p:val>
                                            <p:clrVal>
                                              <a:schemeClr val="hlink"/>
                                            </p:clrVal>
                                          </p:val>
                                        </p:tav>
                                      </p:tavLst>
                                    </p:anim>
                                    <p:set>
                                      <p:cBhvr>
                                        <p:cTn id="21" dur="80"/>
                                        <p:tgtEl>
                                          <p:spTgt spid="140902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9026" grpId="0" animBg="1"/>
      <p:bldP spid="140902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11075" name="Object 3"/>
          <p:cNvGraphicFramePr>
            <a:graphicFrameLocks noGrp="1" noChangeAspect="1"/>
          </p:cNvGraphicFramePr>
          <p:nvPr>
            <p:ph/>
            <p:extLst>
              <p:ext uri="{D42A27DB-BD31-4B8C-83A1-F6EECF244321}">
                <p14:modId xmlns:p14="http://schemas.microsoft.com/office/powerpoint/2010/main" val="602378734"/>
              </p:ext>
            </p:extLst>
          </p:nvPr>
        </p:nvGraphicFramePr>
        <p:xfrm>
          <a:off x="3156148" y="1556792"/>
          <a:ext cx="2717800" cy="1293812"/>
        </p:xfrm>
        <a:graphic>
          <a:graphicData uri="http://schemas.openxmlformats.org/presentationml/2006/ole">
            <mc:AlternateContent xmlns:mc="http://schemas.openxmlformats.org/markup-compatibility/2006">
              <mc:Choice xmlns:v="urn:schemas-microsoft-com:vml" Requires="v">
                <p:oleObj name="数式" r:id="rId4" imgW="1066800" imgH="508000" progId="Equation.3">
                  <p:embed/>
                </p:oleObj>
              </mc:Choice>
              <mc:Fallback>
                <p:oleObj name="数式" r:id="rId4" imgW="1066800" imgH="508000" progId="Equation.3">
                  <p:embed/>
                  <p:pic>
                    <p:nvPicPr>
                      <p:cNvPr id="1411075"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56148" y="1556792"/>
                        <a:ext cx="2717800" cy="129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387" name="スライド番号プレースホルダ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dirty="0">
                <a:solidFill>
                  <a:srgbClr val="FFFFFF"/>
                </a:solidFill>
              </a:rPr>
              <a:t>11-</a:t>
            </a:r>
            <a:fld id="{6B9F6C29-23BB-4773-9CBF-27D22BF02E10}" type="slidenum">
              <a:rPr lang="en-US" altLang="ja-JP">
                <a:solidFill>
                  <a:srgbClr val="FFFFFF"/>
                </a:solidFill>
              </a:rPr>
              <a:pPr/>
              <a:t>36</a:t>
            </a:fld>
            <a:endParaRPr lang="en-US" altLang="ja-JP" dirty="0">
              <a:solidFill>
                <a:srgbClr val="FFFFFF"/>
              </a:solidFill>
            </a:endParaRPr>
          </a:p>
        </p:txBody>
      </p:sp>
      <p:sp>
        <p:nvSpPr>
          <p:cNvPr id="1411074" name="Rectangle 2"/>
          <p:cNvSpPr>
            <a:spLocks noChangeArrowheads="1"/>
          </p:cNvSpPr>
          <p:nvPr/>
        </p:nvSpPr>
        <p:spPr bwMode="auto">
          <a:xfrm>
            <a:off x="468313" y="620713"/>
            <a:ext cx="8158162" cy="6477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lnSpc>
                <a:spcPct val="90000"/>
              </a:lnSpc>
              <a:spcBef>
                <a:spcPct val="20000"/>
              </a:spcBef>
              <a:buClr>
                <a:srgbClr val="FF0000"/>
              </a:buClr>
              <a:buSzPct val="125000"/>
            </a:pPr>
            <a:r>
              <a:rPr lang="en-US" altLang="ja-JP" sz="2800" dirty="0">
                <a:latin typeface="Times New Roman" panose="02020603050405020304" pitchFamily="18" charset="0"/>
              </a:rPr>
              <a:t>Fractal Dimension</a:t>
            </a:r>
          </a:p>
        </p:txBody>
      </p:sp>
      <p:pic>
        <p:nvPicPr>
          <p:cNvPr id="1411076" name="Picture 4" descr="imag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650" y="2420938"/>
            <a:ext cx="3311525" cy="310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11077" name="Text Box 5"/>
          <p:cNvSpPr txBox="1">
            <a:spLocks noChangeArrowheads="1"/>
          </p:cNvSpPr>
          <p:nvPr/>
        </p:nvSpPr>
        <p:spPr bwMode="auto">
          <a:xfrm>
            <a:off x="827088" y="6021388"/>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en-US" altLang="ja-JP" dirty="0">
                <a:latin typeface="Times New Roman" panose="02020603050405020304" pitchFamily="18" charset="0"/>
              </a:rPr>
              <a:t>D=1.262</a:t>
            </a:r>
          </a:p>
        </p:txBody>
      </p:sp>
      <p:pic>
        <p:nvPicPr>
          <p:cNvPr id="1411078" name="Picture 6" descr="File:Sierpinski Triangle.svg">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03800" y="2420938"/>
            <a:ext cx="3313113" cy="302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11079" name="Text Box 7"/>
          <p:cNvSpPr txBox="1">
            <a:spLocks noChangeArrowheads="1"/>
          </p:cNvSpPr>
          <p:nvPr/>
        </p:nvSpPr>
        <p:spPr bwMode="auto">
          <a:xfrm>
            <a:off x="5076825" y="6021388"/>
            <a:ext cx="30956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en-US" altLang="ja-JP" dirty="0">
                <a:latin typeface="Times New Roman" panose="02020603050405020304" pitchFamily="18" charset="0"/>
              </a:rPr>
              <a:t>D=1.585</a:t>
            </a:r>
          </a:p>
        </p:txBody>
      </p:sp>
      <p:sp>
        <p:nvSpPr>
          <p:cNvPr id="1411080" name="Rectangle 8"/>
          <p:cNvSpPr>
            <a:spLocks noChangeArrowheads="1"/>
          </p:cNvSpPr>
          <p:nvPr/>
        </p:nvSpPr>
        <p:spPr bwMode="auto">
          <a:xfrm>
            <a:off x="539552" y="5516563"/>
            <a:ext cx="352762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lnSpc>
                <a:spcPct val="90000"/>
              </a:lnSpc>
              <a:spcBef>
                <a:spcPct val="20000"/>
              </a:spcBef>
              <a:buClr>
                <a:srgbClr val="FF0000"/>
              </a:buClr>
              <a:buSzPct val="125000"/>
            </a:pPr>
            <a:r>
              <a:rPr lang="en-GB" altLang="ja-JP" dirty="0">
                <a:latin typeface="Times New Roman" panose="02020603050405020304" pitchFamily="18" charset="0"/>
              </a:rPr>
              <a:t>   </a:t>
            </a:r>
            <a:r>
              <a:rPr lang="en-GB" altLang="zh-TW" sz="2000" dirty="0">
                <a:latin typeface="Times New Roman" panose="02020603050405020304" pitchFamily="18" charset="0"/>
                <a:ea typeface="PMingLiU" panose="02020500000000000000" pitchFamily="18" charset="-120"/>
              </a:rPr>
              <a:t>Fig</a:t>
            </a:r>
            <a:r>
              <a:rPr lang="en-GB" altLang="ja-JP" sz="2000" dirty="0">
                <a:latin typeface="Times New Roman" panose="02020603050405020304" pitchFamily="18" charset="0"/>
              </a:rPr>
              <a:t>.</a:t>
            </a:r>
            <a:r>
              <a:rPr lang="en-GB" altLang="zh-TW" sz="2000" dirty="0">
                <a:latin typeface="Times New Roman" panose="02020603050405020304" pitchFamily="18" charset="0"/>
                <a:ea typeface="PMingLiU" panose="02020500000000000000" pitchFamily="18" charset="-120"/>
              </a:rPr>
              <a:t> </a:t>
            </a:r>
            <a:r>
              <a:rPr lang="en-GB" altLang="ja-JP" sz="2000" dirty="0">
                <a:latin typeface="Times New Roman" panose="02020603050405020304" pitchFamily="18" charset="0"/>
              </a:rPr>
              <a:t>2</a:t>
            </a:r>
            <a:r>
              <a:rPr lang="zh-TW" altLang="en-GB" sz="2000" dirty="0">
                <a:latin typeface="Times New Roman" panose="02020603050405020304" pitchFamily="18" charset="0"/>
                <a:ea typeface="PMingLiU" panose="02020500000000000000" pitchFamily="18" charset="-120"/>
              </a:rPr>
              <a:t> </a:t>
            </a:r>
            <a:r>
              <a:rPr lang="en-GB" altLang="ja-JP" sz="2000" dirty="0">
                <a:latin typeface="Times New Roman" panose="02020603050405020304" pitchFamily="18" charset="0"/>
              </a:rPr>
              <a:t>Koch curve=snowflake</a:t>
            </a:r>
            <a:endParaRPr lang="en-US" altLang="ja-JP" sz="2000" dirty="0">
              <a:latin typeface="Times New Roman" panose="02020603050405020304" pitchFamily="18" charset="0"/>
            </a:endParaRPr>
          </a:p>
        </p:txBody>
      </p:sp>
      <p:sp>
        <p:nvSpPr>
          <p:cNvPr id="1411081" name="Rectangle 9"/>
          <p:cNvSpPr>
            <a:spLocks noChangeArrowheads="1"/>
          </p:cNvSpPr>
          <p:nvPr/>
        </p:nvSpPr>
        <p:spPr bwMode="auto">
          <a:xfrm>
            <a:off x="4572000" y="5516563"/>
            <a:ext cx="38877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lnSpc>
                <a:spcPct val="90000"/>
              </a:lnSpc>
              <a:spcBef>
                <a:spcPct val="20000"/>
              </a:spcBef>
              <a:buClr>
                <a:srgbClr val="FF0000"/>
              </a:buClr>
              <a:buSzPct val="125000"/>
            </a:pPr>
            <a:r>
              <a:rPr lang="en-GB" altLang="ja-JP" dirty="0">
                <a:latin typeface="Times New Roman" panose="02020603050405020304" pitchFamily="18" charset="0"/>
              </a:rPr>
              <a:t>   </a:t>
            </a:r>
            <a:r>
              <a:rPr lang="en-GB" altLang="zh-TW" sz="2000" dirty="0">
                <a:latin typeface="Times New Roman" panose="02020603050405020304" pitchFamily="18" charset="0"/>
                <a:ea typeface="PMingLiU" panose="02020500000000000000" pitchFamily="18" charset="-120"/>
              </a:rPr>
              <a:t>Fig</a:t>
            </a:r>
            <a:r>
              <a:rPr lang="en-GB" altLang="ja-JP" sz="2000" dirty="0">
                <a:latin typeface="Times New Roman" panose="02020603050405020304" pitchFamily="18" charset="0"/>
              </a:rPr>
              <a:t>.</a:t>
            </a:r>
            <a:r>
              <a:rPr lang="en-GB" altLang="zh-TW" sz="2000" dirty="0">
                <a:latin typeface="Times New Roman" panose="02020603050405020304" pitchFamily="18" charset="0"/>
                <a:ea typeface="PMingLiU" panose="02020500000000000000" pitchFamily="18" charset="-120"/>
              </a:rPr>
              <a:t> </a:t>
            </a:r>
            <a:r>
              <a:rPr lang="en-GB" altLang="ja-JP" sz="2000" dirty="0">
                <a:latin typeface="Times New Roman" panose="02020603050405020304" pitchFamily="18" charset="0"/>
              </a:rPr>
              <a:t>3</a:t>
            </a:r>
            <a:r>
              <a:rPr lang="en-GB" altLang="zh-TW" sz="2000" dirty="0">
                <a:latin typeface="Times New Roman" panose="02020603050405020304" pitchFamily="18" charset="0"/>
                <a:ea typeface="PMingLiU" panose="02020500000000000000" pitchFamily="18" charset="-120"/>
              </a:rPr>
              <a:t> </a:t>
            </a:r>
            <a:r>
              <a:rPr lang="en-GB" altLang="ja-JP" sz="2000" dirty="0">
                <a:latin typeface="Times New Roman" panose="02020603050405020304" pitchFamily="18" charset="0"/>
              </a:rPr>
              <a:t>Sierpinski triangle</a:t>
            </a:r>
            <a:endParaRPr lang="en-US" altLang="ja-JP" sz="2000" dirty="0">
              <a:latin typeface="Times New Roman" panose="02020603050405020304" pitchFamily="18" charset="0"/>
            </a:endParaRPr>
          </a:p>
        </p:txBody>
      </p:sp>
    </p:spTree>
    <p:custDataLst>
      <p:tags r:id="rId1"/>
    </p:custDataLst>
    <p:extLst>
      <p:ext uri="{BB962C8B-B14F-4D97-AF65-F5344CB8AC3E}">
        <p14:creationId xmlns:p14="http://schemas.microsoft.com/office/powerpoint/2010/main" val="1847650792"/>
      </p:ext>
    </p:extLst>
  </p:cSld>
  <p:clrMapOvr>
    <a:masterClrMapping/>
  </p:clrMapOvr>
  <p:transition>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411074"/>
                                        </p:tgtEl>
                                        <p:attrNameLst>
                                          <p:attrName>style.visibility</p:attrName>
                                        </p:attrNameLst>
                                      </p:cBhvr>
                                      <p:to>
                                        <p:strVal val="visible"/>
                                      </p:to>
                                    </p:set>
                                    <p:anim calcmode="discrete" valueType="clr">
                                      <p:cBhvr override="childStyle">
                                        <p:cTn id="7" dur="80"/>
                                        <p:tgtEl>
                                          <p:spTgt spid="141107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11074"/>
                                        </p:tgtEl>
                                        <p:attrNameLst>
                                          <p:attrName>fillcolor</p:attrName>
                                        </p:attrNameLst>
                                      </p:cBhvr>
                                      <p:tavLst>
                                        <p:tav tm="0">
                                          <p:val>
                                            <p:clrVal>
                                              <a:schemeClr val="accent2"/>
                                            </p:clrVal>
                                          </p:val>
                                        </p:tav>
                                        <p:tav tm="50000">
                                          <p:val>
                                            <p:clrVal>
                                              <a:schemeClr val="hlink"/>
                                            </p:clrVal>
                                          </p:val>
                                        </p:tav>
                                      </p:tavLst>
                                    </p:anim>
                                    <p:set>
                                      <p:cBhvr>
                                        <p:cTn id="9" dur="80"/>
                                        <p:tgtEl>
                                          <p:spTgt spid="1411074"/>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1411075"/>
                                        </p:tgtEl>
                                        <p:attrNameLst>
                                          <p:attrName>style.visibility</p:attrName>
                                        </p:attrNameLst>
                                      </p:cBhvr>
                                      <p:to>
                                        <p:strVal val="visible"/>
                                      </p:to>
                                    </p:set>
                                    <p:animEffect transition="in" filter="fade">
                                      <p:cBhvr>
                                        <p:cTn id="14" dur="2000"/>
                                        <p:tgtEl>
                                          <p:spTgt spid="141107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nodeType="clickEffect">
                                  <p:stCondLst>
                                    <p:cond delay="0"/>
                                  </p:stCondLst>
                                  <p:childTnLst>
                                    <p:set>
                                      <p:cBhvr>
                                        <p:cTn id="18" dur="1" fill="hold">
                                          <p:stCondLst>
                                            <p:cond delay="0"/>
                                          </p:stCondLst>
                                        </p:cTn>
                                        <p:tgtEl>
                                          <p:spTgt spid="1411076"/>
                                        </p:tgtEl>
                                        <p:attrNameLst>
                                          <p:attrName>style.visibility</p:attrName>
                                        </p:attrNameLst>
                                      </p:cBhvr>
                                      <p:to>
                                        <p:strVal val="visible"/>
                                      </p:to>
                                    </p:set>
                                    <p:animEffect transition="in" filter="fade">
                                      <p:cBhvr>
                                        <p:cTn id="19" dur="2000"/>
                                        <p:tgtEl>
                                          <p:spTgt spid="141107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nodeType="clickEffect">
                                  <p:stCondLst>
                                    <p:cond delay="0"/>
                                  </p:stCondLst>
                                  <p:childTnLst>
                                    <p:set>
                                      <p:cBhvr>
                                        <p:cTn id="23" dur="1" fill="hold">
                                          <p:stCondLst>
                                            <p:cond delay="0"/>
                                          </p:stCondLst>
                                        </p:cTn>
                                        <p:tgtEl>
                                          <p:spTgt spid="1411080">
                                            <p:txEl>
                                              <p:pRg st="0" end="0"/>
                                            </p:txEl>
                                          </p:spTgt>
                                        </p:tgtEl>
                                        <p:attrNameLst>
                                          <p:attrName>style.visibility</p:attrName>
                                        </p:attrNameLst>
                                      </p:cBhvr>
                                      <p:to>
                                        <p:strVal val="visible"/>
                                      </p:to>
                                    </p:set>
                                    <p:animEffect transition="in" filter="fade">
                                      <p:cBhvr>
                                        <p:cTn id="24" dur="2000"/>
                                        <p:tgtEl>
                                          <p:spTgt spid="1411080">
                                            <p:txEl>
                                              <p:pRg st="0" end="0"/>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411077"/>
                                        </p:tgtEl>
                                        <p:attrNameLst>
                                          <p:attrName>style.visibility</p:attrName>
                                        </p:attrNameLst>
                                      </p:cBhvr>
                                      <p:to>
                                        <p:strVal val="visible"/>
                                      </p:to>
                                    </p:set>
                                    <p:animEffect transition="in" filter="fade">
                                      <p:cBhvr>
                                        <p:cTn id="29" dur="2000"/>
                                        <p:tgtEl>
                                          <p:spTgt spid="1411077"/>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411081"/>
                                        </p:tgtEl>
                                        <p:attrNameLst>
                                          <p:attrName>style.visibility</p:attrName>
                                        </p:attrNameLst>
                                      </p:cBhvr>
                                      <p:to>
                                        <p:strVal val="visible"/>
                                      </p:to>
                                    </p:set>
                                    <p:animEffect transition="in" filter="fade">
                                      <p:cBhvr>
                                        <p:cTn id="34" dur="2000"/>
                                        <p:tgtEl>
                                          <p:spTgt spid="141108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nodeType="clickEffect">
                                  <p:stCondLst>
                                    <p:cond delay="0"/>
                                  </p:stCondLst>
                                  <p:childTnLst>
                                    <p:set>
                                      <p:cBhvr>
                                        <p:cTn id="38" dur="1" fill="hold">
                                          <p:stCondLst>
                                            <p:cond delay="0"/>
                                          </p:stCondLst>
                                        </p:cTn>
                                        <p:tgtEl>
                                          <p:spTgt spid="1411078"/>
                                        </p:tgtEl>
                                        <p:attrNameLst>
                                          <p:attrName>style.visibility</p:attrName>
                                        </p:attrNameLst>
                                      </p:cBhvr>
                                      <p:to>
                                        <p:strVal val="visible"/>
                                      </p:to>
                                    </p:set>
                                    <p:animEffect transition="in" filter="fade">
                                      <p:cBhvr>
                                        <p:cTn id="39" dur="2000"/>
                                        <p:tgtEl>
                                          <p:spTgt spid="141107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411079"/>
                                        </p:tgtEl>
                                        <p:attrNameLst>
                                          <p:attrName>style.visibility</p:attrName>
                                        </p:attrNameLst>
                                      </p:cBhvr>
                                      <p:to>
                                        <p:strVal val="visible"/>
                                      </p:to>
                                    </p:set>
                                    <p:animEffect transition="in" filter="fade">
                                      <p:cBhvr>
                                        <p:cTn id="44" dur="2000"/>
                                        <p:tgtEl>
                                          <p:spTgt spid="1411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1074" grpId="0" animBg="1"/>
      <p:bldP spid="1411077" grpId="0"/>
      <p:bldP spid="1411079" grpId="0"/>
      <p:bldP spid="141108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263346282"/>
              </p:ext>
            </p:extLst>
          </p:nvPr>
        </p:nvGraphicFramePr>
        <p:xfrm>
          <a:off x="173162" y="1772816"/>
          <a:ext cx="8748464" cy="3888432"/>
        </p:xfrm>
        <a:graphic>
          <a:graphicData uri="http://schemas.openxmlformats.org/drawingml/2006/table">
            <a:tbl>
              <a:tblPr>
                <a:tableStyleId>{5C22544A-7EE6-4342-B048-85BDC9FD1C3A}</a:tableStyleId>
              </a:tblPr>
              <a:tblGrid>
                <a:gridCol w="1495464">
                  <a:extLst>
                    <a:ext uri="{9D8B030D-6E8A-4147-A177-3AD203B41FA5}">
                      <a16:colId xmlns:a16="http://schemas.microsoft.com/office/drawing/2014/main" val="20000"/>
                    </a:ext>
                  </a:extLst>
                </a:gridCol>
                <a:gridCol w="2617062">
                  <a:extLst>
                    <a:ext uri="{9D8B030D-6E8A-4147-A177-3AD203B41FA5}">
                      <a16:colId xmlns:a16="http://schemas.microsoft.com/office/drawing/2014/main" val="20001"/>
                    </a:ext>
                  </a:extLst>
                </a:gridCol>
                <a:gridCol w="2448822">
                  <a:extLst>
                    <a:ext uri="{9D8B030D-6E8A-4147-A177-3AD203B41FA5}">
                      <a16:colId xmlns:a16="http://schemas.microsoft.com/office/drawing/2014/main" val="20002"/>
                    </a:ext>
                  </a:extLst>
                </a:gridCol>
                <a:gridCol w="2187116">
                  <a:extLst>
                    <a:ext uri="{9D8B030D-6E8A-4147-A177-3AD203B41FA5}">
                      <a16:colId xmlns:a16="http://schemas.microsoft.com/office/drawing/2014/main" val="20003"/>
                    </a:ext>
                  </a:extLst>
                </a:gridCol>
              </a:tblGrid>
              <a:tr h="985455">
                <a:tc>
                  <a:txBody>
                    <a:bodyPr/>
                    <a:lstStyle/>
                    <a:p>
                      <a:pPr algn="l" fontAlgn="ctr"/>
                      <a:r>
                        <a:rPr lang="ja-JP" altLang="en-US" sz="4000" u="none" strike="noStrike" dirty="0">
                          <a:effectLst/>
                        </a:rPr>
                        <a:t>　</a:t>
                      </a:r>
                      <a:endParaRPr lang="ja-JP" altLang="en-US"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sz="4000" u="none" strike="noStrike" dirty="0">
                          <a:effectLst/>
                        </a:rPr>
                        <a:t>H&lt;0.5</a:t>
                      </a:r>
                      <a:endParaRPr lang="en-US"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sz="4000" u="none" strike="noStrike" dirty="0">
                          <a:effectLst/>
                        </a:rPr>
                        <a:t>H=0.5</a:t>
                      </a:r>
                      <a:endParaRPr lang="en-US"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sz="4000" u="none" strike="noStrike" dirty="0">
                          <a:effectLst/>
                        </a:rPr>
                        <a:t>H&gt;0.5</a:t>
                      </a:r>
                      <a:endParaRPr lang="en-US"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0"/>
                  </a:ext>
                </a:extLst>
              </a:tr>
              <a:tr h="2902977">
                <a:tc>
                  <a:txBody>
                    <a:bodyPr/>
                    <a:lstStyle/>
                    <a:p>
                      <a:pPr algn="l" fontAlgn="ctr"/>
                      <a:r>
                        <a:rPr lang="en-US" sz="4000" u="none" strike="noStrike" dirty="0">
                          <a:effectLst/>
                        </a:rPr>
                        <a:t>Hurst index</a:t>
                      </a:r>
                      <a:endParaRPr lang="en-US"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sz="4000" u="none" strike="noStrike" dirty="0">
                          <a:effectLst/>
                        </a:rPr>
                        <a:t>Short-term memory</a:t>
                      </a:r>
                      <a:endParaRPr lang="en-US"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sz="4000" u="none" strike="noStrike" dirty="0">
                          <a:effectLst/>
                        </a:rPr>
                        <a:t>Random</a:t>
                      </a:r>
                      <a:endParaRPr lang="en-US"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sz="4000" u="none" strike="noStrike" dirty="0">
                          <a:effectLst/>
                        </a:rPr>
                        <a:t>Long-t</a:t>
                      </a:r>
                      <a:r>
                        <a:rPr lang="en-US" altLang="ja-JP" sz="4000" u="none" strike="noStrike" dirty="0">
                          <a:effectLst/>
                        </a:rPr>
                        <a:t>er</a:t>
                      </a:r>
                      <a:r>
                        <a:rPr lang="en-US" sz="4000" u="none" strike="noStrike" dirty="0">
                          <a:effectLst/>
                        </a:rPr>
                        <a:t>m memory</a:t>
                      </a:r>
                      <a:endParaRPr lang="en-US" sz="4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4" name="Rectangle 2"/>
          <p:cNvSpPr>
            <a:spLocks noChangeArrowheads="1"/>
          </p:cNvSpPr>
          <p:nvPr/>
        </p:nvSpPr>
        <p:spPr bwMode="auto">
          <a:xfrm>
            <a:off x="468313" y="620713"/>
            <a:ext cx="8158162" cy="6477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lnSpc>
                <a:spcPct val="90000"/>
              </a:lnSpc>
              <a:spcBef>
                <a:spcPct val="20000"/>
              </a:spcBef>
              <a:buClr>
                <a:srgbClr val="FF0000"/>
              </a:buClr>
              <a:buSzPct val="125000"/>
            </a:pPr>
            <a:r>
              <a:rPr lang="en-US" altLang="ja-JP" sz="2800" dirty="0">
                <a:latin typeface="Times New Roman" panose="02020603050405020304" pitchFamily="18" charset="0"/>
              </a:rPr>
              <a:t>Fractal Dimension=1/Hurst</a:t>
            </a:r>
            <a:r>
              <a:rPr lang="ja-JP" altLang="en-US" sz="2800" dirty="0">
                <a:latin typeface="Times New Roman" panose="02020603050405020304" pitchFamily="18" charset="0"/>
              </a:rPr>
              <a:t> </a:t>
            </a:r>
            <a:r>
              <a:rPr lang="en-US" altLang="ja-JP" sz="2800" dirty="0">
                <a:latin typeface="Times New Roman" panose="02020603050405020304" pitchFamily="18" charset="0"/>
              </a:rPr>
              <a:t>Index</a:t>
            </a:r>
          </a:p>
        </p:txBody>
      </p:sp>
    </p:spTree>
    <p:extLst>
      <p:ext uri="{BB962C8B-B14F-4D97-AF65-F5344CB8AC3E}">
        <p14:creationId xmlns:p14="http://schemas.microsoft.com/office/powerpoint/2010/main" val="337752118"/>
      </p:ext>
    </p:extLst>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gtEl>
                                        <p:attrNameLst>
                                          <p:attrName>fillcolor</p:attrName>
                                        </p:attrNameLst>
                                      </p:cBhvr>
                                      <p:tavLst>
                                        <p:tav tm="0">
                                          <p:val>
                                            <p:clrVal>
                                              <a:schemeClr val="accent2"/>
                                            </p:clrVal>
                                          </p:val>
                                        </p:tav>
                                        <p:tav tm="50000">
                                          <p:val>
                                            <p:clrVal>
                                              <a:schemeClr val="hlink"/>
                                            </p:clrVal>
                                          </p:val>
                                        </p:tav>
                                      </p:tavLst>
                                    </p:anim>
                                    <p:set>
                                      <p:cBhvr>
                                        <p:cTn id="9" dur="80"/>
                                        <p:tgtEl>
                                          <p:spTgt spid="4"/>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タイトル 1"/>
          <p:cNvSpPr>
            <a:spLocks noGrp="1"/>
          </p:cNvSpPr>
          <p:nvPr>
            <p:ph type="title"/>
          </p:nvPr>
        </p:nvSpPr>
        <p:spPr/>
        <p:txBody>
          <a:bodyPr/>
          <a:lstStyle/>
          <a:p>
            <a:pPr algn="ctr" fontAlgn="auto">
              <a:spcAft>
                <a:spcPts val="0"/>
              </a:spcAft>
              <a:defRPr/>
            </a:pPr>
            <a:r>
              <a:rPr lang="en-US" altLang="ja-JP" sz="3200" dirty="0">
                <a:latin typeface="+mn-ea"/>
              </a:rPr>
              <a:t>5. Uncertainty and Illusions</a:t>
            </a:r>
            <a:endParaRPr lang="ja-JP" altLang="en-US" dirty="0"/>
          </a:p>
        </p:txBody>
      </p:sp>
      <p:sp>
        <p:nvSpPr>
          <p:cNvPr id="49155" name="コンテンツ プレースホルダ 2"/>
          <p:cNvSpPr>
            <a:spLocks noGrp="1"/>
          </p:cNvSpPr>
          <p:nvPr>
            <p:ph sz="quarter" idx="1"/>
          </p:nvPr>
        </p:nvSpPr>
        <p:spPr>
          <a:xfrm>
            <a:off x="457200" y="1600200"/>
            <a:ext cx="7467600" cy="4873625"/>
          </a:xfrm>
        </p:spPr>
        <p:txBody>
          <a:bodyPr/>
          <a:lstStyle/>
          <a:p>
            <a:r>
              <a:rPr lang="en-US" altLang="ja-JP" dirty="0"/>
              <a:t>Vase and Two Persons</a:t>
            </a:r>
            <a:endParaRPr lang="ja-JP" altLang="en-US" dirty="0"/>
          </a:p>
        </p:txBody>
      </p:sp>
      <p:pic>
        <p:nvPicPr>
          <p:cNvPr id="49156" name="Picture 2" descr="rubin.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9700" y="2276475"/>
            <a:ext cx="3217863"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7" name="Picture 4" descr="http://geeks.artsjp.com/wp-content/uploads/2010/08/838B83r839382CC92D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50" y="2276475"/>
            <a:ext cx="4171950" cy="313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83825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タイトル 1"/>
          <p:cNvSpPr>
            <a:spLocks noGrp="1"/>
          </p:cNvSpPr>
          <p:nvPr>
            <p:ph type="title"/>
          </p:nvPr>
        </p:nvSpPr>
        <p:spPr/>
        <p:txBody>
          <a:bodyPr/>
          <a:lstStyle/>
          <a:p>
            <a:pPr fontAlgn="auto">
              <a:spcAft>
                <a:spcPts val="0"/>
              </a:spcAft>
              <a:defRPr/>
            </a:pPr>
            <a:r>
              <a:rPr lang="en-US" altLang="ja-JP" dirty="0"/>
              <a:t>My Wife and My Mother–in-law</a:t>
            </a:r>
            <a:endParaRPr lang="ja-JP" altLang="en-US" dirty="0"/>
          </a:p>
        </p:txBody>
      </p:sp>
      <p:pic>
        <p:nvPicPr>
          <p:cNvPr id="50180" name="Picture 2" descr="http://upload.wikimedia.org/wikipedia/commons/thumb/b/ba/Advertisement_Anchor_Buggy_Company_1890_.png/150px-Advertisement_Anchor_Buggy_Company_1890_.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1844675"/>
            <a:ext cx="2592388" cy="418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1" name="Picture 4" descr="http://upload.wikimedia.org/wikipedia/commons/thumb/4/4d/German_postcard_from_1888.png/150px-German_postcard_from_1888.pn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6463" y="1700213"/>
            <a:ext cx="3052762"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5535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23850" y="2276475"/>
            <a:ext cx="8280400" cy="2089150"/>
          </a:xfrm>
        </p:spPr>
        <p:txBody>
          <a:bodyPr/>
          <a:lstStyle/>
          <a:p>
            <a:pPr eaLnBrk="1" hangingPunct="1"/>
            <a:r>
              <a:rPr lang="en-US" altLang="ja-JP" sz="4800" dirty="0">
                <a:solidFill>
                  <a:srgbClr val="00B050"/>
                </a:solidFill>
              </a:rPr>
              <a:t>Topic 13 </a:t>
            </a:r>
            <a:r>
              <a:rPr lang="en-US" altLang="ja-JP" sz="4800" dirty="0"/>
              <a:t>Business Plan</a:t>
            </a:r>
            <a:r>
              <a:rPr lang="ja-JP" altLang="en-US" sz="4800" dirty="0"/>
              <a:t>： </a:t>
            </a:r>
            <a:r>
              <a:rPr lang="en-US" altLang="ja-JP" sz="4800" dirty="0"/>
              <a:t>Marketing and forecasting</a:t>
            </a:r>
            <a:br>
              <a:rPr lang="en-US" altLang="ja-JP" sz="4800" dirty="0">
                <a:solidFill>
                  <a:srgbClr val="000000"/>
                </a:solidFill>
                <a:latin typeface="ＭＳ Ｐゴシック" panose="020B0600070205080204" pitchFamily="50" charset="-128"/>
              </a:rPr>
            </a:br>
            <a:endParaRPr lang="en-US" altLang="ja-JP" sz="4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p:txBody>
          <a:bodyPr/>
          <a:lstStyle/>
          <a:p>
            <a:pPr fontAlgn="auto">
              <a:spcAft>
                <a:spcPts val="0"/>
              </a:spcAft>
              <a:defRPr/>
            </a:pPr>
            <a:endParaRPr lang="ja-JP" altLang="en-US" dirty="0"/>
          </a:p>
        </p:txBody>
      </p:sp>
      <p:sp>
        <p:nvSpPr>
          <p:cNvPr id="48131" name="コンテンツ プレースホルダ 2"/>
          <p:cNvSpPr>
            <a:spLocks noGrp="1"/>
          </p:cNvSpPr>
          <p:nvPr>
            <p:ph sz="quarter" idx="1"/>
          </p:nvPr>
        </p:nvSpPr>
        <p:spPr>
          <a:xfrm>
            <a:off x="457200" y="1600200"/>
            <a:ext cx="7467600" cy="4873625"/>
          </a:xfrm>
        </p:spPr>
        <p:txBody>
          <a:bodyPr/>
          <a:lstStyle/>
          <a:p>
            <a:endParaRPr lang="ja-JP" altLang="en-US" dirty="0"/>
          </a:p>
        </p:txBody>
      </p:sp>
      <p:pic>
        <p:nvPicPr>
          <p:cNvPr id="48132" name="Picture 3" descr="C:\Users\Takao Ito\Pictures\rotsnak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9753600" cy="731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92141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タイトル 1"/>
          <p:cNvSpPr>
            <a:spLocks noGrp="1"/>
          </p:cNvSpPr>
          <p:nvPr>
            <p:ph type="title"/>
          </p:nvPr>
        </p:nvSpPr>
        <p:spPr/>
        <p:txBody>
          <a:bodyPr/>
          <a:lstStyle/>
          <a:p>
            <a:pPr algn="ctr" fontAlgn="auto">
              <a:spcAft>
                <a:spcPts val="0"/>
              </a:spcAft>
              <a:defRPr/>
            </a:pPr>
            <a:r>
              <a:rPr lang="en-US" altLang="ja-JP" sz="3600" dirty="0">
                <a:latin typeface="+mn-ea"/>
                <a:ea typeface="+mn-ea"/>
              </a:rPr>
              <a:t>6. Prospect Theory</a:t>
            </a:r>
            <a:endParaRPr lang="ja-JP" altLang="en-US" sz="3600" dirty="0">
              <a:latin typeface="+mn-ea"/>
              <a:ea typeface="+mn-ea"/>
            </a:endParaRPr>
          </a:p>
        </p:txBody>
      </p:sp>
      <p:sp>
        <p:nvSpPr>
          <p:cNvPr id="51203" name="コンテンツ プレースホルダ 2"/>
          <p:cNvSpPr>
            <a:spLocks noGrp="1"/>
          </p:cNvSpPr>
          <p:nvPr>
            <p:ph sz="quarter" idx="1"/>
          </p:nvPr>
        </p:nvSpPr>
        <p:spPr>
          <a:xfrm>
            <a:off x="395536" y="1556793"/>
            <a:ext cx="7992888" cy="4896544"/>
          </a:xfrm>
        </p:spPr>
        <p:txBody>
          <a:bodyPr/>
          <a:lstStyle/>
          <a:p>
            <a:r>
              <a:rPr lang="en-US" altLang="ja-JP" sz="3600" dirty="0"/>
              <a:t>A theory that people value gains and losses differently and, as such, will base decisions on perceived gains rather than perceived losses. Thus, if a person were given two equal choices, one expressed in terms of possible gains and the other in possible losses, people would choose the former. </a:t>
            </a:r>
            <a:endParaRPr lang="ja-JP" altLang="en-US" sz="3600" dirty="0"/>
          </a:p>
        </p:txBody>
      </p:sp>
    </p:spTree>
    <p:extLst>
      <p:ext uri="{BB962C8B-B14F-4D97-AF65-F5344CB8AC3E}">
        <p14:creationId xmlns:p14="http://schemas.microsoft.com/office/powerpoint/2010/main" val="31849693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pPr fontAlgn="auto">
              <a:spcAft>
                <a:spcPts val="0"/>
              </a:spcAft>
              <a:defRPr/>
            </a:pPr>
            <a:r>
              <a:rPr lang="en-US" altLang="ja-JP" dirty="0"/>
              <a:t>Example</a:t>
            </a:r>
            <a:endParaRPr lang="ja-JP" altLang="en-US" dirty="0"/>
          </a:p>
        </p:txBody>
      </p:sp>
      <p:sp>
        <p:nvSpPr>
          <p:cNvPr id="52227" name="コンテンツ プレースホルダ 2"/>
          <p:cNvSpPr>
            <a:spLocks noGrp="1"/>
          </p:cNvSpPr>
          <p:nvPr>
            <p:ph sz="quarter" idx="1"/>
          </p:nvPr>
        </p:nvSpPr>
        <p:spPr>
          <a:xfrm>
            <a:off x="457200" y="1600200"/>
            <a:ext cx="7467600" cy="4873625"/>
          </a:xfrm>
        </p:spPr>
        <p:txBody>
          <a:bodyPr/>
          <a:lstStyle/>
          <a:p>
            <a:r>
              <a:rPr lang="en-US" altLang="ja-JP" sz="4400" dirty="0"/>
              <a:t>Expectation value is same 90</a:t>
            </a:r>
          </a:p>
          <a:p>
            <a:r>
              <a:rPr lang="en-US" altLang="ja-JP" sz="4400" dirty="0"/>
              <a:t>A case: E(x)=0.9*100=90</a:t>
            </a:r>
          </a:p>
          <a:p>
            <a:r>
              <a:rPr lang="en-US" altLang="ja-JP" sz="4400" dirty="0"/>
              <a:t>B case: E(x)=0.1*900=90</a:t>
            </a:r>
            <a:endParaRPr lang="ja-JP" altLang="en-US" sz="4400" dirty="0"/>
          </a:p>
        </p:txBody>
      </p:sp>
    </p:spTree>
    <p:extLst>
      <p:ext uri="{BB962C8B-B14F-4D97-AF65-F5344CB8AC3E}">
        <p14:creationId xmlns:p14="http://schemas.microsoft.com/office/powerpoint/2010/main" val="23224945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468313" y="2636838"/>
            <a:ext cx="8229600" cy="1258887"/>
          </a:xfrm>
        </p:spPr>
        <p:txBody>
          <a:bodyPr/>
          <a:lstStyle/>
          <a:p>
            <a:pPr eaLnBrk="1" hangingPunct="1"/>
            <a:r>
              <a:rPr lang="en-US" altLang="ja-JP" sz="4800" b="1" dirty="0"/>
              <a:t>Thank you for your attention!</a:t>
            </a:r>
            <a:endParaRPr lang="ja-JP" altLang="en-US" sz="4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en-US" altLang="ja-JP" dirty="0"/>
              <a:t>Agenda</a:t>
            </a:r>
            <a:endParaRPr lang="ja-JP" altLang="en-US" dirty="0"/>
          </a:p>
        </p:txBody>
      </p:sp>
      <p:sp>
        <p:nvSpPr>
          <p:cNvPr id="3" name="コンテンツ プレースホルダー 2"/>
          <p:cNvSpPr>
            <a:spLocks noGrp="1"/>
          </p:cNvSpPr>
          <p:nvPr>
            <p:ph idx="1"/>
          </p:nvPr>
        </p:nvSpPr>
        <p:spPr>
          <a:xfrm>
            <a:off x="323528" y="1916832"/>
            <a:ext cx="8351838" cy="3528392"/>
          </a:xfrm>
        </p:spPr>
        <p:txBody>
          <a:bodyPr/>
          <a:lstStyle/>
          <a:p>
            <a:pPr marL="742950" indent="-742950">
              <a:buFont typeface="Arial" panose="020B0604020202020204" pitchFamily="34" charset="0"/>
              <a:buAutoNum type="arabicPeriod"/>
              <a:defRPr/>
            </a:pPr>
            <a:r>
              <a:rPr lang="en-US" altLang="ja-JP" sz="3200" dirty="0">
                <a:latin typeface="+mn-ea"/>
              </a:rPr>
              <a:t>Key Planning Elements of Business Plan</a:t>
            </a:r>
          </a:p>
          <a:p>
            <a:pPr marL="742950" indent="-742950">
              <a:buFont typeface="Arial" panose="020B0604020202020204" pitchFamily="34" charset="0"/>
              <a:buAutoNum type="arabicPeriod"/>
              <a:defRPr/>
            </a:pPr>
            <a:r>
              <a:rPr lang="en-US" altLang="ja-JP" sz="3200" dirty="0">
                <a:latin typeface="+mn-ea"/>
              </a:rPr>
              <a:t>Other Issues of Business Plan </a:t>
            </a:r>
          </a:p>
          <a:p>
            <a:pPr marL="742950" indent="-742950">
              <a:buFont typeface="Arial" panose="020B0604020202020204" pitchFamily="34" charset="0"/>
              <a:buAutoNum type="arabicPeriod"/>
              <a:defRPr/>
            </a:pPr>
            <a:r>
              <a:rPr lang="en-US" altLang="ja-JP" sz="3200" dirty="0">
                <a:latin typeface="+mn-ea"/>
              </a:rPr>
              <a:t>Marketing </a:t>
            </a:r>
          </a:p>
          <a:p>
            <a:pPr marL="742950" indent="-742950">
              <a:buFont typeface="Arial" panose="020B0604020202020204" pitchFamily="34" charset="0"/>
              <a:buAutoNum type="arabicPeriod"/>
              <a:defRPr/>
            </a:pPr>
            <a:r>
              <a:rPr lang="en-US" altLang="ja-JP" sz="3200" dirty="0">
                <a:latin typeface="+mn-ea"/>
              </a:rPr>
              <a:t>Forecasting and Complex Systems Theory</a:t>
            </a:r>
          </a:p>
          <a:p>
            <a:pPr marL="742950" indent="-742950">
              <a:buFont typeface="Arial" panose="020B0604020202020204" pitchFamily="34" charset="0"/>
              <a:buAutoNum type="arabicPeriod"/>
              <a:defRPr/>
            </a:pPr>
            <a:r>
              <a:rPr lang="en-US" altLang="ja-JP" sz="3200" dirty="0">
                <a:latin typeface="+mn-ea"/>
              </a:rPr>
              <a:t>Uncertainty and Illusions</a:t>
            </a:r>
          </a:p>
          <a:p>
            <a:pPr marL="742950" indent="-742950">
              <a:buFont typeface="Arial" panose="020B0604020202020204" pitchFamily="34" charset="0"/>
              <a:buAutoNum type="arabicPeriod"/>
              <a:defRPr/>
            </a:pPr>
            <a:r>
              <a:rPr lang="en-US" altLang="ja-JP" sz="3200" dirty="0">
                <a:latin typeface="+mn-ea"/>
              </a:rPr>
              <a:t>Prospect Theory</a:t>
            </a:r>
            <a:endParaRPr lang="ja-JP" altLang="en-US" sz="3200" dirty="0">
              <a:latin typeface="+mn-ea"/>
              <a:cs typeface="Times New Roman" panose="02020603050405020304" pitchFamily="18" charset="0"/>
            </a:endParaRPr>
          </a:p>
        </p:txBody>
      </p:sp>
      <p:sp>
        <p:nvSpPr>
          <p:cNvPr id="11268"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120EEBB9-C41F-4E09-8253-1EB739C1E5C7}" type="slidenum">
              <a:rPr lang="en-US" altLang="ja-JP" smtClean="0">
                <a:solidFill>
                  <a:srgbClr val="898989"/>
                </a:solidFill>
              </a:rPr>
              <a:pPr/>
              <a:t>5</a:t>
            </a:fld>
            <a:endParaRPr lang="en-US" altLang="ja-JP" dirty="0">
              <a:solidFill>
                <a:srgbClr val="898989"/>
              </a:solidFill>
            </a:endParaRPr>
          </a:p>
        </p:txBody>
      </p:sp>
    </p:spTree>
    <p:extLst>
      <p:ext uri="{BB962C8B-B14F-4D97-AF65-F5344CB8AC3E}">
        <p14:creationId xmlns:p14="http://schemas.microsoft.com/office/powerpoint/2010/main" val="1802989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5"/>
            <a:ext cx="8047806" cy="1325563"/>
          </a:xfrm>
        </p:spPr>
        <p:txBody>
          <a:bodyPr/>
          <a:lstStyle/>
          <a:p>
            <a:r>
              <a:rPr kumimoji="1" lang="ja-JP" altLang="en-US" sz="3400" dirty="0">
                <a:latin typeface="+mn-ea"/>
                <a:ea typeface="+mn-ea"/>
              </a:rPr>
              <a:t>１．</a:t>
            </a:r>
            <a:r>
              <a:rPr kumimoji="1" lang="en-US" altLang="ja-JP" sz="3400" dirty="0">
                <a:latin typeface="+mn-ea"/>
                <a:ea typeface="+mn-ea"/>
              </a:rPr>
              <a:t>Key Planning Elements of Business Plan</a:t>
            </a:r>
            <a:endParaRPr kumimoji="1" lang="ja-JP" altLang="en-US" sz="3400" dirty="0">
              <a:latin typeface="+mn-ea"/>
              <a:ea typeface="+mn-ea"/>
            </a:endParaRPr>
          </a:p>
        </p:txBody>
      </p:sp>
      <p:sp>
        <p:nvSpPr>
          <p:cNvPr id="3" name="コンテンツ プレースホルダー 2"/>
          <p:cNvSpPr>
            <a:spLocks noGrp="1"/>
          </p:cNvSpPr>
          <p:nvPr>
            <p:ph idx="1"/>
          </p:nvPr>
        </p:nvSpPr>
        <p:spPr/>
        <p:txBody>
          <a:bodyPr/>
          <a:lstStyle/>
          <a:p>
            <a:r>
              <a:rPr lang="en-US" altLang="ja-JP" sz="3600" dirty="0"/>
              <a:t>the finance</a:t>
            </a:r>
          </a:p>
          <a:p>
            <a:r>
              <a:rPr lang="en-US" altLang="ja-JP" sz="3600" dirty="0"/>
              <a:t>the idea</a:t>
            </a:r>
          </a:p>
          <a:p>
            <a:r>
              <a:rPr lang="en-US" altLang="ja-JP" sz="3600" dirty="0"/>
              <a:t>the People</a:t>
            </a:r>
          </a:p>
          <a:p>
            <a:r>
              <a:rPr lang="en-US" altLang="ja-JP" sz="3600" dirty="0"/>
              <a:t>the Opportunity</a:t>
            </a:r>
          </a:p>
          <a:p>
            <a:r>
              <a:rPr lang="en-US" altLang="ja-JP" sz="3600" dirty="0"/>
              <a:t>the Competition</a:t>
            </a:r>
          </a:p>
          <a:p>
            <a:r>
              <a:rPr kumimoji="1" lang="en-US" altLang="ja-JP" sz="3600" dirty="0"/>
              <a:t>the Context</a:t>
            </a:r>
          </a:p>
          <a:p>
            <a:r>
              <a:rPr kumimoji="1" lang="en-US" altLang="ja-JP" sz="3600" dirty="0"/>
              <a:t>the risk and reward</a:t>
            </a:r>
            <a:endParaRPr kumimoji="1" lang="ja-JP" altLang="en-US" sz="3600" dirty="0"/>
          </a:p>
        </p:txBody>
      </p:sp>
    </p:spTree>
    <p:extLst>
      <p:ext uri="{BB962C8B-B14F-4D97-AF65-F5344CB8AC3E}">
        <p14:creationId xmlns:p14="http://schemas.microsoft.com/office/powerpoint/2010/main" val="1945039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The People</a:t>
            </a:r>
            <a:endParaRPr kumimoji="1" lang="ja-JP" altLang="en-US" dirty="0"/>
          </a:p>
        </p:txBody>
      </p:sp>
      <p:sp>
        <p:nvSpPr>
          <p:cNvPr id="3" name="コンテンツ プレースホルダー 2"/>
          <p:cNvSpPr>
            <a:spLocks noGrp="1"/>
          </p:cNvSpPr>
          <p:nvPr>
            <p:ph idx="1"/>
          </p:nvPr>
        </p:nvSpPr>
        <p:spPr>
          <a:xfrm>
            <a:off x="323528" y="1340768"/>
            <a:ext cx="8424936" cy="4351338"/>
          </a:xfrm>
        </p:spPr>
        <p:txBody>
          <a:bodyPr>
            <a:noAutofit/>
          </a:bodyPr>
          <a:lstStyle/>
          <a:p>
            <a:r>
              <a:rPr kumimoji="1" lang="en-US" altLang="ja-JP" sz="3200" dirty="0"/>
              <a:t>The people should be energetic and have skills and expertise directly relevant to the venture</a:t>
            </a:r>
          </a:p>
          <a:p>
            <a:r>
              <a:rPr lang="en-US" altLang="ja-JP" sz="3200" dirty="0"/>
              <a:t>More important even than the idea</a:t>
            </a:r>
          </a:p>
          <a:p>
            <a:r>
              <a:rPr kumimoji="1" lang="en-US" altLang="ja-JP" sz="3200" dirty="0"/>
              <a:t>Arthur Rock</a:t>
            </a:r>
            <a:r>
              <a:rPr kumimoji="1" lang="ja-JP" altLang="en-US" sz="3200" dirty="0"/>
              <a:t>（</a:t>
            </a:r>
            <a:r>
              <a:rPr kumimoji="1" lang="en-US" altLang="ja-JP" sz="3200" dirty="0"/>
              <a:t>a legendary venture capitalist who helped start Intel, </a:t>
            </a:r>
            <a:r>
              <a:rPr lang="en-US" altLang="ja-JP" sz="3200" dirty="0"/>
              <a:t>Tele</a:t>
            </a:r>
            <a:r>
              <a:rPr kumimoji="1" lang="en-US" altLang="ja-JP" sz="3200" dirty="0"/>
              <a:t>dyne and Apple</a:t>
            </a:r>
            <a:r>
              <a:rPr kumimoji="1" lang="ja-JP" altLang="en-US" sz="3200" dirty="0"/>
              <a:t>）：</a:t>
            </a:r>
            <a:r>
              <a:rPr lang="en-US" altLang="ja-JP" sz="3200" dirty="0"/>
              <a:t> I invest in people, not ideas. If you can find good people, if they’re wrong with the product, they’ll make a switch.</a:t>
            </a:r>
            <a:endParaRPr kumimoji="1" lang="ja-JP" altLang="en-US" sz="3200" dirty="0"/>
          </a:p>
        </p:txBody>
      </p:sp>
    </p:spTree>
    <p:extLst>
      <p:ext uri="{BB962C8B-B14F-4D97-AF65-F5344CB8AC3E}">
        <p14:creationId xmlns:p14="http://schemas.microsoft.com/office/powerpoint/2010/main" val="1320884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Opportunity</a:t>
            </a:r>
            <a:endParaRPr kumimoji="1" lang="ja-JP" altLang="en-US" dirty="0"/>
          </a:p>
        </p:txBody>
      </p:sp>
      <p:sp>
        <p:nvSpPr>
          <p:cNvPr id="3" name="コンテンツ プレースホルダー 2"/>
          <p:cNvSpPr>
            <a:spLocks noGrp="1"/>
          </p:cNvSpPr>
          <p:nvPr>
            <p:ph idx="1"/>
          </p:nvPr>
        </p:nvSpPr>
        <p:spPr>
          <a:xfrm>
            <a:off x="395536" y="1556792"/>
            <a:ext cx="8496944" cy="4824536"/>
          </a:xfrm>
        </p:spPr>
        <p:txBody>
          <a:bodyPr>
            <a:normAutofit fontScale="92500"/>
          </a:bodyPr>
          <a:lstStyle/>
          <a:p>
            <a:r>
              <a:rPr kumimoji="1" lang="en-US" altLang="ja-JP" sz="3600" dirty="0"/>
              <a:t>The opportunity should provide a competitive advantage that can be defended. </a:t>
            </a:r>
          </a:p>
          <a:p>
            <a:r>
              <a:rPr lang="en-US" altLang="ja-JP" sz="3600" dirty="0"/>
              <a:t>Customers are the focus here: who is the customer? How does the customer make decisions? How will the product be priced? How will the venture reach all customer segments? How much does it cost to acquire and support a customer, and to produce and deliver the product? How easy or difficult is it to retain a customer?</a:t>
            </a:r>
          </a:p>
          <a:p>
            <a:endParaRPr kumimoji="1" lang="ja-JP" altLang="en-US" dirty="0"/>
          </a:p>
        </p:txBody>
      </p:sp>
    </p:spTree>
    <p:extLst>
      <p:ext uri="{BB962C8B-B14F-4D97-AF65-F5344CB8AC3E}">
        <p14:creationId xmlns:p14="http://schemas.microsoft.com/office/powerpoint/2010/main" val="2510612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The competition</a:t>
            </a:r>
            <a:endParaRPr kumimoji="1" lang="ja-JP" altLang="en-US" dirty="0"/>
          </a:p>
        </p:txBody>
      </p:sp>
      <p:sp>
        <p:nvSpPr>
          <p:cNvPr id="3" name="コンテンツ プレースホルダー 2"/>
          <p:cNvSpPr>
            <a:spLocks noGrp="1"/>
          </p:cNvSpPr>
          <p:nvPr>
            <p:ph idx="1"/>
          </p:nvPr>
        </p:nvSpPr>
        <p:spPr>
          <a:xfrm>
            <a:off x="251520" y="1412776"/>
            <a:ext cx="8568952" cy="4764187"/>
          </a:xfrm>
        </p:spPr>
        <p:txBody>
          <a:bodyPr>
            <a:noAutofit/>
          </a:bodyPr>
          <a:lstStyle/>
          <a:p>
            <a:r>
              <a:rPr kumimoji="1" lang="en-US" altLang="ja-JP" sz="3000" dirty="0"/>
              <a:t>It is essential to fully consider competition.</a:t>
            </a:r>
          </a:p>
          <a:p>
            <a:r>
              <a:rPr kumimoji="1" lang="en-US" altLang="ja-JP" sz="3000" dirty="0"/>
              <a:t>The plan must identify current competitors and their strengths and weaknesses, predict how they will respond to the new venture potential competitors, and consider how to collaborate with actual or potential competitors.</a:t>
            </a:r>
            <a:endParaRPr lang="en-US" altLang="ja-JP" sz="3000" dirty="0"/>
          </a:p>
          <a:p>
            <a:r>
              <a:rPr kumimoji="1" lang="en-US" altLang="ja-JP" sz="3000" dirty="0"/>
              <a:t>Andrew Busey</a:t>
            </a:r>
            <a:r>
              <a:rPr kumimoji="1" lang="ja-JP" altLang="en-US" sz="3000" dirty="0"/>
              <a:t>： </a:t>
            </a:r>
            <a:r>
              <a:rPr kumimoji="1" lang="en-US" altLang="ja-JP" sz="3000" dirty="0"/>
              <a:t>created ichat which became the leading provider of software for chatroom. American Online and Microsoft started competing directly with him. Busey responded by collaboration with IBM; the Lotus division bundled ichat’s software with its Internet-ready version of Notes.</a:t>
            </a:r>
            <a:endParaRPr kumimoji="1" lang="ja-JP" altLang="en-US" sz="3000" dirty="0"/>
          </a:p>
        </p:txBody>
      </p:sp>
    </p:spTree>
    <p:extLst>
      <p:ext uri="{BB962C8B-B14F-4D97-AF65-F5344CB8AC3E}">
        <p14:creationId xmlns:p14="http://schemas.microsoft.com/office/powerpoint/2010/main" val="2465004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4|1.3|11.8"/>
</p:tagLst>
</file>

<file path=ppt/tags/tag2.xml><?xml version="1.0" encoding="utf-8"?>
<p:tagLst xmlns:a="http://schemas.openxmlformats.org/drawingml/2006/main" xmlns:r="http://schemas.openxmlformats.org/officeDocument/2006/relationships" xmlns:p="http://schemas.openxmlformats.org/presentationml/2006/main">
  <p:tag name="TIMING" val="|0.4|1.3|11.8"/>
</p:tagLst>
</file>

<file path=ppt/tags/tag3.xml><?xml version="1.0" encoding="utf-8"?>
<p:tagLst xmlns:a="http://schemas.openxmlformats.org/drawingml/2006/main" xmlns:r="http://schemas.openxmlformats.org/officeDocument/2006/relationships" xmlns:p="http://schemas.openxmlformats.org/presentationml/2006/main">
  <p:tag name="TIMING" val="|0.4|1.3|11.8"/>
</p:tagLst>
</file>

<file path=ppt/tags/tag4.xml><?xml version="1.0" encoding="utf-8"?>
<p:tagLst xmlns:a="http://schemas.openxmlformats.org/drawingml/2006/main" xmlns:r="http://schemas.openxmlformats.org/officeDocument/2006/relationships" xmlns:p="http://schemas.openxmlformats.org/presentationml/2006/main">
  <p:tag name="TIMING" val="|0.4|1.3|11.8"/>
</p:tagLst>
</file>

<file path=ppt/tags/tag5.xml><?xml version="1.0" encoding="utf-8"?>
<p:tagLst xmlns:a="http://schemas.openxmlformats.org/drawingml/2006/main" xmlns:r="http://schemas.openxmlformats.org/officeDocument/2006/relationships" xmlns:p="http://schemas.openxmlformats.org/presentationml/2006/main">
  <p:tag name="TIMING" val="|0.4|1.3|11.8"/>
</p:tagLst>
</file>

<file path=ppt/tags/tag6.xml><?xml version="1.0" encoding="utf-8"?>
<p:tagLst xmlns:a="http://schemas.openxmlformats.org/drawingml/2006/main" xmlns:r="http://schemas.openxmlformats.org/officeDocument/2006/relationships" xmlns:p="http://schemas.openxmlformats.org/presentationml/2006/main">
  <p:tag name="TIMING" val="|0.4|1.3|11.8"/>
</p:tagLst>
</file>

<file path=ppt/tags/tag7.xml><?xml version="1.0" encoding="utf-8"?>
<p:tagLst xmlns:a="http://schemas.openxmlformats.org/drawingml/2006/main" xmlns:r="http://schemas.openxmlformats.org/officeDocument/2006/relationships" xmlns:p="http://schemas.openxmlformats.org/presentationml/2006/main">
  <p:tag name="TIMING" val="|0.4|1.3|11.8"/>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993</TotalTime>
  <Words>2569</Words>
  <Application>Microsoft Office PowerPoint</Application>
  <PresentationFormat>画面に合わせる (4:3)</PresentationFormat>
  <Paragraphs>412</Paragraphs>
  <Slides>43</Slides>
  <Notes>21</Notes>
  <HiddenSlides>1</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1</vt:i4>
      </vt:variant>
      <vt:variant>
        <vt:lpstr>スライド タイトル</vt:lpstr>
      </vt:variant>
      <vt:variant>
        <vt:i4>43</vt:i4>
      </vt:variant>
    </vt:vector>
  </HeadingPairs>
  <TitlesOfParts>
    <vt:vector size="54" baseType="lpstr">
      <vt:lpstr>ＭＳ Ｐゴシック</vt:lpstr>
      <vt:lpstr>游ゴシック</vt:lpstr>
      <vt:lpstr>Arial</vt:lpstr>
      <vt:lpstr>Calibri</vt:lpstr>
      <vt:lpstr>Calibri Light</vt:lpstr>
      <vt:lpstr>Cambria Math</vt:lpstr>
      <vt:lpstr>Century</vt:lpstr>
      <vt:lpstr>Times New Roman</vt:lpstr>
      <vt:lpstr>Wingdings</vt:lpstr>
      <vt:lpstr>Office テーマ</vt:lpstr>
      <vt:lpstr>数式</vt:lpstr>
      <vt:lpstr>The MOT and Venture Business</vt:lpstr>
      <vt:lpstr>Lecture Schedule </vt:lpstr>
      <vt:lpstr>Schedule </vt:lpstr>
      <vt:lpstr>Topic 13 Business Plan： Marketing and forecasting </vt:lpstr>
      <vt:lpstr>Agenda</vt:lpstr>
      <vt:lpstr>１．Key Planning Elements of Business Plan</vt:lpstr>
      <vt:lpstr>The People</vt:lpstr>
      <vt:lpstr>Opportunity</vt:lpstr>
      <vt:lpstr>The competition</vt:lpstr>
      <vt:lpstr>Context</vt:lpstr>
      <vt:lpstr>Risk and reward</vt:lpstr>
      <vt:lpstr>Discussions</vt:lpstr>
      <vt:lpstr>２．Other Issues of Business Plan</vt:lpstr>
      <vt:lpstr>Selling the plan</vt:lpstr>
      <vt:lpstr>Nonfinancial resources</vt:lpstr>
      <vt:lpstr>Legitimacy</vt:lpstr>
      <vt:lpstr>Networks</vt:lpstr>
      <vt:lpstr>Top management teams</vt:lpstr>
      <vt:lpstr>Advisory boards</vt:lpstr>
      <vt:lpstr>Partners</vt:lpstr>
      <vt:lpstr>３．Marketing</vt:lpstr>
      <vt:lpstr>Ansoff’s matrix</vt:lpstr>
      <vt:lpstr>4P in Marketing </vt:lpstr>
      <vt:lpstr>Reviewing Marketing Concepts</vt:lpstr>
      <vt:lpstr>Reviewing Marketing Concepts</vt:lpstr>
      <vt:lpstr>Reviewing Marketing Concepts</vt:lpstr>
      <vt:lpstr>Reviewing Marketing Concepts</vt:lpstr>
      <vt:lpstr>Reviewing Marketing Concepts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5. Uncertainty and Illusions</vt:lpstr>
      <vt:lpstr>My Wife and My Mother–in-law</vt:lpstr>
      <vt:lpstr>PowerPoint プレゼンテーション</vt:lpstr>
      <vt:lpstr>6. Prospect Theory</vt:lpstr>
      <vt:lpstr>Example</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 and Venture Business</dc:title>
  <dc:creator>itotakao</dc:creator>
  <cp:lastModifiedBy>伊藤　孝夫</cp:lastModifiedBy>
  <cp:revision>136</cp:revision>
  <dcterms:created xsi:type="dcterms:W3CDTF">2009-10-22T07:47:52Z</dcterms:created>
  <dcterms:modified xsi:type="dcterms:W3CDTF">2023-09-07T03:24:46Z</dcterms:modified>
</cp:coreProperties>
</file>