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 id="2147484007" r:id="rId2"/>
  </p:sldMasterIdLst>
  <p:notesMasterIdLst>
    <p:notesMasterId r:id="rId53"/>
  </p:notesMasterIdLst>
  <p:handoutMasterIdLst>
    <p:handoutMasterId r:id="rId54"/>
  </p:handoutMasterIdLst>
  <p:sldIdLst>
    <p:sldId id="478" r:id="rId3"/>
    <p:sldId id="479" r:id="rId4"/>
    <p:sldId id="298" r:id="rId5"/>
    <p:sldId id="458" r:id="rId6"/>
    <p:sldId id="438" r:id="rId7"/>
    <p:sldId id="481" r:id="rId8"/>
    <p:sldId id="439" r:id="rId9"/>
    <p:sldId id="440" r:id="rId10"/>
    <p:sldId id="441" r:id="rId11"/>
    <p:sldId id="460" r:id="rId12"/>
    <p:sldId id="482" r:id="rId13"/>
    <p:sldId id="505" r:id="rId14"/>
    <p:sldId id="374" r:id="rId15"/>
    <p:sldId id="345" r:id="rId16"/>
    <p:sldId id="336" r:id="rId17"/>
    <p:sldId id="343" r:id="rId18"/>
    <p:sldId id="461" r:id="rId19"/>
    <p:sldId id="462" r:id="rId20"/>
    <p:sldId id="463" r:id="rId21"/>
    <p:sldId id="464" r:id="rId22"/>
    <p:sldId id="465" r:id="rId23"/>
    <p:sldId id="467" r:id="rId24"/>
    <p:sldId id="466" r:id="rId25"/>
    <p:sldId id="468" r:id="rId26"/>
    <p:sldId id="469" r:id="rId27"/>
    <p:sldId id="470" r:id="rId28"/>
    <p:sldId id="471" r:id="rId29"/>
    <p:sldId id="472" r:id="rId30"/>
    <p:sldId id="473" r:id="rId31"/>
    <p:sldId id="474" r:id="rId32"/>
    <p:sldId id="475" r:id="rId33"/>
    <p:sldId id="431" r:id="rId34"/>
    <p:sldId id="432" r:id="rId35"/>
    <p:sldId id="433" r:id="rId36"/>
    <p:sldId id="434" r:id="rId37"/>
    <p:sldId id="435" r:id="rId38"/>
    <p:sldId id="436" r:id="rId39"/>
    <p:sldId id="480" r:id="rId40"/>
    <p:sldId id="504" r:id="rId41"/>
    <p:sldId id="506" r:id="rId42"/>
    <p:sldId id="483" r:id="rId43"/>
    <p:sldId id="484" r:id="rId44"/>
    <p:sldId id="485" r:id="rId45"/>
    <p:sldId id="486" r:id="rId46"/>
    <p:sldId id="516" r:id="rId47"/>
    <p:sldId id="487" r:id="rId48"/>
    <p:sldId id="517" r:id="rId49"/>
    <p:sldId id="449" r:id="rId50"/>
    <p:sldId id="450" r:id="rId51"/>
    <p:sldId id="289" r:id="rId52"/>
  </p:sldIdLst>
  <p:sldSz cx="9144000" cy="6858000" type="screen4x3"/>
  <p:notesSz cx="7099300" cy="10234613"/>
  <p:defaultTextStyle>
    <a:defPPr>
      <a:defRPr lang="ja-JP"/>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845F43-65ED-4BF2-A41E-555162585B39}" v="9" dt="2023-09-07T03:34:43.0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3" autoAdjust="0"/>
    <p:restoredTop sz="77419" autoAdjust="0"/>
  </p:normalViewPr>
  <p:slideViewPr>
    <p:cSldViewPr>
      <p:cViewPr varScale="1">
        <p:scale>
          <a:sx n="53" d="100"/>
          <a:sy n="53" d="100"/>
        </p:scale>
        <p:origin x="738" y="72"/>
      </p:cViewPr>
      <p:guideLst>
        <p:guide orient="horz" pos="2160"/>
        <p:guide pos="2880"/>
      </p:guideLst>
    </p:cSldViewPr>
  </p:slideViewPr>
  <p:outlineViewPr>
    <p:cViewPr>
      <p:scale>
        <a:sx n="33" d="100"/>
        <a:sy n="33" d="100"/>
      </p:scale>
      <p:origin x="0" y="-116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1" d="100"/>
          <a:sy n="81" d="100"/>
        </p:scale>
        <p:origin x="5910"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microsoft.com/office/2016/11/relationships/changesInfo" Target="changesInfos/changesInfo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伊藤　孝夫" userId="7223191e-6c99-4ba4-b4dc-210160b35a3d" providerId="ADAL" clId="{DC9537FB-25EB-41AC-8E47-7FC21A6FCB4B}"/>
    <pc:docChg chg="delSld">
      <pc:chgData name="伊藤　孝夫" userId="7223191e-6c99-4ba4-b4dc-210160b35a3d" providerId="ADAL" clId="{DC9537FB-25EB-41AC-8E47-7FC21A6FCB4B}" dt="2022-10-19T05:53:38.723" v="0" actId="2696"/>
      <pc:docMkLst>
        <pc:docMk/>
      </pc:docMkLst>
      <pc:sldChg chg="del">
        <pc:chgData name="伊藤　孝夫" userId="7223191e-6c99-4ba4-b4dc-210160b35a3d" providerId="ADAL" clId="{DC9537FB-25EB-41AC-8E47-7FC21A6FCB4B}" dt="2022-10-19T05:53:38.723" v="0" actId="2696"/>
        <pc:sldMkLst>
          <pc:docMk/>
          <pc:sldMk cId="1689495397" sldId="477"/>
        </pc:sldMkLst>
      </pc:sldChg>
    </pc:docChg>
  </pc:docChgLst>
  <pc:docChgLst>
    <pc:chgData name="伊藤　孝夫" userId="7223191e-6c99-4ba4-b4dc-210160b35a3d" providerId="ADAL" clId="{30845F43-65ED-4BF2-A41E-555162585B39}"/>
    <pc:docChg chg="addSld delSld modSld">
      <pc:chgData name="伊藤　孝夫" userId="7223191e-6c99-4ba4-b4dc-210160b35a3d" providerId="ADAL" clId="{30845F43-65ED-4BF2-A41E-555162585B39}" dt="2023-09-07T03:36:13.306" v="42" actId="2"/>
      <pc:docMkLst>
        <pc:docMk/>
      </pc:docMkLst>
      <pc:sldChg chg="del">
        <pc:chgData name="伊藤　孝夫" userId="7223191e-6c99-4ba4-b4dc-210160b35a3d" providerId="ADAL" clId="{30845F43-65ED-4BF2-A41E-555162585B39}" dt="2023-09-07T03:25:35.236" v="0" actId="2696"/>
        <pc:sldMkLst>
          <pc:docMk/>
          <pc:sldMk cId="2934623251" sldId="326"/>
        </pc:sldMkLst>
      </pc:sldChg>
      <pc:sldChg chg="modSp mod modNotesTx">
        <pc:chgData name="伊藤　孝夫" userId="7223191e-6c99-4ba4-b4dc-210160b35a3d" providerId="ADAL" clId="{30845F43-65ED-4BF2-A41E-555162585B39}" dt="2023-09-07T03:36:13.306" v="42" actId="2"/>
        <pc:sldMkLst>
          <pc:docMk/>
          <pc:sldMk cId="0" sldId="345"/>
        </pc:sldMkLst>
        <pc:graphicFrameChg chg="modGraphic">
          <ac:chgData name="伊藤　孝夫" userId="7223191e-6c99-4ba4-b4dc-210160b35a3d" providerId="ADAL" clId="{30845F43-65ED-4BF2-A41E-555162585B39}" dt="2023-09-07T03:36:11.610" v="41" actId="2"/>
          <ac:graphicFrameMkLst>
            <pc:docMk/>
            <pc:sldMk cId="0" sldId="345"/>
            <ac:graphicFrameMk id="4" creationId="{B69DFF5C-4976-013C-E9C0-8E9F60D36B03}"/>
          </ac:graphicFrameMkLst>
        </pc:graphicFrameChg>
      </pc:sldChg>
      <pc:sldChg chg="modSp mod">
        <pc:chgData name="伊藤　孝夫" userId="7223191e-6c99-4ba4-b4dc-210160b35a3d" providerId="ADAL" clId="{30845F43-65ED-4BF2-A41E-555162585B39}" dt="2023-09-07T03:27:50.574" v="7" actId="6549"/>
        <pc:sldMkLst>
          <pc:docMk/>
          <pc:sldMk cId="773544717" sldId="458"/>
        </pc:sldMkLst>
        <pc:spChg chg="mod">
          <ac:chgData name="伊藤　孝夫" userId="7223191e-6c99-4ba4-b4dc-210160b35a3d" providerId="ADAL" clId="{30845F43-65ED-4BF2-A41E-555162585B39}" dt="2023-09-07T03:27:50.574" v="7" actId="6549"/>
          <ac:spMkLst>
            <pc:docMk/>
            <pc:sldMk cId="773544717" sldId="458"/>
            <ac:spMk id="3" creationId="{00000000-0000-0000-0000-000000000000}"/>
          </ac:spMkLst>
        </pc:spChg>
      </pc:sldChg>
      <pc:sldChg chg="modSp mod">
        <pc:chgData name="伊藤　孝夫" userId="7223191e-6c99-4ba4-b4dc-210160b35a3d" providerId="ADAL" clId="{30845F43-65ED-4BF2-A41E-555162585B39}" dt="2023-09-07T03:32:10.309" v="11" actId="20577"/>
        <pc:sldMkLst>
          <pc:docMk/>
          <pc:sldMk cId="1852246756" sldId="461"/>
        </pc:sldMkLst>
        <pc:spChg chg="mod">
          <ac:chgData name="伊藤　孝夫" userId="7223191e-6c99-4ba4-b4dc-210160b35a3d" providerId="ADAL" clId="{30845F43-65ED-4BF2-A41E-555162585B39}" dt="2023-09-07T03:32:10.309" v="11" actId="20577"/>
          <ac:spMkLst>
            <pc:docMk/>
            <pc:sldMk cId="1852246756" sldId="461"/>
            <ac:spMk id="2" creationId="{00000000-0000-0000-0000-000000000000}"/>
          </ac:spMkLst>
        </pc:spChg>
      </pc:sldChg>
      <pc:sldChg chg="modSp mod">
        <pc:chgData name="伊藤　孝夫" userId="7223191e-6c99-4ba4-b4dc-210160b35a3d" providerId="ADAL" clId="{30845F43-65ED-4BF2-A41E-555162585B39}" dt="2023-09-07T03:32:18.307" v="13" actId="20577"/>
        <pc:sldMkLst>
          <pc:docMk/>
          <pc:sldMk cId="1155060561" sldId="462"/>
        </pc:sldMkLst>
        <pc:spChg chg="mod">
          <ac:chgData name="伊藤　孝夫" userId="7223191e-6c99-4ba4-b4dc-210160b35a3d" providerId="ADAL" clId="{30845F43-65ED-4BF2-A41E-555162585B39}" dt="2023-09-07T03:32:18.307" v="13" actId="20577"/>
          <ac:spMkLst>
            <pc:docMk/>
            <pc:sldMk cId="1155060561" sldId="462"/>
            <ac:spMk id="2" creationId="{00000000-0000-0000-0000-000000000000}"/>
          </ac:spMkLst>
        </pc:spChg>
      </pc:sldChg>
      <pc:sldChg chg="modSp mod">
        <pc:chgData name="伊藤　孝夫" userId="7223191e-6c99-4ba4-b4dc-210160b35a3d" providerId="ADAL" clId="{30845F43-65ED-4BF2-A41E-555162585B39}" dt="2023-09-07T03:32:24.361" v="15" actId="20577"/>
        <pc:sldMkLst>
          <pc:docMk/>
          <pc:sldMk cId="3038930402" sldId="463"/>
        </pc:sldMkLst>
        <pc:spChg chg="mod">
          <ac:chgData name="伊藤　孝夫" userId="7223191e-6c99-4ba4-b4dc-210160b35a3d" providerId="ADAL" clId="{30845F43-65ED-4BF2-A41E-555162585B39}" dt="2023-09-07T03:32:24.361" v="15" actId="20577"/>
          <ac:spMkLst>
            <pc:docMk/>
            <pc:sldMk cId="3038930402" sldId="463"/>
            <ac:spMk id="2" creationId="{00000000-0000-0000-0000-000000000000}"/>
          </ac:spMkLst>
        </pc:spChg>
      </pc:sldChg>
      <pc:sldChg chg="modSp mod">
        <pc:chgData name="伊藤　孝夫" userId="7223191e-6c99-4ba4-b4dc-210160b35a3d" providerId="ADAL" clId="{30845F43-65ED-4BF2-A41E-555162585B39}" dt="2023-09-07T03:32:31.005" v="17" actId="20577"/>
        <pc:sldMkLst>
          <pc:docMk/>
          <pc:sldMk cId="610411516" sldId="464"/>
        </pc:sldMkLst>
        <pc:spChg chg="mod">
          <ac:chgData name="伊藤　孝夫" userId="7223191e-6c99-4ba4-b4dc-210160b35a3d" providerId="ADAL" clId="{30845F43-65ED-4BF2-A41E-555162585B39}" dt="2023-09-07T03:32:31.005" v="17" actId="20577"/>
          <ac:spMkLst>
            <pc:docMk/>
            <pc:sldMk cId="610411516" sldId="464"/>
            <ac:spMk id="2" creationId="{00000000-0000-0000-0000-000000000000}"/>
          </ac:spMkLst>
        </pc:spChg>
      </pc:sldChg>
      <pc:sldChg chg="modSp mod">
        <pc:chgData name="伊藤　孝夫" userId="7223191e-6c99-4ba4-b4dc-210160b35a3d" providerId="ADAL" clId="{30845F43-65ED-4BF2-A41E-555162585B39}" dt="2023-09-07T03:32:36.756" v="19" actId="20577"/>
        <pc:sldMkLst>
          <pc:docMk/>
          <pc:sldMk cId="1397445574" sldId="465"/>
        </pc:sldMkLst>
        <pc:spChg chg="mod">
          <ac:chgData name="伊藤　孝夫" userId="7223191e-6c99-4ba4-b4dc-210160b35a3d" providerId="ADAL" clId="{30845F43-65ED-4BF2-A41E-555162585B39}" dt="2023-09-07T03:32:36.756" v="19" actId="20577"/>
          <ac:spMkLst>
            <pc:docMk/>
            <pc:sldMk cId="1397445574" sldId="465"/>
            <ac:spMk id="2" creationId="{00000000-0000-0000-0000-000000000000}"/>
          </ac:spMkLst>
        </pc:spChg>
      </pc:sldChg>
      <pc:sldChg chg="modSp mod">
        <pc:chgData name="伊藤　孝夫" userId="7223191e-6c99-4ba4-b4dc-210160b35a3d" providerId="ADAL" clId="{30845F43-65ED-4BF2-A41E-555162585B39}" dt="2023-09-07T03:32:54.143" v="23" actId="20577"/>
        <pc:sldMkLst>
          <pc:docMk/>
          <pc:sldMk cId="618414652" sldId="466"/>
        </pc:sldMkLst>
        <pc:spChg chg="mod">
          <ac:chgData name="伊藤　孝夫" userId="7223191e-6c99-4ba4-b4dc-210160b35a3d" providerId="ADAL" clId="{30845F43-65ED-4BF2-A41E-555162585B39}" dt="2023-09-07T03:32:54.143" v="23" actId="20577"/>
          <ac:spMkLst>
            <pc:docMk/>
            <pc:sldMk cId="618414652" sldId="466"/>
            <ac:spMk id="2" creationId="{00000000-0000-0000-0000-000000000000}"/>
          </ac:spMkLst>
        </pc:spChg>
      </pc:sldChg>
      <pc:sldChg chg="modSp mod">
        <pc:chgData name="伊藤　孝夫" userId="7223191e-6c99-4ba4-b4dc-210160b35a3d" providerId="ADAL" clId="{30845F43-65ED-4BF2-A41E-555162585B39}" dt="2023-09-07T03:32:42.628" v="21" actId="20577"/>
        <pc:sldMkLst>
          <pc:docMk/>
          <pc:sldMk cId="746907559" sldId="467"/>
        </pc:sldMkLst>
        <pc:spChg chg="mod">
          <ac:chgData name="伊藤　孝夫" userId="7223191e-6c99-4ba4-b4dc-210160b35a3d" providerId="ADAL" clId="{30845F43-65ED-4BF2-A41E-555162585B39}" dt="2023-09-07T03:32:42.628" v="21" actId="20577"/>
          <ac:spMkLst>
            <pc:docMk/>
            <pc:sldMk cId="746907559" sldId="467"/>
            <ac:spMk id="2" creationId="{00000000-0000-0000-0000-000000000000}"/>
          </ac:spMkLst>
        </pc:spChg>
      </pc:sldChg>
      <pc:sldChg chg="modSp mod">
        <pc:chgData name="伊藤　孝夫" userId="7223191e-6c99-4ba4-b4dc-210160b35a3d" providerId="ADAL" clId="{30845F43-65ED-4BF2-A41E-555162585B39}" dt="2023-09-07T03:33:00.463" v="25" actId="20577"/>
        <pc:sldMkLst>
          <pc:docMk/>
          <pc:sldMk cId="2777749214" sldId="468"/>
        </pc:sldMkLst>
        <pc:spChg chg="mod">
          <ac:chgData name="伊藤　孝夫" userId="7223191e-6c99-4ba4-b4dc-210160b35a3d" providerId="ADAL" clId="{30845F43-65ED-4BF2-A41E-555162585B39}" dt="2023-09-07T03:33:00.463" v="25" actId="20577"/>
          <ac:spMkLst>
            <pc:docMk/>
            <pc:sldMk cId="2777749214" sldId="468"/>
            <ac:spMk id="2" creationId="{00000000-0000-0000-0000-000000000000}"/>
          </ac:spMkLst>
        </pc:spChg>
      </pc:sldChg>
      <pc:sldChg chg="modSp mod">
        <pc:chgData name="伊藤　孝夫" userId="7223191e-6c99-4ba4-b4dc-210160b35a3d" providerId="ADAL" clId="{30845F43-65ED-4BF2-A41E-555162585B39}" dt="2023-09-07T03:33:09.898" v="27" actId="20577"/>
        <pc:sldMkLst>
          <pc:docMk/>
          <pc:sldMk cId="749374009" sldId="469"/>
        </pc:sldMkLst>
        <pc:spChg chg="mod">
          <ac:chgData name="伊藤　孝夫" userId="7223191e-6c99-4ba4-b4dc-210160b35a3d" providerId="ADAL" clId="{30845F43-65ED-4BF2-A41E-555162585B39}" dt="2023-09-07T03:33:09.898" v="27" actId="20577"/>
          <ac:spMkLst>
            <pc:docMk/>
            <pc:sldMk cId="749374009" sldId="469"/>
            <ac:spMk id="2" creationId="{00000000-0000-0000-0000-000000000000}"/>
          </ac:spMkLst>
        </pc:spChg>
      </pc:sldChg>
      <pc:sldChg chg="modSp mod">
        <pc:chgData name="伊藤　孝夫" userId="7223191e-6c99-4ba4-b4dc-210160b35a3d" providerId="ADAL" clId="{30845F43-65ED-4BF2-A41E-555162585B39}" dt="2023-09-07T03:33:18.731" v="29" actId="20577"/>
        <pc:sldMkLst>
          <pc:docMk/>
          <pc:sldMk cId="428732089" sldId="471"/>
        </pc:sldMkLst>
        <pc:spChg chg="mod">
          <ac:chgData name="伊藤　孝夫" userId="7223191e-6c99-4ba4-b4dc-210160b35a3d" providerId="ADAL" clId="{30845F43-65ED-4BF2-A41E-555162585B39}" dt="2023-09-07T03:33:18.731" v="29" actId="20577"/>
          <ac:spMkLst>
            <pc:docMk/>
            <pc:sldMk cId="428732089" sldId="471"/>
            <ac:spMk id="2" creationId="{00000000-0000-0000-0000-000000000000}"/>
          </ac:spMkLst>
        </pc:spChg>
      </pc:sldChg>
      <pc:sldChg chg="modSp mod">
        <pc:chgData name="伊藤　孝夫" userId="7223191e-6c99-4ba4-b4dc-210160b35a3d" providerId="ADAL" clId="{30845F43-65ED-4BF2-A41E-555162585B39}" dt="2023-09-07T03:33:28.393" v="31" actId="20577"/>
        <pc:sldMkLst>
          <pc:docMk/>
          <pc:sldMk cId="2988499455" sldId="473"/>
        </pc:sldMkLst>
        <pc:spChg chg="mod">
          <ac:chgData name="伊藤　孝夫" userId="7223191e-6c99-4ba4-b4dc-210160b35a3d" providerId="ADAL" clId="{30845F43-65ED-4BF2-A41E-555162585B39}" dt="2023-09-07T03:33:28.393" v="31" actId="20577"/>
          <ac:spMkLst>
            <pc:docMk/>
            <pc:sldMk cId="2988499455" sldId="473"/>
            <ac:spMk id="2" creationId="{00000000-0000-0000-0000-000000000000}"/>
          </ac:spMkLst>
        </pc:spChg>
      </pc:sldChg>
      <pc:sldChg chg="modSp mod">
        <pc:chgData name="伊藤　孝夫" userId="7223191e-6c99-4ba4-b4dc-210160b35a3d" providerId="ADAL" clId="{30845F43-65ED-4BF2-A41E-555162585B39}" dt="2023-09-07T03:33:36.865" v="33" actId="20577"/>
        <pc:sldMkLst>
          <pc:docMk/>
          <pc:sldMk cId="840469547" sldId="475"/>
        </pc:sldMkLst>
        <pc:spChg chg="mod">
          <ac:chgData name="伊藤　孝夫" userId="7223191e-6c99-4ba4-b4dc-210160b35a3d" providerId="ADAL" clId="{30845F43-65ED-4BF2-A41E-555162585B39}" dt="2023-09-07T03:33:36.865" v="33" actId="20577"/>
          <ac:spMkLst>
            <pc:docMk/>
            <pc:sldMk cId="840469547" sldId="475"/>
            <ac:spMk id="2" creationId="{00000000-0000-0000-0000-000000000000}"/>
          </ac:spMkLst>
        </pc:spChg>
      </pc:sldChg>
      <pc:sldChg chg="del mod modShow">
        <pc:chgData name="伊藤　孝夫" userId="7223191e-6c99-4ba4-b4dc-210160b35a3d" providerId="ADAL" clId="{30845F43-65ED-4BF2-A41E-555162585B39}" dt="2023-09-07T03:35:01.038" v="37" actId="2696"/>
        <pc:sldMkLst>
          <pc:docMk/>
          <pc:sldMk cId="1909427612" sldId="476"/>
        </pc:sldMkLst>
      </pc:sldChg>
      <pc:sldChg chg="modSp add mod modShow">
        <pc:chgData name="伊藤　孝夫" userId="7223191e-6c99-4ba4-b4dc-210160b35a3d" providerId="ADAL" clId="{30845F43-65ED-4BF2-A41E-555162585B39}" dt="2023-09-07T03:34:53.767" v="36" actId="729"/>
        <pc:sldMkLst>
          <pc:docMk/>
          <pc:sldMk cId="486941405" sldId="480"/>
        </pc:sldMkLst>
        <pc:spChg chg="mod">
          <ac:chgData name="伊藤　孝夫" userId="7223191e-6c99-4ba4-b4dc-210160b35a3d" providerId="ADAL" clId="{30845F43-65ED-4BF2-A41E-555162585B39}" dt="2023-09-07T03:33:57.765" v="35" actId="20577"/>
          <ac:spMkLst>
            <pc:docMk/>
            <pc:sldMk cId="486941405" sldId="480"/>
            <ac:spMk id="2" creationId="{00000000-0000-0000-0000-000000000000}"/>
          </ac:spMkLst>
        </pc:spChg>
      </pc:sldChg>
      <pc:sldChg chg="modSp mod">
        <pc:chgData name="伊藤　孝夫" userId="7223191e-6c99-4ba4-b4dc-210160b35a3d" providerId="ADAL" clId="{30845F43-65ED-4BF2-A41E-555162585B39}" dt="2023-09-07T03:35:10.218" v="39" actId="20577"/>
        <pc:sldMkLst>
          <pc:docMk/>
          <pc:sldMk cId="1325166820" sldId="504"/>
        </pc:sldMkLst>
        <pc:spChg chg="mod">
          <ac:chgData name="伊藤　孝夫" userId="7223191e-6c99-4ba4-b4dc-210160b35a3d" providerId="ADAL" clId="{30845F43-65ED-4BF2-A41E-555162585B39}" dt="2023-09-07T03:35:10.218" v="39" actId="20577"/>
          <ac:spMkLst>
            <pc:docMk/>
            <pc:sldMk cId="1325166820" sldId="504"/>
            <ac:spMk id="2" creationId="{00000000-0000-0000-0000-000000000000}"/>
          </ac:spMkLst>
        </pc:spChg>
      </pc:sldChg>
      <pc:sldChg chg="modSp mod">
        <pc:chgData name="伊藤　孝夫" userId="7223191e-6c99-4ba4-b4dc-210160b35a3d" providerId="ADAL" clId="{30845F43-65ED-4BF2-A41E-555162585B39}" dt="2023-09-07T03:36:07.338" v="40" actId="2"/>
        <pc:sldMkLst>
          <pc:docMk/>
          <pc:sldMk cId="2824951995" sldId="505"/>
        </pc:sldMkLst>
        <pc:spChg chg="mod">
          <ac:chgData name="伊藤　孝夫" userId="7223191e-6c99-4ba4-b4dc-210160b35a3d" providerId="ADAL" clId="{30845F43-65ED-4BF2-A41E-555162585B39}" dt="2023-09-07T03:36:07.338" v="40" actId="2"/>
          <ac:spMkLst>
            <pc:docMk/>
            <pc:sldMk cId="2824951995" sldId="505"/>
            <ac:spMk id="8" creationId="{67D86125-72DF-2E99-B98D-AC26A040E32C}"/>
          </ac:spMkLst>
        </pc:spChg>
      </pc:sldChg>
    </pc:docChg>
  </pc:docChgLst>
  <pc:docChgLst>
    <pc:chgData name="伊藤　孝夫" userId="7223191e-6c99-4ba4-b4dc-210160b35a3d" providerId="ADAL" clId="{DD601BFE-3A70-4C70-97FB-4B60A0315E98}"/>
    <pc:docChg chg="modSld">
      <pc:chgData name="伊藤　孝夫" userId="7223191e-6c99-4ba4-b4dc-210160b35a3d" providerId="ADAL" clId="{DD601BFE-3A70-4C70-97FB-4B60A0315E98}" dt="2023-06-18T02:01:49.974" v="3" actId="400"/>
      <pc:docMkLst>
        <pc:docMk/>
      </pc:docMkLst>
      <pc:sldChg chg="modSp mod">
        <pc:chgData name="伊藤　孝夫" userId="7223191e-6c99-4ba4-b4dc-210160b35a3d" providerId="ADAL" clId="{DD601BFE-3A70-4C70-97FB-4B60A0315E98}" dt="2023-06-18T01:43:43.300" v="0" actId="400"/>
        <pc:sldMkLst>
          <pc:docMk/>
          <pc:sldMk cId="1852246756" sldId="461"/>
        </pc:sldMkLst>
        <pc:spChg chg="mod">
          <ac:chgData name="伊藤　孝夫" userId="7223191e-6c99-4ba4-b4dc-210160b35a3d" providerId="ADAL" clId="{DD601BFE-3A70-4C70-97FB-4B60A0315E98}" dt="2023-06-18T01:43:43.300" v="0" actId="400"/>
          <ac:spMkLst>
            <pc:docMk/>
            <pc:sldMk cId="1852246756" sldId="461"/>
            <ac:spMk id="3" creationId="{00000000-0000-0000-0000-000000000000}"/>
          </ac:spMkLst>
        </pc:spChg>
      </pc:sldChg>
      <pc:sldChg chg="modSp mod">
        <pc:chgData name="伊藤　孝夫" userId="7223191e-6c99-4ba4-b4dc-210160b35a3d" providerId="ADAL" clId="{DD601BFE-3A70-4C70-97FB-4B60A0315E98}" dt="2023-06-18T01:46:38.974" v="1" actId="400"/>
        <pc:sldMkLst>
          <pc:docMk/>
          <pc:sldMk cId="746907559" sldId="467"/>
        </pc:sldMkLst>
        <pc:spChg chg="mod">
          <ac:chgData name="伊藤　孝夫" userId="7223191e-6c99-4ba4-b4dc-210160b35a3d" providerId="ADAL" clId="{DD601BFE-3A70-4C70-97FB-4B60A0315E98}" dt="2023-06-18T01:46:38.974" v="1" actId="400"/>
          <ac:spMkLst>
            <pc:docMk/>
            <pc:sldMk cId="746907559" sldId="467"/>
            <ac:spMk id="3" creationId="{00000000-0000-0000-0000-000000000000}"/>
          </ac:spMkLst>
        </pc:spChg>
      </pc:sldChg>
      <pc:sldChg chg="modSp mod">
        <pc:chgData name="伊藤　孝夫" userId="7223191e-6c99-4ba4-b4dc-210160b35a3d" providerId="ADAL" clId="{DD601BFE-3A70-4C70-97FB-4B60A0315E98}" dt="2023-06-18T02:01:49.974" v="3" actId="400"/>
        <pc:sldMkLst>
          <pc:docMk/>
          <pc:sldMk cId="2777749214" sldId="468"/>
        </pc:sldMkLst>
        <pc:spChg chg="mod">
          <ac:chgData name="伊藤　孝夫" userId="7223191e-6c99-4ba4-b4dc-210160b35a3d" providerId="ADAL" clId="{DD601BFE-3A70-4C70-97FB-4B60A0315E98}" dt="2023-06-18T02:01:49.974" v="3" actId="400"/>
          <ac:spMkLst>
            <pc:docMk/>
            <pc:sldMk cId="2777749214" sldId="468"/>
            <ac:spMk id="3" creationId="{00000000-0000-0000-0000-000000000000}"/>
          </ac:spMkLst>
        </pc:spChg>
        <pc:spChg chg="mod">
          <ac:chgData name="伊藤　孝夫" userId="7223191e-6c99-4ba4-b4dc-210160b35a3d" providerId="ADAL" clId="{DD601BFE-3A70-4C70-97FB-4B60A0315E98}" dt="2023-06-18T01:46:58.700" v="2" actId="400"/>
          <ac:spMkLst>
            <pc:docMk/>
            <pc:sldMk cId="2777749214" sldId="468"/>
            <ac:spMk id="5" creationId="{00000000-0000-0000-0000-000000000000}"/>
          </ac:spMkLst>
        </pc:spChg>
      </pc:sldChg>
    </pc:docChg>
  </pc:docChgLst>
  <pc:docChgLst>
    <pc:chgData name="伊藤　孝夫" userId="7223191e-6c99-4ba4-b4dc-210160b35a3d" providerId="ADAL" clId="{7CA5D7A0-7700-4CDE-AD75-66187A42DBF7}"/>
    <pc:docChg chg="modSld">
      <pc:chgData name="伊藤　孝夫" userId="7223191e-6c99-4ba4-b4dc-210160b35a3d" providerId="ADAL" clId="{7CA5D7A0-7700-4CDE-AD75-66187A42DBF7}" dt="2023-08-25T07:04:45.186" v="0" actId="729"/>
      <pc:docMkLst>
        <pc:docMk/>
      </pc:docMkLst>
      <pc:sldChg chg="mod modShow">
        <pc:chgData name="伊藤　孝夫" userId="7223191e-6c99-4ba4-b4dc-210160b35a3d" providerId="ADAL" clId="{7CA5D7A0-7700-4CDE-AD75-66187A42DBF7}" dt="2023-08-25T07:04:45.186" v="0" actId="729"/>
        <pc:sldMkLst>
          <pc:docMk/>
          <pc:sldMk cId="2934623251" sldId="326"/>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Sheet1!$G$5:$G$11</c:f>
              <c:strCache>
                <c:ptCount val="7"/>
                <c:pt idx="0">
                  <c:v>other</c:v>
                </c:pt>
                <c:pt idx="1">
                  <c:v>frustation at large company</c:v>
                </c:pt>
                <c:pt idx="2">
                  <c:v>to prove I could do it</c:v>
                </c:pt>
                <c:pt idx="3">
                  <c:v>to be my own boss</c:v>
                </c:pt>
                <c:pt idx="4">
                  <c:v>to make money</c:v>
                </c:pt>
                <c:pt idx="5">
                  <c:v>to control my life</c:v>
                </c:pt>
                <c:pt idx="6">
                  <c:v>to create something new</c:v>
                </c:pt>
              </c:strCache>
            </c:strRef>
          </c:cat>
          <c:val>
            <c:numRef>
              <c:f>Sheet1!$H$5:$H$11</c:f>
              <c:numCache>
                <c:formatCode>General</c:formatCode>
                <c:ptCount val="7"/>
                <c:pt idx="0">
                  <c:v>2</c:v>
                </c:pt>
                <c:pt idx="1">
                  <c:v>8</c:v>
                </c:pt>
                <c:pt idx="2">
                  <c:v>10</c:v>
                </c:pt>
                <c:pt idx="3">
                  <c:v>14</c:v>
                </c:pt>
                <c:pt idx="4">
                  <c:v>14</c:v>
                </c:pt>
                <c:pt idx="5">
                  <c:v>24</c:v>
                </c:pt>
                <c:pt idx="6">
                  <c:v>29</c:v>
                </c:pt>
              </c:numCache>
            </c:numRef>
          </c:val>
          <c:extLst>
            <c:ext xmlns:c16="http://schemas.microsoft.com/office/drawing/2014/chart" uri="{C3380CC4-5D6E-409C-BE32-E72D297353CC}">
              <c16:uniqueId val="{00000000-17FD-4304-BA31-0764FF45488B}"/>
            </c:ext>
          </c:extLst>
        </c:ser>
        <c:dLbls>
          <c:showLegendKey val="0"/>
          <c:showVal val="0"/>
          <c:showCatName val="0"/>
          <c:showSerName val="0"/>
          <c:showPercent val="0"/>
          <c:showBubbleSize val="0"/>
        </c:dLbls>
        <c:gapWidth val="0"/>
        <c:axId val="271322928"/>
        <c:axId val="271323712"/>
      </c:barChart>
      <c:catAx>
        <c:axId val="271322928"/>
        <c:scaling>
          <c:orientation val="minMax"/>
        </c:scaling>
        <c:delete val="0"/>
        <c:axPos val="l"/>
        <c:numFmt formatCode="General" sourceLinked="0"/>
        <c:majorTickMark val="out"/>
        <c:minorTickMark val="none"/>
        <c:tickLblPos val="nextTo"/>
        <c:crossAx val="271323712"/>
        <c:crosses val="autoZero"/>
        <c:auto val="1"/>
        <c:lblAlgn val="ctr"/>
        <c:lblOffset val="100"/>
        <c:noMultiLvlLbl val="0"/>
      </c:catAx>
      <c:valAx>
        <c:axId val="271323712"/>
        <c:scaling>
          <c:orientation val="minMax"/>
        </c:scaling>
        <c:delete val="0"/>
        <c:axPos val="b"/>
        <c:majorGridlines/>
        <c:numFmt formatCode="General" sourceLinked="1"/>
        <c:majorTickMark val="out"/>
        <c:minorTickMark val="none"/>
        <c:tickLblPos val="nextTo"/>
        <c:crossAx val="271322928"/>
        <c:crosses val="autoZero"/>
        <c:crossBetween val="between"/>
      </c:valAx>
    </c:plotArea>
    <c:plotVisOnly val="1"/>
    <c:dispBlanksAs val="gap"/>
    <c:showDLblsOverMax val="0"/>
  </c:chart>
  <c:txPr>
    <a:bodyPr/>
    <a:lstStyle/>
    <a:p>
      <a:pPr>
        <a:defRPr sz="2000" baseline="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Sheet1!$G$5:$G$11</c:f>
              <c:strCache>
                <c:ptCount val="7"/>
                <c:pt idx="0">
                  <c:v>other</c:v>
                </c:pt>
                <c:pt idx="1">
                  <c:v>hobby</c:v>
                </c:pt>
                <c:pt idx="2">
                  <c:v>copying someone else</c:v>
                </c:pt>
                <c:pt idx="3">
                  <c:v>brainstorming</c:v>
                </c:pt>
                <c:pt idx="4">
                  <c:v>market niche spotted</c:v>
                </c:pt>
                <c:pt idx="5">
                  <c:v>in-depth understanding of industry/profession</c:v>
                </c:pt>
                <c:pt idx="6">
                  <c:v> </c:v>
                </c:pt>
              </c:strCache>
            </c:strRef>
          </c:cat>
          <c:val>
            <c:numRef>
              <c:f>Sheet1!$H$5:$H$11</c:f>
              <c:numCache>
                <c:formatCode>General</c:formatCode>
                <c:ptCount val="7"/>
                <c:pt idx="0">
                  <c:v>11</c:v>
                </c:pt>
                <c:pt idx="1">
                  <c:v>4</c:v>
                </c:pt>
                <c:pt idx="2">
                  <c:v>4</c:v>
                </c:pt>
                <c:pt idx="3">
                  <c:v>7</c:v>
                </c:pt>
                <c:pt idx="4">
                  <c:v>36</c:v>
                </c:pt>
                <c:pt idx="5">
                  <c:v>37</c:v>
                </c:pt>
                <c:pt idx="6">
                  <c:v>0</c:v>
                </c:pt>
              </c:numCache>
            </c:numRef>
          </c:val>
          <c:extLst>
            <c:ext xmlns:c16="http://schemas.microsoft.com/office/drawing/2014/chart" uri="{C3380CC4-5D6E-409C-BE32-E72D297353CC}">
              <c16:uniqueId val="{00000000-790C-4F5D-A06F-B82C0854D0F1}"/>
            </c:ext>
          </c:extLst>
        </c:ser>
        <c:dLbls>
          <c:showLegendKey val="0"/>
          <c:showVal val="0"/>
          <c:showCatName val="0"/>
          <c:showSerName val="0"/>
          <c:showPercent val="0"/>
          <c:showBubbleSize val="0"/>
        </c:dLbls>
        <c:gapWidth val="0"/>
        <c:axId val="271324888"/>
        <c:axId val="271325280"/>
      </c:barChart>
      <c:catAx>
        <c:axId val="271324888"/>
        <c:scaling>
          <c:orientation val="minMax"/>
        </c:scaling>
        <c:delete val="0"/>
        <c:axPos val="l"/>
        <c:numFmt formatCode="General" sourceLinked="0"/>
        <c:majorTickMark val="out"/>
        <c:minorTickMark val="none"/>
        <c:tickLblPos val="nextTo"/>
        <c:txPr>
          <a:bodyPr/>
          <a:lstStyle/>
          <a:p>
            <a:pPr>
              <a:defRPr sz="2000" baseline="0"/>
            </a:pPr>
            <a:endParaRPr lang="ja-JP"/>
          </a:p>
        </c:txPr>
        <c:crossAx val="271325280"/>
        <c:crosses val="autoZero"/>
        <c:auto val="1"/>
        <c:lblAlgn val="ctr"/>
        <c:lblOffset val="100"/>
        <c:noMultiLvlLbl val="0"/>
      </c:catAx>
      <c:valAx>
        <c:axId val="271325280"/>
        <c:scaling>
          <c:orientation val="minMax"/>
        </c:scaling>
        <c:delete val="0"/>
        <c:axPos val="b"/>
        <c:majorGridlines/>
        <c:numFmt formatCode="General" sourceLinked="1"/>
        <c:majorTickMark val="out"/>
        <c:minorTickMark val="none"/>
        <c:tickLblPos val="nextTo"/>
        <c:crossAx val="271324888"/>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76860" cy="511649"/>
          </a:xfrm>
          <a:prstGeom prst="rect">
            <a:avLst/>
          </a:prstGeom>
          <a:noFill/>
          <a:ln w="9525">
            <a:noFill/>
            <a:miter lim="800000"/>
            <a:headEnd/>
            <a:tailEnd/>
          </a:ln>
          <a:effectLst/>
        </p:spPr>
        <p:txBody>
          <a:bodyPr vert="horz" wrap="square" lIns="94650" tIns="47325" rIns="94650" bIns="47325" numCol="1" anchor="t"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39" name="Rectangle 3"/>
          <p:cNvSpPr>
            <a:spLocks noGrp="1" noChangeArrowheads="1"/>
          </p:cNvSpPr>
          <p:nvPr>
            <p:ph type="dt" sz="quarter" idx="1"/>
          </p:nvPr>
        </p:nvSpPr>
        <p:spPr bwMode="auto">
          <a:xfrm>
            <a:off x="4020784" y="0"/>
            <a:ext cx="3076860" cy="511649"/>
          </a:xfrm>
          <a:prstGeom prst="rect">
            <a:avLst/>
          </a:prstGeom>
          <a:noFill/>
          <a:ln w="9525">
            <a:noFill/>
            <a:miter lim="800000"/>
            <a:headEnd/>
            <a:tailEnd/>
          </a:ln>
          <a:effectLst/>
        </p:spPr>
        <p:txBody>
          <a:bodyPr vert="horz" wrap="square" lIns="94650" tIns="47325" rIns="94650" bIns="47325" numCol="1" anchor="t" anchorCtr="0" compatLnSpc="1">
            <a:prstTxWarp prst="textNoShape">
              <a:avLst/>
            </a:prstTxWarp>
          </a:bodyPr>
          <a:lstStyle>
            <a:lvl1pPr algn="r" eaLnBrk="1" hangingPunct="1">
              <a:defRPr kumimoji="1" sz="1200">
                <a:latin typeface="Arial" charset="0"/>
                <a:ea typeface="ＭＳ Ｐゴシック" charset="-128"/>
              </a:defRPr>
            </a:lvl1pPr>
          </a:lstStyle>
          <a:p>
            <a:pPr>
              <a:defRPr/>
            </a:pPr>
            <a:endParaRPr lang="en-US" altLang="ja-JP" dirty="0"/>
          </a:p>
        </p:txBody>
      </p:sp>
      <p:sp>
        <p:nvSpPr>
          <p:cNvPr id="39940" name="Rectangle 4"/>
          <p:cNvSpPr>
            <a:spLocks noGrp="1" noChangeArrowheads="1"/>
          </p:cNvSpPr>
          <p:nvPr>
            <p:ph type="ftr" sz="quarter" idx="2"/>
          </p:nvPr>
        </p:nvSpPr>
        <p:spPr bwMode="auto">
          <a:xfrm>
            <a:off x="0" y="9721330"/>
            <a:ext cx="3076860" cy="511648"/>
          </a:xfrm>
          <a:prstGeom prst="rect">
            <a:avLst/>
          </a:prstGeom>
          <a:noFill/>
          <a:ln w="9525">
            <a:noFill/>
            <a:miter lim="800000"/>
            <a:headEnd/>
            <a:tailEnd/>
          </a:ln>
          <a:effectLst/>
        </p:spPr>
        <p:txBody>
          <a:bodyPr vert="horz" wrap="square" lIns="94650" tIns="47325" rIns="94650" bIns="47325" numCol="1" anchor="b"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41" name="Rectangle 5"/>
          <p:cNvSpPr>
            <a:spLocks noGrp="1" noChangeArrowheads="1"/>
          </p:cNvSpPr>
          <p:nvPr>
            <p:ph type="sldNum" sz="quarter" idx="3"/>
          </p:nvPr>
        </p:nvSpPr>
        <p:spPr bwMode="auto">
          <a:xfrm>
            <a:off x="4020784" y="9721330"/>
            <a:ext cx="3076860" cy="511648"/>
          </a:xfrm>
          <a:prstGeom prst="rect">
            <a:avLst/>
          </a:prstGeom>
          <a:noFill/>
          <a:ln w="9525">
            <a:noFill/>
            <a:miter lim="800000"/>
            <a:headEnd/>
            <a:tailEnd/>
          </a:ln>
          <a:effectLst/>
        </p:spPr>
        <p:txBody>
          <a:bodyPr vert="horz" wrap="square" lIns="94650" tIns="47325" rIns="94650" bIns="47325" numCol="1" anchor="b" anchorCtr="0" compatLnSpc="1">
            <a:prstTxWarp prst="textNoShape">
              <a:avLst/>
            </a:prstTxWarp>
          </a:bodyPr>
          <a:lstStyle>
            <a:lvl1pPr algn="r" eaLnBrk="1" hangingPunct="1">
              <a:defRPr kumimoji="1" sz="1200"/>
            </a:lvl1pPr>
          </a:lstStyle>
          <a:p>
            <a:pPr>
              <a:defRPr/>
            </a:pPr>
            <a:fld id="{C545BC11-C2FB-440A-AD80-8A80956471BC}" type="slidenum">
              <a:rPr lang="en-US" altLang="ja-JP"/>
              <a:pPr>
                <a:defRPr/>
              </a:pPr>
              <a:t>‹#›</a:t>
            </a:fld>
            <a:endParaRPr lang="en-US" altLang="ja-JP" dirty="0"/>
          </a:p>
        </p:txBody>
      </p:sp>
    </p:spTree>
    <p:extLst>
      <p:ext uri="{BB962C8B-B14F-4D97-AF65-F5344CB8AC3E}">
        <p14:creationId xmlns:p14="http://schemas.microsoft.com/office/powerpoint/2010/main" val="362751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860" cy="513284"/>
          </a:xfrm>
          <a:prstGeom prst="rect">
            <a:avLst/>
          </a:prstGeom>
        </p:spPr>
        <p:txBody>
          <a:bodyPr vert="horz" lIns="94650" tIns="47325" rIns="94650" bIns="47325" rtlCol="0"/>
          <a:lstStyle>
            <a:lvl1pPr algn="l">
              <a:defRPr kumimoji="1" sz="1200"/>
            </a:lvl1pPr>
          </a:lstStyle>
          <a:p>
            <a:pPr>
              <a:defRPr/>
            </a:pPr>
            <a:endParaRPr lang="ja-JP" altLang="en-US" dirty="0"/>
          </a:p>
        </p:txBody>
      </p:sp>
      <p:sp>
        <p:nvSpPr>
          <p:cNvPr id="3" name="日付プレースホルダー 2"/>
          <p:cNvSpPr>
            <a:spLocks noGrp="1"/>
          </p:cNvSpPr>
          <p:nvPr>
            <p:ph type="dt" idx="1"/>
          </p:nvPr>
        </p:nvSpPr>
        <p:spPr>
          <a:xfrm>
            <a:off x="4020784" y="0"/>
            <a:ext cx="3076860" cy="513284"/>
          </a:xfrm>
          <a:prstGeom prst="rect">
            <a:avLst/>
          </a:prstGeom>
        </p:spPr>
        <p:txBody>
          <a:bodyPr vert="horz" lIns="94650" tIns="47325" rIns="94650" bIns="47325" rtlCol="0"/>
          <a:lstStyle>
            <a:lvl1pPr algn="r">
              <a:defRPr kumimoji="1" sz="1200"/>
            </a:lvl1pPr>
          </a:lstStyle>
          <a:p>
            <a:pPr>
              <a:defRPr/>
            </a:pPr>
            <a:fld id="{B4A3485C-C6B4-4979-987A-6DE3B86CAAB0}" type="datetimeFigureOut">
              <a:rPr lang="ja-JP" altLang="en-US"/>
              <a:pPr>
                <a:defRPr/>
              </a:pPr>
              <a:t>2023/9/7</a:t>
            </a:fld>
            <a:endParaRPr lang="ja-JP" altLang="en-US" dirty="0"/>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650" tIns="47325" rIns="94650" bIns="47325" rtlCol="0" anchor="ctr"/>
          <a:lstStyle/>
          <a:p>
            <a:pPr lvl="0"/>
            <a:endParaRPr lang="ja-JP" altLang="en-US" noProof="0" dirty="0"/>
          </a:p>
        </p:txBody>
      </p:sp>
      <p:sp>
        <p:nvSpPr>
          <p:cNvPr id="5" name="ノート プレースホルダー 4"/>
          <p:cNvSpPr>
            <a:spLocks noGrp="1"/>
          </p:cNvSpPr>
          <p:nvPr>
            <p:ph type="body" sz="quarter" idx="3"/>
          </p:nvPr>
        </p:nvSpPr>
        <p:spPr>
          <a:xfrm>
            <a:off x="710428" y="4925235"/>
            <a:ext cx="5678445" cy="4029439"/>
          </a:xfrm>
          <a:prstGeom prst="rect">
            <a:avLst/>
          </a:prstGeom>
        </p:spPr>
        <p:txBody>
          <a:bodyPr vert="horz" lIns="94650" tIns="47325" rIns="94650" bIns="4732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721330"/>
            <a:ext cx="3076860" cy="513284"/>
          </a:xfrm>
          <a:prstGeom prst="rect">
            <a:avLst/>
          </a:prstGeom>
        </p:spPr>
        <p:txBody>
          <a:bodyPr vert="horz" lIns="94650" tIns="47325" rIns="94650" bIns="47325" rtlCol="0" anchor="b"/>
          <a:lstStyle>
            <a:lvl1pPr algn="l">
              <a:defRPr kumimoji="1" sz="1200"/>
            </a:lvl1pPr>
          </a:lstStyle>
          <a:p>
            <a:pPr>
              <a:defRPr/>
            </a:pPr>
            <a:endParaRPr lang="ja-JP" altLang="en-US" dirty="0"/>
          </a:p>
        </p:txBody>
      </p:sp>
      <p:sp>
        <p:nvSpPr>
          <p:cNvPr id="7" name="スライド番号プレースホルダー 6"/>
          <p:cNvSpPr>
            <a:spLocks noGrp="1"/>
          </p:cNvSpPr>
          <p:nvPr>
            <p:ph type="sldNum" sz="quarter" idx="5"/>
          </p:nvPr>
        </p:nvSpPr>
        <p:spPr>
          <a:xfrm>
            <a:off x="4020784" y="9721330"/>
            <a:ext cx="3076860" cy="513284"/>
          </a:xfrm>
          <a:prstGeom prst="rect">
            <a:avLst/>
          </a:prstGeom>
        </p:spPr>
        <p:txBody>
          <a:bodyPr vert="horz" lIns="94650" tIns="47325" rIns="94650" bIns="47325" rtlCol="0" anchor="b"/>
          <a:lstStyle>
            <a:lvl1pPr algn="r">
              <a:defRPr kumimoji="1" sz="1200"/>
            </a:lvl1pPr>
          </a:lstStyle>
          <a:p>
            <a:pPr>
              <a:defRPr/>
            </a:pPr>
            <a:fld id="{ED0BC824-272E-4D76-9CFD-CBB6948C9DE3}" type="slidenum">
              <a:rPr lang="ja-JP" altLang="en-US"/>
              <a:pPr>
                <a:defRPr/>
              </a:pPr>
              <a:t>‹#›</a:t>
            </a:fld>
            <a:endParaRPr lang="ja-JP" altLang="en-US" dirty="0"/>
          </a:p>
        </p:txBody>
      </p:sp>
    </p:spTree>
    <p:extLst>
      <p:ext uri="{BB962C8B-B14F-4D97-AF65-F5344CB8AC3E}">
        <p14:creationId xmlns:p14="http://schemas.microsoft.com/office/powerpoint/2010/main" val="4023142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ameblo.jp/ousetsuin/entry-10858242456.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5709509-275E-44DA-8FF5-551ABAA17C4D}" type="slidenum">
              <a:rPr lang="ja-JP" altLang="en-US" smtClean="0"/>
              <a:pPr/>
              <a:t>1</a:t>
            </a:fld>
            <a:endParaRPr lang="ja-JP" altLang="en-US" dirty="0"/>
          </a:p>
        </p:txBody>
      </p:sp>
    </p:spTree>
    <p:extLst>
      <p:ext uri="{BB962C8B-B14F-4D97-AF65-F5344CB8AC3E}">
        <p14:creationId xmlns:p14="http://schemas.microsoft.com/office/powerpoint/2010/main" val="3921143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a:t>
            </a:r>
            <a:r>
              <a:rPr kumimoji="1" lang="en-US" altLang="ja-JP" dirty="0"/>
              <a:t>Are you a first-generation American?</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ED0BC824-272E-4D76-9CFD-CBB6948C9DE3}" type="slidenum">
              <a:rPr lang="ja-JP" altLang="en-US" smtClean="0"/>
              <a:pPr>
                <a:defRPr/>
              </a:pPr>
              <a:t>39</a:t>
            </a:fld>
            <a:endParaRPr lang="ja-JP" altLang="en-US" dirty="0"/>
          </a:p>
        </p:txBody>
      </p:sp>
    </p:spTree>
    <p:extLst>
      <p:ext uri="{BB962C8B-B14F-4D97-AF65-F5344CB8AC3E}">
        <p14:creationId xmlns:p14="http://schemas.microsoft.com/office/powerpoint/2010/main" val="2827853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a:t>
            </a:r>
            <a:r>
              <a:rPr kumimoji="1" lang="en-US" altLang="ja-JP" dirty="0"/>
              <a:t>Are you a first-generation American?</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ED0BC824-272E-4D76-9CFD-CBB6948C9DE3}" type="slidenum">
              <a:rPr lang="ja-JP" altLang="en-US" smtClean="0"/>
              <a:pPr>
                <a:defRPr/>
              </a:pPr>
              <a:t>40</a:t>
            </a:fld>
            <a:endParaRPr lang="ja-JP" altLang="en-US" dirty="0"/>
          </a:p>
        </p:txBody>
      </p:sp>
    </p:spTree>
    <p:extLst>
      <p:ext uri="{BB962C8B-B14F-4D97-AF65-F5344CB8AC3E}">
        <p14:creationId xmlns:p14="http://schemas.microsoft.com/office/powerpoint/2010/main" val="4027719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a:t>
            </a:r>
            <a:r>
              <a:rPr kumimoji="1" lang="en-US" altLang="ja-JP" dirty="0"/>
              <a:t>Are you a first-generation American?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ED0BC824-272E-4D76-9CFD-CBB6948C9DE3}" type="slidenum">
              <a:rPr lang="ja-JP" altLang="en-US" smtClean="0"/>
              <a:pPr>
                <a:defRPr/>
              </a:pPr>
              <a:t>46</a:t>
            </a:fld>
            <a:endParaRPr lang="ja-JP" altLang="en-US" dirty="0"/>
          </a:p>
        </p:txBody>
      </p:sp>
    </p:spTree>
    <p:extLst>
      <p:ext uri="{BB962C8B-B14F-4D97-AF65-F5344CB8AC3E}">
        <p14:creationId xmlns:p14="http://schemas.microsoft.com/office/powerpoint/2010/main" val="1438125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Management</a:t>
            </a:r>
            <a:r>
              <a:rPr kumimoji="1" lang="ja-JP" altLang="en-US" dirty="0"/>
              <a:t> </a:t>
            </a:r>
            <a:r>
              <a:rPr kumimoji="1" lang="en-US" altLang="ja-JP" dirty="0"/>
              <a:t>Fifth</a:t>
            </a:r>
            <a:r>
              <a:rPr kumimoji="1" lang="ja-JP" altLang="en-US" dirty="0"/>
              <a:t> </a:t>
            </a:r>
            <a:r>
              <a:rPr kumimoji="1" lang="en-US" altLang="ja-JP" dirty="0"/>
              <a:t>Edition,</a:t>
            </a:r>
            <a:r>
              <a:rPr kumimoji="1" lang="ja-JP" altLang="en-US" dirty="0"/>
              <a:t> </a:t>
            </a:r>
            <a:r>
              <a:rPr kumimoji="1" lang="en-US" altLang="ja-JP" dirty="0"/>
              <a:t>Richard</a:t>
            </a:r>
            <a:r>
              <a:rPr kumimoji="1" lang="ja-JP" altLang="en-US" dirty="0"/>
              <a:t> </a:t>
            </a:r>
            <a:r>
              <a:rPr kumimoji="1" lang="en-US" altLang="ja-JP" dirty="0"/>
              <a:t>L.</a:t>
            </a:r>
            <a:r>
              <a:rPr kumimoji="1" lang="ja-JP" altLang="en-US" dirty="0"/>
              <a:t> </a:t>
            </a:r>
            <a:r>
              <a:rPr kumimoji="1" lang="en-US" altLang="ja-JP" dirty="0"/>
              <a:t>Daft</a:t>
            </a:r>
            <a:r>
              <a:rPr kumimoji="1" lang="ja-JP" altLang="en-US" dirty="0"/>
              <a:t>；　</a:t>
            </a:r>
            <a:r>
              <a:rPr kumimoji="1" lang="en-US" altLang="ja-JP" dirty="0"/>
              <a:t>191-192</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48</a:t>
            </a:fld>
            <a:endParaRPr lang="ja-JP" altLang="en-US" dirty="0"/>
          </a:p>
        </p:txBody>
      </p:sp>
    </p:spTree>
    <p:extLst>
      <p:ext uri="{BB962C8B-B14F-4D97-AF65-F5344CB8AC3E}">
        <p14:creationId xmlns:p14="http://schemas.microsoft.com/office/powerpoint/2010/main" val="2716119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Seacat: self-confidence, (high) energetic, achieve, control, awareness, tolerance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ED0BC824-272E-4D76-9CFD-CBB6948C9DE3}" type="slidenum">
              <a:rPr lang="ja-JP" altLang="en-US" smtClean="0"/>
              <a:pPr>
                <a:defRPr/>
              </a:pPr>
              <a:t>6</a:t>
            </a:fld>
            <a:endParaRPr lang="ja-JP" altLang="en-US" dirty="0"/>
          </a:p>
        </p:txBody>
      </p:sp>
    </p:spTree>
    <p:extLst>
      <p:ext uri="{BB962C8B-B14F-4D97-AF65-F5344CB8AC3E}">
        <p14:creationId xmlns:p14="http://schemas.microsoft.com/office/powerpoint/2010/main" val="4257786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7</a:t>
            </a:fld>
            <a:endParaRPr lang="ja-JP" altLang="en-US" dirty="0"/>
          </a:p>
        </p:txBody>
      </p:sp>
    </p:spTree>
    <p:extLst>
      <p:ext uri="{BB962C8B-B14F-4D97-AF65-F5344CB8AC3E}">
        <p14:creationId xmlns:p14="http://schemas.microsoft.com/office/powerpoint/2010/main" val="2623122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8</a:t>
            </a:fld>
            <a:endParaRPr lang="ja-JP" altLang="en-US" dirty="0"/>
          </a:p>
        </p:txBody>
      </p:sp>
    </p:spTree>
    <p:extLst>
      <p:ext uri="{BB962C8B-B14F-4D97-AF65-F5344CB8AC3E}">
        <p14:creationId xmlns:p14="http://schemas.microsoft.com/office/powerpoint/2010/main" val="574207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Sansan1,212employees</a:t>
            </a:r>
          </a:p>
          <a:p>
            <a:r>
              <a:rPr kumimoji="1" lang="en-US" altLang="ja-JP" dirty="0"/>
              <a:t>Handyman()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ED0BC824-272E-4D76-9CFD-CBB6948C9DE3}" type="slidenum">
              <a:rPr lang="ja-JP" altLang="en-US" smtClean="0"/>
              <a:pPr>
                <a:defRPr/>
              </a:pPr>
              <a:t>12</a:t>
            </a:fld>
            <a:endParaRPr lang="ja-JP" altLang="en-US" dirty="0"/>
          </a:p>
        </p:txBody>
      </p:sp>
    </p:spTree>
    <p:extLst>
      <p:ext uri="{BB962C8B-B14F-4D97-AF65-F5344CB8AC3E}">
        <p14:creationId xmlns:p14="http://schemas.microsoft.com/office/powerpoint/2010/main" val="1186909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https://www.bestdataanalytics.com/gdp/world-gdp-ranking-by-country-in-2021/#:~:text=According%20to%20the%20latest%20statistics%20released%20by%20the,economy%20of%20%243186.86%20billion%2C%20ranked%20fifth%20in%20GDP.</a:t>
            </a:r>
          </a:p>
          <a:p>
            <a:pPr eaLnBrk="1" hangingPunct="1">
              <a:spcBef>
                <a:spcPct val="0"/>
              </a:spcBef>
            </a:pPr>
            <a:r>
              <a:rPr lang="en-US" altLang="ja-JP" dirty="0"/>
              <a:t>https://globalpeoservices.com/top-15-countries-by-gdp-in-2022/#:~:text=Top%2015%20Countries%20by%20GDP%20in%202022%201,7.%20France%20...%208%208.%20Italy%20...%20%E3%81%9D%E3%81%AE%E4%BB%96%E3%81%AE%E3%82%A2%E3%82%A4%E3%83%86%E3%83%A0</a:t>
            </a:r>
          </a:p>
          <a:p>
            <a:pPr eaLnBrk="1" hangingPunct="1">
              <a:spcBef>
                <a:spcPct val="0"/>
              </a:spcBef>
            </a:pPr>
            <a:endParaRPr lang="ja-JP" altLang="en-US" dirty="0"/>
          </a:p>
        </p:txBody>
      </p:sp>
      <p:sp>
        <p:nvSpPr>
          <p:cNvPr id="297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5F1A322D-1CD6-488E-A1E2-C1166A1009AA}" type="slidenum">
              <a:rPr lang="ja-JP" altLang="en-US" smtClean="0">
                <a:latin typeface="Arial Narrow" panose="020B0606020202030204" pitchFamily="34" charset="0"/>
              </a:rPr>
              <a:pPr eaLnBrk="1" hangingPunct="1">
                <a:spcBef>
                  <a:spcPct val="0"/>
                </a:spcBef>
              </a:pPr>
              <a:t>13</a:t>
            </a:fld>
            <a:endParaRPr lang="ja-JP" altLang="en-US" dirty="0">
              <a:latin typeface="Arial Narrow" panose="020B0606020202030204" pitchFamily="34" charset="0"/>
            </a:endParaRPr>
          </a:p>
        </p:txBody>
      </p:sp>
    </p:spTree>
    <p:extLst>
      <p:ext uri="{BB962C8B-B14F-4D97-AF65-F5344CB8AC3E}">
        <p14:creationId xmlns:p14="http://schemas.microsoft.com/office/powerpoint/2010/main" val="42233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Https://www.visualcapitalist.com/richest-people-in-the-world-2022/</a:t>
            </a:r>
          </a:p>
          <a:p>
            <a:pPr eaLnBrk="1" hangingPunct="1">
              <a:spcBef>
                <a:spcPct val="0"/>
              </a:spcBef>
            </a:pPr>
            <a:r>
              <a:rPr lang="en-US" altLang="ja-JP" dirty="0"/>
              <a:t>Bernard Arnault &amp; family French</a:t>
            </a:r>
          </a:p>
          <a:p>
            <a:pPr eaLnBrk="1" hangingPunct="1">
              <a:spcBef>
                <a:spcPct val="0"/>
              </a:spcBef>
            </a:pPr>
            <a:r>
              <a:rPr lang="en-US" altLang="ja-JP" dirty="0"/>
              <a:t>Gautam Adani &amp; family Indian</a:t>
            </a:r>
          </a:p>
          <a:p>
            <a:pPr eaLnBrk="1" hangingPunct="1">
              <a:spcBef>
                <a:spcPct val="0"/>
              </a:spcBef>
            </a:pPr>
            <a:r>
              <a:rPr lang="en-US" altLang="ja-JP" dirty="0"/>
              <a:t>Warren Buffett American</a:t>
            </a:r>
          </a:p>
          <a:p>
            <a:pPr eaLnBrk="1" hangingPunct="1">
              <a:spcBef>
                <a:spcPct val="0"/>
              </a:spcBef>
            </a:pPr>
            <a:r>
              <a:rPr lang="en-US" altLang="ja-JP" dirty="0"/>
              <a:t>Mukesh Ambani Indian</a:t>
            </a:r>
          </a:p>
          <a:p>
            <a:pPr eaLnBrk="1" hangingPunct="1">
              <a:spcBef>
                <a:spcPct val="0"/>
              </a:spcBef>
            </a:pPr>
            <a:endParaRPr lang="en-US" altLang="ja-JP" dirty="0"/>
          </a:p>
          <a:p>
            <a:pPr eaLnBrk="1" hangingPunct="1">
              <a:spcBef>
                <a:spcPct val="0"/>
              </a:spcBef>
            </a:pPr>
            <a:endParaRPr lang="en-US" altLang="ja-JP" dirty="0"/>
          </a:p>
          <a:p>
            <a:pPr eaLnBrk="1" hangingPunct="1">
              <a:spcBef>
                <a:spcPct val="0"/>
              </a:spcBef>
            </a:pPr>
            <a:r>
              <a:rPr lang="en-US" altLang="ja-JP" dirty="0"/>
              <a:t> </a:t>
            </a:r>
          </a:p>
          <a:p>
            <a:pPr eaLnBrk="1" hangingPunct="1">
              <a:spcBef>
                <a:spcPct val="0"/>
              </a:spcBef>
            </a:pPr>
            <a:endParaRPr lang="ja-JP" altLang="en-US" dirty="0"/>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1F42A86F-5F50-4D41-B2D2-578A789C46F7}" type="slidenum">
              <a:rPr lang="ja-JP" altLang="en-US" smtClean="0">
                <a:latin typeface="Arial Narrow" panose="020B0606020202030204" pitchFamily="34" charset="0"/>
              </a:rPr>
              <a:pPr eaLnBrk="1" hangingPunct="1">
                <a:spcBef>
                  <a:spcPct val="0"/>
                </a:spcBef>
              </a:pPr>
              <a:t>14</a:t>
            </a:fld>
            <a:endParaRPr lang="ja-JP" altLang="en-US" dirty="0">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ja-JP" sz="1200" dirty="0"/>
              <a:t>http</a:t>
            </a:r>
            <a:r>
              <a:rPr lang="en-US" altLang="ja-JP" sz="1200" dirty="0">
                <a:hlinkClick r:id="rId3"/>
              </a:rPr>
              <a:t>://ameblo.jp/ousetsuin/entry-10858242456.html</a:t>
            </a:r>
            <a:endParaRPr lang="en-US" altLang="ja-JP" sz="1200"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BE608EE-3E67-486F-B7C7-9424BA92EC55}" type="slidenum">
              <a:rPr lang="ja-JP" altLang="en-US" smtClean="0"/>
              <a:pPr>
                <a:defRPr/>
              </a:pPr>
              <a:t>15</a:t>
            </a:fld>
            <a:endParaRPr lang="ja-JP" altLang="en-US" dirty="0"/>
          </a:p>
        </p:txBody>
      </p:sp>
    </p:spTree>
    <p:extLst>
      <p:ext uri="{BB962C8B-B14F-4D97-AF65-F5344CB8AC3E}">
        <p14:creationId xmlns:p14="http://schemas.microsoft.com/office/powerpoint/2010/main" val="3415983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http://ecodb.net/ranking/imf_ngdpd.html</a:t>
            </a:r>
            <a:endParaRPr lang="ja-JP" altLang="en-US" dirty="0"/>
          </a:p>
        </p:txBody>
      </p:sp>
      <p:sp>
        <p:nvSpPr>
          <p:cNvPr id="2765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168172A7-D25B-48A7-8CAF-A3BB777BF434}" type="slidenum">
              <a:rPr lang="ja-JP" altLang="en-US" smtClean="0">
                <a:latin typeface="Arial Narrow" panose="020B0606020202030204" pitchFamily="34" charset="0"/>
              </a:rPr>
              <a:pPr eaLnBrk="1" hangingPunct="1">
                <a:spcBef>
                  <a:spcPct val="0"/>
                </a:spcBef>
              </a:pPr>
              <a:t>16</a:t>
            </a:fld>
            <a:endParaRPr lang="ja-JP" altLang="en-US" dirty="0">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565697DD-78AB-4EEB-A1AD-D23E93F74AB8}" type="slidenum">
              <a:rPr lang="en-US" altLang="ja-JP"/>
              <a:pPr>
                <a:defRPr/>
              </a:pPr>
              <a:t>‹#›</a:t>
            </a:fld>
            <a:endParaRPr lang="en-US" altLang="ja-JP" dirty="0"/>
          </a:p>
        </p:txBody>
      </p:sp>
    </p:spTree>
    <p:extLst>
      <p:ext uri="{BB962C8B-B14F-4D97-AF65-F5344CB8AC3E}">
        <p14:creationId xmlns:p14="http://schemas.microsoft.com/office/powerpoint/2010/main" val="2123023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E2BDD077-51E2-4C06-9098-92BEE20F0514}" type="slidenum">
              <a:rPr lang="en-US" altLang="ja-JP"/>
              <a:pPr>
                <a:defRPr/>
              </a:pPr>
              <a:t>‹#›</a:t>
            </a:fld>
            <a:endParaRPr lang="en-US" altLang="ja-JP" dirty="0"/>
          </a:p>
        </p:txBody>
      </p:sp>
    </p:spTree>
    <p:extLst>
      <p:ext uri="{BB962C8B-B14F-4D97-AF65-F5344CB8AC3E}">
        <p14:creationId xmlns:p14="http://schemas.microsoft.com/office/powerpoint/2010/main" val="254293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23EB8F45-55AC-4940-85CE-06E16E73DAA3}" type="slidenum">
              <a:rPr lang="en-US" altLang="ja-JP"/>
              <a:pPr>
                <a:defRPr/>
              </a:pPr>
              <a:t>‹#›</a:t>
            </a:fld>
            <a:endParaRPr lang="en-US" altLang="ja-JP" dirty="0"/>
          </a:p>
        </p:txBody>
      </p:sp>
    </p:spTree>
    <p:extLst>
      <p:ext uri="{BB962C8B-B14F-4D97-AF65-F5344CB8AC3E}">
        <p14:creationId xmlns:p14="http://schemas.microsoft.com/office/powerpoint/2010/main" val="214747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dirty="0">
              <a:solidFill>
                <a:srgbClr val="575F6D"/>
              </a:solidFill>
            </a:endParaRPr>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7DFAAFE5-A276-40A0-91D8-A230EFC56056}" type="slidenum">
              <a:rPr kumimoji="1" lang="ja-JP" altLang="en-US" smtClean="0"/>
              <a:pPr/>
              <a:t>‹#›</a:t>
            </a:fld>
            <a:endParaRPr kumimoji="1" lang="ja-JP" altLang="en-US" dirty="0"/>
          </a:p>
        </p:txBody>
      </p:sp>
    </p:spTree>
    <p:extLst>
      <p:ext uri="{BB962C8B-B14F-4D97-AF65-F5344CB8AC3E}">
        <p14:creationId xmlns:p14="http://schemas.microsoft.com/office/powerpoint/2010/main" val="278418617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4"/>
          </p:nvPr>
        </p:nvSpPr>
        <p:spPr/>
        <p:txBody>
          <a:bodyPr rtlCol="0"/>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9" name="スライド番号プレースホルダ 8"/>
          <p:cNvSpPr>
            <a:spLocks noGrp="1"/>
          </p:cNvSpPr>
          <p:nvPr>
            <p:ph type="sldNum" sz="quarter" idx="15"/>
          </p:nvPr>
        </p:nvSpPr>
        <p:spPr/>
        <p:txBody>
          <a:bodyPr rtlCol="0"/>
          <a:lstStyle/>
          <a:p>
            <a:fld id="{7DFAAFE5-A276-40A0-91D8-A230EFC56056}" type="slidenum">
              <a:rPr kumimoji="1" lang="ja-JP" altLang="en-US" smtClean="0"/>
              <a:pPr/>
              <a:t>‹#›</a:t>
            </a:fld>
            <a:endParaRPr kumimoji="1" lang="ja-JP" altLang="en-US" dirty="0"/>
          </a:p>
        </p:txBody>
      </p:sp>
      <p:sp>
        <p:nvSpPr>
          <p:cNvPr id="10" name="フッター プレースホルダ 9"/>
          <p:cNvSpPr>
            <a:spLocks noGrp="1"/>
          </p:cNvSpPr>
          <p:nvPr>
            <p:ph type="ftr" sz="quarter" idx="16"/>
          </p:nvPr>
        </p:nvSpPr>
        <p:spPr/>
        <p:txBody>
          <a:bodyPr rtlCol="0"/>
          <a:lstStyle/>
          <a:p>
            <a:endParaRPr kumimoji="1" lang="ja-JP" altLang="en-US" dirty="0">
              <a:solidFill>
                <a:srgbClr val="575F6D"/>
              </a:solidFill>
            </a:endParaRPr>
          </a:p>
        </p:txBody>
      </p:sp>
    </p:spTree>
    <p:extLst>
      <p:ext uri="{BB962C8B-B14F-4D97-AF65-F5344CB8AC3E}">
        <p14:creationId xmlns:p14="http://schemas.microsoft.com/office/powerpoint/2010/main" val="294167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51BBE95A-5570-4EDB-BF5A-41D213B133B7}" type="datetimeFigureOut">
              <a:rPr kumimoji="1" lang="ja-JP" altLang="en-US" smtClean="0">
                <a:solidFill>
                  <a:srgbClr val="FFF39D"/>
                </a:solidFill>
              </a:rPr>
              <a:pPr/>
              <a:t>2023/9/7</a:t>
            </a:fld>
            <a:endParaRPr kumimoji="1" lang="ja-JP" altLang="en-US" dirty="0">
              <a:solidFill>
                <a:srgbClr val="FFF39D"/>
              </a:solidFill>
            </a:endParaRPr>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dirty="0">
              <a:solidFill>
                <a:srgbClr val="FFF39D"/>
              </a:solidFill>
            </a:endParaRPr>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white"/>
              </a:solidFill>
              <a:latin typeface="Century Schoolbook"/>
              <a:ea typeface="+mn-ea"/>
            </a:endParaRPr>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white"/>
              </a:solidFill>
              <a:latin typeface="Century Schoolbook"/>
              <a:ea typeface="+mn-ea"/>
            </a:endParaRPr>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white"/>
              </a:solidFill>
              <a:latin typeface="Century Schoolbook"/>
              <a:ea typeface="+mn-ea"/>
            </a:endParaRPr>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white"/>
              </a:solidFill>
              <a:latin typeface="Century Schoolbook"/>
              <a:ea typeface="+mn-ea"/>
            </a:endParaRPr>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white"/>
              </a:solidFill>
              <a:latin typeface="Century Schoolbook"/>
              <a:ea typeface="+mn-ea"/>
            </a:endParaRPr>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white"/>
              </a:solidFill>
              <a:latin typeface="Century Schoolbook"/>
              <a:ea typeface="+mn-ea"/>
            </a:endParaRPr>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7DFAAFE5-A276-40A0-91D8-A230EFC56056}" type="slidenum">
              <a:rPr kumimoji="1" lang="ja-JP" altLang="en-US" smtClean="0"/>
              <a:pPr/>
              <a:t>‹#›</a:t>
            </a:fld>
            <a:endParaRPr kumimoji="1" lang="ja-JP" altLang="en-US" dirty="0"/>
          </a:p>
        </p:txBody>
      </p:sp>
    </p:spTree>
    <p:extLst>
      <p:ext uri="{BB962C8B-B14F-4D97-AF65-F5344CB8AC3E}">
        <p14:creationId xmlns:p14="http://schemas.microsoft.com/office/powerpoint/2010/main" val="361166239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5" name="日付プレースホルダ 4"/>
          <p:cNvSpPr>
            <a:spLocks noGrp="1"/>
          </p:cNvSpPr>
          <p:nvPr>
            <p:ph type="dt" sz="half" idx="10"/>
          </p:nvPr>
        </p:nvSpPr>
        <p:spPr/>
        <p:txBody>
          <a:bodyPr/>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6" name="フッター プレースホルダ 5"/>
          <p:cNvSpPr>
            <a:spLocks noGrp="1"/>
          </p:cNvSpPr>
          <p:nvPr>
            <p:ph type="ftr" sz="quarter" idx="11"/>
          </p:nvPr>
        </p:nvSpPr>
        <p:spPr/>
        <p:txBody>
          <a:bodyPr/>
          <a:lstStyle/>
          <a:p>
            <a:endParaRPr kumimoji="1" lang="ja-JP" altLang="en-US" dirty="0">
              <a:solidFill>
                <a:srgbClr val="575F6D"/>
              </a:solidFill>
            </a:endParaRPr>
          </a:p>
        </p:txBody>
      </p:sp>
      <p:sp>
        <p:nvSpPr>
          <p:cNvPr id="7" name="スライド番号プレースホルダ 6"/>
          <p:cNvSpPr>
            <a:spLocks noGrp="1"/>
          </p:cNvSpPr>
          <p:nvPr>
            <p:ph type="sldNum" sz="quarter" idx="12"/>
          </p:nvPr>
        </p:nvSpPr>
        <p:spPr/>
        <p:txBody>
          <a:bodyPr/>
          <a:lstStyle/>
          <a:p>
            <a:fld id="{7DFAAFE5-A276-40A0-91D8-A230EFC56056}" type="slidenum">
              <a:rPr kumimoji="1" lang="ja-JP" altLang="en-US" smtClean="0"/>
              <a:pPr/>
              <a:t>‹#›</a:t>
            </a:fld>
            <a:endParaRPr kumimoji="1" lang="ja-JP" altLang="en-US" dirty="0"/>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extLst>
      <p:ext uri="{BB962C8B-B14F-4D97-AF65-F5344CB8AC3E}">
        <p14:creationId xmlns:p14="http://schemas.microsoft.com/office/powerpoint/2010/main" val="3108843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a:t>マスタ タイトルの書式設定</a:t>
            </a:r>
            <a:endParaRPr kumimoji="0" lang="en-US"/>
          </a:p>
        </p:txBody>
      </p:sp>
      <p:sp>
        <p:nvSpPr>
          <p:cNvPr id="7" name="日付プレースホルダ 6"/>
          <p:cNvSpPr>
            <a:spLocks noGrp="1"/>
          </p:cNvSpPr>
          <p:nvPr>
            <p:ph type="dt" sz="half" idx="10"/>
          </p:nvPr>
        </p:nvSpPr>
        <p:spPr/>
        <p:txBody>
          <a:bodyPr/>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8" name="フッター プレースホルダ 7"/>
          <p:cNvSpPr>
            <a:spLocks noGrp="1"/>
          </p:cNvSpPr>
          <p:nvPr>
            <p:ph type="ftr" sz="quarter" idx="11"/>
          </p:nvPr>
        </p:nvSpPr>
        <p:spPr/>
        <p:txBody>
          <a:bodyPr/>
          <a:lstStyle/>
          <a:p>
            <a:endParaRPr kumimoji="1" lang="ja-JP" altLang="en-US" dirty="0">
              <a:solidFill>
                <a:srgbClr val="575F6D"/>
              </a:solidFill>
            </a:endParaRPr>
          </a:p>
        </p:txBody>
      </p:sp>
      <p:sp>
        <p:nvSpPr>
          <p:cNvPr id="9" name="スライド番号プレースホルダ 8"/>
          <p:cNvSpPr>
            <a:spLocks noGrp="1"/>
          </p:cNvSpPr>
          <p:nvPr>
            <p:ph type="sldNum" sz="quarter" idx="12"/>
          </p:nvPr>
        </p:nvSpPr>
        <p:spPr/>
        <p:txBody>
          <a:bodyPr/>
          <a:lstStyle/>
          <a:p>
            <a:fld id="{7DFAAFE5-A276-40A0-91D8-A230EFC56056}" type="slidenum">
              <a:rPr kumimoji="1" lang="ja-JP" altLang="en-US" smtClean="0"/>
              <a:pPr/>
              <a:t>‹#›</a:t>
            </a:fld>
            <a:endParaRPr kumimoji="1" lang="ja-JP" altLang="en-US" dirty="0"/>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a:t>マスタ テキストの書式設定</a:t>
            </a:r>
          </a:p>
        </p:txBody>
      </p:sp>
    </p:spTree>
    <p:extLst>
      <p:ext uri="{BB962C8B-B14F-4D97-AF65-F5344CB8AC3E}">
        <p14:creationId xmlns:p14="http://schemas.microsoft.com/office/powerpoint/2010/main" val="2335102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6" name="日付プレースホルダ 5"/>
          <p:cNvSpPr>
            <a:spLocks noGrp="1"/>
          </p:cNvSpPr>
          <p:nvPr>
            <p:ph type="dt" sz="half" idx="10"/>
          </p:nvPr>
        </p:nvSpPr>
        <p:spPr/>
        <p:txBody>
          <a:bodyPr rtlCol="0"/>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7" name="スライド番号プレースホルダ 6"/>
          <p:cNvSpPr>
            <a:spLocks noGrp="1"/>
          </p:cNvSpPr>
          <p:nvPr>
            <p:ph type="sldNum" sz="quarter" idx="11"/>
          </p:nvPr>
        </p:nvSpPr>
        <p:spPr/>
        <p:txBody>
          <a:bodyPr rtlCol="0"/>
          <a:lstStyle/>
          <a:p>
            <a:fld id="{7DFAAFE5-A276-40A0-91D8-A230EFC56056}" type="slidenum">
              <a:rPr kumimoji="1" lang="ja-JP" altLang="en-US" smtClean="0"/>
              <a:pPr/>
              <a:t>‹#›</a:t>
            </a:fld>
            <a:endParaRPr kumimoji="1" lang="ja-JP" altLang="en-US" dirty="0"/>
          </a:p>
        </p:txBody>
      </p:sp>
      <p:sp>
        <p:nvSpPr>
          <p:cNvPr id="8" name="フッター プレースホルダ 7"/>
          <p:cNvSpPr>
            <a:spLocks noGrp="1"/>
          </p:cNvSpPr>
          <p:nvPr>
            <p:ph type="ftr" sz="quarter" idx="12"/>
          </p:nvPr>
        </p:nvSpPr>
        <p:spPr/>
        <p:txBody>
          <a:bodyPr rtlCol="0"/>
          <a:lstStyle/>
          <a:p>
            <a:endParaRPr kumimoji="1" lang="ja-JP" altLang="en-US" dirty="0">
              <a:solidFill>
                <a:srgbClr val="575F6D"/>
              </a:solidFill>
            </a:endParaRPr>
          </a:p>
        </p:txBody>
      </p:sp>
    </p:spTree>
    <p:extLst>
      <p:ext uri="{BB962C8B-B14F-4D97-AF65-F5344CB8AC3E}">
        <p14:creationId xmlns:p14="http://schemas.microsoft.com/office/powerpoint/2010/main" val="21581796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3" name="フッター プレースホルダ 2"/>
          <p:cNvSpPr>
            <a:spLocks noGrp="1"/>
          </p:cNvSpPr>
          <p:nvPr>
            <p:ph type="ftr" sz="quarter" idx="11"/>
          </p:nvPr>
        </p:nvSpPr>
        <p:spPr/>
        <p:txBody>
          <a:bodyPr/>
          <a:lstStyle/>
          <a:p>
            <a:endParaRPr kumimoji="1" lang="ja-JP" altLang="en-US" dirty="0">
              <a:solidFill>
                <a:srgbClr val="575F6D"/>
              </a:solidFill>
            </a:endParaRPr>
          </a:p>
        </p:txBody>
      </p:sp>
      <p:sp>
        <p:nvSpPr>
          <p:cNvPr id="4" name="スライド番号プレースホルダ 3"/>
          <p:cNvSpPr>
            <a:spLocks noGrp="1"/>
          </p:cNvSpPr>
          <p:nvPr>
            <p:ph type="sldNum" sz="quarter" idx="12"/>
          </p:nvPr>
        </p:nvSpPr>
        <p:spPr/>
        <p:txBody>
          <a:bodyPr/>
          <a:lstStyle/>
          <a:p>
            <a:fld id="{7DFAAFE5-A276-40A0-91D8-A230EFC56056}" type="slidenum">
              <a:rPr kumimoji="1" lang="ja-JP" altLang="en-US" smtClean="0"/>
              <a:pPr/>
              <a:t>‹#›</a:t>
            </a:fld>
            <a:endParaRPr kumimoji="1" lang="ja-JP" altLang="en-US" dirty="0"/>
          </a:p>
        </p:txBody>
      </p:sp>
    </p:spTree>
    <p:extLst>
      <p:ext uri="{BB962C8B-B14F-4D97-AF65-F5344CB8AC3E}">
        <p14:creationId xmlns:p14="http://schemas.microsoft.com/office/powerpoint/2010/main" val="3309430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21" name="日付プレースホルダ 20"/>
          <p:cNvSpPr>
            <a:spLocks noGrp="1"/>
          </p:cNvSpPr>
          <p:nvPr>
            <p:ph type="dt" sz="half" idx="14"/>
          </p:nvPr>
        </p:nvSpPr>
        <p:spPr/>
        <p:txBody>
          <a:bodyPr rtlCol="0"/>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22" name="スライド番号プレースホルダ 21"/>
          <p:cNvSpPr>
            <a:spLocks noGrp="1"/>
          </p:cNvSpPr>
          <p:nvPr>
            <p:ph type="sldNum" sz="quarter" idx="15"/>
          </p:nvPr>
        </p:nvSpPr>
        <p:spPr/>
        <p:txBody>
          <a:bodyPr rtlCol="0"/>
          <a:lstStyle/>
          <a:p>
            <a:fld id="{7DFAAFE5-A276-40A0-91D8-A230EFC56056}" type="slidenum">
              <a:rPr kumimoji="1" lang="ja-JP" altLang="en-US" smtClean="0"/>
              <a:pPr/>
              <a:t>‹#›</a:t>
            </a:fld>
            <a:endParaRPr kumimoji="1" lang="ja-JP" altLang="en-US" dirty="0"/>
          </a:p>
        </p:txBody>
      </p:sp>
      <p:sp>
        <p:nvSpPr>
          <p:cNvPr id="23" name="フッター プレースホルダ 22"/>
          <p:cNvSpPr>
            <a:spLocks noGrp="1"/>
          </p:cNvSpPr>
          <p:nvPr>
            <p:ph type="ftr" sz="quarter" idx="16"/>
          </p:nvPr>
        </p:nvSpPr>
        <p:spPr/>
        <p:txBody>
          <a:bodyPr rtlCol="0"/>
          <a:lstStyle/>
          <a:p>
            <a:endParaRPr kumimoji="1" lang="ja-JP" altLang="en-US" dirty="0">
              <a:solidFill>
                <a:srgbClr val="575F6D"/>
              </a:solidFill>
            </a:endParaRPr>
          </a:p>
        </p:txBody>
      </p:sp>
    </p:spTree>
    <p:extLst>
      <p:ext uri="{BB962C8B-B14F-4D97-AF65-F5344CB8AC3E}">
        <p14:creationId xmlns:p14="http://schemas.microsoft.com/office/powerpoint/2010/main" val="407643845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6498778A-CFC0-475C-BE08-E1C5DB03BBA1}" type="slidenum">
              <a:rPr lang="en-US" altLang="ja-JP"/>
              <a:pPr>
                <a:defRPr/>
              </a:pPr>
              <a:t>‹#›</a:t>
            </a:fld>
            <a:endParaRPr lang="en-US" altLang="ja-JP" dirty="0"/>
          </a:p>
        </p:txBody>
      </p:sp>
    </p:spTree>
    <p:extLst>
      <p:ext uri="{BB962C8B-B14F-4D97-AF65-F5344CB8AC3E}">
        <p14:creationId xmlns:p14="http://schemas.microsoft.com/office/powerpoint/2010/main" val="25403632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dirty="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7" name="日付プレースホルダ 16"/>
          <p:cNvSpPr>
            <a:spLocks noGrp="1"/>
          </p:cNvSpPr>
          <p:nvPr>
            <p:ph type="dt" sz="half" idx="10"/>
          </p:nvPr>
        </p:nvSpPr>
        <p:spPr/>
        <p:txBody>
          <a:bodyPr rtlCol="0"/>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18" name="スライド番号プレースホルダ 17"/>
          <p:cNvSpPr>
            <a:spLocks noGrp="1"/>
          </p:cNvSpPr>
          <p:nvPr>
            <p:ph type="sldNum" sz="quarter" idx="11"/>
          </p:nvPr>
        </p:nvSpPr>
        <p:spPr/>
        <p:txBody>
          <a:bodyPr rtlCol="0"/>
          <a:lstStyle/>
          <a:p>
            <a:fld id="{7DFAAFE5-A276-40A0-91D8-A230EFC56056}" type="slidenum">
              <a:rPr kumimoji="1" lang="ja-JP" altLang="en-US" smtClean="0"/>
              <a:pPr/>
              <a:t>‹#›</a:t>
            </a:fld>
            <a:endParaRPr kumimoji="1" lang="ja-JP" altLang="en-US" dirty="0"/>
          </a:p>
        </p:txBody>
      </p:sp>
      <p:sp>
        <p:nvSpPr>
          <p:cNvPr id="21" name="フッター プレースホルダ 20"/>
          <p:cNvSpPr>
            <a:spLocks noGrp="1"/>
          </p:cNvSpPr>
          <p:nvPr>
            <p:ph type="ftr" sz="quarter" idx="12"/>
          </p:nvPr>
        </p:nvSpPr>
        <p:spPr/>
        <p:txBody>
          <a:bodyPr rtlCol="0"/>
          <a:lstStyle/>
          <a:p>
            <a:endParaRPr kumimoji="1" lang="ja-JP" altLang="en-US" dirty="0">
              <a:solidFill>
                <a:srgbClr val="575F6D"/>
              </a:solidFill>
            </a:endParaRPr>
          </a:p>
        </p:txBody>
      </p:sp>
    </p:spTree>
    <p:extLst>
      <p:ext uri="{BB962C8B-B14F-4D97-AF65-F5344CB8AC3E}">
        <p14:creationId xmlns:p14="http://schemas.microsoft.com/office/powerpoint/2010/main" val="2968830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5" name="フッター プレースホルダ 4"/>
          <p:cNvSpPr>
            <a:spLocks noGrp="1"/>
          </p:cNvSpPr>
          <p:nvPr>
            <p:ph type="ftr" sz="quarter" idx="11"/>
          </p:nvPr>
        </p:nvSpPr>
        <p:spPr/>
        <p:txBody>
          <a:bodyPr/>
          <a:lstStyle/>
          <a:p>
            <a:endParaRPr kumimoji="1" lang="ja-JP" altLang="en-US" dirty="0">
              <a:solidFill>
                <a:srgbClr val="575F6D"/>
              </a:solidFill>
            </a:endParaRPr>
          </a:p>
        </p:txBody>
      </p:sp>
      <p:sp>
        <p:nvSpPr>
          <p:cNvPr id="6" name="スライド番号プレースホルダ 5"/>
          <p:cNvSpPr>
            <a:spLocks noGrp="1"/>
          </p:cNvSpPr>
          <p:nvPr>
            <p:ph type="sldNum" sz="quarter" idx="12"/>
          </p:nvPr>
        </p:nvSpPr>
        <p:spPr/>
        <p:txBody>
          <a:bodyPr/>
          <a:lstStyle/>
          <a:p>
            <a:fld id="{7DFAAFE5-A276-40A0-91D8-A230EFC56056}" type="slidenum">
              <a:rPr kumimoji="1" lang="ja-JP" altLang="en-US" smtClean="0"/>
              <a:pPr/>
              <a:t>‹#›</a:t>
            </a:fld>
            <a:endParaRPr kumimoji="1" lang="ja-JP" altLang="en-US" dirty="0"/>
          </a:p>
        </p:txBody>
      </p:sp>
    </p:spTree>
    <p:extLst>
      <p:ext uri="{BB962C8B-B14F-4D97-AF65-F5344CB8AC3E}">
        <p14:creationId xmlns:p14="http://schemas.microsoft.com/office/powerpoint/2010/main" val="18305236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51BBE95A-5570-4EDB-BF5A-41D213B133B7}" type="datetimeFigureOut">
              <a:rPr kumimoji="1" lang="ja-JP" altLang="en-US" smtClean="0">
                <a:solidFill>
                  <a:srgbClr val="575F6D"/>
                </a:solidFill>
              </a:rPr>
              <a:pPr/>
              <a:t>2023/9/7</a:t>
            </a:fld>
            <a:endParaRPr kumimoji="1" lang="ja-JP" altLang="en-US" dirty="0">
              <a:solidFill>
                <a:srgbClr val="575F6D"/>
              </a:solidFill>
            </a:endParaRPr>
          </a:p>
        </p:txBody>
      </p:sp>
      <p:sp>
        <p:nvSpPr>
          <p:cNvPr id="5" name="フッター プレースホルダ 4"/>
          <p:cNvSpPr>
            <a:spLocks noGrp="1"/>
          </p:cNvSpPr>
          <p:nvPr>
            <p:ph type="ftr" sz="quarter" idx="11"/>
          </p:nvPr>
        </p:nvSpPr>
        <p:spPr/>
        <p:txBody>
          <a:bodyPr/>
          <a:lstStyle/>
          <a:p>
            <a:endParaRPr kumimoji="1" lang="ja-JP" altLang="en-US" dirty="0">
              <a:solidFill>
                <a:srgbClr val="575F6D"/>
              </a:solidFill>
            </a:endParaRPr>
          </a:p>
        </p:txBody>
      </p:sp>
      <p:sp>
        <p:nvSpPr>
          <p:cNvPr id="6" name="スライド番号プレースホルダ 5"/>
          <p:cNvSpPr>
            <a:spLocks noGrp="1"/>
          </p:cNvSpPr>
          <p:nvPr>
            <p:ph type="sldNum" sz="quarter" idx="12"/>
          </p:nvPr>
        </p:nvSpPr>
        <p:spPr/>
        <p:txBody>
          <a:bodyPr/>
          <a:lstStyle/>
          <a:p>
            <a:fld id="{7DFAAFE5-A276-40A0-91D8-A230EFC56056}" type="slidenum">
              <a:rPr kumimoji="1" lang="ja-JP" altLang="en-US" smtClean="0"/>
              <a:pPr/>
              <a:t>‹#›</a:t>
            </a:fld>
            <a:endParaRPr kumimoji="1" lang="ja-JP" altLang="en-US" dirty="0"/>
          </a:p>
        </p:txBody>
      </p:sp>
    </p:spTree>
    <p:extLst>
      <p:ext uri="{BB962C8B-B14F-4D97-AF65-F5344CB8AC3E}">
        <p14:creationId xmlns:p14="http://schemas.microsoft.com/office/powerpoint/2010/main" val="105550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C6581A41-70AB-4974-857B-EBCCAFC77169}" type="slidenum">
              <a:rPr lang="en-US" altLang="ja-JP"/>
              <a:pPr>
                <a:defRPr/>
              </a:pPr>
              <a:t>‹#›</a:t>
            </a:fld>
            <a:endParaRPr lang="en-US" altLang="ja-JP" dirty="0"/>
          </a:p>
        </p:txBody>
      </p:sp>
    </p:spTree>
    <p:extLst>
      <p:ext uri="{BB962C8B-B14F-4D97-AF65-F5344CB8AC3E}">
        <p14:creationId xmlns:p14="http://schemas.microsoft.com/office/powerpoint/2010/main" val="3339340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B2136496-96B6-4C7A-94C6-1FE26C3F98BC}" type="slidenum">
              <a:rPr lang="en-US" altLang="ja-JP"/>
              <a:pPr>
                <a:defRPr/>
              </a:pPr>
              <a:t>‹#›</a:t>
            </a:fld>
            <a:endParaRPr lang="en-US" altLang="ja-JP" dirty="0"/>
          </a:p>
        </p:txBody>
      </p:sp>
    </p:spTree>
    <p:extLst>
      <p:ext uri="{BB962C8B-B14F-4D97-AF65-F5344CB8AC3E}">
        <p14:creationId xmlns:p14="http://schemas.microsoft.com/office/powerpoint/2010/main" val="4286238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pPr>
              <a:defRPr/>
            </a:pPr>
            <a:fld id="{15ED2411-093E-4466-8C7F-97A941FEC505}" type="slidenum">
              <a:rPr lang="en-US" altLang="ja-JP"/>
              <a:pPr>
                <a:defRPr/>
              </a:pPr>
              <a:t>‹#›</a:t>
            </a:fld>
            <a:endParaRPr lang="en-US" altLang="ja-JP" dirty="0"/>
          </a:p>
        </p:txBody>
      </p:sp>
    </p:spTree>
    <p:extLst>
      <p:ext uri="{BB962C8B-B14F-4D97-AF65-F5344CB8AC3E}">
        <p14:creationId xmlns:p14="http://schemas.microsoft.com/office/powerpoint/2010/main" val="284286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A262CA89-3461-4F9B-9845-6EA2A92F6C4A}" type="slidenum">
              <a:rPr lang="en-US" altLang="ja-JP"/>
              <a:pPr>
                <a:defRPr/>
              </a:pPr>
              <a:t>‹#›</a:t>
            </a:fld>
            <a:endParaRPr lang="en-US" altLang="ja-JP" dirty="0"/>
          </a:p>
        </p:txBody>
      </p:sp>
    </p:spTree>
    <p:extLst>
      <p:ext uri="{BB962C8B-B14F-4D97-AF65-F5344CB8AC3E}">
        <p14:creationId xmlns:p14="http://schemas.microsoft.com/office/powerpoint/2010/main" val="151029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pPr>
              <a:defRPr/>
            </a:pPr>
            <a:fld id="{75F4486F-28A2-40D6-A893-FE1DEF7C7A88}" type="slidenum">
              <a:rPr lang="en-US" altLang="ja-JP"/>
              <a:pPr>
                <a:defRPr/>
              </a:pPr>
              <a:t>‹#›</a:t>
            </a:fld>
            <a:endParaRPr lang="en-US" altLang="ja-JP" dirty="0"/>
          </a:p>
        </p:txBody>
      </p:sp>
    </p:spTree>
    <p:extLst>
      <p:ext uri="{BB962C8B-B14F-4D97-AF65-F5344CB8AC3E}">
        <p14:creationId xmlns:p14="http://schemas.microsoft.com/office/powerpoint/2010/main" val="324538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55AF04D2-AB50-4826-9E3D-EB5FF35A8B27}" type="slidenum">
              <a:rPr lang="en-US" altLang="ja-JP"/>
              <a:pPr>
                <a:defRPr/>
              </a:pPr>
              <a:t>‹#›</a:t>
            </a:fld>
            <a:endParaRPr lang="en-US" altLang="ja-JP" dirty="0"/>
          </a:p>
        </p:txBody>
      </p:sp>
    </p:spTree>
    <p:extLst>
      <p:ext uri="{BB962C8B-B14F-4D97-AF65-F5344CB8AC3E}">
        <p14:creationId xmlns:p14="http://schemas.microsoft.com/office/powerpoint/2010/main" val="296018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C961B084-95BB-4A7D-B42D-3C9F5499DA2A}" type="slidenum">
              <a:rPr lang="en-US" altLang="ja-JP"/>
              <a:pPr>
                <a:defRPr/>
              </a:pPr>
              <a:t>‹#›</a:t>
            </a:fld>
            <a:endParaRPr lang="en-US" altLang="ja-JP" dirty="0"/>
          </a:p>
        </p:txBody>
      </p:sp>
    </p:spTree>
    <p:extLst>
      <p:ext uri="{BB962C8B-B14F-4D97-AF65-F5344CB8AC3E}">
        <p14:creationId xmlns:p14="http://schemas.microsoft.com/office/powerpoint/2010/main" val="147654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dirty="0"/>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6FC5766-271C-436A-AE05-E1536F2B57BC}"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006"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fontAlgn="auto">
              <a:spcBef>
                <a:spcPts val="0"/>
              </a:spcBef>
              <a:spcAft>
                <a:spcPts val="0"/>
              </a:spcAft>
            </a:pPr>
            <a:fld id="{51BBE95A-5570-4EDB-BF5A-41D213B133B7}" type="datetimeFigureOut">
              <a:rPr kumimoji="1" lang="ja-JP" altLang="en-US" smtClean="0">
                <a:solidFill>
                  <a:srgbClr val="575F6D"/>
                </a:solidFill>
                <a:latin typeface="Century Schoolbook"/>
                <a:ea typeface="ＭＳ Ｐ明朝" panose="02020600040205080304" pitchFamily="18" charset="-128"/>
              </a:rPr>
              <a:pPr fontAlgn="auto">
                <a:spcBef>
                  <a:spcPts val="0"/>
                </a:spcBef>
                <a:spcAft>
                  <a:spcPts val="0"/>
                </a:spcAft>
              </a:pPr>
              <a:t>2023/9/7</a:t>
            </a:fld>
            <a:endParaRPr kumimoji="1" lang="ja-JP" altLang="en-US" dirty="0">
              <a:solidFill>
                <a:srgbClr val="575F6D"/>
              </a:solidFill>
              <a:latin typeface="Century Schoolbook"/>
              <a:ea typeface="ＭＳ Ｐ明朝" panose="02020600040205080304" pitchFamily="18" charset="-128"/>
            </a:endParaRPr>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fontAlgn="auto">
              <a:spcBef>
                <a:spcPts val="0"/>
              </a:spcBef>
              <a:spcAft>
                <a:spcPts val="0"/>
              </a:spcAft>
            </a:pPr>
            <a:endParaRPr kumimoji="1" lang="ja-JP" altLang="en-US" dirty="0">
              <a:solidFill>
                <a:srgbClr val="575F6D"/>
              </a:solidFill>
              <a:latin typeface="Century Schoolbook"/>
              <a:ea typeface="ＭＳ Ｐ明朝" panose="02020600040205080304" pitchFamily="18" charset="-128"/>
            </a:endParaRPr>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dirty="0">
              <a:solidFill>
                <a:prstClr val="black"/>
              </a:solidFill>
              <a:latin typeface="Century Schoolbook"/>
              <a:ea typeface="+mn-ea"/>
            </a:endParaRPr>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dirty="0">
              <a:solidFill>
                <a:prstClr val="white"/>
              </a:solidFill>
            </a:endParaRPr>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fontAlgn="auto">
              <a:spcBef>
                <a:spcPts val="0"/>
              </a:spcBef>
              <a:spcAft>
                <a:spcPts val="0"/>
              </a:spcAft>
            </a:pPr>
            <a:fld id="{7DFAAFE5-A276-40A0-91D8-A230EFC56056}" type="slidenum">
              <a:rPr kumimoji="1" lang="ja-JP" altLang="en-US" smtClean="0">
                <a:latin typeface="Century Schoolbook"/>
                <a:ea typeface="ＭＳ Ｐ明朝" panose="02020600040205080304" pitchFamily="18" charset="-128"/>
              </a:rPr>
              <a:pPr fontAlgn="auto">
                <a:spcBef>
                  <a:spcPts val="0"/>
                </a:spcBef>
                <a:spcAft>
                  <a:spcPts val="0"/>
                </a:spcAft>
              </a:pPr>
              <a:t>‹#›</a:t>
            </a:fld>
            <a:endParaRPr kumimoji="1" lang="ja-JP" altLang="en-US" dirty="0">
              <a:latin typeface="Century Schoolbook"/>
              <a:ea typeface="ＭＳ Ｐ明朝" panose="02020600040205080304" pitchFamily="18" charset="-128"/>
            </a:endParaRPr>
          </a:p>
        </p:txBody>
      </p:sp>
    </p:spTree>
    <p:extLst>
      <p:ext uri="{BB962C8B-B14F-4D97-AF65-F5344CB8AC3E}">
        <p14:creationId xmlns:p14="http://schemas.microsoft.com/office/powerpoint/2010/main" val="3390213219"/>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totakao@Hiroshima-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www.hiroshima-u.ac.jp/index-j.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tk.ismcdn.jp/mwimgs/9/6/-/img_9673d9d1943a3218ea31ce55e1e9d5cb236782.jp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2133600"/>
            <a:ext cx="7988300" cy="1565513"/>
          </a:xfrm>
          <a:ln>
            <a:solidFill>
              <a:schemeClr val="tx1"/>
            </a:solidFill>
            <a:miter lim="800000"/>
            <a:headEnd/>
            <a:tailEnd/>
          </a:ln>
        </p:spPr>
        <p:txBody>
          <a:bodyPr/>
          <a:lstStyle/>
          <a:p>
            <a:pPr eaLnBrk="1" hangingPunct="1"/>
            <a:r>
              <a:rPr lang="en-US" altLang="ja-JP" sz="4800" dirty="0"/>
              <a:t>The MOT and Venture Business</a:t>
            </a:r>
          </a:p>
        </p:txBody>
      </p:sp>
      <p:sp>
        <p:nvSpPr>
          <p:cNvPr id="5123" name="Rectangle 3"/>
          <p:cNvSpPr>
            <a:spLocks noGrp="1" noChangeArrowheads="1"/>
          </p:cNvSpPr>
          <p:nvPr>
            <p:ph type="subTitle" idx="1"/>
          </p:nvPr>
        </p:nvSpPr>
        <p:spPr>
          <a:xfrm>
            <a:off x="734219" y="3699112"/>
            <a:ext cx="8174037" cy="2394183"/>
          </a:xfrm>
        </p:spPr>
        <p:txBody>
          <a:bodyPr/>
          <a:lstStyle/>
          <a:p>
            <a:pPr eaLnBrk="1" hangingPunct="1"/>
            <a:r>
              <a:rPr lang="en-US" altLang="ja-JP" sz="2800" dirty="0">
                <a:solidFill>
                  <a:srgbClr val="FF0000"/>
                </a:solidFill>
              </a:rPr>
              <a:t>Prof. Takao Ito, </a:t>
            </a:r>
          </a:p>
          <a:p>
            <a:pPr eaLnBrk="1" hangingPunct="1"/>
            <a:r>
              <a:rPr lang="en-US" altLang="ja-JP" sz="2800" dirty="0"/>
              <a:t>Doctor of Economics, PH.D. of Engineering, </a:t>
            </a:r>
          </a:p>
          <a:p>
            <a:pPr eaLnBrk="1" hangingPunct="1"/>
            <a:r>
              <a:rPr lang="en-US" altLang="ja-JP" sz="2800" dirty="0"/>
              <a:t>Graduate School</a:t>
            </a:r>
            <a:r>
              <a:rPr lang="ja-JP" altLang="en-US" sz="2800" dirty="0"/>
              <a:t> </a:t>
            </a:r>
            <a:r>
              <a:rPr lang="en-US" altLang="ja-JP" sz="2800" dirty="0"/>
              <a:t>of Advanced Science and Engineering, Hiroshima University</a:t>
            </a:r>
          </a:p>
          <a:p>
            <a:pPr eaLnBrk="1" hangingPunct="1"/>
            <a:r>
              <a:rPr lang="en-US" altLang="ja-JP" sz="2800" dirty="0"/>
              <a:t>E-Mail: </a:t>
            </a:r>
            <a:r>
              <a:rPr lang="en-US" altLang="ja-JP" sz="2800" dirty="0">
                <a:hlinkClick r:id="rId3"/>
              </a:rPr>
              <a:t>itotakao@Hiroshima-u.ac.jp</a:t>
            </a:r>
            <a:endParaRPr lang="en-US" altLang="ja-JP" sz="2800" dirty="0"/>
          </a:p>
        </p:txBody>
      </p:sp>
      <p:grpSp>
        <p:nvGrpSpPr>
          <p:cNvPr id="5124" name="グループ化 5"/>
          <p:cNvGrpSpPr>
            <a:grpSpLocks/>
          </p:cNvGrpSpPr>
          <p:nvPr/>
        </p:nvGrpSpPr>
        <p:grpSpPr bwMode="auto">
          <a:xfrm>
            <a:off x="0" y="0"/>
            <a:ext cx="1655763" cy="2090738"/>
            <a:chOff x="1979712" y="404664"/>
            <a:chExt cx="1656184" cy="2091159"/>
          </a:xfrm>
        </p:grpSpPr>
        <p:pic>
          <p:nvPicPr>
            <p:cNvPr id="5127" name="Picture 4" descr="広島大学">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2060848"/>
              <a:ext cx="1656184"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図 3" descr="1321661042.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404664"/>
              <a:ext cx="1656184"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スライド番号プレースホルダー 1"/>
          <p:cNvSpPr>
            <a:spLocks noGrp="1"/>
          </p:cNvSpPr>
          <p:nvPr>
            <p:ph type="sldNum" sz="quarter" idx="12"/>
          </p:nvPr>
        </p:nvSpPr>
        <p:spPr/>
        <p:txBody>
          <a:bodyPr/>
          <a:lstStyle/>
          <a:p>
            <a:pPr>
              <a:defRPr/>
            </a:pPr>
            <a:fld id="{1880152E-3181-4F9E-9E7C-1F0A88825FF5}" type="slidenum">
              <a:rPr lang="en-US" altLang="ja-JP" smtClean="0"/>
              <a:pPr>
                <a:defRPr/>
              </a:pPr>
              <a:t>1</a:t>
            </a:fld>
            <a:endParaRPr lang="en-US" altLang="ja-JP" dirty="0"/>
          </a:p>
        </p:txBody>
      </p:sp>
      <p:sp>
        <p:nvSpPr>
          <p:cNvPr id="9" name="正方形/長方形 8"/>
          <p:cNvSpPr/>
          <p:nvPr/>
        </p:nvSpPr>
        <p:spPr>
          <a:xfrm>
            <a:off x="4932041" y="190500"/>
            <a:ext cx="4211960" cy="1600438"/>
          </a:xfrm>
          <a:prstGeom prst="rect">
            <a:avLst/>
          </a:prstGeom>
        </p:spPr>
        <p:txBody>
          <a:bodyPr wrap="square">
            <a:spAutoFit/>
          </a:bodyPr>
          <a:lstStyle/>
          <a:p>
            <a:pPr>
              <a:defRPr/>
            </a:pPr>
            <a:r>
              <a:rPr lang="ja-JP" altLang="en-US" sz="1400" b="1" dirty="0"/>
              <a:t>５ </a:t>
            </a:r>
            <a:r>
              <a:rPr lang="en-US" altLang="ja-JP" sz="1400" b="1" dirty="0"/>
              <a:t>Guiding Principles</a:t>
            </a:r>
          </a:p>
          <a:p>
            <a:pPr marL="285750" indent="-285750">
              <a:buFont typeface="Wingdings" pitchFamily="2" charset="2"/>
              <a:buChar char="Ø"/>
              <a:defRPr/>
            </a:pPr>
            <a:r>
              <a:rPr lang="en-US" altLang="ja-JP" sz="1400" dirty="0"/>
              <a:t>The</a:t>
            </a:r>
            <a:r>
              <a:rPr lang="ja-JP" altLang="en-US" sz="1400" dirty="0"/>
              <a:t> </a:t>
            </a:r>
            <a:r>
              <a:rPr lang="en-US" altLang="ja-JP" sz="1400" dirty="0"/>
              <a:t>Pursuit</a:t>
            </a:r>
            <a:r>
              <a:rPr lang="ja-JP" altLang="en-US" sz="1400" dirty="0"/>
              <a:t> </a:t>
            </a:r>
            <a:r>
              <a:rPr lang="en-US" altLang="ja-JP" sz="1400" dirty="0"/>
              <a:t>of</a:t>
            </a:r>
            <a:r>
              <a:rPr lang="ja-JP" altLang="en-US" sz="1400" dirty="0"/>
              <a:t> </a:t>
            </a:r>
            <a:r>
              <a:rPr lang="en-US" altLang="ja-JP" sz="1400" dirty="0"/>
              <a:t>Peace</a:t>
            </a:r>
          </a:p>
          <a:p>
            <a:pPr marL="285750" indent="-285750">
              <a:buFont typeface="Wingdings" pitchFamily="2" charset="2"/>
              <a:buChar char="Ø"/>
              <a:defRPr/>
            </a:pPr>
            <a:r>
              <a:rPr lang="en-US" altLang="ja-JP" sz="1400" dirty="0"/>
              <a:t>The</a:t>
            </a:r>
            <a:r>
              <a:rPr lang="ja-JP" altLang="en-US" sz="1400" dirty="0"/>
              <a:t> </a:t>
            </a:r>
            <a:r>
              <a:rPr lang="en-US" altLang="ja-JP" sz="1400" dirty="0"/>
              <a:t>Creation</a:t>
            </a:r>
            <a:r>
              <a:rPr lang="ja-JP" altLang="en-US" sz="1400" dirty="0"/>
              <a:t> </a:t>
            </a:r>
            <a:r>
              <a:rPr lang="en-US" altLang="ja-JP" sz="1400" dirty="0"/>
              <a:t>of</a:t>
            </a:r>
            <a:r>
              <a:rPr lang="ja-JP" altLang="en-US" sz="1400" dirty="0"/>
              <a:t> </a:t>
            </a:r>
            <a:r>
              <a:rPr lang="en-US" altLang="ja-JP" sz="1400" dirty="0"/>
              <a:t>New</a:t>
            </a:r>
            <a:r>
              <a:rPr lang="ja-JP" altLang="en-US" sz="1400" dirty="0"/>
              <a:t> </a:t>
            </a:r>
            <a:r>
              <a:rPr lang="en-US" altLang="ja-JP" sz="1400" dirty="0"/>
              <a:t>Forms</a:t>
            </a:r>
            <a:r>
              <a:rPr lang="ja-JP" altLang="en-US" sz="1400" dirty="0"/>
              <a:t> </a:t>
            </a:r>
            <a:r>
              <a:rPr lang="en-US" altLang="ja-JP" sz="1400" dirty="0"/>
              <a:t>of</a:t>
            </a:r>
            <a:r>
              <a:rPr lang="ja-JP" altLang="en-US" sz="1400" dirty="0"/>
              <a:t> </a:t>
            </a:r>
            <a:r>
              <a:rPr lang="en-US" altLang="ja-JP" sz="1400" dirty="0"/>
              <a:t>Knowledge</a:t>
            </a:r>
          </a:p>
          <a:p>
            <a:pPr marL="285750" indent="-285750">
              <a:buFont typeface="Wingdings" pitchFamily="2" charset="2"/>
              <a:buChar char="Ø"/>
              <a:defRPr/>
            </a:pPr>
            <a:r>
              <a:rPr lang="en-US" altLang="ja-JP" sz="1400" dirty="0"/>
              <a:t>The</a:t>
            </a:r>
            <a:r>
              <a:rPr lang="ja-JP" altLang="en-US" sz="1400" dirty="0"/>
              <a:t> </a:t>
            </a:r>
            <a:r>
              <a:rPr lang="en-US" altLang="ja-JP" sz="1400" dirty="0"/>
              <a:t>Nurturing</a:t>
            </a:r>
            <a:r>
              <a:rPr lang="ja-JP" altLang="en-US" sz="1400" dirty="0"/>
              <a:t> </a:t>
            </a:r>
            <a:r>
              <a:rPr lang="en-US" altLang="ja-JP" sz="1400" dirty="0"/>
              <a:t>of</a:t>
            </a:r>
            <a:r>
              <a:rPr lang="ja-JP" altLang="en-US" sz="1400" dirty="0"/>
              <a:t> </a:t>
            </a:r>
            <a:r>
              <a:rPr lang="en-US" altLang="ja-JP" sz="1400" dirty="0"/>
              <a:t>Well-Rounded</a:t>
            </a:r>
            <a:r>
              <a:rPr lang="ja-JP" altLang="en-US" sz="1400" dirty="0"/>
              <a:t> </a:t>
            </a:r>
            <a:r>
              <a:rPr lang="en-US" altLang="ja-JP" sz="1400" dirty="0"/>
              <a:t>Human</a:t>
            </a:r>
            <a:r>
              <a:rPr lang="ja-JP" altLang="en-US" sz="1400" dirty="0"/>
              <a:t> </a:t>
            </a:r>
            <a:r>
              <a:rPr lang="en-US" altLang="ja-JP" sz="1400" dirty="0"/>
              <a:t>Beings</a:t>
            </a:r>
          </a:p>
          <a:p>
            <a:pPr marL="285750" indent="-285750">
              <a:buFont typeface="Wingdings" pitchFamily="2" charset="2"/>
              <a:buChar char="Ø"/>
              <a:defRPr/>
            </a:pPr>
            <a:r>
              <a:rPr lang="en-US" altLang="ja-JP" sz="1400" dirty="0"/>
              <a:t>Collaboration with the Local, Regional, and International Community</a:t>
            </a:r>
          </a:p>
          <a:p>
            <a:pPr marL="285750" indent="-285750">
              <a:buFont typeface="Wingdings" pitchFamily="2" charset="2"/>
              <a:buChar char="Ø"/>
              <a:defRPr/>
            </a:pPr>
            <a:r>
              <a:rPr lang="en-US" altLang="ja-JP" sz="1400" dirty="0"/>
              <a:t>Continuous Self-Development</a:t>
            </a:r>
            <a:endParaRPr lang="ja-JP" altLang="en-US" sz="1400" dirty="0"/>
          </a:p>
        </p:txBody>
      </p:sp>
      <p:sp>
        <p:nvSpPr>
          <p:cNvPr id="10" name="Text Box 5"/>
          <p:cNvSpPr txBox="1">
            <a:spLocks noChangeArrowheads="1"/>
          </p:cNvSpPr>
          <p:nvPr/>
        </p:nvSpPr>
        <p:spPr bwMode="auto">
          <a:xfrm>
            <a:off x="827088" y="2133600"/>
            <a:ext cx="302418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dirty="0">
                <a:latin typeface="Arial" panose="020B0604020202020204" pitchFamily="34" charset="0"/>
              </a:rPr>
              <a:t>Intensive Course of</a:t>
            </a:r>
            <a:r>
              <a:rPr lang="en-US" altLang="ja-JP" sz="1800" dirty="0">
                <a:latin typeface="Arial" panose="020B0604020202020204" pitchFamily="34" charset="0"/>
              </a:rPr>
              <a:t> </a:t>
            </a:r>
          </a:p>
        </p:txBody>
      </p:sp>
    </p:spTree>
    <p:extLst>
      <p:ext uri="{BB962C8B-B14F-4D97-AF65-F5344CB8AC3E}">
        <p14:creationId xmlns:p14="http://schemas.microsoft.com/office/powerpoint/2010/main" val="2371879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119659"/>
          </a:xfrm>
        </p:spPr>
        <p:txBody>
          <a:bodyPr/>
          <a:lstStyle/>
          <a:p>
            <a:pPr algn="ctr"/>
            <a:r>
              <a:rPr lang="en-US" altLang="ja-JP" sz="3600" dirty="0">
                <a:solidFill>
                  <a:prstClr val="black"/>
                </a:solidFill>
                <a:latin typeface="Century Schoolbook"/>
                <a:ea typeface="ＭＳ Ｐ明朝" panose="02020600040205080304" pitchFamily="18" charset="-128"/>
              </a:rPr>
              <a:t>2. Entrepreneurship</a:t>
            </a:r>
            <a:endParaRPr kumimoji="1" lang="ja-JP" altLang="en-US" dirty="0"/>
          </a:p>
        </p:txBody>
      </p:sp>
      <p:sp>
        <p:nvSpPr>
          <p:cNvPr id="3" name="コンテンツ プレースホルダー 2"/>
          <p:cNvSpPr>
            <a:spLocks noGrp="1"/>
          </p:cNvSpPr>
          <p:nvPr>
            <p:ph idx="1"/>
          </p:nvPr>
        </p:nvSpPr>
        <p:spPr>
          <a:xfrm>
            <a:off x="539552" y="1628800"/>
            <a:ext cx="7886700" cy="4351338"/>
          </a:xfrm>
        </p:spPr>
        <p:txBody>
          <a:bodyPr/>
          <a:lstStyle/>
          <a:p>
            <a:r>
              <a:rPr lang="en-US" altLang="ja-JP" sz="2800" dirty="0">
                <a:latin typeface="+mn-ea"/>
              </a:rPr>
              <a:t>Entrepreneurship: The pursuit of lucrative opportunities by enterprising individuals.</a:t>
            </a:r>
          </a:p>
          <a:p>
            <a:r>
              <a:rPr lang="en-US" altLang="ja-JP" sz="2800" dirty="0">
                <a:latin typeface="+mn-ea"/>
              </a:rPr>
              <a:t>Small business: A business having fewer than 100 employees, independently owned and operated, not dominant in its field, and not characterized by many innovative practices.</a:t>
            </a:r>
          </a:p>
          <a:p>
            <a:r>
              <a:rPr lang="en-US" altLang="ja-JP" sz="2800" dirty="0">
                <a:latin typeface="+mn-ea"/>
              </a:rPr>
              <a:t>Entrepreneurial venture: A new business having growth and high profitability as primary objectives.</a:t>
            </a:r>
          </a:p>
          <a:p>
            <a:endParaRPr kumimoji="1" lang="ja-JP" altLang="en-US" dirty="0"/>
          </a:p>
        </p:txBody>
      </p:sp>
    </p:spTree>
    <p:extLst>
      <p:ext uri="{BB962C8B-B14F-4D97-AF65-F5344CB8AC3E}">
        <p14:creationId xmlns:p14="http://schemas.microsoft.com/office/powerpoint/2010/main" val="4219330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r>
              <a:rPr lang="en-US" altLang="ja-JP" sz="3200" dirty="0"/>
              <a:t>3. Why is entrepreneurship required in modern society?</a:t>
            </a:r>
            <a:endParaRPr lang="en-US" altLang="ja-JP" sz="3200" dirty="0">
              <a:solidFill>
                <a:prstClr val="black"/>
              </a:solidFill>
              <a:latin typeface="+mn-ea"/>
              <a:ea typeface="+mn-ea"/>
            </a:endParaRPr>
          </a:p>
        </p:txBody>
      </p:sp>
      <p:sp>
        <p:nvSpPr>
          <p:cNvPr id="7" name="テキスト ボックス 3"/>
          <p:cNvSpPr txBox="1">
            <a:spLocks noChangeArrowheads="1"/>
          </p:cNvSpPr>
          <p:nvPr/>
        </p:nvSpPr>
        <p:spPr bwMode="auto">
          <a:xfrm>
            <a:off x="467542" y="2020035"/>
            <a:ext cx="8192564" cy="1384995"/>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ja-JP" altLang="en-US" sz="2800" dirty="0">
                <a:solidFill>
                  <a:srgbClr val="000000"/>
                </a:solidFill>
                <a:latin typeface="+mn-lt"/>
                <a:cs typeface="Times New Roman" panose="02020603050405020304" pitchFamily="18" charset="0"/>
              </a:rPr>
              <a:t>① </a:t>
            </a:r>
            <a:r>
              <a:rPr kumimoji="1" lang="en-US" altLang="ja-JP" sz="2800" dirty="0">
                <a:solidFill>
                  <a:srgbClr val="FF0000"/>
                </a:solidFill>
                <a:latin typeface="+mn-lt"/>
                <a:cs typeface="Times New Roman" panose="02020603050405020304" pitchFamily="18" charset="0"/>
              </a:rPr>
              <a:t>Economic environment change</a:t>
            </a:r>
            <a:r>
              <a:rPr kumimoji="1" lang="en-US" altLang="ja-JP" sz="2800" dirty="0">
                <a:solidFill>
                  <a:srgbClr val="000000"/>
                </a:solidFill>
                <a:latin typeface="+mn-lt"/>
                <a:cs typeface="Times New Roman" panose="02020603050405020304" pitchFamily="18" charset="0"/>
              </a:rPr>
              <a:t>: maturing economies, shift away from manufacturing to an information and service.</a:t>
            </a:r>
          </a:p>
        </p:txBody>
      </p:sp>
      <p:sp>
        <p:nvSpPr>
          <p:cNvPr id="3" name="テキスト ボックス 3">
            <a:extLst>
              <a:ext uri="{FF2B5EF4-FFF2-40B4-BE49-F238E27FC236}">
                <a16:creationId xmlns:a16="http://schemas.microsoft.com/office/drawing/2014/main" id="{179049D1-5022-9105-6E68-1933CAE44462}"/>
              </a:ext>
            </a:extLst>
          </p:cNvPr>
          <p:cNvSpPr txBox="1">
            <a:spLocks noChangeArrowheads="1"/>
          </p:cNvSpPr>
          <p:nvPr/>
        </p:nvSpPr>
        <p:spPr bwMode="auto">
          <a:xfrm>
            <a:off x="467543" y="3405030"/>
            <a:ext cx="8200737" cy="954107"/>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ja-JP" altLang="en-US" sz="2800" dirty="0">
                <a:solidFill>
                  <a:srgbClr val="000000"/>
                </a:solidFill>
                <a:latin typeface="+mn-lt"/>
                <a:cs typeface="Times New Roman" panose="02020603050405020304" pitchFamily="18" charset="0"/>
              </a:rPr>
              <a:t>② </a:t>
            </a:r>
            <a:r>
              <a:rPr kumimoji="1" lang="en-US" altLang="ja-JP" sz="2800" dirty="0">
                <a:solidFill>
                  <a:srgbClr val="FF0000"/>
                </a:solidFill>
                <a:latin typeface="+mn-lt"/>
                <a:cs typeface="Times New Roman" panose="02020603050405020304" pitchFamily="18" charset="0"/>
              </a:rPr>
              <a:t>Technological environment change</a:t>
            </a:r>
            <a:r>
              <a:rPr kumimoji="1" lang="en-US" altLang="ja-JP" sz="2800" dirty="0">
                <a:solidFill>
                  <a:srgbClr val="000000"/>
                </a:solidFill>
                <a:latin typeface="+mn-lt"/>
                <a:cs typeface="Times New Roman" panose="02020603050405020304" pitchFamily="18" charset="0"/>
              </a:rPr>
              <a:t>: Development of IT and ICT technology.</a:t>
            </a:r>
          </a:p>
        </p:txBody>
      </p:sp>
      <p:sp>
        <p:nvSpPr>
          <p:cNvPr id="4" name="テキスト ボックス 3">
            <a:extLst>
              <a:ext uri="{FF2B5EF4-FFF2-40B4-BE49-F238E27FC236}">
                <a16:creationId xmlns:a16="http://schemas.microsoft.com/office/drawing/2014/main" id="{5ADC516E-B6B3-E0B8-4441-9E8E6D5712AC}"/>
              </a:ext>
            </a:extLst>
          </p:cNvPr>
          <p:cNvSpPr txBox="1">
            <a:spLocks noChangeArrowheads="1"/>
          </p:cNvSpPr>
          <p:nvPr/>
        </p:nvSpPr>
        <p:spPr bwMode="auto">
          <a:xfrm>
            <a:off x="467544" y="4359137"/>
            <a:ext cx="8192562" cy="954107"/>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ja-JP" altLang="en-US" sz="2800" dirty="0">
                <a:solidFill>
                  <a:srgbClr val="000000"/>
                </a:solidFill>
                <a:latin typeface="+mn-lt"/>
                <a:cs typeface="Times New Roman" panose="02020603050405020304" pitchFamily="18" charset="0"/>
              </a:rPr>
              <a:t>③ </a:t>
            </a:r>
            <a:r>
              <a:rPr kumimoji="1" lang="en-US" altLang="ja-JP" sz="2800" dirty="0">
                <a:solidFill>
                  <a:srgbClr val="FF0000"/>
                </a:solidFill>
                <a:latin typeface="+mn-lt"/>
                <a:cs typeface="Times New Roman" panose="02020603050405020304" pitchFamily="18" charset="0"/>
              </a:rPr>
              <a:t>Social environment change</a:t>
            </a:r>
            <a:r>
              <a:rPr kumimoji="1" lang="en-US" altLang="ja-JP" sz="2800" dirty="0">
                <a:solidFill>
                  <a:srgbClr val="000000"/>
                </a:solidFill>
                <a:latin typeface="+mn-lt"/>
                <a:cs typeface="Times New Roman" panose="02020603050405020304" pitchFamily="18" charset="0"/>
              </a:rPr>
              <a:t>: declining birthrate and aging population, value shift, diversification of values.</a:t>
            </a:r>
          </a:p>
        </p:txBody>
      </p:sp>
      <p:sp>
        <p:nvSpPr>
          <p:cNvPr id="5" name="テキスト ボックス 4">
            <a:extLst>
              <a:ext uri="{FF2B5EF4-FFF2-40B4-BE49-F238E27FC236}">
                <a16:creationId xmlns:a16="http://schemas.microsoft.com/office/drawing/2014/main" id="{184E00A5-2DA2-5321-0875-933330425A5F}"/>
              </a:ext>
            </a:extLst>
          </p:cNvPr>
          <p:cNvSpPr txBox="1">
            <a:spLocks noChangeArrowheads="1"/>
          </p:cNvSpPr>
          <p:nvPr/>
        </p:nvSpPr>
        <p:spPr bwMode="auto">
          <a:xfrm>
            <a:off x="467544" y="5313244"/>
            <a:ext cx="8192562" cy="954107"/>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ja-JP" altLang="en-US" sz="2800" dirty="0">
                <a:solidFill>
                  <a:srgbClr val="000000"/>
                </a:solidFill>
                <a:latin typeface="+mn-lt"/>
                <a:cs typeface="Times New Roman" panose="02020603050405020304" pitchFamily="18" charset="0"/>
              </a:rPr>
              <a:t>④ </a:t>
            </a:r>
            <a:r>
              <a:rPr kumimoji="1" lang="en-US" altLang="ja-JP" sz="2800" dirty="0">
                <a:solidFill>
                  <a:srgbClr val="FF0000"/>
                </a:solidFill>
                <a:latin typeface="+mn-lt"/>
                <a:cs typeface="Times New Roman" panose="02020603050405020304" pitchFamily="18" charset="0"/>
              </a:rPr>
              <a:t>Political environment change</a:t>
            </a:r>
            <a:r>
              <a:rPr kumimoji="1" lang="en-US" altLang="ja-JP" sz="2800" dirty="0">
                <a:solidFill>
                  <a:srgbClr val="000000"/>
                </a:solidFill>
                <a:latin typeface="+mn-lt"/>
                <a:cs typeface="Times New Roman" panose="02020603050405020304" pitchFamily="18" charset="0"/>
              </a:rPr>
              <a:t>: deregulation, venture support policy of Government.</a:t>
            </a:r>
          </a:p>
        </p:txBody>
      </p:sp>
      <p:sp>
        <p:nvSpPr>
          <p:cNvPr id="6" name="テキスト ボックス 5">
            <a:extLst>
              <a:ext uri="{FF2B5EF4-FFF2-40B4-BE49-F238E27FC236}">
                <a16:creationId xmlns:a16="http://schemas.microsoft.com/office/drawing/2014/main" id="{F1EFAC9E-B3DA-6CA7-0421-6C3BF019462A}"/>
              </a:ext>
            </a:extLst>
          </p:cNvPr>
          <p:cNvSpPr txBox="1">
            <a:spLocks noChangeArrowheads="1"/>
          </p:cNvSpPr>
          <p:nvPr/>
        </p:nvSpPr>
        <p:spPr bwMode="auto">
          <a:xfrm>
            <a:off x="457098" y="1404827"/>
            <a:ext cx="8192562" cy="523220"/>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en-US" altLang="ja-JP" sz="2800" dirty="0">
                <a:solidFill>
                  <a:srgbClr val="000000"/>
                </a:solidFill>
                <a:latin typeface="+mn-lt"/>
                <a:cs typeface="Times New Roman" panose="02020603050405020304" pitchFamily="18" charset="0"/>
              </a:rPr>
              <a:t>3-1 Reasons for developing venture business</a:t>
            </a:r>
          </a:p>
        </p:txBody>
      </p:sp>
    </p:spTree>
    <p:extLst>
      <p:ext uri="{BB962C8B-B14F-4D97-AF65-F5344CB8AC3E}">
        <p14:creationId xmlns:p14="http://schemas.microsoft.com/office/powerpoint/2010/main" val="125109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r>
              <a:rPr lang="en-US" altLang="ja-JP" sz="3200" dirty="0"/>
              <a:t>3. Why is entrepreneurship required in modern society?</a:t>
            </a:r>
            <a:endParaRPr lang="en-US" altLang="ja-JP" sz="3200" dirty="0">
              <a:solidFill>
                <a:prstClr val="black"/>
              </a:solidFill>
              <a:latin typeface="+mn-ea"/>
              <a:ea typeface="+mn-ea"/>
            </a:endParaRPr>
          </a:p>
        </p:txBody>
      </p:sp>
      <p:sp>
        <p:nvSpPr>
          <p:cNvPr id="3" name="テキスト ボックス 3">
            <a:extLst>
              <a:ext uri="{FF2B5EF4-FFF2-40B4-BE49-F238E27FC236}">
                <a16:creationId xmlns:a16="http://schemas.microsoft.com/office/drawing/2014/main" id="{88C09AB7-9624-B5A8-CB13-C74BF8F51A25}"/>
              </a:ext>
            </a:extLst>
          </p:cNvPr>
          <p:cNvSpPr txBox="1">
            <a:spLocks noChangeArrowheads="1"/>
          </p:cNvSpPr>
          <p:nvPr/>
        </p:nvSpPr>
        <p:spPr bwMode="auto">
          <a:xfrm>
            <a:off x="467544" y="1509752"/>
            <a:ext cx="8208912" cy="523220"/>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en-US" altLang="ja-JP" sz="2800" dirty="0">
                <a:solidFill>
                  <a:srgbClr val="000000"/>
                </a:solidFill>
                <a:latin typeface="+mn-lt"/>
                <a:cs typeface="Times New Roman" panose="02020603050405020304" pitchFamily="18" charset="0"/>
              </a:rPr>
              <a:t>3-2 Meaning of venture business</a:t>
            </a:r>
          </a:p>
        </p:txBody>
      </p:sp>
      <p:sp>
        <p:nvSpPr>
          <p:cNvPr id="4" name="テキスト ボックス 3">
            <a:extLst>
              <a:ext uri="{FF2B5EF4-FFF2-40B4-BE49-F238E27FC236}">
                <a16:creationId xmlns:a16="http://schemas.microsoft.com/office/drawing/2014/main" id="{270B7455-8E79-C278-6CF5-882B89ABC396}"/>
              </a:ext>
            </a:extLst>
          </p:cNvPr>
          <p:cNvSpPr txBox="1">
            <a:spLocks noChangeArrowheads="1"/>
          </p:cNvSpPr>
          <p:nvPr/>
        </p:nvSpPr>
        <p:spPr bwMode="auto">
          <a:xfrm>
            <a:off x="467544" y="2201956"/>
            <a:ext cx="8208912" cy="523220"/>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ja-JP" altLang="en-US" sz="2800" dirty="0">
                <a:solidFill>
                  <a:srgbClr val="000000"/>
                </a:solidFill>
                <a:latin typeface="+mn-lt"/>
                <a:cs typeface="Times New Roman" panose="02020603050405020304" pitchFamily="18" charset="0"/>
              </a:rPr>
              <a:t>① </a:t>
            </a:r>
            <a:r>
              <a:rPr kumimoji="1" lang="en-US" altLang="ja-JP" sz="2800" dirty="0">
                <a:solidFill>
                  <a:srgbClr val="FF0000"/>
                </a:solidFill>
                <a:latin typeface="+mn-lt"/>
                <a:cs typeface="Times New Roman" panose="02020603050405020304" pitchFamily="18" charset="0"/>
              </a:rPr>
              <a:t>Drive force of economic development</a:t>
            </a:r>
          </a:p>
        </p:txBody>
      </p:sp>
      <p:sp>
        <p:nvSpPr>
          <p:cNvPr id="5" name="テキスト ボックス 4">
            <a:extLst>
              <a:ext uri="{FF2B5EF4-FFF2-40B4-BE49-F238E27FC236}">
                <a16:creationId xmlns:a16="http://schemas.microsoft.com/office/drawing/2014/main" id="{6E7147F2-5D77-03F9-0D3F-43CBD69FF322}"/>
              </a:ext>
            </a:extLst>
          </p:cNvPr>
          <p:cNvSpPr txBox="1">
            <a:spLocks noChangeArrowheads="1"/>
          </p:cNvSpPr>
          <p:nvPr/>
        </p:nvSpPr>
        <p:spPr bwMode="auto">
          <a:xfrm>
            <a:off x="467544" y="3188433"/>
            <a:ext cx="8208912" cy="523220"/>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ja-JP" altLang="en-US" sz="2800" dirty="0">
                <a:solidFill>
                  <a:srgbClr val="000000"/>
                </a:solidFill>
                <a:latin typeface="+mn-lt"/>
                <a:cs typeface="Times New Roman" panose="02020603050405020304" pitchFamily="18" charset="0"/>
              </a:rPr>
              <a:t>② </a:t>
            </a:r>
            <a:r>
              <a:rPr kumimoji="1" lang="en-US" altLang="ja-JP" sz="2800" dirty="0">
                <a:solidFill>
                  <a:srgbClr val="FF0000"/>
                </a:solidFill>
                <a:latin typeface="+mn-lt"/>
                <a:cs typeface="Times New Roman" panose="02020603050405020304" pitchFamily="18" charset="0"/>
              </a:rPr>
              <a:t>Increase in employment</a:t>
            </a:r>
          </a:p>
        </p:txBody>
      </p:sp>
      <p:sp>
        <p:nvSpPr>
          <p:cNvPr id="6" name="テキスト ボックス 5">
            <a:extLst>
              <a:ext uri="{FF2B5EF4-FFF2-40B4-BE49-F238E27FC236}">
                <a16:creationId xmlns:a16="http://schemas.microsoft.com/office/drawing/2014/main" id="{D9901456-5D14-7522-CF61-041EA6E68FFF}"/>
              </a:ext>
            </a:extLst>
          </p:cNvPr>
          <p:cNvSpPr txBox="1">
            <a:spLocks noChangeArrowheads="1"/>
          </p:cNvSpPr>
          <p:nvPr/>
        </p:nvSpPr>
        <p:spPr bwMode="auto">
          <a:xfrm>
            <a:off x="445114" y="4228113"/>
            <a:ext cx="8208912" cy="523220"/>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ja-JP" altLang="en-US" sz="2800" dirty="0">
                <a:solidFill>
                  <a:srgbClr val="000000"/>
                </a:solidFill>
                <a:latin typeface="+mn-lt"/>
                <a:cs typeface="Times New Roman" panose="02020603050405020304" pitchFamily="18" charset="0"/>
              </a:rPr>
              <a:t>③ </a:t>
            </a:r>
            <a:r>
              <a:rPr kumimoji="1" lang="en-US" altLang="ja-JP" sz="2800" dirty="0">
                <a:solidFill>
                  <a:srgbClr val="FF0000"/>
                </a:solidFill>
                <a:latin typeface="+mn-lt"/>
                <a:cs typeface="Times New Roman" panose="02020603050405020304" pitchFamily="18" charset="0"/>
              </a:rPr>
              <a:t>Solve social issues</a:t>
            </a:r>
          </a:p>
        </p:txBody>
      </p:sp>
      <p:sp>
        <p:nvSpPr>
          <p:cNvPr id="7" name="テキスト ボックス 6">
            <a:extLst>
              <a:ext uri="{FF2B5EF4-FFF2-40B4-BE49-F238E27FC236}">
                <a16:creationId xmlns:a16="http://schemas.microsoft.com/office/drawing/2014/main" id="{57E497A0-4EC1-066E-21C5-07D847991E09}"/>
              </a:ext>
            </a:extLst>
          </p:cNvPr>
          <p:cNvSpPr txBox="1">
            <a:spLocks noChangeArrowheads="1"/>
          </p:cNvSpPr>
          <p:nvPr/>
        </p:nvSpPr>
        <p:spPr bwMode="auto">
          <a:xfrm>
            <a:off x="445114" y="5325355"/>
            <a:ext cx="8208912" cy="523220"/>
          </a:xfrm>
          <a:prstGeom prst="rect">
            <a:avLst/>
          </a:prstGeom>
          <a:noFill/>
          <a:ln w="9525">
            <a:solidFill>
              <a:srgbClr val="000000"/>
            </a:solidFill>
            <a:miter lim="800000"/>
            <a:headEnd/>
            <a:tailEnd/>
          </a:ln>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ja-JP" altLang="en-US" sz="2800" dirty="0">
                <a:solidFill>
                  <a:srgbClr val="000000"/>
                </a:solidFill>
                <a:latin typeface="+mn-lt"/>
                <a:cs typeface="Times New Roman" panose="02020603050405020304" pitchFamily="18" charset="0"/>
              </a:rPr>
              <a:t>④ </a:t>
            </a:r>
            <a:r>
              <a:rPr kumimoji="1" lang="en-US" altLang="ja-JP" sz="2800" dirty="0">
                <a:solidFill>
                  <a:srgbClr val="FF0000"/>
                </a:solidFill>
                <a:latin typeface="+mn-lt"/>
                <a:cs typeface="Times New Roman" panose="02020603050405020304" pitchFamily="18" charset="0"/>
              </a:rPr>
              <a:t>Provide chance for self-realization</a:t>
            </a:r>
          </a:p>
        </p:txBody>
      </p:sp>
      <p:sp>
        <p:nvSpPr>
          <p:cNvPr id="8" name="テキスト ボックス 7">
            <a:extLst>
              <a:ext uri="{FF2B5EF4-FFF2-40B4-BE49-F238E27FC236}">
                <a16:creationId xmlns:a16="http://schemas.microsoft.com/office/drawing/2014/main" id="{67D86125-72DF-2E99-B98D-AC26A040E32C}"/>
              </a:ext>
            </a:extLst>
          </p:cNvPr>
          <p:cNvSpPr txBox="1"/>
          <p:nvPr/>
        </p:nvSpPr>
        <p:spPr>
          <a:xfrm>
            <a:off x="1859463" y="4767778"/>
            <a:ext cx="6797758" cy="369332"/>
          </a:xfrm>
          <a:prstGeom prst="rect">
            <a:avLst/>
          </a:prstGeom>
          <a:noFill/>
          <a:ln>
            <a:solidFill>
              <a:srgbClr val="002060"/>
            </a:solidFill>
          </a:ln>
        </p:spPr>
        <p:txBody>
          <a:bodyPr wrap="none" rtlCol="0">
            <a:spAutoFit/>
          </a:bodyPr>
          <a:lstStyle/>
          <a:p>
            <a:r>
              <a:rPr kumimoji="1" lang="en-US" altLang="ja-JP" dirty="0"/>
              <a:t>Handyman (Benriya), Traffic system,  Environment issues, SDGs</a:t>
            </a:r>
          </a:p>
        </p:txBody>
      </p:sp>
      <p:sp>
        <p:nvSpPr>
          <p:cNvPr id="9" name="テキスト ボックス 8">
            <a:extLst>
              <a:ext uri="{FF2B5EF4-FFF2-40B4-BE49-F238E27FC236}">
                <a16:creationId xmlns:a16="http://schemas.microsoft.com/office/drawing/2014/main" id="{E12CFC6C-6678-907C-A37A-FC329509B5FE}"/>
              </a:ext>
            </a:extLst>
          </p:cNvPr>
          <p:cNvSpPr txBox="1"/>
          <p:nvPr/>
        </p:nvSpPr>
        <p:spPr>
          <a:xfrm>
            <a:off x="3828141" y="2725176"/>
            <a:ext cx="4848315" cy="369332"/>
          </a:xfrm>
          <a:prstGeom prst="rect">
            <a:avLst/>
          </a:prstGeom>
          <a:noFill/>
          <a:ln>
            <a:solidFill>
              <a:srgbClr val="002060"/>
            </a:solidFill>
          </a:ln>
        </p:spPr>
        <p:txBody>
          <a:bodyPr wrap="none" rtlCol="0">
            <a:spAutoFit/>
          </a:bodyPr>
          <a:lstStyle/>
          <a:p>
            <a:r>
              <a:rPr kumimoji="1" lang="en-US" altLang="ja-JP" dirty="0"/>
              <a:t>Microsoft: Sales Revenue, 211.9Billion (2023)</a:t>
            </a:r>
          </a:p>
        </p:txBody>
      </p:sp>
      <p:sp>
        <p:nvSpPr>
          <p:cNvPr id="10" name="テキスト ボックス 9">
            <a:extLst>
              <a:ext uri="{FF2B5EF4-FFF2-40B4-BE49-F238E27FC236}">
                <a16:creationId xmlns:a16="http://schemas.microsoft.com/office/drawing/2014/main" id="{D74837F1-FF75-3734-CC3A-A7902F6DC6FA}"/>
              </a:ext>
            </a:extLst>
          </p:cNvPr>
          <p:cNvSpPr txBox="1"/>
          <p:nvPr/>
        </p:nvSpPr>
        <p:spPr>
          <a:xfrm>
            <a:off x="2051721" y="3706242"/>
            <a:ext cx="6633882" cy="369332"/>
          </a:xfrm>
          <a:prstGeom prst="rect">
            <a:avLst/>
          </a:prstGeom>
          <a:noFill/>
          <a:ln>
            <a:solidFill>
              <a:srgbClr val="002060"/>
            </a:solidFill>
          </a:ln>
        </p:spPr>
        <p:txBody>
          <a:bodyPr wrap="square" rtlCol="0">
            <a:spAutoFit/>
          </a:bodyPr>
          <a:lstStyle/>
          <a:p>
            <a:r>
              <a:rPr kumimoji="1" lang="en-US" altLang="ja-JP" dirty="0"/>
              <a:t>Microsoft: Employees, 221,000 (2023); Sansan1,212employees</a:t>
            </a:r>
          </a:p>
        </p:txBody>
      </p:sp>
    </p:spTree>
    <p:extLst>
      <p:ext uri="{BB962C8B-B14F-4D97-AF65-F5344CB8AC3E}">
        <p14:creationId xmlns:p14="http://schemas.microsoft.com/office/powerpoint/2010/main" val="282495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395288" y="115888"/>
            <a:ext cx="8229600" cy="785812"/>
          </a:xfrm>
          <a:solidFill>
            <a:schemeClr val="accent1"/>
          </a:solidFill>
        </p:spPr>
        <p:txBody>
          <a:bodyPr/>
          <a:lstStyle/>
          <a:p>
            <a:r>
              <a:rPr lang="en-US" altLang="ja-JP" dirty="0"/>
              <a:t>GDP</a:t>
            </a:r>
            <a:r>
              <a:rPr lang="ja-JP" altLang="en-US" dirty="0"/>
              <a:t> </a:t>
            </a:r>
            <a:r>
              <a:rPr lang="en-US" altLang="ja-JP" dirty="0"/>
              <a:t>Ranking </a:t>
            </a:r>
            <a:r>
              <a:rPr lang="ja-JP" altLang="en-US" dirty="0"/>
              <a:t>（</a:t>
            </a:r>
            <a:r>
              <a:rPr lang="en-US" altLang="ja-JP" dirty="0"/>
              <a:t>2021</a:t>
            </a:r>
            <a:r>
              <a:rPr lang="ja-JP" altLang="en-US" dirty="0"/>
              <a:t>＆</a:t>
            </a:r>
            <a:r>
              <a:rPr lang="en-US" altLang="ja-JP" dirty="0"/>
              <a:t>2022</a:t>
            </a:r>
            <a:r>
              <a:rPr lang="ja-JP" altLang="en-US" dirty="0"/>
              <a:t>）</a:t>
            </a:r>
          </a:p>
        </p:txBody>
      </p:sp>
      <p:sp>
        <p:nvSpPr>
          <p:cNvPr id="28743"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254F270-565F-42E0-8F25-930EBF277732}" type="slidenum">
              <a:rPr lang="en-US" altLang="ja-JP" smtClean="0">
                <a:solidFill>
                  <a:srgbClr val="898989"/>
                </a:solidFill>
              </a:rPr>
              <a:pPr/>
              <a:t>13</a:t>
            </a:fld>
            <a:endParaRPr lang="en-US" altLang="ja-JP" dirty="0">
              <a:solidFill>
                <a:srgbClr val="898989"/>
              </a:solidFill>
            </a:endParaRPr>
          </a:p>
        </p:txBody>
      </p:sp>
      <p:graphicFrame>
        <p:nvGraphicFramePr>
          <p:cNvPr id="4" name="表 3">
            <a:extLst>
              <a:ext uri="{FF2B5EF4-FFF2-40B4-BE49-F238E27FC236}">
                <a16:creationId xmlns:a16="http://schemas.microsoft.com/office/drawing/2014/main" id="{F0BEB070-F984-D911-8A0A-A2CBD0E3B86B}"/>
              </a:ext>
            </a:extLst>
          </p:cNvPr>
          <p:cNvGraphicFramePr>
            <a:graphicFrameLocks noGrp="1"/>
          </p:cNvGraphicFramePr>
          <p:nvPr/>
        </p:nvGraphicFramePr>
        <p:xfrm>
          <a:off x="395288" y="1124744"/>
          <a:ext cx="8229600" cy="5231611"/>
        </p:xfrm>
        <a:graphic>
          <a:graphicData uri="http://schemas.openxmlformats.org/drawingml/2006/table">
            <a:tbl>
              <a:tblPr>
                <a:tableStyleId>{5C22544A-7EE6-4342-B048-85BDC9FD1C3A}</a:tableStyleId>
              </a:tblPr>
              <a:tblGrid>
                <a:gridCol w="419788">
                  <a:extLst>
                    <a:ext uri="{9D8B030D-6E8A-4147-A177-3AD203B41FA5}">
                      <a16:colId xmlns:a16="http://schemas.microsoft.com/office/drawing/2014/main" val="445205259"/>
                    </a:ext>
                  </a:extLst>
                </a:gridCol>
                <a:gridCol w="1823456">
                  <a:extLst>
                    <a:ext uri="{9D8B030D-6E8A-4147-A177-3AD203B41FA5}">
                      <a16:colId xmlns:a16="http://schemas.microsoft.com/office/drawing/2014/main" val="2234310481"/>
                    </a:ext>
                  </a:extLst>
                </a:gridCol>
                <a:gridCol w="1770983">
                  <a:extLst>
                    <a:ext uri="{9D8B030D-6E8A-4147-A177-3AD203B41FA5}">
                      <a16:colId xmlns:a16="http://schemas.microsoft.com/office/drawing/2014/main" val="1965901258"/>
                    </a:ext>
                  </a:extLst>
                </a:gridCol>
                <a:gridCol w="402297">
                  <a:extLst>
                    <a:ext uri="{9D8B030D-6E8A-4147-A177-3AD203B41FA5}">
                      <a16:colId xmlns:a16="http://schemas.microsoft.com/office/drawing/2014/main" val="1572166910"/>
                    </a:ext>
                  </a:extLst>
                </a:gridCol>
                <a:gridCol w="1959012">
                  <a:extLst>
                    <a:ext uri="{9D8B030D-6E8A-4147-A177-3AD203B41FA5}">
                      <a16:colId xmlns:a16="http://schemas.microsoft.com/office/drawing/2014/main" val="4232554057"/>
                    </a:ext>
                  </a:extLst>
                </a:gridCol>
                <a:gridCol w="1854064">
                  <a:extLst>
                    <a:ext uri="{9D8B030D-6E8A-4147-A177-3AD203B41FA5}">
                      <a16:colId xmlns:a16="http://schemas.microsoft.com/office/drawing/2014/main" val="928519722"/>
                    </a:ext>
                  </a:extLst>
                </a:gridCol>
              </a:tblGrid>
              <a:tr h="475601">
                <a:tc>
                  <a:txBody>
                    <a:bodyPr/>
                    <a:lstStyle/>
                    <a:p>
                      <a:pPr algn="ctr" fontAlgn="ctr"/>
                      <a:r>
                        <a:rPr lang="en-US" sz="2000" u="none" strike="noStrike" dirty="0">
                          <a:effectLst/>
                        </a:rPr>
                        <a:t>No.</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u="none" strike="noStrike" dirty="0">
                          <a:effectLst/>
                        </a:rPr>
                        <a:t>Countries</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u="none" strike="noStrike" dirty="0">
                          <a:effectLst/>
                        </a:rPr>
                        <a:t>Dollars(2022)</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u="none" strike="noStrike" dirty="0">
                          <a:effectLst/>
                        </a:rPr>
                        <a:t>No.</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u="none" strike="noStrike" dirty="0">
                          <a:effectLst/>
                        </a:rPr>
                        <a:t>Countries</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sz="2000" u="none" strike="noStrike" dirty="0">
                          <a:effectLst/>
                        </a:rPr>
                        <a:t>Dollars(2021)</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49666417"/>
                  </a:ext>
                </a:extLst>
              </a:tr>
              <a:tr h="475601">
                <a:tc>
                  <a:txBody>
                    <a:bodyPr/>
                    <a:lstStyle/>
                    <a:p>
                      <a:pPr algn="ctr" fontAlgn="ctr"/>
                      <a:r>
                        <a:rPr lang="en-US" altLang="ja-JP" sz="2000" u="none" strike="noStrike" dirty="0">
                          <a:effectLst/>
                        </a:rPr>
                        <a:t>1</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United States</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$20.89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1</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United States</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$22996.1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86314376"/>
                  </a:ext>
                </a:extLst>
              </a:tr>
              <a:tr h="475601">
                <a:tc>
                  <a:txBody>
                    <a:bodyPr/>
                    <a:lstStyle/>
                    <a:p>
                      <a:pPr algn="ctr" fontAlgn="ctr"/>
                      <a:r>
                        <a:rPr lang="en-US" altLang="ja-JP" sz="2000" u="none" strike="noStrike" dirty="0">
                          <a:effectLst/>
                        </a:rPr>
                        <a:t>2</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China</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$14.72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2</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China</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$17731.8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17702981"/>
                  </a:ext>
                </a:extLst>
              </a:tr>
              <a:tr h="475601">
                <a:tc>
                  <a:txBody>
                    <a:bodyPr/>
                    <a:lstStyle/>
                    <a:p>
                      <a:pPr algn="ctr" fontAlgn="ctr"/>
                      <a:r>
                        <a:rPr lang="en-US" altLang="ja-JP" sz="2000" u="none" strike="noStrike" dirty="0">
                          <a:effectLst/>
                        </a:rPr>
                        <a:t>3</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Japan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$5.06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3</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Japan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$4937.42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1445138"/>
                  </a:ext>
                </a:extLst>
              </a:tr>
              <a:tr h="475601">
                <a:tc>
                  <a:txBody>
                    <a:bodyPr/>
                    <a:lstStyle/>
                    <a:p>
                      <a:pPr algn="ctr" fontAlgn="ctr"/>
                      <a:r>
                        <a:rPr lang="en-US" altLang="ja-JP" sz="2000" u="none" strike="noStrike" dirty="0">
                          <a:effectLst/>
                        </a:rPr>
                        <a:t>4</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Germany</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$3.85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4</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Germany</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$4223.12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221390799"/>
                  </a:ext>
                </a:extLst>
              </a:tr>
              <a:tr h="475601">
                <a:tc>
                  <a:txBody>
                    <a:bodyPr/>
                    <a:lstStyle/>
                    <a:p>
                      <a:pPr algn="ctr" fontAlgn="ctr"/>
                      <a:r>
                        <a:rPr lang="en-US" altLang="ja-JP" sz="2000" u="none" strike="noStrike" dirty="0">
                          <a:effectLst/>
                        </a:rPr>
                        <a:t>5</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United Kingdom</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$2.67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5</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United Kingdom</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$3186.86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06938237"/>
                  </a:ext>
                </a:extLst>
              </a:tr>
              <a:tr h="475601">
                <a:tc>
                  <a:txBody>
                    <a:bodyPr/>
                    <a:lstStyle/>
                    <a:p>
                      <a:pPr algn="ctr" fontAlgn="ctr"/>
                      <a:r>
                        <a:rPr lang="en-US" altLang="ja-JP" sz="2000" u="none" strike="noStrike" dirty="0">
                          <a:effectLst/>
                        </a:rPr>
                        <a:t>6</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India</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$2.66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6</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India</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$3173.4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722832954"/>
                  </a:ext>
                </a:extLst>
              </a:tr>
              <a:tr h="475601">
                <a:tc>
                  <a:txBody>
                    <a:bodyPr/>
                    <a:lstStyle/>
                    <a:p>
                      <a:pPr algn="ctr" fontAlgn="ctr"/>
                      <a:r>
                        <a:rPr lang="en-US" altLang="ja-JP" sz="2000" u="none" strike="noStrike" dirty="0">
                          <a:effectLst/>
                        </a:rPr>
                        <a:t>7</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France</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$2.63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7</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France</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$2937.47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4052767"/>
                  </a:ext>
                </a:extLst>
              </a:tr>
              <a:tr h="475601">
                <a:tc>
                  <a:txBody>
                    <a:bodyPr/>
                    <a:lstStyle/>
                    <a:p>
                      <a:pPr algn="ctr" fontAlgn="ctr"/>
                      <a:r>
                        <a:rPr lang="en-US" altLang="ja-JP" sz="2000" u="none" strike="noStrike" dirty="0">
                          <a:effectLst/>
                        </a:rPr>
                        <a:t>8</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Italy</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$1.89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8</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Russia</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$2562.95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43144111"/>
                  </a:ext>
                </a:extLst>
              </a:tr>
              <a:tr h="475601">
                <a:tc>
                  <a:txBody>
                    <a:bodyPr/>
                    <a:lstStyle/>
                    <a:p>
                      <a:pPr algn="ctr" fontAlgn="ctr"/>
                      <a:r>
                        <a:rPr lang="en-US" altLang="ja-JP" sz="2000" u="none" strike="noStrike" dirty="0">
                          <a:effectLst/>
                        </a:rPr>
                        <a:t>9</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Canada</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$1.64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9</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Italy</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$2099.88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7289915"/>
                  </a:ext>
                </a:extLst>
              </a:tr>
              <a:tr h="475601">
                <a:tc>
                  <a:txBody>
                    <a:bodyPr/>
                    <a:lstStyle/>
                    <a:p>
                      <a:pPr algn="ctr" fontAlgn="ctr"/>
                      <a:r>
                        <a:rPr lang="en-US" altLang="ja-JP" sz="2000" u="none" strike="noStrike" dirty="0">
                          <a:effectLst/>
                        </a:rPr>
                        <a:t>10</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South Korea</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 $1.63 trillion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dirty="0">
                          <a:effectLst/>
                        </a:rPr>
                        <a:t>10</a:t>
                      </a:r>
                      <a:endPar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2000" u="none" strike="noStrike" dirty="0">
                          <a:effectLst/>
                        </a:rPr>
                        <a:t>Canada</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sz="2000" u="none" strike="noStrike" dirty="0">
                          <a:effectLst/>
                        </a:rPr>
                        <a:t>$1990.76 billion</a:t>
                      </a:r>
                      <a:endParaRPr lang="en-US" sz="2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73557347"/>
                  </a:ext>
                </a:extLst>
              </a:tr>
            </a:tbl>
          </a:graphicData>
        </a:graphic>
      </p:graphicFrame>
    </p:spTree>
    <p:extLst>
      <p:ext uri="{BB962C8B-B14F-4D97-AF65-F5344CB8AC3E}">
        <p14:creationId xmlns:p14="http://schemas.microsoft.com/office/powerpoint/2010/main" val="142287978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en-US" altLang="ja-JP" dirty="0"/>
              <a:t>Millionaires </a:t>
            </a:r>
            <a:r>
              <a:rPr lang="ja-JP" altLang="en-US" dirty="0"/>
              <a:t>（</a:t>
            </a:r>
            <a:r>
              <a:rPr lang="en-US" altLang="ja-JP" dirty="0"/>
              <a:t>2022</a:t>
            </a:r>
            <a:r>
              <a:rPr lang="ja-JP" altLang="en-US" dirty="0"/>
              <a:t>）</a:t>
            </a:r>
          </a:p>
        </p:txBody>
      </p:sp>
      <p:sp>
        <p:nvSpPr>
          <p:cNvPr id="30815"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52256B76-B02D-4129-9B18-C3234A49BDAC}" type="slidenum">
              <a:rPr lang="en-US" altLang="ja-JP" smtClean="0">
                <a:solidFill>
                  <a:srgbClr val="898989"/>
                </a:solidFill>
              </a:rPr>
              <a:pPr/>
              <a:t>14</a:t>
            </a:fld>
            <a:endParaRPr lang="en-US" altLang="ja-JP" dirty="0">
              <a:solidFill>
                <a:srgbClr val="898989"/>
              </a:solidFill>
            </a:endParaRPr>
          </a:p>
        </p:txBody>
      </p:sp>
      <p:graphicFrame>
        <p:nvGraphicFramePr>
          <p:cNvPr id="4" name="表 3">
            <a:extLst>
              <a:ext uri="{FF2B5EF4-FFF2-40B4-BE49-F238E27FC236}">
                <a16:creationId xmlns:a16="http://schemas.microsoft.com/office/drawing/2014/main" id="{B69DFF5C-4976-013C-E9C0-8E9F60D36B03}"/>
              </a:ext>
            </a:extLst>
          </p:cNvPr>
          <p:cNvGraphicFramePr>
            <a:graphicFrameLocks noGrp="1"/>
          </p:cNvGraphicFramePr>
          <p:nvPr>
            <p:extLst>
              <p:ext uri="{D42A27DB-BD31-4B8C-83A1-F6EECF244321}">
                <p14:modId xmlns:p14="http://schemas.microsoft.com/office/powerpoint/2010/main" val="139838038"/>
              </p:ext>
            </p:extLst>
          </p:nvPr>
        </p:nvGraphicFramePr>
        <p:xfrm>
          <a:off x="323528" y="1484784"/>
          <a:ext cx="8424932" cy="4513297"/>
        </p:xfrm>
        <a:graphic>
          <a:graphicData uri="http://schemas.openxmlformats.org/drawingml/2006/table">
            <a:tbl>
              <a:tblPr/>
              <a:tblGrid>
                <a:gridCol w="432048">
                  <a:extLst>
                    <a:ext uri="{9D8B030D-6E8A-4147-A177-3AD203B41FA5}">
                      <a16:colId xmlns:a16="http://schemas.microsoft.com/office/drawing/2014/main" val="2380967687"/>
                    </a:ext>
                  </a:extLst>
                </a:gridCol>
                <a:gridCol w="2520280">
                  <a:extLst>
                    <a:ext uri="{9D8B030D-6E8A-4147-A177-3AD203B41FA5}">
                      <a16:colId xmlns:a16="http://schemas.microsoft.com/office/drawing/2014/main" val="3232286774"/>
                    </a:ext>
                  </a:extLst>
                </a:gridCol>
                <a:gridCol w="1800200">
                  <a:extLst>
                    <a:ext uri="{9D8B030D-6E8A-4147-A177-3AD203B41FA5}">
                      <a16:colId xmlns:a16="http://schemas.microsoft.com/office/drawing/2014/main" val="2111090604"/>
                    </a:ext>
                  </a:extLst>
                </a:gridCol>
                <a:gridCol w="1224136">
                  <a:extLst>
                    <a:ext uri="{9D8B030D-6E8A-4147-A177-3AD203B41FA5}">
                      <a16:colId xmlns:a16="http://schemas.microsoft.com/office/drawing/2014/main" val="368549093"/>
                    </a:ext>
                  </a:extLst>
                </a:gridCol>
                <a:gridCol w="1224136">
                  <a:extLst>
                    <a:ext uri="{9D8B030D-6E8A-4147-A177-3AD203B41FA5}">
                      <a16:colId xmlns:a16="http://schemas.microsoft.com/office/drawing/2014/main" val="3785940398"/>
                    </a:ext>
                  </a:extLst>
                </a:gridCol>
                <a:gridCol w="1224132">
                  <a:extLst>
                    <a:ext uri="{9D8B030D-6E8A-4147-A177-3AD203B41FA5}">
                      <a16:colId xmlns:a16="http://schemas.microsoft.com/office/drawing/2014/main" val="1771405653"/>
                    </a:ext>
                  </a:extLst>
                </a:gridCol>
              </a:tblGrid>
              <a:tr h="535270">
                <a:tc>
                  <a:txBody>
                    <a:bodyPr/>
                    <a:lstStyle/>
                    <a:p>
                      <a:pPr algn="ct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No.</a:t>
                      </a:r>
                      <a:endParaRPr 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Source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Net Worth</a:t>
                      </a:r>
                    </a:p>
                    <a:p>
                      <a:pPr algn="ct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Sep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Net Worth</a:t>
                      </a:r>
                    </a:p>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Mar 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Change</a:t>
                      </a:r>
                    </a:p>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2021-2022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1622860"/>
                  </a:ext>
                </a:extLst>
              </a:tr>
              <a:tr h="352248">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9525" marR="9525" marT="9525" marB="0" anchor="ctr">
                    <a:lnL w="6350" cap="flat" cmpd="sng" algn="ctr">
                      <a:solidFill>
                        <a:srgbClr val="20007E"/>
                      </a:solidFill>
                      <a:prstDash val="solid"/>
                      <a:round/>
                      <a:headEnd type="none" w="med" len="med"/>
                      <a:tailEnd type="none" w="med" len="med"/>
                    </a:lnL>
                    <a:lnR w="6350" cap="flat" cmpd="sng" algn="ctr">
                      <a:solidFill>
                        <a:srgbClr val="20007E"/>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20127E"/>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Elon Musk</a:t>
                      </a:r>
                    </a:p>
                  </a:txBody>
                  <a:tcPr marL="9525" marR="9525" marT="9525" marB="0" anchor="ctr">
                    <a:lnL w="6350" cap="flat" cmpd="sng" algn="ctr">
                      <a:solidFill>
                        <a:srgbClr val="20007E"/>
                      </a:solidFill>
                      <a:prstDash val="solid"/>
                      <a:round/>
                      <a:headEnd type="none" w="med" len="med"/>
                      <a:tailEnd type="none" w="med" len="med"/>
                    </a:lnL>
                    <a:lnR w="6350" cap="flat" cmpd="sng" algn="ctr">
                      <a:solidFill>
                        <a:srgbClr val="C0027E"/>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027E"/>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Tesla, SpaceX</a:t>
                      </a:r>
                    </a:p>
                  </a:txBody>
                  <a:tcPr marL="9525" marR="9525" marT="9525" marB="0" anchor="ctr">
                    <a:lnL w="6350" cap="flat" cmpd="sng" algn="ctr">
                      <a:solidFill>
                        <a:srgbClr val="C0027E"/>
                      </a:solidFill>
                      <a:prstDash val="solid"/>
                      <a:round/>
                      <a:headEnd type="none" w="med" len="med"/>
                      <a:tailEnd type="none" w="med" len="med"/>
                    </a:lnL>
                    <a:lnR w="6350" cap="flat" cmpd="sng" algn="ctr">
                      <a:solidFill>
                        <a:srgbClr val="30087E"/>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008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$266B</a:t>
                      </a:r>
                    </a:p>
                  </a:txBody>
                  <a:tcPr marL="9525" marR="9525" marT="9525" marB="0" anchor="ctr">
                    <a:lnL w="6350" cap="flat" cmpd="sng" algn="ctr">
                      <a:solidFill>
                        <a:srgbClr val="30087E"/>
                      </a:solidFill>
                      <a:prstDash val="solid"/>
                      <a:round/>
                      <a:headEnd type="none" w="med" len="med"/>
                      <a:tailEnd type="none" w="med" len="med"/>
                    </a:lnL>
                    <a:lnR w="6350" cap="flat" cmpd="sng" algn="ctr">
                      <a:solidFill>
                        <a:srgbClr val="C0117E"/>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11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$151B</a:t>
                      </a:r>
                    </a:p>
                  </a:txBody>
                  <a:tcPr marL="9525" marR="9525" marT="9525" marB="0" anchor="ctr">
                    <a:lnL w="6350" cap="flat" cmpd="sng" algn="ctr">
                      <a:solidFill>
                        <a:srgbClr val="C0117E"/>
                      </a:solidFill>
                      <a:prstDash val="solid"/>
                      <a:round/>
                      <a:headEnd type="none" w="med" len="med"/>
                      <a:tailEnd type="none" w="med" len="med"/>
                    </a:lnL>
                    <a:lnR w="6350" cap="flat" cmpd="sng" algn="ctr">
                      <a:solidFill>
                        <a:srgbClr val="700D7E"/>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00D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$115B</a:t>
                      </a:r>
                    </a:p>
                  </a:txBody>
                  <a:tcPr marL="9525" marR="9525" marT="9525" marB="0" anchor="ctr">
                    <a:lnL w="6350" cap="flat" cmpd="sng" algn="ctr">
                      <a:solidFill>
                        <a:srgbClr val="700D7E"/>
                      </a:solidFill>
                      <a:prstDash val="solid"/>
                      <a:round/>
                      <a:headEnd type="none" w="med" len="med"/>
                      <a:tailEnd type="none" w="med" len="med"/>
                    </a:lnL>
                    <a:lnR w="6350" cap="flat" cmpd="sng" algn="ctr">
                      <a:solidFill>
                        <a:srgbClr val="A0167E"/>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A0167E"/>
                      </a:solidFill>
                      <a:prstDash val="solid"/>
                      <a:round/>
                      <a:headEnd type="none" w="med" len="med"/>
                      <a:tailEnd type="none" w="med" len="med"/>
                    </a:lnB>
                  </a:tcPr>
                </a:tc>
                <a:extLst>
                  <a:ext uri="{0D108BD9-81ED-4DB2-BD59-A6C34878D82A}">
                    <a16:rowId xmlns:a16="http://schemas.microsoft.com/office/drawing/2014/main" val="690579377"/>
                  </a:ext>
                </a:extLst>
              </a:tr>
              <a:tr h="416418">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9525" marR="9525" marT="9525" marB="0" anchor="ctr">
                    <a:lnL w="6350" cap="flat" cmpd="sng" algn="ctr">
                      <a:solidFill>
                        <a:srgbClr val="20127E"/>
                      </a:solidFill>
                      <a:prstDash val="solid"/>
                      <a:round/>
                      <a:headEnd type="none" w="med" len="med"/>
                      <a:tailEnd type="none" w="med" len="med"/>
                    </a:lnL>
                    <a:lnR w="6350" cap="flat" cmpd="sng" algn="ctr">
                      <a:solidFill>
                        <a:srgbClr val="20127E"/>
                      </a:solidFill>
                      <a:prstDash val="solid"/>
                      <a:round/>
                      <a:headEnd type="none" w="med" len="med"/>
                      <a:tailEnd type="none" w="med" len="med"/>
                    </a:lnR>
                    <a:lnT w="6350" cap="flat" cmpd="sng" algn="ctr">
                      <a:solidFill>
                        <a:srgbClr val="20127E"/>
                      </a:solidFill>
                      <a:prstDash val="solid"/>
                      <a:round/>
                      <a:headEnd type="none" w="med" len="med"/>
                      <a:tailEnd type="none" w="med" len="med"/>
                    </a:lnT>
                    <a:lnB w="6350" cap="flat" cmpd="sng" algn="ctr">
                      <a:solidFill>
                        <a:srgbClr val="30177E"/>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Bernard Arnault &amp; family</a:t>
                      </a:r>
                    </a:p>
                  </a:txBody>
                  <a:tcPr marL="9525" marR="9525" marT="9525" marB="0" anchor="ctr">
                    <a:lnL w="6350" cap="flat" cmpd="sng" algn="ctr">
                      <a:solidFill>
                        <a:srgbClr val="20127E"/>
                      </a:solidFill>
                      <a:prstDash val="solid"/>
                      <a:round/>
                      <a:headEnd type="none" w="med" len="med"/>
                      <a:tailEnd type="none" w="med" len="med"/>
                    </a:lnL>
                    <a:lnR w="6350" cap="flat" cmpd="sng" algn="ctr">
                      <a:solidFill>
                        <a:srgbClr val="300E7E"/>
                      </a:solidFill>
                      <a:prstDash val="solid"/>
                      <a:round/>
                      <a:headEnd type="none" w="med" len="med"/>
                      <a:tailEnd type="none" w="med" len="med"/>
                    </a:lnR>
                    <a:lnT w="6350" cap="flat" cmpd="sng" algn="ctr">
                      <a:solidFill>
                        <a:srgbClr val="C0027E"/>
                      </a:solidFill>
                      <a:prstDash val="solid"/>
                      <a:round/>
                      <a:headEnd type="none" w="med" len="med"/>
                      <a:tailEnd type="none" w="med" len="med"/>
                    </a:lnT>
                    <a:lnB w="6350" cap="flat" cmpd="sng" algn="ctr">
                      <a:solidFill>
                        <a:srgbClr val="300E7E"/>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LVMH</a:t>
                      </a:r>
                    </a:p>
                  </a:txBody>
                  <a:tcPr marL="9525" marR="9525" marT="9525" marB="0" anchor="ctr">
                    <a:lnL w="6350" cap="flat" cmpd="sng" algn="ctr">
                      <a:solidFill>
                        <a:srgbClr val="300E7E"/>
                      </a:solidFill>
                      <a:prstDash val="solid"/>
                      <a:round/>
                      <a:headEnd type="none" w="med" len="med"/>
                      <a:tailEnd type="none" w="med" len="med"/>
                    </a:lnL>
                    <a:lnR w="6350" cap="flat" cmpd="sng" algn="ctr">
                      <a:solidFill>
                        <a:srgbClr val="200C7E"/>
                      </a:solidFill>
                      <a:prstDash val="solid"/>
                      <a:round/>
                      <a:headEnd type="none" w="med" len="med"/>
                      <a:tailEnd type="none" w="med" len="med"/>
                    </a:lnR>
                    <a:lnT w="6350" cap="flat" cmpd="sng" algn="ctr">
                      <a:solidFill>
                        <a:srgbClr val="30087E"/>
                      </a:solidFill>
                      <a:prstDash val="solid"/>
                      <a:round/>
                      <a:headEnd type="none" w="med" len="med"/>
                      <a:tailEnd type="none" w="med" len="med"/>
                    </a:lnT>
                    <a:lnB w="6350" cap="flat" cmpd="sng" algn="ctr">
                      <a:solidFill>
                        <a:srgbClr val="200C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$160B</a:t>
                      </a:r>
                    </a:p>
                  </a:txBody>
                  <a:tcPr marL="9525" marR="9525" marT="9525" marB="0" anchor="ctr">
                    <a:lnL w="6350" cap="flat" cmpd="sng" algn="ctr">
                      <a:solidFill>
                        <a:srgbClr val="200C7E"/>
                      </a:solidFill>
                      <a:prstDash val="solid"/>
                      <a:round/>
                      <a:headEnd type="none" w="med" len="med"/>
                      <a:tailEnd type="none" w="med" len="med"/>
                    </a:lnL>
                    <a:lnR w="6350" cap="flat" cmpd="sng" algn="ctr">
                      <a:solidFill>
                        <a:srgbClr val="F00E7E"/>
                      </a:solidFill>
                      <a:prstDash val="solid"/>
                      <a:round/>
                      <a:headEnd type="none" w="med" len="med"/>
                      <a:tailEnd type="none" w="med" len="med"/>
                    </a:lnR>
                    <a:lnT w="6350" cap="flat" cmpd="sng" algn="ctr">
                      <a:solidFill>
                        <a:srgbClr val="C0117E"/>
                      </a:solidFill>
                      <a:prstDash val="solid"/>
                      <a:round/>
                      <a:headEnd type="none" w="med" len="med"/>
                      <a:tailEnd type="none" w="med" len="med"/>
                    </a:lnT>
                    <a:lnB w="6350" cap="flat" cmpd="sng" algn="ctr">
                      <a:solidFill>
                        <a:srgbClr val="F00E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$150B</a:t>
                      </a:r>
                    </a:p>
                  </a:txBody>
                  <a:tcPr marL="9525" marR="9525" marT="9525" marB="0" anchor="ctr">
                    <a:lnL w="6350" cap="flat" cmpd="sng" algn="ctr">
                      <a:solidFill>
                        <a:srgbClr val="F00E7E"/>
                      </a:solidFill>
                      <a:prstDash val="solid"/>
                      <a:round/>
                      <a:headEnd type="none" w="med" len="med"/>
                      <a:tailEnd type="none" w="med" len="med"/>
                    </a:lnL>
                    <a:lnR w="6350" cap="flat" cmpd="sng" algn="ctr">
                      <a:solidFill>
                        <a:srgbClr val="30207E"/>
                      </a:solidFill>
                      <a:prstDash val="solid"/>
                      <a:round/>
                      <a:headEnd type="none" w="med" len="med"/>
                      <a:tailEnd type="none" w="med" len="med"/>
                    </a:lnR>
                    <a:lnT w="6350" cap="flat" cmpd="sng" algn="ctr">
                      <a:solidFill>
                        <a:srgbClr val="700D7E"/>
                      </a:solidFill>
                      <a:prstDash val="solid"/>
                      <a:round/>
                      <a:headEnd type="none" w="med" len="med"/>
                      <a:tailEnd type="none" w="med" len="med"/>
                    </a:lnT>
                    <a:lnB w="6350" cap="flat" cmpd="sng" algn="ctr">
                      <a:solidFill>
                        <a:srgbClr val="3020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$10B</a:t>
                      </a:r>
                    </a:p>
                  </a:txBody>
                  <a:tcPr marL="9525" marR="9525" marT="9525" marB="0" anchor="ctr">
                    <a:lnL w="6350" cap="flat" cmpd="sng" algn="ctr">
                      <a:solidFill>
                        <a:srgbClr val="30207E"/>
                      </a:solidFill>
                      <a:prstDash val="solid"/>
                      <a:round/>
                      <a:headEnd type="none" w="med" len="med"/>
                      <a:tailEnd type="none" w="med" len="med"/>
                    </a:lnL>
                    <a:lnR w="6350" cap="flat" cmpd="sng" algn="ctr">
                      <a:solidFill>
                        <a:srgbClr val="90207E"/>
                      </a:solidFill>
                      <a:prstDash val="solid"/>
                      <a:round/>
                      <a:headEnd type="none" w="med" len="med"/>
                      <a:tailEnd type="none" w="med" len="med"/>
                    </a:lnR>
                    <a:lnT w="6350" cap="flat" cmpd="sng" algn="ctr">
                      <a:solidFill>
                        <a:srgbClr val="A0167E"/>
                      </a:solidFill>
                      <a:prstDash val="solid"/>
                      <a:round/>
                      <a:headEnd type="none" w="med" len="med"/>
                      <a:tailEnd type="none" w="med" len="med"/>
                    </a:lnT>
                    <a:lnB w="6350" cap="flat" cmpd="sng" algn="ctr">
                      <a:solidFill>
                        <a:srgbClr val="90207E"/>
                      </a:solidFill>
                      <a:prstDash val="solid"/>
                      <a:round/>
                      <a:headEnd type="none" w="med" len="med"/>
                      <a:tailEnd type="none" w="med" len="med"/>
                    </a:lnB>
                  </a:tcPr>
                </a:tc>
                <a:extLst>
                  <a:ext uri="{0D108BD9-81ED-4DB2-BD59-A6C34878D82A}">
                    <a16:rowId xmlns:a16="http://schemas.microsoft.com/office/drawing/2014/main" val="3204551262"/>
                  </a:ext>
                </a:extLst>
              </a:tr>
              <a:tr h="694765">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9525" marR="9525" marT="9525" marB="0" anchor="ctr">
                    <a:lnL w="6350" cap="flat" cmpd="sng" algn="ctr">
                      <a:solidFill>
                        <a:srgbClr val="30177E"/>
                      </a:solidFill>
                      <a:prstDash val="solid"/>
                      <a:round/>
                      <a:headEnd type="none" w="med" len="med"/>
                      <a:tailEnd type="none" w="med" len="med"/>
                    </a:lnL>
                    <a:lnR w="6350" cap="flat" cmpd="sng" algn="ctr">
                      <a:solidFill>
                        <a:srgbClr val="30177E"/>
                      </a:solidFill>
                      <a:prstDash val="solid"/>
                      <a:round/>
                      <a:headEnd type="none" w="med" len="med"/>
                      <a:tailEnd type="none" w="med" len="med"/>
                    </a:lnR>
                    <a:lnT w="6350" cap="flat" cmpd="sng" algn="ctr">
                      <a:solidFill>
                        <a:srgbClr val="30177E"/>
                      </a:solidFill>
                      <a:prstDash val="solid"/>
                      <a:round/>
                      <a:headEnd type="none" w="med" len="med"/>
                      <a:tailEnd type="none" w="med" len="med"/>
                    </a:lnT>
                    <a:lnB w="6350" cap="flat" cmpd="sng" algn="ctr">
                      <a:solidFill>
                        <a:srgbClr val="30267E"/>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Gautam Adani &amp; family</a:t>
                      </a:r>
                    </a:p>
                  </a:txBody>
                  <a:tcPr marL="9525" marR="9525" marT="9525" marB="0" anchor="ctr">
                    <a:lnL w="6350" cap="flat" cmpd="sng" algn="ctr">
                      <a:solidFill>
                        <a:srgbClr val="30177E"/>
                      </a:solidFill>
                      <a:prstDash val="solid"/>
                      <a:round/>
                      <a:headEnd type="none" w="med" len="med"/>
                      <a:tailEnd type="none" w="med" len="med"/>
                    </a:lnL>
                    <a:lnR w="6350" cap="flat" cmpd="sng" algn="ctr">
                      <a:solidFill>
                        <a:srgbClr val="101F7E"/>
                      </a:solidFill>
                      <a:prstDash val="solid"/>
                      <a:round/>
                      <a:headEnd type="none" w="med" len="med"/>
                      <a:tailEnd type="none" w="med" len="med"/>
                    </a:lnR>
                    <a:lnT w="6350" cap="flat" cmpd="sng" algn="ctr">
                      <a:solidFill>
                        <a:srgbClr val="300E7E"/>
                      </a:solidFill>
                      <a:prstDash val="solid"/>
                      <a:round/>
                      <a:headEnd type="none" w="med" len="med"/>
                      <a:tailEnd type="none" w="med" len="med"/>
                    </a:lnT>
                    <a:lnB w="6350" cap="flat" cmpd="sng" algn="ctr">
                      <a:solidFill>
                        <a:srgbClr val="101F7E"/>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Infrastructure, Commodities</a:t>
                      </a:r>
                    </a:p>
                  </a:txBody>
                  <a:tcPr marL="9525" marR="9525" marT="9525" marB="0" anchor="ctr">
                    <a:lnL w="6350" cap="flat" cmpd="sng" algn="ctr">
                      <a:solidFill>
                        <a:srgbClr val="101F7E"/>
                      </a:solidFill>
                      <a:prstDash val="solid"/>
                      <a:round/>
                      <a:headEnd type="none" w="med" len="med"/>
                      <a:tailEnd type="none" w="med" len="med"/>
                    </a:lnL>
                    <a:lnR w="6350" cap="flat" cmpd="sng" algn="ctr">
                      <a:solidFill>
                        <a:srgbClr val="10197E"/>
                      </a:solidFill>
                      <a:prstDash val="solid"/>
                      <a:round/>
                      <a:headEnd type="none" w="med" len="med"/>
                      <a:tailEnd type="none" w="med" len="med"/>
                    </a:lnR>
                    <a:lnT w="6350" cap="flat" cmpd="sng" algn="ctr">
                      <a:solidFill>
                        <a:srgbClr val="200C7E"/>
                      </a:solidFill>
                      <a:prstDash val="solid"/>
                      <a:round/>
                      <a:headEnd type="none" w="med" len="med"/>
                      <a:tailEnd type="none" w="med" len="med"/>
                    </a:lnT>
                    <a:lnB w="6350" cap="flat" cmpd="sng" algn="ctr">
                      <a:solidFill>
                        <a:srgbClr val="1019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$151B</a:t>
                      </a:r>
                    </a:p>
                  </a:txBody>
                  <a:tcPr marL="9525" marR="9525" marT="9525" marB="0" anchor="ctr">
                    <a:lnL w="6350" cap="flat" cmpd="sng" algn="ctr">
                      <a:solidFill>
                        <a:srgbClr val="10197E"/>
                      </a:solidFill>
                      <a:prstDash val="solid"/>
                      <a:round/>
                      <a:headEnd type="none" w="med" len="med"/>
                      <a:tailEnd type="none" w="med" len="med"/>
                    </a:lnL>
                    <a:lnR w="6350" cap="flat" cmpd="sng" algn="ctr">
                      <a:solidFill>
                        <a:srgbClr val="B01E7E"/>
                      </a:solidFill>
                      <a:prstDash val="solid"/>
                      <a:round/>
                      <a:headEnd type="none" w="med" len="med"/>
                      <a:tailEnd type="none" w="med" len="med"/>
                    </a:lnR>
                    <a:lnT w="6350" cap="flat" cmpd="sng" algn="ctr">
                      <a:solidFill>
                        <a:srgbClr val="F00E7E"/>
                      </a:solidFill>
                      <a:prstDash val="solid"/>
                      <a:round/>
                      <a:headEnd type="none" w="med" len="med"/>
                      <a:tailEnd type="none" w="med" len="med"/>
                    </a:lnT>
                    <a:lnB w="6350" cap="flat" cmpd="sng" algn="ctr">
                      <a:solidFill>
                        <a:srgbClr val="B01E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$51B</a:t>
                      </a:r>
                    </a:p>
                  </a:txBody>
                  <a:tcPr marL="9525" marR="9525" marT="9525" marB="0" anchor="ctr">
                    <a:lnL w="6350" cap="flat" cmpd="sng" algn="ctr">
                      <a:solidFill>
                        <a:srgbClr val="B01E7E"/>
                      </a:solidFill>
                      <a:prstDash val="solid"/>
                      <a:round/>
                      <a:headEnd type="none" w="med" len="med"/>
                      <a:tailEnd type="none" w="med" len="med"/>
                    </a:lnL>
                    <a:lnR w="6350" cap="flat" cmpd="sng" algn="ctr">
                      <a:solidFill>
                        <a:srgbClr val="60207E"/>
                      </a:solidFill>
                      <a:prstDash val="solid"/>
                      <a:round/>
                      <a:headEnd type="none" w="med" len="med"/>
                      <a:tailEnd type="none" w="med" len="med"/>
                    </a:lnR>
                    <a:lnT w="6350" cap="flat" cmpd="sng" algn="ctr">
                      <a:solidFill>
                        <a:srgbClr val="30207E"/>
                      </a:solidFill>
                      <a:prstDash val="solid"/>
                      <a:round/>
                      <a:headEnd type="none" w="med" len="med"/>
                      <a:tailEnd type="none" w="med" len="med"/>
                    </a:lnT>
                    <a:lnB w="6350" cap="flat" cmpd="sng" algn="ctr">
                      <a:solidFill>
                        <a:srgbClr val="6020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$100B</a:t>
                      </a:r>
                    </a:p>
                  </a:txBody>
                  <a:tcPr marL="9525" marR="9525" marT="9525" marB="0" anchor="ctr">
                    <a:lnL w="6350" cap="flat" cmpd="sng" algn="ctr">
                      <a:solidFill>
                        <a:srgbClr val="60207E"/>
                      </a:solidFill>
                      <a:prstDash val="solid"/>
                      <a:round/>
                      <a:headEnd type="none" w="med" len="med"/>
                      <a:tailEnd type="none" w="med" len="med"/>
                    </a:lnL>
                    <a:lnR w="6350" cap="flat" cmpd="sng" algn="ctr">
                      <a:solidFill>
                        <a:srgbClr val="501B7E"/>
                      </a:solidFill>
                      <a:prstDash val="solid"/>
                      <a:round/>
                      <a:headEnd type="none" w="med" len="med"/>
                      <a:tailEnd type="none" w="med" len="med"/>
                    </a:lnR>
                    <a:lnT w="6350" cap="flat" cmpd="sng" algn="ctr">
                      <a:solidFill>
                        <a:srgbClr val="90207E"/>
                      </a:solidFill>
                      <a:prstDash val="solid"/>
                      <a:round/>
                      <a:headEnd type="none" w="med" len="med"/>
                      <a:tailEnd type="none" w="med" len="med"/>
                    </a:lnT>
                    <a:lnB w="6350" cap="flat" cmpd="sng" algn="ctr">
                      <a:solidFill>
                        <a:srgbClr val="501B7E"/>
                      </a:solidFill>
                      <a:prstDash val="solid"/>
                      <a:round/>
                      <a:headEnd type="none" w="med" len="med"/>
                      <a:tailEnd type="none" w="med" len="med"/>
                    </a:lnB>
                  </a:tcPr>
                </a:tc>
                <a:extLst>
                  <a:ext uri="{0D108BD9-81ED-4DB2-BD59-A6C34878D82A}">
                    <a16:rowId xmlns:a16="http://schemas.microsoft.com/office/drawing/2014/main" val="3860149960"/>
                  </a:ext>
                </a:extLst>
              </a:tr>
              <a:tr h="272762">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9525" marR="9525" marT="9525" marB="0" anchor="ctr">
                    <a:lnL w="6350" cap="flat" cmpd="sng" algn="ctr">
                      <a:solidFill>
                        <a:srgbClr val="30267E"/>
                      </a:solidFill>
                      <a:prstDash val="solid"/>
                      <a:round/>
                      <a:headEnd type="none" w="med" len="med"/>
                      <a:tailEnd type="none" w="med" len="med"/>
                    </a:lnL>
                    <a:lnR w="6350" cap="flat" cmpd="sng" algn="ctr">
                      <a:solidFill>
                        <a:srgbClr val="30267E"/>
                      </a:solidFill>
                      <a:prstDash val="solid"/>
                      <a:round/>
                      <a:headEnd type="none" w="med" len="med"/>
                      <a:tailEnd type="none" w="med" len="med"/>
                    </a:lnR>
                    <a:lnT w="6350" cap="flat" cmpd="sng" algn="ctr">
                      <a:solidFill>
                        <a:srgbClr val="30267E"/>
                      </a:solidFill>
                      <a:prstDash val="solid"/>
                      <a:round/>
                      <a:headEnd type="none" w="med" len="med"/>
                      <a:tailEnd type="none" w="med" len="med"/>
                    </a:lnT>
                    <a:lnB w="6350" cap="flat" cmpd="sng" algn="ctr">
                      <a:solidFill>
                        <a:srgbClr val="C09C7D"/>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Jeff Bezos</a:t>
                      </a:r>
                    </a:p>
                  </a:txBody>
                  <a:tcPr marL="9525" marR="9525" marT="9525" marB="0" anchor="ctr">
                    <a:lnL w="6350" cap="flat" cmpd="sng" algn="ctr">
                      <a:solidFill>
                        <a:srgbClr val="30267E"/>
                      </a:solidFill>
                      <a:prstDash val="solid"/>
                      <a:round/>
                      <a:headEnd type="none" w="med" len="med"/>
                      <a:tailEnd type="none" w="med" len="med"/>
                    </a:lnL>
                    <a:lnR w="6350" cap="flat" cmpd="sng" algn="ctr">
                      <a:solidFill>
                        <a:srgbClr val="D0287E"/>
                      </a:solidFill>
                      <a:prstDash val="solid"/>
                      <a:round/>
                      <a:headEnd type="none" w="med" len="med"/>
                      <a:tailEnd type="none" w="med" len="med"/>
                    </a:lnR>
                    <a:lnT w="6350" cap="flat" cmpd="sng" algn="ctr">
                      <a:solidFill>
                        <a:srgbClr val="101F7E"/>
                      </a:solidFill>
                      <a:prstDash val="solid"/>
                      <a:round/>
                      <a:headEnd type="none" w="med" len="med"/>
                      <a:tailEnd type="none" w="med" len="med"/>
                    </a:lnT>
                    <a:lnB w="6350" cap="flat" cmpd="sng" algn="ctr">
                      <a:solidFill>
                        <a:srgbClr val="D0287E"/>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Amazon</a:t>
                      </a:r>
                    </a:p>
                  </a:txBody>
                  <a:tcPr marL="9525" marR="9525" marT="9525" marB="0" anchor="ctr">
                    <a:lnL w="6350" cap="flat" cmpd="sng" algn="ctr">
                      <a:solidFill>
                        <a:srgbClr val="D0287E"/>
                      </a:solidFill>
                      <a:prstDash val="solid"/>
                      <a:round/>
                      <a:headEnd type="none" w="med" len="med"/>
                      <a:tailEnd type="none" w="med" len="med"/>
                    </a:lnL>
                    <a:lnR w="6350" cap="flat" cmpd="sng" algn="ctr">
                      <a:solidFill>
                        <a:srgbClr val="90237E"/>
                      </a:solidFill>
                      <a:prstDash val="solid"/>
                      <a:round/>
                      <a:headEnd type="none" w="med" len="med"/>
                      <a:tailEnd type="none" w="med" len="med"/>
                    </a:lnR>
                    <a:lnT w="6350" cap="flat" cmpd="sng" algn="ctr">
                      <a:solidFill>
                        <a:srgbClr val="10197E"/>
                      </a:solidFill>
                      <a:prstDash val="solid"/>
                      <a:round/>
                      <a:headEnd type="none" w="med" len="med"/>
                      <a:tailEnd type="none" w="med" len="med"/>
                    </a:lnT>
                    <a:lnB w="6350" cap="flat" cmpd="sng" algn="ctr">
                      <a:solidFill>
                        <a:srgbClr val="9023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$150B</a:t>
                      </a:r>
                    </a:p>
                  </a:txBody>
                  <a:tcPr marL="9525" marR="9525" marT="9525" marB="0" anchor="ctr">
                    <a:lnL w="6350" cap="flat" cmpd="sng" algn="ctr">
                      <a:solidFill>
                        <a:srgbClr val="90237E"/>
                      </a:solidFill>
                      <a:prstDash val="solid"/>
                      <a:round/>
                      <a:headEnd type="none" w="med" len="med"/>
                      <a:tailEnd type="none" w="med" len="med"/>
                    </a:lnL>
                    <a:lnR w="6350" cap="flat" cmpd="sng" algn="ctr">
                      <a:solidFill>
                        <a:srgbClr val="502D7E"/>
                      </a:solidFill>
                      <a:prstDash val="solid"/>
                      <a:round/>
                      <a:headEnd type="none" w="med" len="med"/>
                      <a:tailEnd type="none" w="med" len="med"/>
                    </a:lnR>
                    <a:lnT w="6350" cap="flat" cmpd="sng" algn="ctr">
                      <a:solidFill>
                        <a:srgbClr val="B01E7E"/>
                      </a:solidFill>
                      <a:prstDash val="solid"/>
                      <a:round/>
                      <a:headEnd type="none" w="med" len="med"/>
                      <a:tailEnd type="none" w="med" len="med"/>
                    </a:lnT>
                    <a:lnB w="6350" cap="flat" cmpd="sng" algn="ctr">
                      <a:solidFill>
                        <a:srgbClr val="502D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$177B</a:t>
                      </a:r>
                    </a:p>
                  </a:txBody>
                  <a:tcPr marL="9525" marR="9525" marT="9525" marB="0" anchor="ctr">
                    <a:lnL w="6350" cap="flat" cmpd="sng" algn="ctr">
                      <a:solidFill>
                        <a:srgbClr val="502D7E"/>
                      </a:solidFill>
                      <a:prstDash val="solid"/>
                      <a:round/>
                      <a:headEnd type="none" w="med" len="med"/>
                      <a:tailEnd type="none" w="med" len="med"/>
                    </a:lnL>
                    <a:lnR w="6350" cap="flat" cmpd="sng" algn="ctr">
                      <a:solidFill>
                        <a:srgbClr val="40287E"/>
                      </a:solidFill>
                      <a:prstDash val="solid"/>
                      <a:round/>
                      <a:headEnd type="none" w="med" len="med"/>
                      <a:tailEnd type="none" w="med" len="med"/>
                    </a:lnR>
                    <a:lnT w="6350" cap="flat" cmpd="sng" algn="ctr">
                      <a:solidFill>
                        <a:srgbClr val="60207E"/>
                      </a:solidFill>
                      <a:prstDash val="solid"/>
                      <a:round/>
                      <a:headEnd type="none" w="med" len="med"/>
                      <a:tailEnd type="none" w="med" len="med"/>
                    </a:lnT>
                    <a:lnB w="6350" cap="flat" cmpd="sng" algn="ctr">
                      <a:solidFill>
                        <a:srgbClr val="40287E"/>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-$27B</a:t>
                      </a:r>
                    </a:p>
                  </a:txBody>
                  <a:tcPr marL="9525" marR="9525" marT="9525" marB="0" anchor="ctr">
                    <a:lnL w="6350" cap="flat" cmpd="sng" algn="ctr">
                      <a:solidFill>
                        <a:srgbClr val="40287E"/>
                      </a:solidFill>
                      <a:prstDash val="solid"/>
                      <a:round/>
                      <a:headEnd type="none" w="med" len="med"/>
                      <a:tailEnd type="none" w="med" len="med"/>
                    </a:lnL>
                    <a:lnR w="6350" cap="flat" cmpd="sng" algn="ctr">
                      <a:solidFill>
                        <a:srgbClr val="10257E"/>
                      </a:solidFill>
                      <a:prstDash val="solid"/>
                      <a:round/>
                      <a:headEnd type="none" w="med" len="med"/>
                      <a:tailEnd type="none" w="med" len="med"/>
                    </a:lnR>
                    <a:lnT w="6350" cap="flat" cmpd="sng" algn="ctr">
                      <a:solidFill>
                        <a:srgbClr val="501B7E"/>
                      </a:solidFill>
                      <a:prstDash val="solid"/>
                      <a:round/>
                      <a:headEnd type="none" w="med" len="med"/>
                      <a:tailEnd type="none" w="med" len="med"/>
                    </a:lnT>
                    <a:lnB w="6350" cap="flat" cmpd="sng" algn="ctr">
                      <a:solidFill>
                        <a:srgbClr val="10257E"/>
                      </a:solidFill>
                      <a:prstDash val="solid"/>
                      <a:round/>
                      <a:headEnd type="none" w="med" len="med"/>
                      <a:tailEnd type="none" w="med" len="med"/>
                    </a:lnB>
                  </a:tcPr>
                </a:tc>
                <a:extLst>
                  <a:ext uri="{0D108BD9-81ED-4DB2-BD59-A6C34878D82A}">
                    <a16:rowId xmlns:a16="http://schemas.microsoft.com/office/drawing/2014/main" val="2953007953"/>
                  </a:ext>
                </a:extLst>
              </a:tr>
              <a:tr h="272762">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C09C7D"/>
                      </a:solidFill>
                      <a:prstDash val="solid"/>
                      <a:round/>
                      <a:headEnd type="none" w="med" len="med"/>
                      <a:tailEnd type="none" w="med" len="med"/>
                    </a:lnL>
                    <a:lnR w="6350" cap="flat" cmpd="sng" algn="ctr">
                      <a:solidFill>
                        <a:srgbClr val="C09C7D"/>
                      </a:solidFill>
                      <a:prstDash val="solid"/>
                      <a:round/>
                      <a:headEnd type="none" w="med" len="med"/>
                      <a:tailEnd type="none" w="med" len="med"/>
                    </a:lnR>
                    <a:lnT w="6350" cap="flat" cmpd="sng" algn="ctr">
                      <a:solidFill>
                        <a:srgbClr val="C09C7D"/>
                      </a:solidFill>
                      <a:prstDash val="solid"/>
                      <a:round/>
                      <a:headEnd type="none" w="med" len="med"/>
                      <a:tailEnd type="none" w="med" len="med"/>
                    </a:lnT>
                    <a:lnB w="6350" cap="flat" cmpd="sng" algn="ctr">
                      <a:solidFill>
                        <a:srgbClr val="40D273"/>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Bill Gates</a:t>
                      </a:r>
                    </a:p>
                  </a:txBody>
                  <a:tcPr marL="9525" marR="9525" marT="9525" marB="0" anchor="ctr">
                    <a:lnL w="6350" cap="flat" cmpd="sng" algn="ctr">
                      <a:solidFill>
                        <a:srgbClr val="C09C7D"/>
                      </a:solidFill>
                      <a:prstDash val="solid"/>
                      <a:round/>
                      <a:headEnd type="none" w="med" len="med"/>
                      <a:tailEnd type="none" w="med" len="med"/>
                    </a:lnL>
                    <a:lnR w="6350" cap="flat" cmpd="sng" algn="ctr">
                      <a:solidFill>
                        <a:srgbClr val="80D473"/>
                      </a:solidFill>
                      <a:prstDash val="solid"/>
                      <a:round/>
                      <a:headEnd type="none" w="med" len="med"/>
                      <a:tailEnd type="none" w="med" len="med"/>
                    </a:lnR>
                    <a:lnT w="6350" cap="flat" cmpd="sng" algn="ctr">
                      <a:solidFill>
                        <a:srgbClr val="D0287E"/>
                      </a:solidFill>
                      <a:prstDash val="solid"/>
                      <a:round/>
                      <a:headEnd type="none" w="med" len="med"/>
                      <a:tailEnd type="none" w="med" len="med"/>
                    </a:lnT>
                    <a:lnB w="6350" cap="flat" cmpd="sng" algn="ctr">
                      <a:solidFill>
                        <a:srgbClr val="80D473"/>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Microsoft</a:t>
                      </a:r>
                    </a:p>
                  </a:txBody>
                  <a:tcPr marL="9525" marR="9525" marT="9525" marB="0" anchor="ctr">
                    <a:lnL w="6350" cap="flat" cmpd="sng" algn="ctr">
                      <a:solidFill>
                        <a:srgbClr val="80D473"/>
                      </a:solidFill>
                      <a:prstDash val="solid"/>
                      <a:round/>
                      <a:headEnd type="none" w="med" len="med"/>
                      <a:tailEnd type="none" w="med" len="med"/>
                    </a:lnL>
                    <a:lnR w="6350" cap="flat" cmpd="sng" algn="ctr">
                      <a:solidFill>
                        <a:srgbClr val="70CC73"/>
                      </a:solidFill>
                      <a:prstDash val="solid"/>
                      <a:round/>
                      <a:headEnd type="none" w="med" len="med"/>
                      <a:tailEnd type="none" w="med" len="med"/>
                    </a:lnR>
                    <a:lnT w="6350" cap="flat" cmpd="sng" algn="ctr">
                      <a:solidFill>
                        <a:srgbClr val="90237E"/>
                      </a:solidFill>
                      <a:prstDash val="solid"/>
                      <a:round/>
                      <a:headEnd type="none" w="med" len="med"/>
                      <a:tailEnd type="none" w="med" len="med"/>
                    </a:lnT>
                    <a:lnB w="6350" cap="flat" cmpd="sng" algn="ctr">
                      <a:solidFill>
                        <a:srgbClr val="70CC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$107B</a:t>
                      </a:r>
                    </a:p>
                  </a:txBody>
                  <a:tcPr marL="9525" marR="9525" marT="9525" marB="0" anchor="ctr">
                    <a:lnL w="6350" cap="flat" cmpd="sng" algn="ctr">
                      <a:solidFill>
                        <a:srgbClr val="70CC73"/>
                      </a:solidFill>
                      <a:prstDash val="solid"/>
                      <a:round/>
                      <a:headEnd type="none" w="med" len="med"/>
                      <a:tailEnd type="none" w="med" len="med"/>
                    </a:lnL>
                    <a:lnR w="6350" cap="flat" cmpd="sng" algn="ctr">
                      <a:solidFill>
                        <a:srgbClr val="E0CE73"/>
                      </a:solidFill>
                      <a:prstDash val="solid"/>
                      <a:round/>
                      <a:headEnd type="none" w="med" len="med"/>
                      <a:tailEnd type="none" w="med" len="med"/>
                    </a:lnR>
                    <a:lnT w="6350" cap="flat" cmpd="sng" algn="ctr">
                      <a:solidFill>
                        <a:srgbClr val="502D7E"/>
                      </a:solidFill>
                      <a:prstDash val="solid"/>
                      <a:round/>
                      <a:headEnd type="none" w="med" len="med"/>
                      <a:tailEnd type="none" w="med" len="med"/>
                    </a:lnT>
                    <a:lnB w="6350" cap="flat" cmpd="sng" algn="ctr">
                      <a:solidFill>
                        <a:srgbClr val="E0CE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$124B</a:t>
                      </a:r>
                    </a:p>
                  </a:txBody>
                  <a:tcPr marL="9525" marR="9525" marT="9525" marB="0" anchor="ctr">
                    <a:lnL w="6350" cap="flat" cmpd="sng" algn="ctr">
                      <a:solidFill>
                        <a:srgbClr val="E0CE73"/>
                      </a:solidFill>
                      <a:prstDash val="solid"/>
                      <a:round/>
                      <a:headEnd type="none" w="med" len="med"/>
                      <a:tailEnd type="none" w="med" len="med"/>
                    </a:lnL>
                    <a:lnR w="6350" cap="flat" cmpd="sng" algn="ctr">
                      <a:solidFill>
                        <a:srgbClr val="00CD73"/>
                      </a:solidFill>
                      <a:prstDash val="solid"/>
                      <a:round/>
                      <a:headEnd type="none" w="med" len="med"/>
                      <a:tailEnd type="none" w="med" len="med"/>
                    </a:lnR>
                    <a:lnT w="6350" cap="flat" cmpd="sng" algn="ctr">
                      <a:solidFill>
                        <a:srgbClr val="40287E"/>
                      </a:solidFill>
                      <a:prstDash val="solid"/>
                      <a:round/>
                      <a:headEnd type="none" w="med" len="med"/>
                      <a:tailEnd type="none" w="med" len="med"/>
                    </a:lnT>
                    <a:lnB w="6350" cap="flat" cmpd="sng" algn="ctr">
                      <a:solidFill>
                        <a:srgbClr val="00CD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-$17B</a:t>
                      </a:r>
                    </a:p>
                  </a:txBody>
                  <a:tcPr marL="9525" marR="9525" marT="9525" marB="0" anchor="ctr">
                    <a:lnL w="6350" cap="flat" cmpd="sng" algn="ctr">
                      <a:solidFill>
                        <a:srgbClr val="00CD73"/>
                      </a:solidFill>
                      <a:prstDash val="solid"/>
                      <a:round/>
                      <a:headEnd type="none" w="med" len="med"/>
                      <a:tailEnd type="none" w="med" len="med"/>
                    </a:lnL>
                    <a:lnR w="6350" cap="flat" cmpd="sng" algn="ctr">
                      <a:solidFill>
                        <a:srgbClr val="00CD73"/>
                      </a:solidFill>
                      <a:prstDash val="solid"/>
                      <a:round/>
                      <a:headEnd type="none" w="med" len="med"/>
                      <a:tailEnd type="none" w="med" len="med"/>
                    </a:lnR>
                    <a:lnT w="6350" cap="flat" cmpd="sng" algn="ctr">
                      <a:solidFill>
                        <a:srgbClr val="10257E"/>
                      </a:solidFill>
                      <a:prstDash val="solid"/>
                      <a:round/>
                      <a:headEnd type="none" w="med" len="med"/>
                      <a:tailEnd type="none" w="med" len="med"/>
                    </a:lnT>
                    <a:lnB w="6350" cap="flat" cmpd="sng" algn="ctr">
                      <a:solidFill>
                        <a:srgbClr val="00CD73"/>
                      </a:solidFill>
                      <a:prstDash val="solid"/>
                      <a:round/>
                      <a:headEnd type="none" w="med" len="med"/>
                      <a:tailEnd type="none" w="med" len="med"/>
                    </a:lnB>
                  </a:tcPr>
                </a:tc>
                <a:extLst>
                  <a:ext uri="{0D108BD9-81ED-4DB2-BD59-A6C34878D82A}">
                    <a16:rowId xmlns:a16="http://schemas.microsoft.com/office/drawing/2014/main" val="3265777230"/>
                  </a:ext>
                </a:extLst>
              </a:tr>
              <a:tr h="352248">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6</a:t>
                      </a:r>
                    </a:p>
                  </a:txBody>
                  <a:tcPr marL="9525" marR="9525" marT="9525" marB="0" anchor="ctr">
                    <a:lnL w="6350" cap="flat" cmpd="sng" algn="ctr">
                      <a:solidFill>
                        <a:srgbClr val="40D273"/>
                      </a:solidFill>
                      <a:prstDash val="solid"/>
                      <a:round/>
                      <a:headEnd type="none" w="med" len="med"/>
                      <a:tailEnd type="none" w="med" len="med"/>
                    </a:lnL>
                    <a:lnR w="6350" cap="flat" cmpd="sng" algn="ctr">
                      <a:solidFill>
                        <a:srgbClr val="40D273"/>
                      </a:solidFill>
                      <a:prstDash val="solid"/>
                      <a:round/>
                      <a:headEnd type="none" w="med" len="med"/>
                      <a:tailEnd type="none" w="med" len="med"/>
                    </a:lnR>
                    <a:lnT w="6350" cap="flat" cmpd="sng" algn="ctr">
                      <a:solidFill>
                        <a:srgbClr val="40D273"/>
                      </a:solidFill>
                      <a:prstDash val="solid"/>
                      <a:round/>
                      <a:headEnd type="none" w="med" len="med"/>
                      <a:tailEnd type="none" w="med" len="med"/>
                    </a:lnT>
                    <a:lnB w="6350" cap="flat" cmpd="sng" algn="ctr">
                      <a:solidFill>
                        <a:srgbClr val="E0DA73"/>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Larry Ellison</a:t>
                      </a:r>
                    </a:p>
                  </a:txBody>
                  <a:tcPr marL="9525" marR="9525" marT="9525" marB="0" anchor="ctr">
                    <a:lnL w="6350" cap="flat" cmpd="sng" algn="ctr">
                      <a:solidFill>
                        <a:srgbClr val="40D273"/>
                      </a:solidFill>
                      <a:prstDash val="solid"/>
                      <a:round/>
                      <a:headEnd type="none" w="med" len="med"/>
                      <a:tailEnd type="none" w="med" len="med"/>
                    </a:lnL>
                    <a:lnR w="6350" cap="flat" cmpd="sng" algn="ctr">
                      <a:solidFill>
                        <a:srgbClr val="90DC73"/>
                      </a:solidFill>
                      <a:prstDash val="solid"/>
                      <a:round/>
                      <a:headEnd type="none" w="med" len="med"/>
                      <a:tailEnd type="none" w="med" len="med"/>
                    </a:lnR>
                    <a:lnT w="6350" cap="flat" cmpd="sng" algn="ctr">
                      <a:solidFill>
                        <a:srgbClr val="80D473"/>
                      </a:solidFill>
                      <a:prstDash val="solid"/>
                      <a:round/>
                      <a:headEnd type="none" w="med" len="med"/>
                      <a:tailEnd type="none" w="med" len="med"/>
                    </a:lnT>
                    <a:lnB w="6350" cap="flat" cmpd="sng" algn="ctr">
                      <a:solidFill>
                        <a:srgbClr val="90DC73"/>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Oracle</a:t>
                      </a:r>
                    </a:p>
                  </a:txBody>
                  <a:tcPr marL="9525" marR="9525" marT="9525" marB="0" anchor="ctr">
                    <a:lnL w="6350" cap="flat" cmpd="sng" algn="ctr">
                      <a:solidFill>
                        <a:srgbClr val="90DC73"/>
                      </a:solidFill>
                      <a:prstDash val="solid"/>
                      <a:round/>
                      <a:headEnd type="none" w="med" len="med"/>
                      <a:tailEnd type="none" w="med" len="med"/>
                    </a:lnL>
                    <a:lnR w="6350" cap="flat" cmpd="sng" algn="ctr">
                      <a:solidFill>
                        <a:srgbClr val="80E073"/>
                      </a:solidFill>
                      <a:prstDash val="solid"/>
                      <a:round/>
                      <a:headEnd type="none" w="med" len="med"/>
                      <a:tailEnd type="none" w="med" len="med"/>
                    </a:lnR>
                    <a:lnT w="6350" cap="flat" cmpd="sng" algn="ctr">
                      <a:solidFill>
                        <a:srgbClr val="70CC73"/>
                      </a:solidFill>
                      <a:prstDash val="solid"/>
                      <a:round/>
                      <a:headEnd type="none" w="med" len="med"/>
                      <a:tailEnd type="none" w="med" len="med"/>
                    </a:lnT>
                    <a:lnB w="6350" cap="flat" cmpd="sng" algn="ctr">
                      <a:solidFill>
                        <a:srgbClr val="80E0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$104B</a:t>
                      </a:r>
                    </a:p>
                  </a:txBody>
                  <a:tcPr marL="9525" marR="9525" marT="9525" marB="0" anchor="ctr">
                    <a:lnL w="6350" cap="flat" cmpd="sng" algn="ctr">
                      <a:solidFill>
                        <a:srgbClr val="80E073"/>
                      </a:solidFill>
                      <a:prstDash val="solid"/>
                      <a:round/>
                      <a:headEnd type="none" w="med" len="med"/>
                      <a:tailEnd type="none" w="med" len="med"/>
                    </a:lnL>
                    <a:lnR w="6350" cap="flat" cmpd="sng" algn="ctr">
                      <a:solidFill>
                        <a:srgbClr val="10E173"/>
                      </a:solidFill>
                      <a:prstDash val="solid"/>
                      <a:round/>
                      <a:headEnd type="none" w="med" len="med"/>
                      <a:tailEnd type="none" w="med" len="med"/>
                    </a:lnR>
                    <a:lnT w="6350" cap="flat" cmpd="sng" algn="ctr">
                      <a:solidFill>
                        <a:srgbClr val="E0CE73"/>
                      </a:solidFill>
                      <a:prstDash val="solid"/>
                      <a:round/>
                      <a:headEnd type="none" w="med" len="med"/>
                      <a:tailEnd type="none" w="med" len="med"/>
                    </a:lnT>
                    <a:lnB w="6350" cap="flat" cmpd="sng" algn="ctr">
                      <a:solidFill>
                        <a:srgbClr val="10E1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$93B</a:t>
                      </a:r>
                    </a:p>
                  </a:txBody>
                  <a:tcPr marL="9525" marR="9525" marT="9525" marB="0" anchor="ctr">
                    <a:lnL w="6350" cap="flat" cmpd="sng" algn="ctr">
                      <a:solidFill>
                        <a:srgbClr val="10E173"/>
                      </a:solidFill>
                      <a:prstDash val="solid"/>
                      <a:round/>
                      <a:headEnd type="none" w="med" len="med"/>
                      <a:tailEnd type="none" w="med" len="med"/>
                    </a:lnL>
                    <a:lnR w="6350" cap="flat" cmpd="sng" algn="ctr">
                      <a:solidFill>
                        <a:srgbClr val="D0D573"/>
                      </a:solidFill>
                      <a:prstDash val="solid"/>
                      <a:round/>
                      <a:headEnd type="none" w="med" len="med"/>
                      <a:tailEnd type="none" w="med" len="med"/>
                    </a:lnR>
                    <a:lnT w="6350" cap="flat" cmpd="sng" algn="ctr">
                      <a:solidFill>
                        <a:srgbClr val="00CD73"/>
                      </a:solidFill>
                      <a:prstDash val="solid"/>
                      <a:round/>
                      <a:headEnd type="none" w="med" len="med"/>
                      <a:tailEnd type="none" w="med" len="med"/>
                    </a:lnT>
                    <a:lnB w="6350" cap="flat" cmpd="sng" algn="ctr">
                      <a:solidFill>
                        <a:srgbClr val="D0D5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$11B</a:t>
                      </a:r>
                    </a:p>
                  </a:txBody>
                  <a:tcPr marL="9525" marR="9525" marT="9525" marB="0" anchor="ctr">
                    <a:lnL w="6350" cap="flat" cmpd="sng" algn="ctr">
                      <a:solidFill>
                        <a:srgbClr val="D0D573"/>
                      </a:solidFill>
                      <a:prstDash val="solid"/>
                      <a:round/>
                      <a:headEnd type="none" w="med" len="med"/>
                      <a:tailEnd type="none" w="med" len="med"/>
                    </a:lnL>
                    <a:lnR w="6350" cap="flat" cmpd="sng" algn="ctr">
                      <a:solidFill>
                        <a:srgbClr val="D0DB73"/>
                      </a:solidFill>
                      <a:prstDash val="solid"/>
                      <a:round/>
                      <a:headEnd type="none" w="med" len="med"/>
                      <a:tailEnd type="none" w="med" len="med"/>
                    </a:lnR>
                    <a:lnT w="6350" cap="flat" cmpd="sng" algn="ctr">
                      <a:solidFill>
                        <a:srgbClr val="00CD73"/>
                      </a:solidFill>
                      <a:prstDash val="solid"/>
                      <a:round/>
                      <a:headEnd type="none" w="med" len="med"/>
                      <a:tailEnd type="none" w="med" len="med"/>
                    </a:lnT>
                    <a:lnB w="6350" cap="flat" cmpd="sng" algn="ctr">
                      <a:solidFill>
                        <a:srgbClr val="D0DB73"/>
                      </a:solidFill>
                      <a:prstDash val="solid"/>
                      <a:round/>
                      <a:headEnd type="none" w="med" len="med"/>
                      <a:tailEnd type="none" w="med" len="med"/>
                    </a:lnB>
                  </a:tcPr>
                </a:tc>
                <a:extLst>
                  <a:ext uri="{0D108BD9-81ED-4DB2-BD59-A6C34878D82A}">
                    <a16:rowId xmlns:a16="http://schemas.microsoft.com/office/drawing/2014/main" val="2041789361"/>
                  </a:ext>
                </a:extLst>
              </a:tr>
              <a:tr h="535270">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7</a:t>
                      </a:r>
                    </a:p>
                  </a:txBody>
                  <a:tcPr marL="9525" marR="9525" marT="9525" marB="0" anchor="ctr">
                    <a:lnL w="6350" cap="flat" cmpd="sng" algn="ctr">
                      <a:solidFill>
                        <a:srgbClr val="E0DA73"/>
                      </a:solidFill>
                      <a:prstDash val="solid"/>
                      <a:round/>
                      <a:headEnd type="none" w="med" len="med"/>
                      <a:tailEnd type="none" w="med" len="med"/>
                    </a:lnL>
                    <a:lnR w="6350" cap="flat" cmpd="sng" algn="ctr">
                      <a:solidFill>
                        <a:srgbClr val="E0DA73"/>
                      </a:solidFill>
                      <a:prstDash val="solid"/>
                      <a:round/>
                      <a:headEnd type="none" w="med" len="med"/>
                      <a:tailEnd type="none" w="med" len="med"/>
                    </a:lnR>
                    <a:lnT w="6350" cap="flat" cmpd="sng" algn="ctr">
                      <a:solidFill>
                        <a:srgbClr val="E0DA73"/>
                      </a:solidFill>
                      <a:prstDash val="solid"/>
                      <a:round/>
                      <a:headEnd type="none" w="med" len="med"/>
                      <a:tailEnd type="none" w="med" len="med"/>
                    </a:lnT>
                    <a:lnB w="6350" cap="flat" cmpd="sng" algn="ctr">
                      <a:solidFill>
                        <a:srgbClr val="D0F673"/>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Warren Buffett</a:t>
                      </a:r>
                    </a:p>
                  </a:txBody>
                  <a:tcPr marL="9525" marR="9525" marT="9525" marB="0" anchor="ctr">
                    <a:lnL w="6350" cap="flat" cmpd="sng" algn="ctr">
                      <a:solidFill>
                        <a:srgbClr val="E0DA73"/>
                      </a:solidFill>
                      <a:prstDash val="solid"/>
                      <a:round/>
                      <a:headEnd type="none" w="med" len="med"/>
                      <a:tailEnd type="none" w="med" len="med"/>
                    </a:lnL>
                    <a:lnR w="6350" cap="flat" cmpd="sng" algn="ctr">
                      <a:solidFill>
                        <a:srgbClr val="40D873"/>
                      </a:solidFill>
                      <a:prstDash val="solid"/>
                      <a:round/>
                      <a:headEnd type="none" w="med" len="med"/>
                      <a:tailEnd type="none" w="med" len="med"/>
                    </a:lnR>
                    <a:lnT w="6350" cap="flat" cmpd="sng" algn="ctr">
                      <a:solidFill>
                        <a:srgbClr val="90DC73"/>
                      </a:solidFill>
                      <a:prstDash val="solid"/>
                      <a:round/>
                      <a:headEnd type="none" w="med" len="med"/>
                      <a:tailEnd type="none" w="med" len="med"/>
                    </a:lnT>
                    <a:lnB w="6350" cap="flat" cmpd="sng" algn="ctr">
                      <a:solidFill>
                        <a:srgbClr val="40D873"/>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Berkshire Hathaway</a:t>
                      </a:r>
                    </a:p>
                  </a:txBody>
                  <a:tcPr marL="9525" marR="9525" marT="9525" marB="0" anchor="ctr">
                    <a:lnL w="6350" cap="flat" cmpd="sng" algn="ctr">
                      <a:solidFill>
                        <a:srgbClr val="40D873"/>
                      </a:solidFill>
                      <a:prstDash val="solid"/>
                      <a:round/>
                      <a:headEnd type="none" w="med" len="med"/>
                      <a:tailEnd type="none" w="med" len="med"/>
                    </a:lnL>
                    <a:lnR w="6350" cap="flat" cmpd="sng" algn="ctr">
                      <a:solidFill>
                        <a:srgbClr val="10EA73"/>
                      </a:solidFill>
                      <a:prstDash val="solid"/>
                      <a:round/>
                      <a:headEnd type="none" w="med" len="med"/>
                      <a:tailEnd type="none" w="med" len="med"/>
                    </a:lnR>
                    <a:lnT w="6350" cap="flat" cmpd="sng" algn="ctr">
                      <a:solidFill>
                        <a:srgbClr val="80E073"/>
                      </a:solidFill>
                      <a:prstDash val="solid"/>
                      <a:round/>
                      <a:headEnd type="none" w="med" len="med"/>
                      <a:tailEnd type="none" w="med" len="med"/>
                    </a:lnT>
                    <a:lnB w="6350" cap="flat" cmpd="sng" algn="ctr">
                      <a:solidFill>
                        <a:srgbClr val="10EA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$97B</a:t>
                      </a:r>
                    </a:p>
                  </a:txBody>
                  <a:tcPr marL="9525" marR="9525" marT="9525" marB="0" anchor="ctr">
                    <a:lnL w="6350" cap="flat" cmpd="sng" algn="ctr">
                      <a:solidFill>
                        <a:srgbClr val="10EA73"/>
                      </a:solidFill>
                      <a:prstDash val="solid"/>
                      <a:round/>
                      <a:headEnd type="none" w="med" len="med"/>
                      <a:tailEnd type="none" w="med" len="med"/>
                    </a:lnL>
                    <a:lnR w="6350" cap="flat" cmpd="sng" algn="ctr">
                      <a:solidFill>
                        <a:srgbClr val="E0EC73"/>
                      </a:solidFill>
                      <a:prstDash val="solid"/>
                      <a:round/>
                      <a:headEnd type="none" w="med" len="med"/>
                      <a:tailEnd type="none" w="med" len="med"/>
                    </a:lnR>
                    <a:lnT w="6350" cap="flat" cmpd="sng" algn="ctr">
                      <a:solidFill>
                        <a:srgbClr val="10E173"/>
                      </a:solidFill>
                      <a:prstDash val="solid"/>
                      <a:round/>
                      <a:headEnd type="none" w="med" len="med"/>
                      <a:tailEnd type="none" w="med" len="med"/>
                    </a:lnT>
                    <a:lnB w="6350" cap="flat" cmpd="sng" algn="ctr">
                      <a:solidFill>
                        <a:srgbClr val="E0EC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$96B</a:t>
                      </a:r>
                    </a:p>
                  </a:txBody>
                  <a:tcPr marL="9525" marR="9525" marT="9525" marB="0" anchor="ctr">
                    <a:lnL w="6350" cap="flat" cmpd="sng" algn="ctr">
                      <a:solidFill>
                        <a:srgbClr val="E0EC73"/>
                      </a:solidFill>
                      <a:prstDash val="solid"/>
                      <a:round/>
                      <a:headEnd type="none" w="med" len="med"/>
                      <a:tailEnd type="none" w="med" len="med"/>
                    </a:lnL>
                    <a:lnR w="6350" cap="flat" cmpd="sng" algn="ctr">
                      <a:solidFill>
                        <a:srgbClr val="20EF73"/>
                      </a:solidFill>
                      <a:prstDash val="solid"/>
                      <a:round/>
                      <a:headEnd type="none" w="med" len="med"/>
                      <a:tailEnd type="none" w="med" len="med"/>
                    </a:lnR>
                    <a:lnT w="6350" cap="flat" cmpd="sng" algn="ctr">
                      <a:solidFill>
                        <a:srgbClr val="D0D573"/>
                      </a:solidFill>
                      <a:prstDash val="solid"/>
                      <a:round/>
                      <a:headEnd type="none" w="med" len="med"/>
                      <a:tailEnd type="none" w="med" len="med"/>
                    </a:lnT>
                    <a:lnB w="6350" cap="flat" cmpd="sng" algn="ctr">
                      <a:solidFill>
                        <a:srgbClr val="20EF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$1B</a:t>
                      </a:r>
                    </a:p>
                  </a:txBody>
                  <a:tcPr marL="9525" marR="9525" marT="9525" marB="0" anchor="ctr">
                    <a:lnL w="6350" cap="flat" cmpd="sng" algn="ctr">
                      <a:solidFill>
                        <a:srgbClr val="20EF73"/>
                      </a:solidFill>
                      <a:prstDash val="solid"/>
                      <a:round/>
                      <a:headEnd type="none" w="med" len="med"/>
                      <a:tailEnd type="none" w="med" len="med"/>
                    </a:lnL>
                    <a:lnR w="6350" cap="flat" cmpd="sng" algn="ctr">
                      <a:solidFill>
                        <a:srgbClr val="50F873"/>
                      </a:solidFill>
                      <a:prstDash val="solid"/>
                      <a:round/>
                      <a:headEnd type="none" w="med" len="med"/>
                      <a:tailEnd type="none" w="med" len="med"/>
                    </a:lnR>
                    <a:lnT w="6350" cap="flat" cmpd="sng" algn="ctr">
                      <a:solidFill>
                        <a:srgbClr val="D0DB73"/>
                      </a:solidFill>
                      <a:prstDash val="solid"/>
                      <a:round/>
                      <a:headEnd type="none" w="med" len="med"/>
                      <a:tailEnd type="none" w="med" len="med"/>
                    </a:lnT>
                    <a:lnB w="6350" cap="flat" cmpd="sng" algn="ctr">
                      <a:solidFill>
                        <a:srgbClr val="50F873"/>
                      </a:solidFill>
                      <a:prstDash val="solid"/>
                      <a:round/>
                      <a:headEnd type="none" w="med" len="med"/>
                      <a:tailEnd type="none" w="med" len="med"/>
                    </a:lnB>
                  </a:tcPr>
                </a:tc>
                <a:extLst>
                  <a:ext uri="{0D108BD9-81ED-4DB2-BD59-A6C34878D82A}">
                    <a16:rowId xmlns:a16="http://schemas.microsoft.com/office/drawing/2014/main" val="2397227768"/>
                  </a:ext>
                </a:extLst>
              </a:tr>
              <a:tr h="377058">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8</a:t>
                      </a:r>
                    </a:p>
                  </a:txBody>
                  <a:tcPr marL="9525" marR="9525" marT="9525" marB="0" anchor="ctr">
                    <a:lnL w="6350" cap="flat" cmpd="sng" algn="ctr">
                      <a:solidFill>
                        <a:srgbClr val="D0F673"/>
                      </a:solidFill>
                      <a:prstDash val="solid"/>
                      <a:round/>
                      <a:headEnd type="none" w="med" len="med"/>
                      <a:tailEnd type="none" w="med" len="med"/>
                    </a:lnL>
                    <a:lnR w="6350" cap="flat" cmpd="sng" algn="ctr">
                      <a:solidFill>
                        <a:srgbClr val="D0F673"/>
                      </a:solidFill>
                      <a:prstDash val="solid"/>
                      <a:round/>
                      <a:headEnd type="none" w="med" len="med"/>
                      <a:tailEnd type="none" w="med" len="med"/>
                    </a:lnR>
                    <a:lnT w="6350" cap="flat" cmpd="sng" algn="ctr">
                      <a:solidFill>
                        <a:srgbClr val="D0F673"/>
                      </a:solidFill>
                      <a:prstDash val="solid"/>
                      <a:round/>
                      <a:headEnd type="none" w="med" len="med"/>
                      <a:tailEnd type="none" w="med" len="med"/>
                    </a:lnT>
                    <a:lnB w="6350" cap="flat" cmpd="sng" algn="ctr">
                      <a:solidFill>
                        <a:srgbClr val="C0FD73"/>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Mukesh Ambani</a:t>
                      </a:r>
                    </a:p>
                  </a:txBody>
                  <a:tcPr marL="9525" marR="9525" marT="9525" marB="0" anchor="ctr">
                    <a:lnL w="6350" cap="flat" cmpd="sng" algn="ctr">
                      <a:solidFill>
                        <a:srgbClr val="D0F673"/>
                      </a:solidFill>
                      <a:prstDash val="solid"/>
                      <a:round/>
                      <a:headEnd type="none" w="med" len="med"/>
                      <a:tailEnd type="none" w="med" len="med"/>
                    </a:lnL>
                    <a:lnR w="6350" cap="flat" cmpd="sng" algn="ctr">
                      <a:solidFill>
                        <a:srgbClr val="10F973"/>
                      </a:solidFill>
                      <a:prstDash val="solid"/>
                      <a:round/>
                      <a:headEnd type="none" w="med" len="med"/>
                      <a:tailEnd type="none" w="med" len="med"/>
                    </a:lnR>
                    <a:lnT w="6350" cap="flat" cmpd="sng" algn="ctr">
                      <a:solidFill>
                        <a:srgbClr val="40D873"/>
                      </a:solidFill>
                      <a:prstDash val="solid"/>
                      <a:round/>
                      <a:headEnd type="none" w="med" len="med"/>
                      <a:tailEnd type="none" w="med" len="med"/>
                    </a:lnT>
                    <a:lnB w="6350" cap="flat" cmpd="sng" algn="ctr">
                      <a:solidFill>
                        <a:srgbClr val="10F973"/>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Diversified</a:t>
                      </a:r>
                    </a:p>
                  </a:txBody>
                  <a:tcPr marL="9525" marR="9525" marT="9525" marB="0" anchor="ctr">
                    <a:lnL w="6350" cap="flat" cmpd="sng" algn="ctr">
                      <a:solidFill>
                        <a:srgbClr val="10F973"/>
                      </a:solidFill>
                      <a:prstDash val="solid"/>
                      <a:round/>
                      <a:headEnd type="none" w="med" len="med"/>
                      <a:tailEnd type="none" w="med" len="med"/>
                    </a:lnL>
                    <a:lnR w="6350" cap="flat" cmpd="sng" algn="ctr">
                      <a:solidFill>
                        <a:srgbClr val="00EE73"/>
                      </a:solidFill>
                      <a:prstDash val="solid"/>
                      <a:round/>
                      <a:headEnd type="none" w="med" len="med"/>
                      <a:tailEnd type="none" w="med" len="med"/>
                    </a:lnR>
                    <a:lnT w="6350" cap="flat" cmpd="sng" algn="ctr">
                      <a:solidFill>
                        <a:srgbClr val="10EA73"/>
                      </a:solidFill>
                      <a:prstDash val="solid"/>
                      <a:round/>
                      <a:headEnd type="none" w="med" len="med"/>
                      <a:tailEnd type="none" w="med" len="med"/>
                    </a:lnT>
                    <a:lnB w="6350" cap="flat" cmpd="sng" algn="ctr">
                      <a:solidFill>
                        <a:srgbClr val="00EE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$95B</a:t>
                      </a:r>
                    </a:p>
                  </a:txBody>
                  <a:tcPr marL="9525" marR="9525" marT="9525" marB="0" anchor="ctr">
                    <a:lnL w="6350" cap="flat" cmpd="sng" algn="ctr">
                      <a:solidFill>
                        <a:srgbClr val="00EE73"/>
                      </a:solidFill>
                      <a:prstDash val="solid"/>
                      <a:round/>
                      <a:headEnd type="none" w="med" len="med"/>
                      <a:tailEnd type="none" w="med" len="med"/>
                    </a:lnL>
                    <a:lnR w="6350" cap="flat" cmpd="sng" algn="ctr">
                      <a:solidFill>
                        <a:srgbClr val="90FD73"/>
                      </a:solidFill>
                      <a:prstDash val="solid"/>
                      <a:round/>
                      <a:headEnd type="none" w="med" len="med"/>
                      <a:tailEnd type="none" w="med" len="med"/>
                    </a:lnR>
                    <a:lnT w="6350" cap="flat" cmpd="sng" algn="ctr">
                      <a:solidFill>
                        <a:srgbClr val="E0EC73"/>
                      </a:solidFill>
                      <a:prstDash val="solid"/>
                      <a:round/>
                      <a:headEnd type="none" w="med" len="med"/>
                      <a:tailEnd type="none" w="med" len="med"/>
                    </a:lnT>
                    <a:lnB w="6350" cap="flat" cmpd="sng" algn="ctr">
                      <a:solidFill>
                        <a:srgbClr val="90FD73"/>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$85B</a:t>
                      </a:r>
                    </a:p>
                  </a:txBody>
                  <a:tcPr marL="9525" marR="9525" marT="9525" marB="0" anchor="ctr">
                    <a:lnL w="6350" cap="flat" cmpd="sng" algn="ctr">
                      <a:solidFill>
                        <a:srgbClr val="90FD73"/>
                      </a:solidFill>
                      <a:prstDash val="solid"/>
                      <a:round/>
                      <a:headEnd type="none" w="med" len="med"/>
                      <a:tailEnd type="none" w="med" len="med"/>
                    </a:lnL>
                    <a:lnR w="6350" cap="flat" cmpd="sng" algn="ctr">
                      <a:solidFill>
                        <a:srgbClr val="200174"/>
                      </a:solidFill>
                      <a:prstDash val="solid"/>
                      <a:round/>
                      <a:headEnd type="none" w="med" len="med"/>
                      <a:tailEnd type="none" w="med" len="med"/>
                    </a:lnR>
                    <a:lnT w="6350" cap="flat" cmpd="sng" algn="ctr">
                      <a:solidFill>
                        <a:srgbClr val="20EF73"/>
                      </a:solidFill>
                      <a:prstDash val="solid"/>
                      <a:round/>
                      <a:headEnd type="none" w="med" len="med"/>
                      <a:tailEnd type="none" w="med" len="med"/>
                    </a:lnT>
                    <a:lnB w="6350" cap="flat" cmpd="sng" algn="ctr">
                      <a:solidFill>
                        <a:srgbClr val="200174"/>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$10B</a:t>
                      </a:r>
                    </a:p>
                  </a:txBody>
                  <a:tcPr marL="9525" marR="9525" marT="9525" marB="0" anchor="ctr">
                    <a:lnL w="6350" cap="flat" cmpd="sng" algn="ctr">
                      <a:solidFill>
                        <a:srgbClr val="200174"/>
                      </a:solidFill>
                      <a:prstDash val="solid"/>
                      <a:round/>
                      <a:headEnd type="none" w="med" len="med"/>
                      <a:tailEnd type="none" w="med" len="med"/>
                    </a:lnL>
                    <a:lnR w="6350" cap="flat" cmpd="sng" algn="ctr">
                      <a:solidFill>
                        <a:srgbClr val="20FE73"/>
                      </a:solidFill>
                      <a:prstDash val="solid"/>
                      <a:round/>
                      <a:headEnd type="none" w="med" len="med"/>
                      <a:tailEnd type="none" w="med" len="med"/>
                    </a:lnR>
                    <a:lnT w="6350" cap="flat" cmpd="sng" algn="ctr">
                      <a:solidFill>
                        <a:srgbClr val="50F873"/>
                      </a:solidFill>
                      <a:prstDash val="solid"/>
                      <a:round/>
                      <a:headEnd type="none" w="med" len="med"/>
                      <a:tailEnd type="none" w="med" len="med"/>
                    </a:lnT>
                    <a:lnB w="6350" cap="flat" cmpd="sng" algn="ctr">
                      <a:solidFill>
                        <a:srgbClr val="20FE73"/>
                      </a:solidFill>
                      <a:prstDash val="solid"/>
                      <a:round/>
                      <a:headEnd type="none" w="med" len="med"/>
                      <a:tailEnd type="none" w="med" len="med"/>
                    </a:lnB>
                  </a:tcPr>
                </a:tc>
                <a:extLst>
                  <a:ext uri="{0D108BD9-81ED-4DB2-BD59-A6C34878D82A}">
                    <a16:rowId xmlns:a16="http://schemas.microsoft.com/office/drawing/2014/main" val="3892363980"/>
                  </a:ext>
                </a:extLst>
              </a:tr>
              <a:tr h="352248">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9</a:t>
                      </a:r>
                    </a:p>
                  </a:txBody>
                  <a:tcPr marL="9525" marR="9525" marT="9525" marB="0" anchor="ctr">
                    <a:lnL w="6350" cap="flat" cmpd="sng" algn="ctr">
                      <a:solidFill>
                        <a:srgbClr val="C0FD73"/>
                      </a:solidFill>
                      <a:prstDash val="solid"/>
                      <a:round/>
                      <a:headEnd type="none" w="med" len="med"/>
                      <a:tailEnd type="none" w="med" len="med"/>
                    </a:lnL>
                    <a:lnR w="6350" cap="flat" cmpd="sng" algn="ctr">
                      <a:solidFill>
                        <a:srgbClr val="C0FD73"/>
                      </a:solidFill>
                      <a:prstDash val="solid"/>
                      <a:round/>
                      <a:headEnd type="none" w="med" len="med"/>
                      <a:tailEnd type="none" w="med" len="med"/>
                    </a:lnR>
                    <a:lnT w="6350" cap="flat" cmpd="sng" algn="ctr">
                      <a:solidFill>
                        <a:srgbClr val="C0FD73"/>
                      </a:solidFill>
                      <a:prstDash val="solid"/>
                      <a:round/>
                      <a:headEnd type="none" w="med" len="med"/>
                      <a:tailEnd type="none" w="med" len="med"/>
                    </a:lnT>
                    <a:lnB w="6350" cap="flat" cmpd="sng" algn="ctr">
                      <a:solidFill>
                        <a:srgbClr val="107774"/>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Larry Page</a:t>
                      </a:r>
                    </a:p>
                  </a:txBody>
                  <a:tcPr marL="9525" marR="9525" marT="9525" marB="0" anchor="ctr">
                    <a:lnL w="6350" cap="flat" cmpd="sng" algn="ctr">
                      <a:solidFill>
                        <a:srgbClr val="C0FD73"/>
                      </a:solidFill>
                      <a:prstDash val="solid"/>
                      <a:round/>
                      <a:headEnd type="none" w="med" len="med"/>
                      <a:tailEnd type="none" w="med" len="med"/>
                    </a:lnL>
                    <a:lnR w="6350" cap="flat" cmpd="sng" algn="ctr">
                      <a:solidFill>
                        <a:srgbClr val="200174"/>
                      </a:solidFill>
                      <a:prstDash val="solid"/>
                      <a:round/>
                      <a:headEnd type="none" w="med" len="med"/>
                      <a:tailEnd type="none" w="med" len="med"/>
                    </a:lnR>
                    <a:lnT w="6350" cap="flat" cmpd="sng" algn="ctr">
                      <a:solidFill>
                        <a:srgbClr val="10F973"/>
                      </a:solidFill>
                      <a:prstDash val="solid"/>
                      <a:round/>
                      <a:headEnd type="none" w="med" len="med"/>
                      <a:tailEnd type="none" w="med" len="med"/>
                    </a:lnT>
                    <a:lnB w="6350" cap="flat" cmpd="sng" algn="ctr">
                      <a:solidFill>
                        <a:srgbClr val="200174"/>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Google</a:t>
                      </a:r>
                    </a:p>
                  </a:txBody>
                  <a:tcPr marL="9525" marR="9525" marT="9525" marB="0" anchor="ctr">
                    <a:lnL w="6350" cap="flat" cmpd="sng" algn="ctr">
                      <a:solidFill>
                        <a:srgbClr val="200174"/>
                      </a:solidFill>
                      <a:prstDash val="solid"/>
                      <a:round/>
                      <a:headEnd type="none" w="med" len="med"/>
                      <a:tailEnd type="none" w="med" len="med"/>
                    </a:lnL>
                    <a:lnR w="6350" cap="flat" cmpd="sng" algn="ctr">
                      <a:solidFill>
                        <a:srgbClr val="400574"/>
                      </a:solidFill>
                      <a:prstDash val="solid"/>
                      <a:round/>
                      <a:headEnd type="none" w="med" len="med"/>
                      <a:tailEnd type="none" w="med" len="med"/>
                    </a:lnR>
                    <a:lnT w="6350" cap="flat" cmpd="sng" algn="ctr">
                      <a:solidFill>
                        <a:srgbClr val="00EE73"/>
                      </a:solidFill>
                      <a:prstDash val="solid"/>
                      <a:round/>
                      <a:headEnd type="none" w="med" len="med"/>
                      <a:tailEnd type="none" w="med" len="med"/>
                    </a:lnT>
                    <a:lnB w="6350" cap="flat" cmpd="sng" algn="ctr">
                      <a:solidFill>
                        <a:srgbClr val="400574"/>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$90B</a:t>
                      </a:r>
                    </a:p>
                  </a:txBody>
                  <a:tcPr marL="9525" marR="9525" marT="9525" marB="0" anchor="ctr">
                    <a:lnL w="6350" cap="flat" cmpd="sng" algn="ctr">
                      <a:solidFill>
                        <a:srgbClr val="400574"/>
                      </a:solidFill>
                      <a:prstDash val="solid"/>
                      <a:round/>
                      <a:headEnd type="none" w="med" len="med"/>
                      <a:tailEnd type="none" w="med" len="med"/>
                    </a:lnL>
                    <a:lnR w="6350" cap="flat" cmpd="sng" algn="ctr">
                      <a:solidFill>
                        <a:srgbClr val="600974"/>
                      </a:solidFill>
                      <a:prstDash val="solid"/>
                      <a:round/>
                      <a:headEnd type="none" w="med" len="med"/>
                      <a:tailEnd type="none" w="med" len="med"/>
                    </a:lnR>
                    <a:lnT w="6350" cap="flat" cmpd="sng" algn="ctr">
                      <a:solidFill>
                        <a:srgbClr val="90FD73"/>
                      </a:solidFill>
                      <a:prstDash val="solid"/>
                      <a:round/>
                      <a:headEnd type="none" w="med" len="med"/>
                      <a:tailEnd type="none" w="med" len="med"/>
                    </a:lnT>
                    <a:lnB w="6350" cap="flat" cmpd="sng" algn="ctr">
                      <a:solidFill>
                        <a:srgbClr val="600974"/>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$92B</a:t>
                      </a:r>
                    </a:p>
                  </a:txBody>
                  <a:tcPr marL="9525" marR="9525" marT="9525" marB="0" anchor="ctr">
                    <a:lnL w="6350" cap="flat" cmpd="sng" algn="ctr">
                      <a:solidFill>
                        <a:srgbClr val="600974"/>
                      </a:solidFill>
                      <a:prstDash val="solid"/>
                      <a:round/>
                      <a:headEnd type="none" w="med" len="med"/>
                      <a:tailEnd type="none" w="med" len="med"/>
                    </a:lnL>
                    <a:lnR w="6350" cap="flat" cmpd="sng" algn="ctr">
                      <a:solidFill>
                        <a:srgbClr val="A06874"/>
                      </a:solidFill>
                      <a:prstDash val="solid"/>
                      <a:round/>
                      <a:headEnd type="none" w="med" len="med"/>
                      <a:tailEnd type="none" w="med" len="med"/>
                    </a:lnR>
                    <a:lnT w="6350" cap="flat" cmpd="sng" algn="ctr">
                      <a:solidFill>
                        <a:srgbClr val="200174"/>
                      </a:solidFill>
                      <a:prstDash val="solid"/>
                      <a:round/>
                      <a:headEnd type="none" w="med" len="med"/>
                      <a:tailEnd type="none" w="med" len="med"/>
                    </a:lnT>
                    <a:lnB w="6350" cap="flat" cmpd="sng" algn="ctr">
                      <a:solidFill>
                        <a:srgbClr val="A06874"/>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-$2B</a:t>
                      </a:r>
                    </a:p>
                  </a:txBody>
                  <a:tcPr marL="9525" marR="9525" marT="9525" marB="0" anchor="ctr">
                    <a:lnL w="6350" cap="flat" cmpd="sng" algn="ctr">
                      <a:solidFill>
                        <a:srgbClr val="A06874"/>
                      </a:solidFill>
                      <a:prstDash val="solid"/>
                      <a:round/>
                      <a:headEnd type="none" w="med" len="med"/>
                      <a:tailEnd type="none" w="med" len="med"/>
                    </a:lnL>
                    <a:lnR w="6350" cap="flat" cmpd="sng" algn="ctr">
                      <a:solidFill>
                        <a:srgbClr val="C07B74"/>
                      </a:solidFill>
                      <a:prstDash val="solid"/>
                      <a:round/>
                      <a:headEnd type="none" w="med" len="med"/>
                      <a:tailEnd type="none" w="med" len="med"/>
                    </a:lnR>
                    <a:lnT w="6350" cap="flat" cmpd="sng" algn="ctr">
                      <a:solidFill>
                        <a:srgbClr val="20FE73"/>
                      </a:solidFill>
                      <a:prstDash val="solid"/>
                      <a:round/>
                      <a:headEnd type="none" w="med" len="med"/>
                      <a:tailEnd type="none" w="med" len="med"/>
                    </a:lnT>
                    <a:lnB w="6350" cap="flat" cmpd="sng" algn="ctr">
                      <a:solidFill>
                        <a:srgbClr val="C07B74"/>
                      </a:solidFill>
                      <a:prstDash val="solid"/>
                      <a:round/>
                      <a:headEnd type="none" w="med" len="med"/>
                      <a:tailEnd type="none" w="med" len="med"/>
                    </a:lnB>
                  </a:tcPr>
                </a:tc>
                <a:extLst>
                  <a:ext uri="{0D108BD9-81ED-4DB2-BD59-A6C34878D82A}">
                    <a16:rowId xmlns:a16="http://schemas.microsoft.com/office/drawing/2014/main" val="961762706"/>
                  </a:ext>
                </a:extLst>
              </a:tr>
              <a:tr h="352248">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9525" marR="9525" marT="9525" marB="0" anchor="ctr">
                    <a:lnL w="6350" cap="flat" cmpd="sng" algn="ctr">
                      <a:solidFill>
                        <a:srgbClr val="107774"/>
                      </a:solidFill>
                      <a:prstDash val="solid"/>
                      <a:round/>
                      <a:headEnd type="none" w="med" len="med"/>
                      <a:tailEnd type="none" w="med" len="med"/>
                    </a:lnL>
                    <a:lnR w="6350" cap="flat" cmpd="sng" algn="ctr">
                      <a:solidFill>
                        <a:srgbClr val="107774"/>
                      </a:solidFill>
                      <a:prstDash val="solid"/>
                      <a:round/>
                      <a:headEnd type="none" w="med" len="med"/>
                      <a:tailEnd type="none" w="med" len="med"/>
                    </a:lnR>
                    <a:lnT w="6350" cap="flat" cmpd="sng" algn="ctr">
                      <a:solidFill>
                        <a:srgbClr val="107774"/>
                      </a:solidFill>
                      <a:prstDash val="solid"/>
                      <a:round/>
                      <a:headEnd type="none" w="med" len="med"/>
                      <a:tailEnd type="none" w="med" len="med"/>
                    </a:lnT>
                    <a:lnB w="6350" cap="flat" cmpd="sng" algn="ctr">
                      <a:solidFill>
                        <a:srgbClr val="107774"/>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Sergey Brin</a:t>
                      </a:r>
                    </a:p>
                  </a:txBody>
                  <a:tcPr marL="9525" marR="9525" marT="9525" marB="0" anchor="ctr">
                    <a:lnL w="6350" cap="flat" cmpd="sng" algn="ctr">
                      <a:solidFill>
                        <a:srgbClr val="107774"/>
                      </a:solidFill>
                      <a:prstDash val="solid"/>
                      <a:round/>
                      <a:headEnd type="none" w="med" len="med"/>
                      <a:tailEnd type="none" w="med" len="med"/>
                    </a:lnL>
                    <a:lnR w="6350" cap="flat" cmpd="sng" algn="ctr">
                      <a:solidFill>
                        <a:srgbClr val="107D74"/>
                      </a:solidFill>
                      <a:prstDash val="solid"/>
                      <a:round/>
                      <a:headEnd type="none" w="med" len="med"/>
                      <a:tailEnd type="none" w="med" len="med"/>
                    </a:lnR>
                    <a:lnT w="6350" cap="flat" cmpd="sng" algn="ctr">
                      <a:solidFill>
                        <a:srgbClr val="200174"/>
                      </a:solidFill>
                      <a:prstDash val="solid"/>
                      <a:round/>
                      <a:headEnd type="none" w="med" len="med"/>
                      <a:tailEnd type="none" w="med" len="med"/>
                    </a:lnT>
                    <a:lnB w="6350" cap="flat" cmpd="sng" algn="ctr">
                      <a:solidFill>
                        <a:srgbClr val="107D74"/>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Google</a:t>
                      </a:r>
                    </a:p>
                  </a:txBody>
                  <a:tcPr marL="9525" marR="9525" marT="9525" marB="0" anchor="ctr">
                    <a:lnL w="6350" cap="flat" cmpd="sng" algn="ctr">
                      <a:solidFill>
                        <a:srgbClr val="107D74"/>
                      </a:solidFill>
                      <a:prstDash val="solid"/>
                      <a:round/>
                      <a:headEnd type="none" w="med" len="med"/>
                      <a:tailEnd type="none" w="med" len="med"/>
                    </a:lnL>
                    <a:lnR w="6350" cap="flat" cmpd="sng" algn="ctr">
                      <a:solidFill>
                        <a:srgbClr val="E08874"/>
                      </a:solidFill>
                      <a:prstDash val="solid"/>
                      <a:round/>
                      <a:headEnd type="none" w="med" len="med"/>
                      <a:tailEnd type="none" w="med" len="med"/>
                    </a:lnR>
                    <a:lnT w="6350" cap="flat" cmpd="sng" algn="ctr">
                      <a:solidFill>
                        <a:srgbClr val="400574"/>
                      </a:solidFill>
                      <a:prstDash val="solid"/>
                      <a:round/>
                      <a:headEnd type="none" w="med" len="med"/>
                      <a:tailEnd type="none" w="med" len="med"/>
                    </a:lnT>
                    <a:lnB w="6350" cap="flat" cmpd="sng" algn="ctr">
                      <a:solidFill>
                        <a:srgbClr val="E08874"/>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$86B</a:t>
                      </a:r>
                    </a:p>
                  </a:txBody>
                  <a:tcPr marL="9525" marR="9525" marT="9525" marB="0" anchor="ctr">
                    <a:lnL w="6350" cap="flat" cmpd="sng" algn="ctr">
                      <a:solidFill>
                        <a:srgbClr val="E08874"/>
                      </a:solidFill>
                      <a:prstDash val="solid"/>
                      <a:round/>
                      <a:headEnd type="none" w="med" len="med"/>
                      <a:tailEnd type="none" w="med" len="med"/>
                    </a:lnL>
                    <a:lnR w="6350" cap="flat" cmpd="sng" algn="ctr">
                      <a:solidFill>
                        <a:srgbClr val="D08374"/>
                      </a:solidFill>
                      <a:prstDash val="solid"/>
                      <a:round/>
                      <a:headEnd type="none" w="med" len="med"/>
                      <a:tailEnd type="none" w="med" len="med"/>
                    </a:lnR>
                    <a:lnT w="6350" cap="flat" cmpd="sng" algn="ctr">
                      <a:solidFill>
                        <a:srgbClr val="600974"/>
                      </a:solidFill>
                      <a:prstDash val="solid"/>
                      <a:round/>
                      <a:headEnd type="none" w="med" len="med"/>
                      <a:tailEnd type="none" w="med" len="med"/>
                    </a:lnT>
                    <a:lnB w="6350" cap="flat" cmpd="sng" algn="ctr">
                      <a:solidFill>
                        <a:srgbClr val="D08374"/>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$89B</a:t>
                      </a:r>
                    </a:p>
                  </a:txBody>
                  <a:tcPr marL="9525" marR="9525" marT="9525" marB="0" anchor="ctr">
                    <a:lnL w="6350" cap="flat" cmpd="sng" algn="ctr">
                      <a:solidFill>
                        <a:srgbClr val="D08374"/>
                      </a:solidFill>
                      <a:prstDash val="solid"/>
                      <a:round/>
                      <a:headEnd type="none" w="med" len="med"/>
                      <a:tailEnd type="none" w="med" len="med"/>
                    </a:lnL>
                    <a:lnR w="6350" cap="flat" cmpd="sng" algn="ctr">
                      <a:solidFill>
                        <a:srgbClr val="507F74"/>
                      </a:solidFill>
                      <a:prstDash val="solid"/>
                      <a:round/>
                      <a:headEnd type="none" w="med" len="med"/>
                      <a:tailEnd type="none" w="med" len="med"/>
                    </a:lnR>
                    <a:lnT w="6350" cap="flat" cmpd="sng" algn="ctr">
                      <a:solidFill>
                        <a:srgbClr val="A06874"/>
                      </a:solidFill>
                      <a:prstDash val="solid"/>
                      <a:round/>
                      <a:headEnd type="none" w="med" len="med"/>
                      <a:tailEnd type="none" w="med" len="med"/>
                    </a:lnT>
                    <a:lnB w="6350" cap="flat" cmpd="sng" algn="ctr">
                      <a:solidFill>
                        <a:srgbClr val="507F74"/>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-$3B</a:t>
                      </a:r>
                    </a:p>
                  </a:txBody>
                  <a:tcPr marL="9525" marR="9525" marT="9525" marB="0" anchor="ctr">
                    <a:lnL w="6350" cap="flat" cmpd="sng" algn="ctr">
                      <a:solidFill>
                        <a:srgbClr val="507F74"/>
                      </a:solidFill>
                      <a:prstDash val="solid"/>
                      <a:round/>
                      <a:headEnd type="none" w="med" len="med"/>
                      <a:tailEnd type="none" w="med" len="med"/>
                    </a:lnL>
                    <a:lnR w="6350" cap="flat" cmpd="sng" algn="ctr">
                      <a:solidFill>
                        <a:srgbClr val="D08374"/>
                      </a:solidFill>
                      <a:prstDash val="solid"/>
                      <a:round/>
                      <a:headEnd type="none" w="med" len="med"/>
                      <a:tailEnd type="none" w="med" len="med"/>
                    </a:lnR>
                    <a:lnT w="6350" cap="flat" cmpd="sng" algn="ctr">
                      <a:solidFill>
                        <a:srgbClr val="C07B74"/>
                      </a:solidFill>
                      <a:prstDash val="solid"/>
                      <a:round/>
                      <a:headEnd type="none" w="med" len="med"/>
                      <a:tailEnd type="none" w="med" len="med"/>
                    </a:lnT>
                    <a:lnB w="6350" cap="flat" cmpd="sng" algn="ctr">
                      <a:solidFill>
                        <a:srgbClr val="D08374"/>
                      </a:solidFill>
                      <a:prstDash val="solid"/>
                      <a:round/>
                      <a:headEnd type="none" w="med" len="med"/>
                      <a:tailEnd type="none" w="med" len="med"/>
                    </a:lnB>
                  </a:tcPr>
                </a:tc>
                <a:extLst>
                  <a:ext uri="{0D108BD9-81ED-4DB2-BD59-A6C34878D82A}">
                    <a16:rowId xmlns:a16="http://schemas.microsoft.com/office/drawing/2014/main" val="345482233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en-US" altLang="ja-JP" dirty="0"/>
              <a:t>Our personal reason: Self- actualization</a:t>
            </a:r>
            <a:endParaRPr lang="ja-JP" altLang="en-US" dirty="0"/>
          </a:p>
        </p:txBody>
      </p:sp>
      <p:sp>
        <p:nvSpPr>
          <p:cNvPr id="25603" name="コンテンツ プレースホルダ 2"/>
          <p:cNvSpPr>
            <a:spLocks noGrp="1"/>
          </p:cNvSpPr>
          <p:nvPr>
            <p:ph idx="1"/>
          </p:nvPr>
        </p:nvSpPr>
        <p:spPr>
          <a:xfrm>
            <a:off x="619020" y="1916833"/>
            <a:ext cx="8229600" cy="791442"/>
          </a:xfrm>
        </p:spPr>
        <p:txBody>
          <a:bodyPr/>
          <a:lstStyle/>
          <a:p>
            <a:r>
              <a:rPr lang="en-US" altLang="ja-JP" dirty="0"/>
              <a:t>An Annual income</a:t>
            </a:r>
            <a:r>
              <a:rPr lang="ja-JP" altLang="en-US" dirty="0"/>
              <a:t>（</a:t>
            </a:r>
            <a:r>
              <a:rPr lang="en-US" altLang="ja-JP" dirty="0"/>
              <a:t>2010</a:t>
            </a:r>
            <a:r>
              <a:rPr lang="ja-JP" altLang="en-US" dirty="0"/>
              <a:t>）</a:t>
            </a:r>
            <a:r>
              <a:rPr lang="en-US" altLang="ja-JP" dirty="0"/>
              <a:t>: Viacom</a:t>
            </a:r>
            <a:r>
              <a:rPr lang="ja-JP" altLang="en-US" dirty="0"/>
              <a:t>（</a:t>
            </a:r>
            <a:r>
              <a:rPr lang="en-US" altLang="ja-JP" dirty="0"/>
              <a:t>Philippe Dauman</a:t>
            </a:r>
            <a:r>
              <a:rPr lang="ja-JP" altLang="en-US" dirty="0"/>
              <a:t>）</a:t>
            </a:r>
            <a:r>
              <a:rPr lang="en-US" altLang="ja-JP" dirty="0"/>
              <a:t>84.50 million dollars</a:t>
            </a:r>
          </a:p>
        </p:txBody>
      </p:sp>
      <p:pic>
        <p:nvPicPr>
          <p:cNvPr id="25630" name="Picture 8" descr="http://ts4.mm.bing.net/th?id=H.4687356716779287&amp;w=119&amp;h=148&amp;c=7&amp;rs=1&amp;pid=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588" y="2708275"/>
            <a:ext cx="1133475"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31"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F54F6D6-F885-4BC8-A60E-BF282F03ADA7}" type="slidenum">
              <a:rPr lang="en-US" altLang="ja-JP" smtClean="0">
                <a:solidFill>
                  <a:srgbClr val="898989"/>
                </a:solidFill>
              </a:rPr>
              <a:pPr/>
              <a:t>15</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E4A054F6-2F8C-C48E-F45E-CBDE1FE33256}"/>
              </a:ext>
            </a:extLst>
          </p:cNvPr>
          <p:cNvGraphicFramePr>
            <a:graphicFrameLocks noGrp="1"/>
          </p:cNvGraphicFramePr>
          <p:nvPr/>
        </p:nvGraphicFramePr>
        <p:xfrm>
          <a:off x="851060" y="2686401"/>
          <a:ext cx="5606890" cy="3082785"/>
        </p:xfrm>
        <a:graphic>
          <a:graphicData uri="http://schemas.openxmlformats.org/drawingml/2006/table">
            <a:tbl>
              <a:tblPr>
                <a:tableStyleId>{5C22544A-7EE6-4342-B048-85BDC9FD1C3A}</a:tableStyleId>
              </a:tblPr>
              <a:tblGrid>
                <a:gridCol w="1219625">
                  <a:extLst>
                    <a:ext uri="{9D8B030D-6E8A-4147-A177-3AD203B41FA5}">
                      <a16:colId xmlns:a16="http://schemas.microsoft.com/office/drawing/2014/main" val="3348611102"/>
                    </a:ext>
                  </a:extLst>
                </a:gridCol>
                <a:gridCol w="2286798">
                  <a:extLst>
                    <a:ext uri="{9D8B030D-6E8A-4147-A177-3AD203B41FA5}">
                      <a16:colId xmlns:a16="http://schemas.microsoft.com/office/drawing/2014/main" val="814476630"/>
                    </a:ext>
                  </a:extLst>
                </a:gridCol>
                <a:gridCol w="2100467">
                  <a:extLst>
                    <a:ext uri="{9D8B030D-6E8A-4147-A177-3AD203B41FA5}">
                      <a16:colId xmlns:a16="http://schemas.microsoft.com/office/drawing/2014/main" val="436957103"/>
                    </a:ext>
                  </a:extLst>
                </a:gridCol>
              </a:tblGrid>
              <a:tr h="360660">
                <a:tc>
                  <a:txBody>
                    <a:bodyPr/>
                    <a:lstStyle/>
                    <a:p>
                      <a:pPr algn="l" fontAlgn="ctr"/>
                      <a:r>
                        <a:rPr lang="ja-JP" altLang="en-US" sz="1800" u="none" strike="noStrike">
                          <a:effectLst/>
                        </a:rPr>
                        <a:t>　</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1800" u="none" strike="noStrike" dirty="0">
                          <a:effectLst/>
                        </a:rPr>
                        <a:t>100 Yen/USD</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sz="1800" u="none" strike="noStrike" dirty="0">
                          <a:effectLst/>
                        </a:rPr>
                        <a:t>142.63 Yen/USD</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03646256"/>
                  </a:ext>
                </a:extLst>
              </a:tr>
              <a:tr h="522237">
                <a:tc>
                  <a:txBody>
                    <a:bodyPr/>
                    <a:lstStyle/>
                    <a:p>
                      <a:pPr algn="l" fontAlgn="ctr"/>
                      <a:r>
                        <a:rPr lang="en-US" sz="1800" u="none" strike="noStrike" dirty="0">
                          <a:effectLst/>
                        </a:rPr>
                        <a:t>An Annual income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8,450,000,000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12,052,235,000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102496793"/>
                  </a:ext>
                </a:extLst>
              </a:tr>
              <a:tr h="360660">
                <a:tc>
                  <a:txBody>
                    <a:bodyPr/>
                    <a:lstStyle/>
                    <a:p>
                      <a:pPr algn="l" fontAlgn="ctr"/>
                      <a:r>
                        <a:rPr lang="ja-JP" altLang="en-US" sz="1800" u="none" strike="noStrike">
                          <a:effectLst/>
                        </a:rPr>
                        <a:t>　</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365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366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88811897"/>
                  </a:ext>
                </a:extLst>
              </a:tr>
              <a:tr h="360660">
                <a:tc>
                  <a:txBody>
                    <a:bodyPr/>
                    <a:lstStyle/>
                    <a:p>
                      <a:pPr algn="l" fontAlgn="ctr"/>
                      <a:r>
                        <a:rPr lang="en-US" sz="1800" u="none" strike="noStrike" dirty="0">
                          <a:effectLst/>
                        </a:rPr>
                        <a:t>Per day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23,150,685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32,929,604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98668823"/>
                  </a:ext>
                </a:extLst>
              </a:tr>
              <a:tr h="360660">
                <a:tc>
                  <a:txBody>
                    <a:bodyPr/>
                    <a:lstStyle/>
                    <a:p>
                      <a:pPr algn="l" fontAlgn="ctr"/>
                      <a:r>
                        <a:rPr lang="ja-JP" altLang="en-US" sz="1800" u="none" strike="noStrike">
                          <a:effectLst/>
                        </a:rPr>
                        <a:t>　</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24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25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749616100"/>
                  </a:ext>
                </a:extLst>
              </a:tr>
              <a:tr h="360660">
                <a:tc>
                  <a:txBody>
                    <a:bodyPr/>
                    <a:lstStyle/>
                    <a:p>
                      <a:pPr algn="l" fontAlgn="ctr"/>
                      <a:r>
                        <a:rPr lang="en-US" sz="1800" u="none" strike="noStrike" dirty="0">
                          <a:effectLst/>
                        </a:rPr>
                        <a:t>Per hour</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964,612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1,317,184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63313849"/>
                  </a:ext>
                </a:extLst>
              </a:tr>
              <a:tr h="360660">
                <a:tc>
                  <a:txBody>
                    <a:bodyPr/>
                    <a:lstStyle/>
                    <a:p>
                      <a:pPr algn="l" fontAlgn="ctr"/>
                      <a:r>
                        <a:rPr lang="ja-JP" altLang="en-US" sz="1800" u="none" strike="noStrike">
                          <a:effectLst/>
                        </a:rPr>
                        <a:t>　</a:t>
                      </a:r>
                      <a:endParaRPr lang="ja-JP" altLang="en-US" sz="18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60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61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049846"/>
                  </a:ext>
                </a:extLst>
              </a:tr>
              <a:tr h="360660">
                <a:tc>
                  <a:txBody>
                    <a:bodyPr/>
                    <a:lstStyle/>
                    <a:p>
                      <a:pPr algn="l" fontAlgn="ctr"/>
                      <a:r>
                        <a:rPr lang="en-US" sz="1800" u="none" strike="noStrike" dirty="0">
                          <a:effectLst/>
                        </a:rPr>
                        <a:t>Per minute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16,077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800" u="none" strike="noStrike" dirty="0">
                          <a:effectLst/>
                        </a:rPr>
                        <a:t>21,593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78211365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5" descr="http://tk.ismcdn.jp/mwimgs/9/6/520/img_9673d9d1943a3218ea31ce55e1e9d5cb236782.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404664"/>
            <a:ext cx="5574789" cy="631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1" descr="http://tk.ismcdn.jp/mwimgs/b/a/500/img_bad5199c9c27ef6574ec69b4a8e440e9315527.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9250" y="620688"/>
            <a:ext cx="400050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027FD8C2-C593-4886-9926-BEBE3602ADAC}" type="slidenum">
              <a:rPr lang="en-US" altLang="ja-JP" smtClean="0">
                <a:solidFill>
                  <a:srgbClr val="898989"/>
                </a:solidFill>
              </a:rPr>
              <a:pPr/>
              <a:t>16</a:t>
            </a:fld>
            <a:endParaRPr lang="en-US" altLang="ja-JP" dirty="0">
              <a:solidFill>
                <a:srgbClr val="898989"/>
              </a:solidFill>
            </a:endParaRPr>
          </a:p>
        </p:txBody>
      </p:sp>
      <p:graphicFrame>
        <p:nvGraphicFramePr>
          <p:cNvPr id="4" name="表 3">
            <a:extLst>
              <a:ext uri="{FF2B5EF4-FFF2-40B4-BE49-F238E27FC236}">
                <a16:creationId xmlns:a16="http://schemas.microsoft.com/office/drawing/2014/main" id="{CFD7231F-B2D2-E51C-6596-C480101898DD}"/>
              </a:ext>
            </a:extLst>
          </p:cNvPr>
          <p:cNvGraphicFramePr>
            <a:graphicFrameLocks noGrp="1"/>
          </p:cNvGraphicFramePr>
          <p:nvPr/>
        </p:nvGraphicFramePr>
        <p:xfrm>
          <a:off x="5754301" y="3428999"/>
          <a:ext cx="3234424" cy="2367951"/>
        </p:xfrm>
        <a:graphic>
          <a:graphicData uri="http://schemas.openxmlformats.org/drawingml/2006/table">
            <a:tbl>
              <a:tblPr/>
              <a:tblGrid>
                <a:gridCol w="1770027">
                  <a:extLst>
                    <a:ext uri="{9D8B030D-6E8A-4147-A177-3AD203B41FA5}">
                      <a16:colId xmlns:a16="http://schemas.microsoft.com/office/drawing/2014/main" val="3786804695"/>
                    </a:ext>
                  </a:extLst>
                </a:gridCol>
                <a:gridCol w="1464397">
                  <a:extLst>
                    <a:ext uri="{9D8B030D-6E8A-4147-A177-3AD203B41FA5}">
                      <a16:colId xmlns:a16="http://schemas.microsoft.com/office/drawing/2014/main" val="2671245341"/>
                    </a:ext>
                  </a:extLst>
                </a:gridCol>
              </a:tblGrid>
              <a:tr h="491247">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An Annual income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9,396,000,000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1349283"/>
                  </a:ext>
                </a:extLst>
              </a:tr>
              <a:tr h="312784">
                <a:tc>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365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6261902"/>
                  </a:ext>
                </a:extLst>
              </a:tr>
              <a:tr h="312784">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Per day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25,742,466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9263321"/>
                  </a:ext>
                </a:extLst>
              </a:tr>
              <a:tr h="312784">
                <a:tc>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5864598"/>
                  </a:ext>
                </a:extLst>
              </a:tr>
              <a:tr h="312784">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Per hour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1,072,603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5896234"/>
                  </a:ext>
                </a:extLst>
              </a:tr>
              <a:tr h="312784">
                <a:tc>
                  <a:txBody>
                    <a:bodyPr/>
                    <a:lstStyle/>
                    <a:p>
                      <a:pPr algn="l" fontAlgn="ct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60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790659"/>
                  </a:ext>
                </a:extLst>
              </a:tr>
              <a:tr h="312784">
                <a:tc>
                  <a:txBody>
                    <a:bodyPr/>
                    <a:lstStyle/>
                    <a:p>
                      <a:pPr algn="l" fontAlgn="ctr"/>
                      <a:r>
                        <a:rPr lang="en-US" sz="1600" b="0" i="0" u="none" strike="noStrike" dirty="0">
                          <a:solidFill>
                            <a:srgbClr val="000000"/>
                          </a:solidFill>
                          <a:effectLst/>
                          <a:latin typeface="游ゴシック" panose="020B0400000000000000" pitchFamily="50" charset="-128"/>
                          <a:ea typeface="游ゴシック" panose="020B0400000000000000" pitchFamily="50" charset="-128"/>
                        </a:rPr>
                        <a:t>Per minute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17,877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1037180"/>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sz="3600" dirty="0">
                <a:solidFill>
                  <a:prstClr val="black"/>
                </a:solidFill>
                <a:latin typeface="Century Schoolbook"/>
                <a:ea typeface="ＭＳ Ｐ明朝" panose="02020600040205080304" pitchFamily="18" charset="-128"/>
              </a:rPr>
              <a:t>4. Myth of Entrepreneurship</a:t>
            </a:r>
            <a:endParaRPr kumimoji="1" lang="ja-JP" altLang="en-US" dirty="0"/>
          </a:p>
        </p:txBody>
      </p:sp>
      <p:sp>
        <p:nvSpPr>
          <p:cNvPr id="3" name="コンテンツ プレースホルダー 2"/>
          <p:cNvSpPr>
            <a:spLocks noGrp="1"/>
          </p:cNvSpPr>
          <p:nvPr>
            <p:ph idx="1"/>
          </p:nvPr>
        </p:nvSpPr>
        <p:spPr>
          <a:xfrm>
            <a:off x="539552" y="1628800"/>
            <a:ext cx="7886700" cy="2016224"/>
          </a:xfrm>
        </p:spPr>
        <p:txBody>
          <a:bodyPr/>
          <a:lstStyle/>
          <a:p>
            <a:pPr eaLnBrk="1" fontAlgn="auto" hangingPunct="1">
              <a:spcBef>
                <a:spcPts val="0"/>
              </a:spcBef>
              <a:spcAft>
                <a:spcPts val="0"/>
              </a:spcAft>
            </a:pPr>
            <a:r>
              <a:rPr lang="en-US" altLang="ja-JP" sz="2800" strike="sngStrike" dirty="0">
                <a:solidFill>
                  <a:srgbClr val="FF0000"/>
                </a:solidFill>
                <a:latin typeface="Century Schoolbook"/>
                <a:ea typeface="ＭＳ Ｐ明朝" panose="02020600040205080304" pitchFamily="18" charset="-128"/>
              </a:rPr>
              <a:t>Myth 1: Anyone can start a business.</a:t>
            </a:r>
          </a:p>
          <a:p>
            <a:pPr eaLnBrk="1" fontAlgn="auto" hangingPunct="1">
              <a:spcBef>
                <a:spcPts val="0"/>
              </a:spcBef>
              <a:spcAft>
                <a:spcPts val="0"/>
              </a:spcAft>
            </a:pPr>
            <a:r>
              <a:rPr lang="en-US" altLang="ja-JP" sz="2800" strike="sngStrike" dirty="0">
                <a:solidFill>
                  <a:prstClr val="black"/>
                </a:solidFill>
                <a:latin typeface="Century Schoolbook"/>
                <a:ea typeface="ＭＳ Ｐ明朝" panose="02020600040205080304" pitchFamily="18" charset="-128"/>
              </a:rPr>
              <a:t>Reality: The easiest part is starting up. What is hardest is surviving, sustaining, and building a venture so its founders can realize a harvest.</a:t>
            </a:r>
          </a:p>
          <a:p>
            <a:pPr marL="0" indent="0">
              <a:buNone/>
            </a:pPr>
            <a:endParaRPr kumimoji="1" lang="ja-JP" altLang="en-US" dirty="0"/>
          </a:p>
        </p:txBody>
      </p:sp>
      <p:sp>
        <p:nvSpPr>
          <p:cNvPr id="5" name="コンテンツ プレースホルダー 2"/>
          <p:cNvSpPr txBox="1">
            <a:spLocks/>
          </p:cNvSpPr>
          <p:nvPr/>
        </p:nvSpPr>
        <p:spPr bwMode="auto">
          <a:xfrm>
            <a:off x="522931" y="3684563"/>
            <a:ext cx="7886700"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fontAlgn="auto" hangingPunct="1">
              <a:spcBef>
                <a:spcPts val="0"/>
              </a:spcBef>
              <a:spcAft>
                <a:spcPts val="0"/>
              </a:spcAft>
            </a:pPr>
            <a:r>
              <a:rPr lang="en-US" altLang="ja-JP" sz="2800" dirty="0">
                <a:solidFill>
                  <a:srgbClr val="FF0000"/>
                </a:solidFill>
                <a:latin typeface="Century Schoolbook"/>
                <a:ea typeface="ＭＳ Ｐ明朝" panose="02020600040205080304" pitchFamily="18" charset="-128"/>
              </a:rPr>
              <a:t>Myth 2: Entrepreneurship are gamblers.</a:t>
            </a: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Reality: Successful entrepreneurs take very careful, calculated risks. They do not deliberately seek to take more risk or to take unnecessary risk, nor do they shy away from unavoidable risk.</a:t>
            </a:r>
          </a:p>
        </p:txBody>
      </p:sp>
    </p:spTree>
    <p:extLst>
      <p:ext uri="{BB962C8B-B14F-4D97-AF65-F5344CB8AC3E}">
        <p14:creationId xmlns:p14="http://schemas.microsoft.com/office/powerpoint/2010/main" val="1852246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sz="3600" dirty="0">
                <a:solidFill>
                  <a:prstClr val="black"/>
                </a:solidFill>
                <a:latin typeface="Century Schoolbook"/>
                <a:ea typeface="ＭＳ Ｐ明朝" panose="02020600040205080304" pitchFamily="18" charset="-128"/>
              </a:rPr>
              <a:t>4. Myth of Entrepreneurship</a:t>
            </a:r>
            <a:endParaRPr kumimoji="1" lang="ja-JP" altLang="en-US" dirty="0"/>
          </a:p>
        </p:txBody>
      </p:sp>
      <p:sp>
        <p:nvSpPr>
          <p:cNvPr id="3" name="コンテンツ プレースホルダー 2"/>
          <p:cNvSpPr>
            <a:spLocks noGrp="1"/>
          </p:cNvSpPr>
          <p:nvPr>
            <p:ph idx="1"/>
          </p:nvPr>
        </p:nvSpPr>
        <p:spPr>
          <a:xfrm>
            <a:off x="323528" y="1412776"/>
            <a:ext cx="8424936" cy="2016224"/>
          </a:xfrm>
        </p:spPr>
        <p:txBody>
          <a:bodyPr/>
          <a:lstStyle/>
          <a:p>
            <a:pPr eaLnBrk="1" fontAlgn="auto" hangingPunct="1">
              <a:spcBef>
                <a:spcPts val="0"/>
              </a:spcBef>
              <a:spcAft>
                <a:spcPts val="0"/>
              </a:spcAft>
            </a:pPr>
            <a:r>
              <a:rPr lang="en-US" altLang="ja-JP" sz="2800" dirty="0">
                <a:solidFill>
                  <a:srgbClr val="FF0000"/>
                </a:solidFill>
                <a:latin typeface="Century Schoolbook"/>
                <a:ea typeface="ＭＳ Ｐ明朝" panose="02020600040205080304" pitchFamily="18" charset="-128"/>
              </a:rPr>
              <a:t>Myth 3: Entrepreneurs want the whole show to themselves.</a:t>
            </a: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Reality: It is extremely difficult to grow a higher potential venture by working single-handedly. Higher potential entrepreneurs build a team, an organization, and a company. </a:t>
            </a:r>
          </a:p>
          <a:p>
            <a:pPr marL="0" indent="0">
              <a:buNone/>
            </a:pPr>
            <a:endParaRPr kumimoji="1" lang="ja-JP" altLang="en-US" dirty="0"/>
          </a:p>
        </p:txBody>
      </p:sp>
      <p:sp>
        <p:nvSpPr>
          <p:cNvPr id="5" name="コンテンツ プレースホルダー 2"/>
          <p:cNvSpPr txBox="1">
            <a:spLocks/>
          </p:cNvSpPr>
          <p:nvPr/>
        </p:nvSpPr>
        <p:spPr bwMode="auto">
          <a:xfrm>
            <a:off x="323528" y="3861048"/>
            <a:ext cx="8424936" cy="273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fontAlgn="auto" hangingPunct="1">
              <a:spcBef>
                <a:spcPts val="0"/>
              </a:spcBef>
              <a:spcAft>
                <a:spcPts val="0"/>
              </a:spcAft>
            </a:pPr>
            <a:r>
              <a:rPr lang="en-US" altLang="ja-JP" sz="2800" dirty="0">
                <a:solidFill>
                  <a:srgbClr val="FF0000"/>
                </a:solidFill>
                <a:latin typeface="Century Schoolbook"/>
                <a:ea typeface="ＭＳ Ｐ明朝" panose="02020600040205080304" pitchFamily="18" charset="-128"/>
              </a:rPr>
              <a:t>Myth 4: Entrepreneurs are their own bosses and completely independent.</a:t>
            </a: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Reality: Entrepreneurs are far from independent. They have to serve many masters and constituencies, including partners, investors, customers, suppliers, creditors, employees, families, and social and community obligations.</a:t>
            </a:r>
            <a:endParaRPr lang="ja-JP" altLang="en-US" sz="2800" dirty="0">
              <a:solidFill>
                <a:prstClr val="black"/>
              </a:solidFill>
              <a:latin typeface="Century Schoolbook"/>
              <a:ea typeface="ＭＳ Ｐ明朝" panose="02020600040205080304" pitchFamily="18" charset="-128"/>
            </a:endParaRPr>
          </a:p>
        </p:txBody>
      </p:sp>
    </p:spTree>
    <p:extLst>
      <p:ext uri="{BB962C8B-B14F-4D97-AF65-F5344CB8AC3E}">
        <p14:creationId xmlns:p14="http://schemas.microsoft.com/office/powerpoint/2010/main" val="1155060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sz="3600" dirty="0">
                <a:solidFill>
                  <a:prstClr val="black"/>
                </a:solidFill>
                <a:latin typeface="Century Schoolbook"/>
                <a:ea typeface="ＭＳ Ｐ明朝" panose="02020600040205080304" pitchFamily="18" charset="-128"/>
              </a:rPr>
              <a:t>4. Myth of Entrepreneurship</a:t>
            </a:r>
            <a:endParaRPr kumimoji="1" lang="ja-JP" altLang="en-US" dirty="0"/>
          </a:p>
        </p:txBody>
      </p:sp>
      <p:sp>
        <p:nvSpPr>
          <p:cNvPr id="3" name="コンテンツ プレースホルダー 2"/>
          <p:cNvSpPr>
            <a:spLocks noGrp="1"/>
          </p:cNvSpPr>
          <p:nvPr>
            <p:ph idx="1"/>
          </p:nvPr>
        </p:nvSpPr>
        <p:spPr>
          <a:xfrm>
            <a:off x="395536" y="1628800"/>
            <a:ext cx="8208912" cy="1728192"/>
          </a:xfrm>
        </p:spPr>
        <p:txBody>
          <a:bodyPr/>
          <a:lstStyle/>
          <a:p>
            <a:pPr eaLnBrk="1" fontAlgn="auto" hangingPunct="1">
              <a:spcBef>
                <a:spcPts val="0"/>
              </a:spcBef>
              <a:spcAft>
                <a:spcPts val="0"/>
              </a:spcAft>
            </a:pPr>
            <a:r>
              <a:rPr lang="en-US" altLang="ja-JP" sz="2800" dirty="0">
                <a:solidFill>
                  <a:srgbClr val="FF0000"/>
                </a:solidFill>
                <a:latin typeface="Century Schoolbook"/>
                <a:ea typeface="ＭＳ Ｐ明朝" panose="02020600040205080304" pitchFamily="18" charset="-128"/>
              </a:rPr>
              <a:t>Myth 5: Entrepreneurs work longer and harder than managers in big company.</a:t>
            </a: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Reality: There is no such evidence. Some work mode, some less.</a:t>
            </a:r>
          </a:p>
        </p:txBody>
      </p:sp>
      <p:sp>
        <p:nvSpPr>
          <p:cNvPr id="5" name="コンテンツ プレースホルダー 2"/>
          <p:cNvSpPr txBox="1">
            <a:spLocks/>
          </p:cNvSpPr>
          <p:nvPr/>
        </p:nvSpPr>
        <p:spPr bwMode="auto">
          <a:xfrm>
            <a:off x="395536" y="3429000"/>
            <a:ext cx="8280920"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fontAlgn="auto" hangingPunct="1">
              <a:spcBef>
                <a:spcPts val="0"/>
              </a:spcBef>
              <a:spcAft>
                <a:spcPts val="0"/>
              </a:spcAft>
            </a:pPr>
            <a:r>
              <a:rPr lang="en-US" altLang="ja-JP" sz="2800" dirty="0">
                <a:solidFill>
                  <a:srgbClr val="FF0000"/>
                </a:solidFill>
                <a:latin typeface="Century Schoolbook"/>
                <a:ea typeface="ＭＳ Ｐ明朝" panose="02020600040205080304" pitchFamily="18" charset="-128"/>
              </a:rPr>
              <a:t>Myth 6: Entrepreneurs experience a great deal of stress and pay a high price.</a:t>
            </a: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Reality: No doubt about it: Being an entrepreneur is stressful and demanding. But entrepreneurs find their jobs very satisfying. They are healthier, and are much less likely to retire than those who work for other.</a:t>
            </a:r>
            <a:endParaRPr lang="ja-JP" altLang="en-US" sz="2800" dirty="0">
              <a:solidFill>
                <a:prstClr val="black"/>
              </a:solidFill>
              <a:latin typeface="Century Schoolbook"/>
              <a:ea typeface="ＭＳ Ｐ明朝" panose="02020600040205080304" pitchFamily="18" charset="-128"/>
            </a:endParaRPr>
          </a:p>
        </p:txBody>
      </p:sp>
    </p:spTree>
    <p:extLst>
      <p:ext uri="{BB962C8B-B14F-4D97-AF65-F5344CB8AC3E}">
        <p14:creationId xmlns:p14="http://schemas.microsoft.com/office/powerpoint/2010/main" val="3038930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7467600" cy="504825"/>
          </a:xfrm>
        </p:spPr>
        <p:txBody>
          <a:bodyPr rtlCol="0">
            <a:normAutofit fontScale="90000"/>
          </a:bodyPr>
          <a:lstStyle/>
          <a:p>
            <a:pPr eaLnBrk="1" fontAlgn="auto" hangingPunct="1">
              <a:spcAft>
                <a:spcPts val="0"/>
              </a:spcAft>
              <a:defRPr/>
            </a:pPr>
            <a:r>
              <a:rPr lang="en-US" altLang="ja-JP" dirty="0"/>
              <a:t>Schedule </a:t>
            </a:r>
          </a:p>
        </p:txBody>
      </p:sp>
      <p:sp>
        <p:nvSpPr>
          <p:cNvPr id="1024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75DC932-79DB-44E0-964A-9499C46C9C09}" type="slidenum">
              <a:rPr lang="en-US" altLang="ja-JP" smtClean="0">
                <a:solidFill>
                  <a:srgbClr val="898989"/>
                </a:solidFill>
              </a:rPr>
              <a:pPr/>
              <a:t>2</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FE8F149D-A1BF-A01F-929A-823B25EB2BB0}"/>
              </a:ext>
            </a:extLst>
          </p:cNvPr>
          <p:cNvGraphicFramePr>
            <a:graphicFrameLocks noGrp="1"/>
          </p:cNvGraphicFramePr>
          <p:nvPr/>
        </p:nvGraphicFramePr>
        <p:xfrm>
          <a:off x="755576" y="764704"/>
          <a:ext cx="7759773" cy="5591643"/>
        </p:xfrm>
        <a:graphic>
          <a:graphicData uri="http://schemas.openxmlformats.org/drawingml/2006/table">
            <a:tbl>
              <a:tblPr>
                <a:tableStyleId>{5C22544A-7EE6-4342-B048-85BDC9FD1C3A}</a:tableStyleId>
              </a:tblPr>
              <a:tblGrid>
                <a:gridCol w="463494">
                  <a:extLst>
                    <a:ext uri="{9D8B030D-6E8A-4147-A177-3AD203B41FA5}">
                      <a16:colId xmlns:a16="http://schemas.microsoft.com/office/drawing/2014/main" val="3111080311"/>
                    </a:ext>
                  </a:extLst>
                </a:gridCol>
                <a:gridCol w="1300772">
                  <a:extLst>
                    <a:ext uri="{9D8B030D-6E8A-4147-A177-3AD203B41FA5}">
                      <a16:colId xmlns:a16="http://schemas.microsoft.com/office/drawing/2014/main" val="1159738318"/>
                    </a:ext>
                  </a:extLst>
                </a:gridCol>
                <a:gridCol w="493397">
                  <a:extLst>
                    <a:ext uri="{9D8B030D-6E8A-4147-A177-3AD203B41FA5}">
                      <a16:colId xmlns:a16="http://schemas.microsoft.com/office/drawing/2014/main" val="1157085376"/>
                    </a:ext>
                  </a:extLst>
                </a:gridCol>
                <a:gridCol w="4021922">
                  <a:extLst>
                    <a:ext uri="{9D8B030D-6E8A-4147-A177-3AD203B41FA5}">
                      <a16:colId xmlns:a16="http://schemas.microsoft.com/office/drawing/2014/main" val="1885992662"/>
                    </a:ext>
                  </a:extLst>
                </a:gridCol>
                <a:gridCol w="1480188">
                  <a:extLst>
                    <a:ext uri="{9D8B030D-6E8A-4147-A177-3AD203B41FA5}">
                      <a16:colId xmlns:a16="http://schemas.microsoft.com/office/drawing/2014/main" val="787600818"/>
                    </a:ext>
                  </a:extLst>
                </a:gridCol>
              </a:tblGrid>
              <a:tr h="294297">
                <a:tc gridSpan="5">
                  <a:txBody>
                    <a:bodyPr/>
                    <a:lstStyle/>
                    <a:p>
                      <a:pPr algn="l" fontAlgn="ctr"/>
                      <a:r>
                        <a:rPr lang="en-US" sz="1800" u="none" strike="noStrike" dirty="0">
                          <a:effectLst/>
                        </a:rPr>
                        <a:t>MOT and Venture Business (An Intensive Course)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12182"/>
                  </a:ext>
                </a:extLst>
              </a:tr>
              <a:tr h="294297">
                <a:tc gridSpan="5">
                  <a:txBody>
                    <a:bodyPr/>
                    <a:lstStyle/>
                    <a:p>
                      <a:pPr algn="l" fontAlgn="ctr"/>
                      <a:r>
                        <a:rPr lang="en-US" sz="1800" u="none" strike="noStrike" dirty="0">
                          <a:effectLst/>
                        </a:rPr>
                        <a:t>08:50-16:20, Saturday and Sunday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8461256"/>
                  </a:ext>
                </a:extLst>
              </a:tr>
              <a:tr h="294297">
                <a:tc>
                  <a:txBody>
                    <a:bodyPr/>
                    <a:lstStyle/>
                    <a:p>
                      <a:pPr algn="ctr" fontAlgn="ctr"/>
                      <a:r>
                        <a:rPr lang="en-US" sz="1800" u="none" strike="noStrike" dirty="0">
                          <a:effectLst/>
                        </a:rPr>
                        <a:t>No.</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gridSpan="2">
                  <a:txBody>
                    <a:bodyPr/>
                    <a:lstStyle/>
                    <a:p>
                      <a:pPr algn="ctr" fontAlgn="ctr"/>
                      <a:r>
                        <a:rPr lang="en-US" sz="1800" u="none" strike="noStrike" dirty="0">
                          <a:effectLst/>
                        </a:rPr>
                        <a:t>Date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gridSpan="2">
                  <a:txBody>
                    <a:bodyPr/>
                    <a:lstStyle/>
                    <a:p>
                      <a:pPr algn="ctr" fontAlgn="ctr"/>
                      <a:r>
                        <a:rPr lang="en-US" sz="1800" u="none" strike="noStrike" dirty="0">
                          <a:effectLst/>
                        </a:rPr>
                        <a:t>Lecture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extLst>
                  <a:ext uri="{0D108BD9-81ED-4DB2-BD59-A6C34878D82A}">
                    <a16:rowId xmlns:a16="http://schemas.microsoft.com/office/drawing/2014/main" val="1183186168"/>
                  </a:ext>
                </a:extLst>
              </a:tr>
              <a:tr h="294297">
                <a:tc>
                  <a:txBody>
                    <a:bodyPr/>
                    <a:lstStyle/>
                    <a:p>
                      <a:pPr algn="ct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Outlines and Introduction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664124302"/>
                  </a:ext>
                </a:extLst>
              </a:tr>
              <a:tr h="294297">
                <a:tc>
                  <a:txBody>
                    <a:bodyPr/>
                    <a:lstStyle/>
                    <a:p>
                      <a:pPr algn="ct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The evolution of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159942664"/>
                  </a:ext>
                </a:extLst>
              </a:tr>
              <a:tr h="294297">
                <a:tc>
                  <a:txBody>
                    <a:bodyPr/>
                    <a:lstStyle/>
                    <a:p>
                      <a:pPr algn="ctr" fontAlgn="ctr"/>
                      <a:r>
                        <a:rPr lang="en-US" altLang="ja-JP" sz="1800" u="none" strike="noStrike" dirty="0">
                          <a:effectLst/>
                        </a:rPr>
                        <a:t>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Key Issues in Corporate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66683704"/>
                  </a:ext>
                </a:extLst>
              </a:tr>
              <a:tr h="294297">
                <a:tc>
                  <a:txBody>
                    <a:bodyPr/>
                    <a:lstStyle/>
                    <a:p>
                      <a:pPr algn="ctr" fontAlgn="ctr"/>
                      <a:r>
                        <a:rPr lang="en-US" altLang="ja-JP" sz="1800" u="none" strike="noStrike" dirty="0">
                          <a:effectLst/>
                        </a:rPr>
                        <a:t>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Break-Even Point Analysis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723274852"/>
                  </a:ext>
                </a:extLst>
              </a:tr>
              <a:tr h="294297">
                <a:tc>
                  <a:txBody>
                    <a:bodyPr/>
                    <a:lstStyle/>
                    <a:p>
                      <a:pPr algn="ctr" fontAlgn="ctr"/>
                      <a:r>
                        <a:rPr lang="en-US" altLang="ja-JP" sz="1800" u="none" strike="noStrike" dirty="0">
                          <a:effectLst/>
                        </a:rPr>
                        <a:t>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Cost Benefit Analysis and Ethics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000512510"/>
                  </a:ext>
                </a:extLst>
              </a:tr>
              <a:tr h="294297">
                <a:tc>
                  <a:txBody>
                    <a:bodyPr/>
                    <a:lstStyle/>
                    <a:p>
                      <a:pPr algn="ctr" fontAlgn="ctr"/>
                      <a:r>
                        <a:rPr lang="en-US" altLang="ja-JP" sz="1800" u="none" strike="noStrike" dirty="0">
                          <a:effectLst/>
                        </a:rPr>
                        <a:t>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Stock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693630138"/>
                  </a:ext>
                </a:extLst>
              </a:tr>
              <a:tr h="294297">
                <a:tc>
                  <a:txBody>
                    <a:bodyPr/>
                    <a:lstStyle/>
                    <a:p>
                      <a:pPr algn="ctr" fontAlgn="ctr"/>
                      <a:r>
                        <a:rPr lang="en-US" altLang="ja-JP" sz="1800" u="none" strike="noStrike" dirty="0">
                          <a:effectLst/>
                        </a:rPr>
                        <a:t>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Case Studies and Group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300617916"/>
                  </a:ext>
                </a:extLst>
              </a:tr>
              <a:tr h="294297">
                <a:tc>
                  <a:txBody>
                    <a:bodyPr/>
                    <a:lstStyle/>
                    <a:p>
                      <a:pPr algn="ctr" fontAlgn="ctr"/>
                      <a:r>
                        <a:rPr lang="en-US" altLang="ja-JP" sz="1800" u="none" strike="noStrike" dirty="0">
                          <a:effectLst/>
                        </a:rPr>
                        <a:t>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Kaizen and Quality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27476719"/>
                  </a:ext>
                </a:extLst>
              </a:tr>
              <a:tr h="294297">
                <a:tc>
                  <a:txBody>
                    <a:bodyPr/>
                    <a:lstStyle/>
                    <a:p>
                      <a:pPr algn="ctr" fontAlgn="ctr"/>
                      <a:r>
                        <a:rPr lang="en-US" altLang="ja-JP" sz="1800" u="none" strike="noStrike" dirty="0">
                          <a:effectLst/>
                        </a:rPr>
                        <a:t>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Motivation (self Learning)</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152896092"/>
                  </a:ext>
                </a:extLst>
              </a:tr>
              <a:tr h="294297">
                <a:tc>
                  <a:txBody>
                    <a:bodyPr/>
                    <a:lstStyle/>
                    <a:p>
                      <a:pPr algn="ctr" fontAlgn="ctr"/>
                      <a:r>
                        <a:rPr lang="en-US" altLang="ja-JP" sz="1800" u="none" strike="noStrike" dirty="0">
                          <a:effectLst/>
                        </a:rPr>
                        <a:t>10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Organization Structure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79529942"/>
                  </a:ext>
                </a:extLst>
              </a:tr>
              <a:tr h="294297">
                <a:tc>
                  <a:txBody>
                    <a:bodyPr/>
                    <a:lstStyle/>
                    <a:p>
                      <a:pPr algn="ctr" fontAlgn="ctr"/>
                      <a:r>
                        <a:rPr lang="en-US" altLang="ja-JP" sz="1800" u="none" strike="noStrike" dirty="0">
                          <a:effectLst/>
                        </a:rPr>
                        <a:t>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Decision-making and Strategy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624636837"/>
                  </a:ext>
                </a:extLst>
              </a:tr>
              <a:tr h="294297">
                <a:tc>
                  <a:txBody>
                    <a:bodyPr/>
                    <a:lstStyle/>
                    <a:p>
                      <a:pPr algn="ct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Leadership</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08568928"/>
                  </a:ext>
                </a:extLst>
              </a:tr>
              <a:tr h="294297">
                <a:tc>
                  <a:txBody>
                    <a:bodyPr/>
                    <a:lstStyle/>
                    <a:p>
                      <a:pPr algn="ctr" fontAlgn="ctr"/>
                      <a:r>
                        <a:rPr lang="en-US" altLang="ja-JP" sz="1800" u="none" strike="noStrike" dirty="0">
                          <a:effectLst/>
                        </a:rPr>
                        <a:t>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Business Plan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792640606"/>
                  </a:ext>
                </a:extLst>
              </a:tr>
              <a:tr h="294297">
                <a:tc>
                  <a:txBody>
                    <a:bodyPr/>
                    <a:lstStyle/>
                    <a:p>
                      <a:pPr algn="ctr" fontAlgn="ctr"/>
                      <a:r>
                        <a:rPr lang="en-US" altLang="ja-JP" sz="1800" u="none" strike="noStrike" dirty="0">
                          <a:effectLst/>
                        </a:rPr>
                        <a:t>14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Entrepreneur and Venture Business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26823798"/>
                  </a:ext>
                </a:extLst>
              </a:tr>
              <a:tr h="294297">
                <a:tc>
                  <a:txBody>
                    <a:bodyPr/>
                    <a:lstStyle/>
                    <a:p>
                      <a:pPr algn="ctr" fontAlgn="ctr"/>
                      <a:r>
                        <a:rPr lang="en-US" altLang="ja-JP" sz="1800" u="none" strike="noStrike" dirty="0">
                          <a:effectLst/>
                        </a:rPr>
                        <a:t>15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Presentation and/or Final Examination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40526671"/>
                  </a:ext>
                </a:extLst>
              </a:tr>
              <a:tr h="294297">
                <a:tc>
                  <a:txBody>
                    <a:bodyPr/>
                    <a:lstStyle/>
                    <a:p>
                      <a:pPr algn="ctr" fontAlgn="ctr"/>
                      <a:r>
                        <a:rPr lang="en-US" altLang="ja-JP" sz="1800" u="none" strike="noStrike" dirty="0">
                          <a:effectLst/>
                        </a:rPr>
                        <a:t>16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Review and Free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15978067"/>
                  </a:ext>
                </a:extLst>
              </a:tr>
            </a:tbl>
          </a:graphicData>
        </a:graphic>
      </p:graphicFrame>
    </p:spTree>
    <p:extLst>
      <p:ext uri="{BB962C8B-B14F-4D97-AF65-F5344CB8AC3E}">
        <p14:creationId xmlns:p14="http://schemas.microsoft.com/office/powerpoint/2010/main" val="2513184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sz="3600" dirty="0">
                <a:solidFill>
                  <a:prstClr val="black"/>
                </a:solidFill>
                <a:latin typeface="Century Schoolbook"/>
                <a:ea typeface="ＭＳ Ｐ明朝" panose="02020600040205080304" pitchFamily="18" charset="-128"/>
              </a:rPr>
              <a:t>4. Myth of Entrepreneurship</a:t>
            </a:r>
            <a:endParaRPr kumimoji="1" lang="ja-JP" altLang="en-US" dirty="0"/>
          </a:p>
        </p:txBody>
      </p:sp>
      <p:sp>
        <p:nvSpPr>
          <p:cNvPr id="3" name="コンテンツ プレースホルダー 2"/>
          <p:cNvSpPr>
            <a:spLocks noGrp="1"/>
          </p:cNvSpPr>
          <p:nvPr>
            <p:ph idx="1"/>
          </p:nvPr>
        </p:nvSpPr>
        <p:spPr>
          <a:xfrm>
            <a:off x="539552" y="1628800"/>
            <a:ext cx="7886700" cy="4392488"/>
          </a:xfrm>
        </p:spPr>
        <p:txBody>
          <a:bodyPr/>
          <a:lstStyle/>
          <a:p>
            <a:pPr eaLnBrk="1" fontAlgn="auto" hangingPunct="1">
              <a:spcBef>
                <a:spcPts val="0"/>
              </a:spcBef>
              <a:spcAft>
                <a:spcPts val="0"/>
              </a:spcAft>
            </a:pPr>
            <a:r>
              <a:rPr lang="en-US" altLang="ja-JP" sz="2800" dirty="0">
                <a:solidFill>
                  <a:srgbClr val="FF0000"/>
                </a:solidFill>
                <a:latin typeface="Century Schoolbook"/>
                <a:ea typeface="ＭＳ Ｐ明朝" panose="02020600040205080304" pitchFamily="18" charset="-128"/>
              </a:rPr>
              <a:t>Myth 7: Entrepreneurs are motivated solely by the quest for the almighty dollar.</a:t>
            </a: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Reality: Entrepreneurs seeking high potential ventures are more driven by building enterprises and realizing long term capital gains than by instant gratification through high salaries and perks. Feeling in control of their own destinies, and realizing their vision and dreams, are also powerful motivators. Money is viewed as a tool and a way of keeping score.</a:t>
            </a:r>
          </a:p>
          <a:p>
            <a:pPr marL="0" indent="0">
              <a:buNone/>
            </a:pPr>
            <a:endParaRPr kumimoji="1" lang="ja-JP" altLang="en-US" dirty="0"/>
          </a:p>
        </p:txBody>
      </p:sp>
    </p:spTree>
    <p:extLst>
      <p:ext uri="{BB962C8B-B14F-4D97-AF65-F5344CB8AC3E}">
        <p14:creationId xmlns:p14="http://schemas.microsoft.com/office/powerpoint/2010/main" val="610411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sz="3600" dirty="0">
                <a:solidFill>
                  <a:prstClr val="black"/>
                </a:solidFill>
                <a:latin typeface="Century Schoolbook"/>
                <a:ea typeface="ＭＳ Ｐ明朝" panose="02020600040205080304" pitchFamily="18" charset="-128"/>
              </a:rPr>
              <a:t>4. Myth of Entrepreneurship</a:t>
            </a:r>
            <a:endParaRPr kumimoji="1" lang="ja-JP" altLang="en-US" dirty="0"/>
          </a:p>
        </p:txBody>
      </p:sp>
      <p:sp>
        <p:nvSpPr>
          <p:cNvPr id="3" name="コンテンツ プレースホルダー 2"/>
          <p:cNvSpPr>
            <a:spLocks noGrp="1"/>
          </p:cNvSpPr>
          <p:nvPr>
            <p:ph idx="1"/>
          </p:nvPr>
        </p:nvSpPr>
        <p:spPr>
          <a:xfrm>
            <a:off x="539552" y="1628800"/>
            <a:ext cx="7886700" cy="4392488"/>
          </a:xfrm>
        </p:spPr>
        <p:txBody>
          <a:bodyPr/>
          <a:lstStyle/>
          <a:p>
            <a:pPr eaLnBrk="1" fontAlgn="auto" hangingPunct="1">
              <a:spcBef>
                <a:spcPts val="0"/>
              </a:spcBef>
              <a:spcAft>
                <a:spcPts val="0"/>
              </a:spcAft>
            </a:pPr>
            <a:r>
              <a:rPr lang="en-US" altLang="ja-JP" sz="2800" dirty="0">
                <a:solidFill>
                  <a:srgbClr val="FF0000"/>
                </a:solidFill>
                <a:latin typeface="Century Schoolbook"/>
                <a:ea typeface="ＭＳ Ｐ明朝" panose="02020600040205080304" pitchFamily="18" charset="-128"/>
              </a:rPr>
              <a:t>Myth 8: Entrepreneurs seek power and control over others.</a:t>
            </a: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Reality: Successful entrepreneurs are driven by the quest for responsibility, achievement, and results, rather than for power for its own sake. By virtue of their accomplishments, they may be powerful and influential, but these are more the by-products of the entrepreneurial process than a driving force behind it.</a:t>
            </a:r>
          </a:p>
        </p:txBody>
      </p:sp>
    </p:spTree>
    <p:extLst>
      <p:ext uri="{BB962C8B-B14F-4D97-AF65-F5344CB8AC3E}">
        <p14:creationId xmlns:p14="http://schemas.microsoft.com/office/powerpoint/2010/main" val="1397445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sz="3600" dirty="0">
                <a:solidFill>
                  <a:prstClr val="black"/>
                </a:solidFill>
                <a:latin typeface="Century Schoolbook"/>
                <a:ea typeface="ＭＳ Ｐ明朝" panose="02020600040205080304" pitchFamily="18" charset="-128"/>
              </a:rPr>
              <a:t>4. Myth of Entrepreneurship</a:t>
            </a:r>
            <a:endParaRPr kumimoji="1" lang="ja-JP" altLang="en-US" dirty="0"/>
          </a:p>
        </p:txBody>
      </p:sp>
      <p:sp>
        <p:nvSpPr>
          <p:cNvPr id="3" name="コンテンツ プレースホルダー 2"/>
          <p:cNvSpPr>
            <a:spLocks noGrp="1"/>
          </p:cNvSpPr>
          <p:nvPr>
            <p:ph idx="1"/>
          </p:nvPr>
        </p:nvSpPr>
        <p:spPr>
          <a:xfrm>
            <a:off x="539552" y="1628800"/>
            <a:ext cx="7886700" cy="4392488"/>
          </a:xfrm>
        </p:spPr>
        <p:txBody>
          <a:bodyPr/>
          <a:lstStyle/>
          <a:p>
            <a:pPr eaLnBrk="1" fontAlgn="auto" hangingPunct="1">
              <a:spcBef>
                <a:spcPts val="0"/>
              </a:spcBef>
              <a:spcAft>
                <a:spcPts val="0"/>
              </a:spcAft>
            </a:pPr>
            <a:r>
              <a:rPr lang="en-US" altLang="ja-JP" sz="2800" strike="sngStrike" dirty="0">
                <a:solidFill>
                  <a:srgbClr val="FF0000"/>
                </a:solidFill>
                <a:latin typeface="Century Schoolbook"/>
                <a:ea typeface="ＭＳ Ｐ明朝" panose="02020600040205080304" pitchFamily="18" charset="-128"/>
              </a:rPr>
              <a:t>Myth 9: If an entrepreneur is talented, success will happen in a year or two.</a:t>
            </a:r>
          </a:p>
          <a:p>
            <a:pPr eaLnBrk="1" fontAlgn="auto" hangingPunct="1">
              <a:spcBef>
                <a:spcPts val="0"/>
              </a:spcBef>
              <a:spcAft>
                <a:spcPts val="0"/>
              </a:spcAft>
            </a:pPr>
            <a:r>
              <a:rPr lang="en-US" altLang="ja-JP" sz="2800" strike="sngStrike" dirty="0">
                <a:solidFill>
                  <a:prstClr val="black"/>
                </a:solidFill>
                <a:latin typeface="Century Schoolbook"/>
                <a:ea typeface="ＭＳ Ｐ明朝" panose="02020600040205080304" pitchFamily="18" charset="-128"/>
              </a:rPr>
              <a:t>Reality: An old maxim among venture capitalists says it all: The lemons ripen in two and a half years, but the pearls take seven or eight. Rarely is a new business established solidly in less than three or four years. </a:t>
            </a:r>
          </a:p>
        </p:txBody>
      </p:sp>
    </p:spTree>
    <p:extLst>
      <p:ext uri="{BB962C8B-B14F-4D97-AF65-F5344CB8AC3E}">
        <p14:creationId xmlns:p14="http://schemas.microsoft.com/office/powerpoint/2010/main" val="746907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sz="3600" dirty="0">
                <a:solidFill>
                  <a:prstClr val="black"/>
                </a:solidFill>
                <a:latin typeface="Century Schoolbook"/>
                <a:ea typeface="ＭＳ Ｐ明朝" panose="02020600040205080304" pitchFamily="18" charset="-128"/>
              </a:rPr>
              <a:t>4. Myth of Entrepreneurship</a:t>
            </a:r>
            <a:endParaRPr kumimoji="1" lang="ja-JP" altLang="en-US" dirty="0"/>
          </a:p>
        </p:txBody>
      </p:sp>
      <p:sp>
        <p:nvSpPr>
          <p:cNvPr id="3" name="コンテンツ プレースホルダー 2"/>
          <p:cNvSpPr>
            <a:spLocks noGrp="1"/>
          </p:cNvSpPr>
          <p:nvPr>
            <p:ph idx="1"/>
          </p:nvPr>
        </p:nvSpPr>
        <p:spPr>
          <a:xfrm>
            <a:off x="539552" y="1628800"/>
            <a:ext cx="7886700" cy="2016224"/>
          </a:xfrm>
        </p:spPr>
        <p:txBody>
          <a:bodyPr/>
          <a:lstStyle/>
          <a:p>
            <a:pPr eaLnBrk="1" fontAlgn="auto" hangingPunct="1">
              <a:spcBef>
                <a:spcPts val="0"/>
              </a:spcBef>
              <a:spcAft>
                <a:spcPts val="0"/>
              </a:spcAft>
            </a:pPr>
            <a:r>
              <a:rPr lang="en-US" altLang="ja-JP" sz="2800" dirty="0">
                <a:solidFill>
                  <a:srgbClr val="FF0000"/>
                </a:solidFill>
                <a:latin typeface="Century Schoolbook"/>
                <a:ea typeface="ＭＳ Ｐ明朝" panose="02020600040205080304" pitchFamily="18" charset="-128"/>
              </a:rPr>
              <a:t>Myth 10: Any entrepreneur with a good idea can raise venture capital.</a:t>
            </a: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Reality: The ventures of entrepreneurs with good idea who seek out venture capital,  only 1 to 3 out of 100 are funded.</a:t>
            </a:r>
          </a:p>
          <a:p>
            <a:pPr marL="0" indent="0">
              <a:buNone/>
            </a:pPr>
            <a:endParaRPr kumimoji="1" lang="ja-JP" altLang="en-US" dirty="0"/>
          </a:p>
        </p:txBody>
      </p:sp>
      <p:sp>
        <p:nvSpPr>
          <p:cNvPr id="5" name="コンテンツ プレースホルダー 2"/>
          <p:cNvSpPr txBox="1">
            <a:spLocks/>
          </p:cNvSpPr>
          <p:nvPr/>
        </p:nvSpPr>
        <p:spPr bwMode="auto">
          <a:xfrm>
            <a:off x="522931" y="3684563"/>
            <a:ext cx="7886700"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fontAlgn="auto" hangingPunct="1">
              <a:spcBef>
                <a:spcPts val="0"/>
              </a:spcBef>
              <a:spcAft>
                <a:spcPts val="0"/>
              </a:spcAft>
            </a:pPr>
            <a:r>
              <a:rPr lang="en-US" altLang="ja-JP" sz="2800" dirty="0">
                <a:solidFill>
                  <a:srgbClr val="FF0000"/>
                </a:solidFill>
                <a:latin typeface="Century Schoolbook"/>
                <a:ea typeface="ＭＳ Ｐ明朝" panose="02020600040205080304" pitchFamily="18" charset="-128"/>
              </a:rPr>
              <a:t>Myth 11: If an entrepreneur has enough start-up capital, he or she can’t miss.</a:t>
            </a: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Reality: Too much money at the outset often leads to lack of discipline and impulsive spending that usually result in serious problems and failure.</a:t>
            </a:r>
          </a:p>
        </p:txBody>
      </p:sp>
    </p:spTree>
    <p:extLst>
      <p:ext uri="{BB962C8B-B14F-4D97-AF65-F5344CB8AC3E}">
        <p14:creationId xmlns:p14="http://schemas.microsoft.com/office/powerpoint/2010/main" val="618414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sz="3600" dirty="0">
                <a:solidFill>
                  <a:prstClr val="black"/>
                </a:solidFill>
                <a:latin typeface="Century Schoolbook"/>
                <a:ea typeface="ＭＳ Ｐ明朝" panose="02020600040205080304" pitchFamily="18" charset="-128"/>
              </a:rPr>
              <a:t>4. Myth of Entrepreneurship</a:t>
            </a:r>
            <a:endParaRPr kumimoji="1" lang="ja-JP" altLang="en-US" dirty="0"/>
          </a:p>
        </p:txBody>
      </p:sp>
      <p:sp>
        <p:nvSpPr>
          <p:cNvPr id="3" name="コンテンツ プレースホルダー 2"/>
          <p:cNvSpPr>
            <a:spLocks noGrp="1"/>
          </p:cNvSpPr>
          <p:nvPr>
            <p:ph idx="1"/>
          </p:nvPr>
        </p:nvSpPr>
        <p:spPr>
          <a:xfrm>
            <a:off x="369818" y="1556792"/>
            <a:ext cx="8208912" cy="2376264"/>
          </a:xfrm>
        </p:spPr>
        <p:txBody>
          <a:bodyPr/>
          <a:lstStyle/>
          <a:p>
            <a:pPr eaLnBrk="1" fontAlgn="auto" hangingPunct="1">
              <a:spcBef>
                <a:spcPts val="0"/>
              </a:spcBef>
              <a:spcAft>
                <a:spcPts val="0"/>
              </a:spcAft>
            </a:pPr>
            <a:r>
              <a:rPr lang="en-US" altLang="ja-JP" sz="2800" strike="sngStrike" dirty="0">
                <a:solidFill>
                  <a:srgbClr val="FF0000"/>
                </a:solidFill>
                <a:latin typeface="Century Schoolbook"/>
                <a:ea typeface="ＭＳ Ｐ明朝" panose="02020600040205080304" pitchFamily="18" charset="-128"/>
              </a:rPr>
              <a:t>Myth 12: Entrepreneurs are lone wolves and cannot work with others.</a:t>
            </a:r>
          </a:p>
          <a:p>
            <a:pPr eaLnBrk="1" fontAlgn="auto" hangingPunct="1">
              <a:spcBef>
                <a:spcPts val="0"/>
              </a:spcBef>
              <a:spcAft>
                <a:spcPts val="0"/>
              </a:spcAft>
            </a:pPr>
            <a:r>
              <a:rPr lang="en-US" altLang="ja-JP" sz="2800" strike="sngStrike" dirty="0">
                <a:solidFill>
                  <a:prstClr val="black"/>
                </a:solidFill>
                <a:latin typeface="Century Schoolbook"/>
                <a:ea typeface="ＭＳ Ｐ明朝" panose="02020600040205080304" pitchFamily="18" charset="-128"/>
              </a:rPr>
              <a:t>Reality: The most successful entrepreneur are leaders who build great teams and effective relationships working with peers, directors, investors, key suppliers, and the like.</a:t>
            </a:r>
          </a:p>
          <a:p>
            <a:pPr marL="0" indent="0">
              <a:buNone/>
            </a:pPr>
            <a:endParaRPr kumimoji="1" lang="ja-JP" altLang="en-US" dirty="0"/>
          </a:p>
        </p:txBody>
      </p:sp>
      <p:sp>
        <p:nvSpPr>
          <p:cNvPr id="5" name="コンテンツ プレースホルダー 2"/>
          <p:cNvSpPr txBox="1">
            <a:spLocks/>
          </p:cNvSpPr>
          <p:nvPr/>
        </p:nvSpPr>
        <p:spPr bwMode="auto">
          <a:xfrm>
            <a:off x="369818" y="3933056"/>
            <a:ext cx="8145532"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fontAlgn="auto" hangingPunct="1">
              <a:spcBef>
                <a:spcPts val="0"/>
              </a:spcBef>
              <a:spcAft>
                <a:spcPts val="0"/>
              </a:spcAft>
            </a:pPr>
            <a:r>
              <a:rPr lang="en-US" altLang="ja-JP" sz="2800" strike="sngStrike" dirty="0">
                <a:solidFill>
                  <a:srgbClr val="FF0000"/>
                </a:solidFill>
                <a:latin typeface="Century Schoolbook"/>
                <a:ea typeface="ＭＳ Ｐ明朝" panose="02020600040205080304" pitchFamily="18" charset="-128"/>
              </a:rPr>
              <a:t>Myth 13: Unless you attained 600+ on your SATs or HMATS you’ll never be a successful entrepreneur. </a:t>
            </a:r>
          </a:p>
          <a:p>
            <a:pPr eaLnBrk="1" fontAlgn="auto" hangingPunct="1">
              <a:spcBef>
                <a:spcPts val="0"/>
              </a:spcBef>
              <a:spcAft>
                <a:spcPts val="0"/>
              </a:spcAft>
            </a:pPr>
            <a:r>
              <a:rPr lang="en-US" altLang="ja-JP" sz="2800" strike="sngStrike" dirty="0">
                <a:solidFill>
                  <a:prstClr val="black"/>
                </a:solidFill>
                <a:latin typeface="Century Schoolbook"/>
                <a:ea typeface="ＭＳ Ｐ明朝" panose="02020600040205080304" pitchFamily="18" charset="-128"/>
              </a:rPr>
              <a:t>Reality: Entrepreneurial IQ is a unique combination of creativity, motivation, </a:t>
            </a:r>
          </a:p>
          <a:p>
            <a:pPr eaLnBrk="1" fontAlgn="auto" hangingPunct="1">
              <a:spcBef>
                <a:spcPts val="0"/>
              </a:spcBef>
              <a:spcAft>
                <a:spcPts val="0"/>
              </a:spcAft>
            </a:pPr>
            <a:r>
              <a:rPr lang="en-US" altLang="ja-JP" sz="2800" strike="sngStrike" dirty="0">
                <a:solidFill>
                  <a:prstClr val="black"/>
                </a:solidFill>
                <a:latin typeface="Century Schoolbook"/>
                <a:ea typeface="ＭＳ Ｐ明朝" panose="02020600040205080304" pitchFamily="18" charset="-128"/>
              </a:rPr>
              <a:t>integrity, leadership, team building, analytical ability to deal with ambiguity and adversity.</a:t>
            </a:r>
          </a:p>
        </p:txBody>
      </p:sp>
    </p:spTree>
    <p:extLst>
      <p:ext uri="{BB962C8B-B14F-4D97-AF65-F5344CB8AC3E}">
        <p14:creationId xmlns:p14="http://schemas.microsoft.com/office/powerpoint/2010/main" val="2777749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1325563"/>
          </a:xfrm>
        </p:spPr>
        <p:txBody>
          <a:bodyPr/>
          <a:lstStyle/>
          <a:p>
            <a:pPr algn="ctr"/>
            <a:r>
              <a:rPr lang="en-US" altLang="ja-JP" sz="3600" dirty="0">
                <a:solidFill>
                  <a:prstClr val="black"/>
                </a:solidFill>
                <a:latin typeface="+mn-ea"/>
                <a:ea typeface="+mn-ea"/>
              </a:rPr>
              <a:t>5. Entrepreneur and Intraentrepreneur</a:t>
            </a:r>
            <a:endParaRPr kumimoji="1" lang="ja-JP" altLang="en-US" sz="3600" dirty="0">
              <a:latin typeface="+mn-ea"/>
              <a:ea typeface="+mn-ea"/>
            </a:endParaRPr>
          </a:p>
        </p:txBody>
      </p:sp>
      <p:sp>
        <p:nvSpPr>
          <p:cNvPr id="3" name="コンテンツ プレースホルダー 2"/>
          <p:cNvSpPr>
            <a:spLocks noGrp="1"/>
          </p:cNvSpPr>
          <p:nvPr>
            <p:ph idx="1"/>
          </p:nvPr>
        </p:nvSpPr>
        <p:spPr>
          <a:xfrm>
            <a:off x="369818" y="1556792"/>
            <a:ext cx="8208912" cy="2376264"/>
          </a:xfrm>
        </p:spPr>
        <p:txBody>
          <a:bodyPr/>
          <a:lstStyle/>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Entrepreneur: An individual who establishes a new organization without the benefit of corporate sponsorship.</a:t>
            </a:r>
          </a:p>
          <a:p>
            <a:pPr eaLnBrk="1" fontAlgn="auto" hangingPunct="1">
              <a:spcBef>
                <a:spcPts val="0"/>
              </a:spcBef>
              <a:spcAft>
                <a:spcPts val="0"/>
              </a:spcAft>
            </a:pPr>
            <a:endParaRPr lang="en-US" altLang="ja-JP" sz="2800" dirty="0">
              <a:solidFill>
                <a:prstClr val="black"/>
              </a:solidFill>
              <a:latin typeface="Century Schoolbook"/>
              <a:ea typeface="ＭＳ Ｐ明朝" panose="02020600040205080304" pitchFamily="18" charset="-128"/>
            </a:endParaRPr>
          </a:p>
          <a:p>
            <a:pPr eaLnBrk="1" fontAlgn="auto" hangingPunct="1">
              <a:spcBef>
                <a:spcPts val="0"/>
              </a:spcBef>
              <a:spcAft>
                <a:spcPts val="0"/>
              </a:spcAft>
            </a:pPr>
            <a:r>
              <a:rPr lang="en-US" altLang="ja-JP" sz="2800" dirty="0">
                <a:solidFill>
                  <a:prstClr val="black"/>
                </a:solidFill>
                <a:latin typeface="Century Schoolbook"/>
                <a:ea typeface="ＭＳ Ｐ明朝" panose="02020600040205080304" pitchFamily="18" charset="-128"/>
              </a:rPr>
              <a:t>Intraentrepreneurs: New venture creators working inside big companies.</a:t>
            </a:r>
          </a:p>
          <a:p>
            <a:pPr marL="0" indent="0">
              <a:buNone/>
            </a:pPr>
            <a:endParaRPr kumimoji="1" lang="ja-JP" altLang="en-US" dirty="0"/>
          </a:p>
        </p:txBody>
      </p:sp>
    </p:spTree>
    <p:extLst>
      <p:ext uri="{BB962C8B-B14F-4D97-AF65-F5344CB8AC3E}">
        <p14:creationId xmlns:p14="http://schemas.microsoft.com/office/powerpoint/2010/main" val="749374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543595"/>
          </a:xfrm>
        </p:spPr>
        <p:txBody>
          <a:bodyPr/>
          <a:lstStyle/>
          <a:p>
            <a:pPr algn="ctr" eaLnBrk="1" fontAlgn="auto" hangingPunct="1">
              <a:spcBef>
                <a:spcPts val="0"/>
              </a:spcBef>
              <a:spcAft>
                <a:spcPts val="0"/>
              </a:spcAft>
            </a:pPr>
            <a:r>
              <a:rPr lang="en-US" altLang="ja-JP" sz="3200" dirty="0">
                <a:solidFill>
                  <a:prstClr val="black"/>
                </a:solidFill>
                <a:latin typeface="+mn-ea"/>
                <a:ea typeface="+mn-ea"/>
              </a:rPr>
              <a:t>Mega-Entrepreneurs Who started in Their 20s.</a:t>
            </a:r>
          </a:p>
        </p:txBody>
      </p:sp>
      <p:graphicFrame>
        <p:nvGraphicFramePr>
          <p:cNvPr id="5" name="表 4"/>
          <p:cNvGraphicFramePr>
            <a:graphicFrameLocks noGrp="1"/>
          </p:cNvGraphicFramePr>
          <p:nvPr/>
        </p:nvGraphicFramePr>
        <p:xfrm>
          <a:off x="467544" y="1052736"/>
          <a:ext cx="7560840" cy="5481060"/>
        </p:xfrm>
        <a:graphic>
          <a:graphicData uri="http://schemas.openxmlformats.org/drawingml/2006/table">
            <a:tbl>
              <a:tblPr/>
              <a:tblGrid>
                <a:gridCol w="3173073">
                  <a:extLst>
                    <a:ext uri="{9D8B030D-6E8A-4147-A177-3AD203B41FA5}">
                      <a16:colId xmlns:a16="http://schemas.microsoft.com/office/drawing/2014/main" val="20000"/>
                    </a:ext>
                  </a:extLst>
                </a:gridCol>
                <a:gridCol w="4387767">
                  <a:extLst>
                    <a:ext uri="{9D8B030D-6E8A-4147-A177-3AD203B41FA5}">
                      <a16:colId xmlns:a16="http://schemas.microsoft.com/office/drawing/2014/main" val="20001"/>
                    </a:ext>
                  </a:extLst>
                </a:gridCol>
              </a:tblGrid>
              <a:tr h="353885">
                <a:tc>
                  <a:txBody>
                    <a:bodyPr/>
                    <a:lstStyle/>
                    <a:p>
                      <a:pPr algn="ctr" fontAlgn="ctr"/>
                      <a:r>
                        <a:rPr lang="en-US" sz="2000" b="1" i="0" u="none" strike="noStrike" dirty="0">
                          <a:solidFill>
                            <a:srgbClr val="000000"/>
                          </a:solidFill>
                          <a:latin typeface="ＭＳ Ｐゴシック"/>
                        </a:rPr>
                        <a:t>Entrepreneurial Company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Founder(s)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3885">
                <a:tc>
                  <a:txBody>
                    <a:bodyPr/>
                    <a:lstStyle/>
                    <a:p>
                      <a:pPr algn="ctr" fontAlgn="ctr"/>
                      <a:r>
                        <a:rPr lang="en-US" sz="2000" b="1" i="0" u="none" strike="noStrike" dirty="0">
                          <a:solidFill>
                            <a:srgbClr val="000000"/>
                          </a:solidFill>
                          <a:latin typeface="ＭＳ Ｐゴシック"/>
                        </a:rPr>
                        <a:t>Microsoft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Bill gates and Paul Allen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3885">
                <a:tc>
                  <a:txBody>
                    <a:bodyPr/>
                    <a:lstStyle/>
                    <a:p>
                      <a:pPr algn="ctr" fontAlgn="ctr"/>
                      <a:r>
                        <a:rPr lang="en-US" sz="2000" b="1" i="0" u="none" strike="noStrike" dirty="0">
                          <a:solidFill>
                            <a:srgbClr val="000000"/>
                          </a:solidFill>
                          <a:latin typeface="ＭＳ Ｐゴシック"/>
                        </a:rPr>
                        <a:t>Netscape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Marc Andressen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3885">
                <a:tc>
                  <a:txBody>
                    <a:bodyPr/>
                    <a:lstStyle/>
                    <a:p>
                      <a:pPr algn="ctr" fontAlgn="ctr"/>
                      <a:r>
                        <a:rPr lang="en-US" sz="2000" b="1" i="0" u="none" strike="noStrike" dirty="0">
                          <a:solidFill>
                            <a:srgbClr val="000000"/>
                          </a:solidFill>
                          <a:latin typeface="ＭＳ Ｐゴシック"/>
                        </a:rPr>
                        <a:t>dell Computers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Michael Dell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3885">
                <a:tc>
                  <a:txBody>
                    <a:bodyPr/>
                    <a:lstStyle/>
                    <a:p>
                      <a:pPr algn="ctr" fontAlgn="ctr"/>
                      <a:r>
                        <a:rPr lang="en-US" sz="2000" b="1" i="0" u="none" strike="noStrike" dirty="0">
                          <a:solidFill>
                            <a:srgbClr val="000000"/>
                          </a:solidFill>
                          <a:latin typeface="ＭＳ Ｐゴシック"/>
                        </a:rPr>
                        <a:t>Gateway 2000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Ted Waitt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3885">
                <a:tc>
                  <a:txBody>
                    <a:bodyPr/>
                    <a:lstStyle/>
                    <a:p>
                      <a:pPr algn="ctr" fontAlgn="ctr"/>
                      <a:r>
                        <a:rPr lang="en-US" sz="2000" b="1" i="0" u="none" strike="noStrike" dirty="0">
                          <a:solidFill>
                            <a:srgbClr val="000000"/>
                          </a:solidFill>
                          <a:latin typeface="ＭＳ Ｐゴシック"/>
                        </a:rPr>
                        <a:t>Mccaw Cellilar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Craig McCaw</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3885">
                <a:tc>
                  <a:txBody>
                    <a:bodyPr/>
                    <a:lstStyle/>
                    <a:p>
                      <a:pPr algn="ctr" fontAlgn="ctr"/>
                      <a:r>
                        <a:rPr lang="en-US" sz="2000" b="1" i="0" u="none" strike="noStrike" dirty="0">
                          <a:solidFill>
                            <a:srgbClr val="000000"/>
                          </a:solidFill>
                          <a:latin typeface="ＭＳ Ｐゴシック"/>
                        </a:rPr>
                        <a:t>Apple Computers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Steve Jobs and Steve Woznaik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12994">
                <a:tc>
                  <a:txBody>
                    <a:bodyPr/>
                    <a:lstStyle/>
                    <a:p>
                      <a:pPr algn="ctr" fontAlgn="ctr"/>
                      <a:r>
                        <a:rPr lang="en-US" sz="2000" b="1" i="0" u="none" strike="noStrike" dirty="0">
                          <a:solidFill>
                            <a:srgbClr val="000000"/>
                          </a:solidFill>
                          <a:latin typeface="ＭＳ Ｐゴシック"/>
                        </a:rPr>
                        <a:t>Digital Equipment Corporation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Ken and Stan Olsen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53885">
                <a:tc>
                  <a:txBody>
                    <a:bodyPr/>
                    <a:lstStyle/>
                    <a:p>
                      <a:pPr algn="ctr" fontAlgn="ctr"/>
                      <a:r>
                        <a:rPr lang="en-US" sz="2000" b="1" i="0" u="none" strike="noStrike" dirty="0">
                          <a:solidFill>
                            <a:srgbClr val="000000"/>
                          </a:solidFill>
                          <a:latin typeface="ＭＳ Ｐゴシック"/>
                        </a:rPr>
                        <a:t>Federal Express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Fred Smith</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3885">
                <a:tc>
                  <a:txBody>
                    <a:bodyPr/>
                    <a:lstStyle/>
                    <a:p>
                      <a:pPr algn="ctr" fontAlgn="ctr"/>
                      <a:r>
                        <a:rPr lang="en-US" sz="2000" b="1" i="0" u="none" strike="noStrike" dirty="0">
                          <a:solidFill>
                            <a:srgbClr val="000000"/>
                          </a:solidFill>
                          <a:latin typeface="ＭＳ Ｐゴシック"/>
                        </a:rPr>
                        <a:t>Genentech</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Robert Swanson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53885">
                <a:tc>
                  <a:txBody>
                    <a:bodyPr/>
                    <a:lstStyle/>
                    <a:p>
                      <a:pPr algn="ctr" fontAlgn="ctr"/>
                      <a:r>
                        <a:rPr lang="en-US" sz="2000" b="1" i="0" u="none" strike="noStrike" dirty="0">
                          <a:solidFill>
                            <a:srgbClr val="000000"/>
                          </a:solidFill>
                          <a:latin typeface="ＭＳ Ｐゴシック"/>
                        </a:rPr>
                        <a:t>Polaroid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Edward Land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3885">
                <a:tc>
                  <a:txBody>
                    <a:bodyPr/>
                    <a:lstStyle/>
                    <a:p>
                      <a:pPr algn="ctr" fontAlgn="ctr"/>
                      <a:r>
                        <a:rPr lang="en-US" sz="2000" b="1" i="0" u="none" strike="noStrike" dirty="0">
                          <a:solidFill>
                            <a:srgbClr val="000000"/>
                          </a:solidFill>
                          <a:latin typeface="ＭＳ Ｐゴシック"/>
                        </a:rPr>
                        <a:t>Nike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Phil Knight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612994">
                <a:tc>
                  <a:txBody>
                    <a:bodyPr/>
                    <a:lstStyle/>
                    <a:p>
                      <a:pPr algn="ctr" fontAlgn="ctr"/>
                      <a:r>
                        <a:rPr lang="en-US" sz="2000" b="1" i="0" u="none" strike="noStrike" dirty="0">
                          <a:solidFill>
                            <a:srgbClr val="000000"/>
                          </a:solidFill>
                          <a:latin typeface="ＭＳ Ｐゴシック"/>
                        </a:rPr>
                        <a:t>Lotus Development Corporation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Mitch Kapor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53885">
                <a:tc>
                  <a:txBody>
                    <a:bodyPr/>
                    <a:lstStyle/>
                    <a:p>
                      <a:pPr algn="ctr" fontAlgn="ctr"/>
                      <a:r>
                        <a:rPr lang="en-US" sz="2000" b="1" i="0" u="none" strike="noStrike" dirty="0">
                          <a:solidFill>
                            <a:srgbClr val="000000"/>
                          </a:solidFill>
                          <a:latin typeface="ＭＳ Ｐゴシック"/>
                        </a:rPr>
                        <a:t>Ipix.com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ＭＳ Ｐゴシック"/>
                        </a:rPr>
                        <a:t>Kevin McCurdy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34724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pPr algn="ctr"/>
            <a:r>
              <a:rPr lang="en-US" altLang="ja-JP" sz="3600" dirty="0">
                <a:solidFill>
                  <a:prstClr val="black"/>
                </a:solidFill>
                <a:latin typeface="+mn-ea"/>
                <a:ea typeface="+mn-ea"/>
              </a:rPr>
              <a:t>6. Entrepreneur and Innovation</a:t>
            </a:r>
            <a:endParaRPr kumimoji="1" lang="ja-JP" altLang="en-US" sz="3600" dirty="0">
              <a:latin typeface="+mn-ea"/>
              <a:ea typeface="+mn-ea"/>
            </a:endParaRPr>
          </a:p>
        </p:txBody>
      </p:sp>
      <p:graphicFrame>
        <p:nvGraphicFramePr>
          <p:cNvPr id="6" name="表 5"/>
          <p:cNvGraphicFramePr>
            <a:graphicFrameLocks noGrp="1"/>
          </p:cNvGraphicFramePr>
          <p:nvPr/>
        </p:nvGraphicFramePr>
        <p:xfrm>
          <a:off x="323528" y="1412776"/>
          <a:ext cx="8424935" cy="5017090"/>
        </p:xfrm>
        <a:graphic>
          <a:graphicData uri="http://schemas.openxmlformats.org/drawingml/2006/table">
            <a:tbl>
              <a:tblPr/>
              <a:tblGrid>
                <a:gridCol w="1669807">
                  <a:extLst>
                    <a:ext uri="{9D8B030D-6E8A-4147-A177-3AD203B41FA5}">
                      <a16:colId xmlns:a16="http://schemas.microsoft.com/office/drawing/2014/main" val="20000"/>
                    </a:ext>
                  </a:extLst>
                </a:gridCol>
                <a:gridCol w="834903">
                  <a:extLst>
                    <a:ext uri="{9D8B030D-6E8A-4147-A177-3AD203B41FA5}">
                      <a16:colId xmlns:a16="http://schemas.microsoft.com/office/drawing/2014/main" val="20001"/>
                    </a:ext>
                  </a:extLst>
                </a:gridCol>
                <a:gridCol w="2889911">
                  <a:extLst>
                    <a:ext uri="{9D8B030D-6E8A-4147-A177-3AD203B41FA5}">
                      <a16:colId xmlns:a16="http://schemas.microsoft.com/office/drawing/2014/main" val="20002"/>
                    </a:ext>
                  </a:extLst>
                </a:gridCol>
                <a:gridCol w="3030314">
                  <a:extLst>
                    <a:ext uri="{9D8B030D-6E8A-4147-A177-3AD203B41FA5}">
                      <a16:colId xmlns:a16="http://schemas.microsoft.com/office/drawing/2014/main" val="20003"/>
                    </a:ext>
                  </a:extLst>
                </a:gridCol>
              </a:tblGrid>
              <a:tr h="1656184">
                <a:tc rowSpan="2">
                  <a:txBody>
                    <a:bodyPr/>
                    <a:lstStyle/>
                    <a:p>
                      <a:pPr algn="l" fontAlgn="ctr"/>
                      <a:r>
                        <a:rPr lang="en-US" sz="2800" b="0" i="0" u="none" strike="noStrike" dirty="0">
                          <a:solidFill>
                            <a:srgbClr val="000000"/>
                          </a:solidFill>
                          <a:latin typeface="ＭＳ Ｐゴシック"/>
                        </a:rPr>
                        <a:t>Creativity and innovation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2800" b="0" i="0" u="none" strike="noStrike" dirty="0">
                          <a:solidFill>
                            <a:srgbClr val="000000"/>
                          </a:solidFill>
                          <a:latin typeface="ＭＳ Ｐゴシック"/>
                        </a:rPr>
                        <a:t>High</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latin typeface="ＭＳ Ｐゴシック"/>
                        </a:rPr>
                        <a:t>Inventor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latin typeface="ＭＳ Ｐゴシック"/>
                        </a:rPr>
                        <a:t>Entrepreneur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56184">
                <a:tc vMerge="1">
                  <a:txBody>
                    <a:bodyPr/>
                    <a:lstStyle/>
                    <a:p>
                      <a:endParaRPr kumimoji="1" lang="ja-JP" altLang="en-US"/>
                    </a:p>
                  </a:txBody>
                  <a:tcPr/>
                </a:tc>
                <a:tc>
                  <a:txBody>
                    <a:bodyPr/>
                    <a:lstStyle/>
                    <a:p>
                      <a:pPr algn="l" fontAlgn="b"/>
                      <a:r>
                        <a:rPr lang="en-US" sz="2800" b="0" i="0" u="none" strike="noStrike" dirty="0">
                          <a:solidFill>
                            <a:srgbClr val="000000"/>
                          </a:solidFill>
                          <a:latin typeface="ＭＳ Ｐゴシック"/>
                        </a:rPr>
                        <a:t>Low</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latin typeface="ＭＳ Ｐゴシック"/>
                        </a:rPr>
                        <a:t>Promoter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latin typeface="ＭＳ Ｐゴシック"/>
                        </a:rPr>
                        <a:t>Manager, administrator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6597">
                <a:tc>
                  <a:txBody>
                    <a:bodyPr/>
                    <a:lstStyle/>
                    <a:p>
                      <a:pPr algn="l" fontAlgn="ctr"/>
                      <a:r>
                        <a:rPr lang="ja-JP" altLang="en-US" sz="2800" b="0" i="0" u="none" strike="noStrike" dirty="0">
                          <a:solidFill>
                            <a:srgbClr val="000000"/>
                          </a:solidFill>
                          <a:latin typeface="ＭＳ Ｐゴシック"/>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2800" b="0" i="0" u="none" strike="noStrike" dirty="0">
                          <a:solidFill>
                            <a:srgbClr val="000000"/>
                          </a:solidFill>
                          <a:latin typeface="ＭＳ Ｐゴシック"/>
                        </a:rPr>
                        <a:t>　</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2800" b="0" i="0" u="none" strike="noStrike" dirty="0">
                          <a:solidFill>
                            <a:srgbClr val="000000"/>
                          </a:solidFill>
                          <a:latin typeface="ＭＳ Ｐゴシック"/>
                        </a:rPr>
                        <a:t>Low</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800" b="0" i="0" u="none" strike="noStrike" dirty="0">
                          <a:solidFill>
                            <a:srgbClr val="000000"/>
                          </a:solidFill>
                          <a:latin typeface="ＭＳ Ｐゴシック"/>
                        </a:rPr>
                        <a:t>High</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28125">
                <a:tc>
                  <a:txBody>
                    <a:bodyPr/>
                    <a:lstStyle/>
                    <a:p>
                      <a:pPr algn="l" fontAlgn="ctr"/>
                      <a:endParaRPr lang="ja-JP" altLang="en-US" sz="2800" b="0" i="0" u="none" strike="noStrike" dirty="0">
                        <a:solidFill>
                          <a:srgbClr val="000000"/>
                        </a:solidFill>
                        <a:latin typeface="ＭＳ Ｐゴシック"/>
                      </a:endParaRPr>
                    </a:p>
                  </a:txBody>
                  <a:tcPr marL="7620" marR="7620" marT="7620" marB="0" anchor="ctr">
                    <a:lnL>
                      <a:noFill/>
                    </a:lnL>
                    <a:lnR>
                      <a:noFill/>
                    </a:lnR>
                    <a:lnT>
                      <a:noFill/>
                    </a:lnT>
                    <a:lnB>
                      <a:noFill/>
                    </a:lnB>
                  </a:tcPr>
                </a:tc>
                <a:tc>
                  <a:txBody>
                    <a:bodyPr/>
                    <a:lstStyle/>
                    <a:p>
                      <a:pPr algn="l" fontAlgn="ctr"/>
                      <a:r>
                        <a:rPr lang="ja-JP" altLang="en-US" sz="2800" b="0" i="0" u="none" strike="noStrike" dirty="0">
                          <a:solidFill>
                            <a:srgbClr val="000000"/>
                          </a:solidFill>
                          <a:latin typeface="ＭＳ Ｐゴシック"/>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en-US" sz="2800" b="0" i="0" u="none" strike="noStrike" dirty="0">
                          <a:solidFill>
                            <a:srgbClr val="000000"/>
                          </a:solidFill>
                          <a:latin typeface="ＭＳ Ｐゴシック"/>
                        </a:rPr>
                        <a:t>General management skills, business know-how, and networks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8732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pPr algn="ctr"/>
            <a:r>
              <a:rPr lang="en-US" altLang="ja-JP" sz="3600" dirty="0">
                <a:solidFill>
                  <a:prstClr val="black"/>
                </a:solidFill>
                <a:latin typeface="+mn-ea"/>
                <a:ea typeface="+mn-ea"/>
              </a:rPr>
              <a:t>Entrepreneurial Strategy Matrix</a:t>
            </a:r>
          </a:p>
        </p:txBody>
      </p:sp>
      <p:graphicFrame>
        <p:nvGraphicFramePr>
          <p:cNvPr id="4" name="表 3"/>
          <p:cNvGraphicFramePr>
            <a:graphicFrameLocks noGrp="1"/>
          </p:cNvGraphicFramePr>
          <p:nvPr/>
        </p:nvGraphicFramePr>
        <p:xfrm>
          <a:off x="251520" y="1484784"/>
          <a:ext cx="8712968" cy="4581111"/>
        </p:xfrm>
        <a:graphic>
          <a:graphicData uri="http://schemas.openxmlformats.org/drawingml/2006/table">
            <a:tbl>
              <a:tblPr/>
              <a:tblGrid>
                <a:gridCol w="2592288">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2487503">
                  <a:extLst>
                    <a:ext uri="{9D8B030D-6E8A-4147-A177-3AD203B41FA5}">
                      <a16:colId xmlns:a16="http://schemas.microsoft.com/office/drawing/2014/main" val="20002"/>
                    </a:ext>
                  </a:extLst>
                </a:gridCol>
                <a:gridCol w="2769081">
                  <a:extLst>
                    <a:ext uri="{9D8B030D-6E8A-4147-A177-3AD203B41FA5}">
                      <a16:colId xmlns:a16="http://schemas.microsoft.com/office/drawing/2014/main" val="20003"/>
                    </a:ext>
                  </a:extLst>
                </a:gridCol>
              </a:tblGrid>
              <a:tr h="908703">
                <a:tc rowSpan="2">
                  <a:txBody>
                    <a:bodyPr/>
                    <a:lstStyle/>
                    <a:p>
                      <a:pPr algn="l" fontAlgn="ctr"/>
                      <a:r>
                        <a:rPr lang="en-US" sz="2800" b="0" i="0" u="none" strike="noStrike" dirty="0">
                          <a:solidFill>
                            <a:srgbClr val="000000"/>
                          </a:solidFill>
                          <a:latin typeface="ＭＳ Ｐゴシック"/>
                        </a:rPr>
                        <a:t>Innovation (Creating a unique and different product/service)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800" b="0" i="0" u="none" strike="noStrike" dirty="0">
                          <a:solidFill>
                            <a:srgbClr val="000000"/>
                          </a:solidFill>
                          <a:latin typeface="ＭＳ Ｐゴシック"/>
                        </a:rPr>
                        <a:t>High</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latin typeface="ＭＳ Ｐゴシック"/>
                        </a:rPr>
                        <a:t>High innovation Low risk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latin typeface="ＭＳ Ｐゴシック"/>
                        </a:rPr>
                        <a:t>High innovation High risk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38388">
                <a:tc vMerge="1">
                  <a:txBody>
                    <a:bodyPr/>
                    <a:lstStyle/>
                    <a:p>
                      <a:endParaRPr kumimoji="1" lang="ja-JP" altLang="en-US"/>
                    </a:p>
                  </a:txBody>
                  <a:tcPr/>
                </a:tc>
                <a:tc>
                  <a:txBody>
                    <a:bodyPr/>
                    <a:lstStyle/>
                    <a:p>
                      <a:pPr algn="ctr" fontAlgn="b"/>
                      <a:r>
                        <a:rPr lang="en-US" sz="2800" b="0" i="0" u="none" strike="noStrike" dirty="0">
                          <a:solidFill>
                            <a:srgbClr val="000000"/>
                          </a:solidFill>
                          <a:latin typeface="ＭＳ Ｐゴシック"/>
                        </a:rPr>
                        <a:t>Low</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latin typeface="ＭＳ Ｐゴシック"/>
                        </a:rPr>
                        <a:t>Low innovation Low risk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800" b="0" i="0" u="none" strike="noStrike" dirty="0">
                          <a:solidFill>
                            <a:srgbClr val="000000"/>
                          </a:solidFill>
                          <a:latin typeface="ＭＳ Ｐゴシック"/>
                        </a:rPr>
                        <a:t>Low innovation High risk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25317">
                <a:tc>
                  <a:txBody>
                    <a:bodyPr/>
                    <a:lstStyle/>
                    <a:p>
                      <a:pPr algn="l" fontAlgn="ctr"/>
                      <a:r>
                        <a:rPr lang="ja-JP" altLang="en-US" sz="2800" b="0" i="0" u="none" strike="noStrike" dirty="0">
                          <a:solidFill>
                            <a:srgbClr val="000000"/>
                          </a:solidFill>
                          <a:latin typeface="ＭＳ Ｐゴシック"/>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2800" b="0" i="0" u="none" strike="noStrike" dirty="0">
                          <a:solidFill>
                            <a:srgbClr val="000000"/>
                          </a:solidFill>
                          <a:latin typeface="ＭＳ Ｐゴシック"/>
                        </a:rPr>
                        <a:t>　</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2800" b="0" i="0" u="none" strike="noStrike" dirty="0">
                          <a:solidFill>
                            <a:schemeClr val="tx1"/>
                          </a:solidFill>
                          <a:latin typeface="ＭＳ Ｐゴシック"/>
                        </a:rPr>
                        <a:t>Low</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chemeClr val="tx1"/>
                          </a:solidFill>
                          <a:latin typeface="ＭＳ Ｐゴシック"/>
                        </a:rPr>
                        <a:t>High</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08703">
                <a:tc>
                  <a:txBody>
                    <a:bodyPr/>
                    <a:lstStyle/>
                    <a:p>
                      <a:pPr algn="l" fontAlgn="ctr"/>
                      <a:endParaRPr lang="ja-JP" altLang="en-US" sz="2800" b="0" i="0" u="none" strike="noStrike" dirty="0">
                        <a:solidFill>
                          <a:srgbClr val="000000"/>
                        </a:solidFill>
                        <a:latin typeface="ＭＳ Ｐゴシック"/>
                      </a:endParaRPr>
                    </a:p>
                  </a:txBody>
                  <a:tcPr marL="7620" marR="7620" marT="7620" marB="0" anchor="ctr">
                    <a:lnL>
                      <a:noFill/>
                    </a:lnL>
                    <a:lnR>
                      <a:noFill/>
                    </a:lnR>
                    <a:lnT>
                      <a:noFill/>
                    </a:lnT>
                    <a:lnB>
                      <a:noFill/>
                    </a:lnB>
                  </a:tcPr>
                </a:tc>
                <a:tc>
                  <a:txBody>
                    <a:bodyPr/>
                    <a:lstStyle/>
                    <a:p>
                      <a:pPr algn="l" fontAlgn="ctr"/>
                      <a:r>
                        <a:rPr lang="ja-JP" altLang="en-US" sz="2800" b="0" i="0" u="none" strike="noStrike" dirty="0">
                          <a:solidFill>
                            <a:srgbClr val="000000"/>
                          </a:solidFill>
                          <a:latin typeface="ＭＳ Ｐゴシック"/>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2800" b="0" i="0" u="none" strike="noStrike" dirty="0">
                          <a:solidFill>
                            <a:srgbClr val="000000"/>
                          </a:solidFill>
                          <a:latin typeface="ＭＳ Ｐゴシック"/>
                        </a:rPr>
                        <a:t>Risk (Probability of major loss)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0657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pPr algn="ctr"/>
            <a:r>
              <a:rPr lang="en-US" altLang="ja-JP" sz="3600" dirty="0">
                <a:solidFill>
                  <a:prstClr val="black"/>
                </a:solidFill>
                <a:latin typeface="+mn-ea"/>
                <a:ea typeface="+mn-ea"/>
              </a:rPr>
              <a:t>7. Entrepreneurial Q &amp; A</a:t>
            </a:r>
          </a:p>
        </p:txBody>
      </p:sp>
      <p:sp>
        <p:nvSpPr>
          <p:cNvPr id="3" name="正方形/長方形 2"/>
          <p:cNvSpPr/>
          <p:nvPr/>
        </p:nvSpPr>
        <p:spPr>
          <a:xfrm>
            <a:off x="539552" y="1412776"/>
            <a:ext cx="8136904" cy="1200329"/>
          </a:xfrm>
          <a:prstGeom prst="rect">
            <a:avLst/>
          </a:prstGeom>
        </p:spPr>
        <p:txBody>
          <a:bodyPr wrap="square">
            <a:spAutoFit/>
          </a:bodyPr>
          <a:lstStyle/>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Question: What was the hardest lesson you’ve learnt?</a:t>
            </a:r>
          </a:p>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Answer: </a:t>
            </a:r>
          </a:p>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(Tom Stemberg) Take every competitor serious.</a:t>
            </a:r>
          </a:p>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(Judy Wicks) Put every agreement in writing.</a:t>
            </a:r>
          </a:p>
        </p:txBody>
      </p:sp>
      <p:sp>
        <p:nvSpPr>
          <p:cNvPr id="5" name="正方形/長方形 4"/>
          <p:cNvSpPr/>
          <p:nvPr/>
        </p:nvSpPr>
        <p:spPr>
          <a:xfrm>
            <a:off x="467544" y="2852936"/>
            <a:ext cx="7771781" cy="1200329"/>
          </a:xfrm>
          <a:prstGeom prst="rect">
            <a:avLst/>
          </a:prstGeom>
        </p:spPr>
        <p:txBody>
          <a:bodyPr wrap="square">
            <a:spAutoFit/>
          </a:bodyPr>
          <a:lstStyle/>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Question: is Entrepreneurship getting more difficult?</a:t>
            </a:r>
          </a:p>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Answer: (Judy Wicks, White Dog Enterprises) It’s harder to compete with corporations on price, but consumers increasingly appreciate the high quality, creativity, and authenticity entrepreneurs can offer.</a:t>
            </a:r>
          </a:p>
        </p:txBody>
      </p:sp>
    </p:spTree>
    <p:extLst>
      <p:ext uri="{BB962C8B-B14F-4D97-AF65-F5344CB8AC3E}">
        <p14:creationId xmlns:p14="http://schemas.microsoft.com/office/powerpoint/2010/main" val="2988499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3850" y="2276475"/>
            <a:ext cx="8280400" cy="2089150"/>
          </a:xfrm>
        </p:spPr>
        <p:txBody>
          <a:bodyPr/>
          <a:lstStyle/>
          <a:p>
            <a:pPr eaLnBrk="1" hangingPunct="1"/>
            <a:r>
              <a:rPr lang="en-US" altLang="ja-JP" sz="4800" dirty="0">
                <a:solidFill>
                  <a:srgbClr val="00B050"/>
                </a:solidFill>
              </a:rPr>
              <a:t>Topic 14 </a:t>
            </a:r>
            <a:r>
              <a:rPr lang="en-US" altLang="ja-JP" sz="4800" dirty="0"/>
              <a:t>Entrepreneur and Venture Business</a:t>
            </a:r>
            <a:br>
              <a:rPr lang="en-US" altLang="ja-JP" sz="4800" dirty="0">
                <a:solidFill>
                  <a:srgbClr val="000000"/>
                </a:solidFill>
                <a:latin typeface="ＭＳ Ｐゴシック" panose="020B0600070205080204" pitchFamily="50" charset="-128"/>
              </a:rPr>
            </a:br>
            <a:endParaRPr lang="en-US" altLang="ja-JP" sz="4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pPr algn="ctr"/>
            <a:r>
              <a:rPr lang="en-US" altLang="ja-JP" sz="3600" dirty="0">
                <a:solidFill>
                  <a:prstClr val="black"/>
                </a:solidFill>
                <a:latin typeface="+mn-ea"/>
                <a:ea typeface="+mn-ea"/>
              </a:rPr>
              <a:t>Entrepreneurial Q &amp; A</a:t>
            </a:r>
          </a:p>
        </p:txBody>
      </p:sp>
      <p:sp>
        <p:nvSpPr>
          <p:cNvPr id="3" name="正方形/長方形 2"/>
          <p:cNvSpPr/>
          <p:nvPr/>
        </p:nvSpPr>
        <p:spPr>
          <a:xfrm>
            <a:off x="539552" y="1412776"/>
            <a:ext cx="8136904" cy="3139321"/>
          </a:xfrm>
          <a:prstGeom prst="rect">
            <a:avLst/>
          </a:prstGeom>
        </p:spPr>
        <p:txBody>
          <a:bodyPr wrap="square">
            <a:spAutoFit/>
          </a:bodyPr>
          <a:lstStyle/>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Question: What is the one piece of advice you would give to someone starting out?</a:t>
            </a:r>
          </a:p>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Answer: </a:t>
            </a:r>
          </a:p>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(Andra Rush, Rush Trucking) Don’t let anyone steal your dream.</a:t>
            </a:r>
          </a:p>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(Tom Stemberg, Staplers) Do all your planning with the customer firmly in mind.</a:t>
            </a:r>
          </a:p>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(Rhonda Kallman, New Century Brewing) Choose a business you love. You may have to live with it forever.</a:t>
            </a:r>
          </a:p>
          <a:p>
            <a:pPr eaLnBrk="1" fontAlgn="auto" hangingPunct="1">
              <a:spcBef>
                <a:spcPts val="0"/>
              </a:spcBef>
              <a:spcAft>
                <a:spcPts val="0"/>
              </a:spcAft>
            </a:pPr>
            <a:r>
              <a:rPr kumimoji="1" lang="en-US" altLang="ja-JP" dirty="0">
                <a:solidFill>
                  <a:prstClr val="black"/>
                </a:solidFill>
                <a:latin typeface="Century Schoolbook"/>
                <a:ea typeface="ＭＳ Ｐ明朝" panose="02020600040205080304" pitchFamily="18" charset="-128"/>
              </a:rPr>
              <a:t>(James Goodnight, SAS) Avoid the mistakes of the dot-bomb era. Those folks mistook an exit strategy for a business plan. Go into it with the idea of running a business for the long term.</a:t>
            </a:r>
          </a:p>
        </p:txBody>
      </p:sp>
    </p:spTree>
    <p:extLst>
      <p:ext uri="{BB962C8B-B14F-4D97-AF65-F5344CB8AC3E}">
        <p14:creationId xmlns:p14="http://schemas.microsoft.com/office/powerpoint/2010/main" val="11461861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pPr algn="ctr"/>
            <a:r>
              <a:rPr lang="en-US" altLang="ja-JP" sz="3600" dirty="0">
                <a:solidFill>
                  <a:prstClr val="black"/>
                </a:solidFill>
                <a:latin typeface="+mn-ea"/>
                <a:ea typeface="+mn-ea"/>
              </a:rPr>
              <a:t>7. The Valley of Death</a:t>
            </a:r>
          </a:p>
        </p:txBody>
      </p:sp>
      <p:pic>
        <p:nvPicPr>
          <p:cNvPr id="4" name="Picture 8" descr="http://upload.wikimedia.org/wikipedia/commons/5/53/Deathvalleymap.jpg"/>
          <p:cNvPicPr>
            <a:picLocks noChangeAspect="1" noChangeArrowheads="1"/>
          </p:cNvPicPr>
          <p:nvPr/>
        </p:nvPicPr>
        <p:blipFill>
          <a:blip r:embed="rId2" cstate="print"/>
          <a:srcRect/>
          <a:stretch>
            <a:fillRect/>
          </a:stretch>
        </p:blipFill>
        <p:spPr bwMode="auto">
          <a:xfrm>
            <a:off x="2483768" y="1340768"/>
            <a:ext cx="3959646" cy="5039188"/>
          </a:xfrm>
          <a:prstGeom prst="rect">
            <a:avLst/>
          </a:prstGeom>
          <a:noFill/>
          <a:ln w="9525">
            <a:noFill/>
            <a:miter lim="800000"/>
            <a:headEnd/>
            <a:tailEnd/>
          </a:ln>
        </p:spPr>
      </p:pic>
    </p:spTree>
    <p:extLst>
      <p:ext uri="{BB962C8B-B14F-4D97-AF65-F5344CB8AC3E}">
        <p14:creationId xmlns:p14="http://schemas.microsoft.com/office/powerpoint/2010/main" val="8404695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4" descr="Figure 1"/>
          <p:cNvPicPr>
            <a:picLocks noGrp="1" noChangeAspect="1" noChangeArrowheads="1"/>
          </p:cNvPicPr>
          <p:nvPr>
            <p:ph sz="quarter" idx="1"/>
          </p:nvPr>
        </p:nvPicPr>
        <p:blipFill>
          <a:blip r:embed="rId2" cstate="print"/>
          <a:srcRect/>
          <a:stretch>
            <a:fillRect/>
          </a:stretch>
        </p:blipFill>
        <p:spPr>
          <a:xfrm>
            <a:off x="611188" y="549275"/>
            <a:ext cx="8064500" cy="5183188"/>
          </a:xfrm>
          <a:noFill/>
        </p:spPr>
      </p:pic>
      <p:sp>
        <p:nvSpPr>
          <p:cNvPr id="2" name="タイトル 1"/>
          <p:cNvSpPr>
            <a:spLocks noGrp="1"/>
          </p:cNvSpPr>
          <p:nvPr>
            <p:ph type="title"/>
          </p:nvPr>
        </p:nvSpPr>
        <p:spPr/>
        <p:txBody>
          <a:bodyPr/>
          <a:lstStyle/>
          <a:p>
            <a:endParaRPr kumimoji="1" lang="ja-JP" altLang="en-US" dirty="0"/>
          </a:p>
        </p:txBody>
      </p:sp>
    </p:spTree>
    <p:extLst>
      <p:ext uri="{BB962C8B-B14F-4D97-AF65-F5344CB8AC3E}">
        <p14:creationId xmlns:p14="http://schemas.microsoft.com/office/powerpoint/2010/main" val="42792905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sz="quarter" idx="1"/>
          </p:nvPr>
        </p:nvSpPr>
        <p:spPr/>
        <p:txBody>
          <a:bodyPr/>
          <a:lstStyle/>
          <a:p>
            <a:pPr eaLnBrk="1" hangingPunct="1">
              <a:defRPr/>
            </a:pPr>
            <a:r>
              <a:rPr lang="ja-JP" altLang="en-US" sz="4000" dirty="0"/>
              <a:t>Ｔ</a:t>
            </a:r>
            <a:r>
              <a:rPr lang="en-US" altLang="ja-JP" sz="4000" dirty="0"/>
              <a:t>he early-stage capital gap, often called the Valley of Death, between federally funded basic research and venture capital funded later-stage product development. </a:t>
            </a:r>
          </a:p>
        </p:txBody>
      </p:sp>
    </p:spTree>
    <p:extLst>
      <p:ext uri="{BB962C8B-B14F-4D97-AF65-F5344CB8AC3E}">
        <p14:creationId xmlns:p14="http://schemas.microsoft.com/office/powerpoint/2010/main" val="17842644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468313" y="404813"/>
            <a:ext cx="8229600" cy="6119812"/>
          </a:xfrm>
        </p:spPr>
        <p:txBody>
          <a:bodyPr/>
          <a:lstStyle/>
          <a:p>
            <a:pPr eaLnBrk="1" hangingPunct="1">
              <a:defRPr/>
            </a:pPr>
            <a:r>
              <a:rPr lang="en-US" altLang="ja-JP" sz="4000" dirty="0"/>
              <a:t>The term “Valley of Death” has come to describe the period of transition when a developing technology is deemed promising, but too new to validate its commercial potential and thereby attract the capital necessary for its continued development.</a:t>
            </a:r>
            <a:endParaRPr lang="ja-JP" altLang="en-US" sz="4000" dirty="0"/>
          </a:p>
        </p:txBody>
      </p:sp>
    </p:spTree>
    <p:extLst>
      <p:ext uri="{BB962C8B-B14F-4D97-AF65-F5344CB8AC3E}">
        <p14:creationId xmlns:p14="http://schemas.microsoft.com/office/powerpoint/2010/main" val="14271692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395288" y="1052513"/>
            <a:ext cx="8229600" cy="1757362"/>
          </a:xfrm>
        </p:spPr>
        <p:txBody>
          <a:bodyPr>
            <a:normAutofit/>
          </a:bodyPr>
          <a:lstStyle/>
          <a:p>
            <a:pPr eaLnBrk="1" hangingPunct="1">
              <a:defRPr/>
            </a:pPr>
            <a:r>
              <a:rPr lang="en-US" altLang="ja-JP" sz="3600" dirty="0"/>
              <a:t>Only 0.03% of VC funding goes into the seed stage due to the very high risk of failure.</a:t>
            </a:r>
            <a:endParaRPr lang="ja-JP" altLang="en-US" sz="3600" dirty="0"/>
          </a:p>
        </p:txBody>
      </p:sp>
      <p:sp>
        <p:nvSpPr>
          <p:cNvPr id="5" name="コンテンツ プレースホルダ 2"/>
          <p:cNvSpPr txBox="1">
            <a:spLocks/>
          </p:cNvSpPr>
          <p:nvPr/>
        </p:nvSpPr>
        <p:spPr bwMode="auto">
          <a:xfrm>
            <a:off x="323528" y="2996952"/>
            <a:ext cx="8229600" cy="2189410"/>
          </a:xfrm>
          <a:prstGeom prst="rect">
            <a:avLst/>
          </a:prstGeom>
          <a:noFill/>
          <a:ln w="9525">
            <a:noFill/>
            <a:miter lim="800000"/>
            <a:headEnd/>
            <a:tailEnd/>
          </a:ln>
          <a:effectLst/>
        </p:spPr>
        <p:txBody>
          <a:bodyPr/>
          <a:lstStyle/>
          <a:p>
            <a:pPr marL="342900" indent="-342900" eaLnBrk="1" fontAlgn="auto" hangingPunct="1">
              <a:spcBef>
                <a:spcPct val="20000"/>
              </a:spcBef>
              <a:spcAft>
                <a:spcPts val="0"/>
              </a:spcAft>
              <a:buClr>
                <a:srgbClr val="D2611C"/>
              </a:buClr>
              <a:buFontTx/>
              <a:buBlip>
                <a:blip r:embed="rId2"/>
              </a:buBlip>
              <a:defRPr/>
            </a:pPr>
            <a:r>
              <a:rPr kumimoji="1" lang="en-US" altLang="ja-JP" sz="3600" dirty="0">
                <a:solidFill>
                  <a:prstClr val="black"/>
                </a:solidFill>
                <a:latin typeface="Century Schoolbook"/>
                <a:ea typeface="ＭＳ Ｐ明朝" panose="02020600040205080304" pitchFamily="18" charset="-128"/>
              </a:rPr>
              <a:t>Between 1986 and 2008, VC biotech investors averaged net returns of 20.7%, although suffering a loss in 2008.</a:t>
            </a:r>
            <a:endParaRPr kumimoji="1" lang="ja-JP" altLang="en-US" sz="3600" dirty="0">
              <a:solidFill>
                <a:prstClr val="black"/>
              </a:solidFill>
              <a:latin typeface="Century Schoolbook"/>
              <a:ea typeface="ＭＳ Ｐ明朝" panose="02020600040205080304" pitchFamily="18" charset="-128"/>
            </a:endParaRPr>
          </a:p>
          <a:p>
            <a:pPr marL="342900" indent="-342900" eaLnBrk="1" fontAlgn="auto" hangingPunct="1">
              <a:spcBef>
                <a:spcPct val="20000"/>
              </a:spcBef>
              <a:spcAft>
                <a:spcPts val="0"/>
              </a:spcAft>
              <a:buClr>
                <a:srgbClr val="D2611C"/>
              </a:buClr>
              <a:buFont typeface="Wingdings" pitchFamily="2" charset="2"/>
              <a:buBlip>
                <a:blip r:embed="rId2"/>
              </a:buBlip>
              <a:defRPr/>
            </a:pPr>
            <a:endParaRPr kumimoji="1" lang="ja-JP" altLang="en-US" sz="3200" kern="0" dirty="0">
              <a:solidFill>
                <a:prstClr val="black"/>
              </a:solidFill>
              <a:effectLst>
                <a:outerShdw blurRad="38100" dist="38100" dir="2700000" algn="tl">
                  <a:srgbClr val="000000"/>
                </a:outerShdw>
              </a:effectLst>
              <a:latin typeface="Century Schoolbook"/>
              <a:ea typeface="ＭＳ Ｐ明朝" panose="02020600040205080304" pitchFamily="18" charset="-128"/>
            </a:endParaRPr>
          </a:p>
        </p:txBody>
      </p:sp>
    </p:spTree>
    <p:extLst>
      <p:ext uri="{BB962C8B-B14F-4D97-AF65-F5344CB8AC3E}">
        <p14:creationId xmlns:p14="http://schemas.microsoft.com/office/powerpoint/2010/main" val="15948059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eaLnBrk="1" hangingPunct="1">
              <a:defRPr/>
            </a:pPr>
            <a:r>
              <a:rPr lang="en-US" altLang="ja-JP" dirty="0"/>
              <a:t>Solutions to The Valley of Death</a:t>
            </a:r>
          </a:p>
        </p:txBody>
      </p:sp>
      <p:sp>
        <p:nvSpPr>
          <p:cNvPr id="23555" name="Rectangle 3"/>
          <p:cNvSpPr>
            <a:spLocks noGrp="1" noChangeArrowheads="1"/>
          </p:cNvSpPr>
          <p:nvPr>
            <p:ph sz="quarter" idx="1"/>
          </p:nvPr>
        </p:nvSpPr>
        <p:spPr/>
        <p:txBody>
          <a:bodyPr/>
          <a:lstStyle/>
          <a:p>
            <a:pPr eaLnBrk="1" hangingPunct="1">
              <a:defRPr/>
            </a:pPr>
            <a:r>
              <a:rPr lang="en-US" altLang="ja-JP" sz="2800" i="1" dirty="0"/>
              <a:t>To cross this Valley of Death, the United States has developed a range of programs, including awards for innovation. Two of these award programs are the Advanced Technology Program (ATP) and the Small Business Innovation Research Program (SBIR, a two-phase program that provides small awards to encourage innovation from small companies (i.e., fewer than 500 employees).</a:t>
            </a:r>
            <a:r>
              <a:rPr lang="en-US" altLang="ja-JP" sz="2800" dirty="0"/>
              <a:t> </a:t>
            </a:r>
          </a:p>
        </p:txBody>
      </p:sp>
    </p:spTree>
    <p:extLst>
      <p:ext uri="{BB962C8B-B14F-4D97-AF65-F5344CB8AC3E}">
        <p14:creationId xmlns:p14="http://schemas.microsoft.com/office/powerpoint/2010/main" val="30024006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Grp="1" noChangeArrowheads="1"/>
          </p:cNvSpPr>
          <p:nvPr>
            <p:ph type="title"/>
          </p:nvPr>
        </p:nvSpPr>
        <p:spPr>
          <a:xfrm>
            <a:off x="539552" y="5661248"/>
            <a:ext cx="8229600" cy="432048"/>
          </a:xfrm>
        </p:spPr>
        <p:txBody>
          <a:bodyPr>
            <a:normAutofit fontScale="90000"/>
          </a:bodyPr>
          <a:lstStyle/>
          <a:p>
            <a:pPr eaLnBrk="1" hangingPunct="1">
              <a:defRPr/>
            </a:pPr>
            <a:r>
              <a:rPr lang="en-US" altLang="ja-JP" sz="1400" dirty="0">
                <a:solidFill>
                  <a:schemeClr val="tx1"/>
                </a:solidFill>
              </a:rPr>
              <a:t>Estimated distribution of funding sources for early-stage technology development.</a:t>
            </a:r>
            <a:r>
              <a:rPr lang="en-US" altLang="ja-JP" dirty="0">
                <a:solidFill>
                  <a:schemeClr val="tx1"/>
                </a:solidFill>
              </a:rPr>
              <a:t> </a:t>
            </a:r>
          </a:p>
        </p:txBody>
      </p:sp>
      <p:pic>
        <p:nvPicPr>
          <p:cNvPr id="11267" name="Picture 4" descr="Figure 2"/>
          <p:cNvPicPr>
            <a:picLocks noGrp="1" noChangeAspect="1" noChangeArrowheads="1"/>
          </p:cNvPicPr>
          <p:nvPr>
            <p:ph sz="quarter" idx="1"/>
          </p:nvPr>
        </p:nvPicPr>
        <p:blipFill>
          <a:blip r:embed="rId2" cstate="print"/>
          <a:stretch>
            <a:fillRect/>
          </a:stretch>
        </p:blipFill>
        <p:spPr>
          <a:xfrm>
            <a:off x="611560" y="908720"/>
            <a:ext cx="7487623" cy="4392488"/>
          </a:xfrm>
          <a:noFill/>
        </p:spPr>
      </p:pic>
    </p:spTree>
    <p:extLst>
      <p:ext uri="{BB962C8B-B14F-4D97-AF65-F5344CB8AC3E}">
        <p14:creationId xmlns:p14="http://schemas.microsoft.com/office/powerpoint/2010/main" val="24398200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pPr algn="ctr"/>
            <a:r>
              <a:rPr lang="en-US" altLang="ja-JP" sz="3200" dirty="0">
                <a:solidFill>
                  <a:prstClr val="black"/>
                </a:solidFill>
                <a:latin typeface="+mn-ea"/>
                <a:ea typeface="+mn-ea"/>
              </a:rPr>
              <a:t>8. Determining Your Entrepreneurial Quotient?</a:t>
            </a:r>
          </a:p>
        </p:txBody>
      </p:sp>
      <p:sp>
        <p:nvSpPr>
          <p:cNvPr id="7" name="テキスト ボックス 3"/>
          <p:cNvSpPr txBox="1">
            <a:spLocks noChangeArrowheads="1"/>
          </p:cNvSpPr>
          <p:nvPr/>
        </p:nvSpPr>
        <p:spPr bwMode="auto">
          <a:xfrm>
            <a:off x="35496" y="1268760"/>
            <a:ext cx="9144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Will you move to USA if you were born in 18th century?</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Were you an honor student?</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Did you enjoy group functions in school-clubs, team sports, even double dates?</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As a youngster, did you prefer to be alone frequently?</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As a child, did you have a paper route, a lemonade stand, or some other small enterprise?</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Were you a stubborn child?</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 Were you a cautious youngster, the last in the neighborhood to try diving off the highboard?</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Do you worry about what others think of you?</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Are you in a rut, tired of the same routine day in and day out?</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Would you be willing to dip deeply into your “nest egg” –and possibly lose all you invested – to go it alone?</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If your new business should fail, would you get to work immediately on another?</a:t>
            </a: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Are you an optimist? </a:t>
            </a:r>
          </a:p>
        </p:txBody>
      </p:sp>
    </p:spTree>
    <p:extLst>
      <p:ext uri="{BB962C8B-B14F-4D97-AF65-F5344CB8AC3E}">
        <p14:creationId xmlns:p14="http://schemas.microsoft.com/office/powerpoint/2010/main" val="486941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r>
              <a:rPr lang="en-US" altLang="ja-JP" sz="3200" dirty="0"/>
              <a:t>8. Measure your entrepreneurial quotient</a:t>
            </a:r>
            <a:endParaRPr lang="en-US" altLang="ja-JP" sz="3200" dirty="0">
              <a:solidFill>
                <a:prstClr val="black"/>
              </a:solidFill>
              <a:latin typeface="+mn-ea"/>
              <a:ea typeface="+mn-ea"/>
            </a:endParaRPr>
          </a:p>
        </p:txBody>
      </p:sp>
      <p:sp>
        <p:nvSpPr>
          <p:cNvPr id="7" name="テキスト ボックス 3"/>
          <p:cNvSpPr txBox="1">
            <a:spLocks noChangeArrowheads="1"/>
          </p:cNvSpPr>
          <p:nvPr/>
        </p:nvSpPr>
        <p:spPr bwMode="auto">
          <a:xfrm>
            <a:off x="179512" y="1268760"/>
            <a:ext cx="878497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FontTx/>
              <a:buAutoNum type="arabicPeriod"/>
            </a:pPr>
            <a:r>
              <a:rPr kumimoji="1" lang="en-US" altLang="ja-JP" sz="2000" dirty="0">
                <a:solidFill>
                  <a:srgbClr val="000000"/>
                </a:solidFill>
                <a:latin typeface="+mn-lt"/>
                <a:cs typeface="Times New Roman" panose="02020603050405020304" pitchFamily="18" charset="0"/>
              </a:rPr>
              <a:t>Are you a first-generation American? (Will you move to USA if you were born in 18th century?)</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Were you an honor student?</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Did you enjoy group functions in school-clubs, team sports, even double dates?</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As a youngster, did you prefer to be alone frequently?</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As a child, did you have a paper route, a lemonade stand, or some other small enterprise?</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Were you a stubborn child?</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 Were you a cautious youngster, the last in the neighborhood to try diving off the highboard?</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Do you worry about what others think of you?</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Are you in a rut, tired of the same routine day in and day out?</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Would you be willing to dip deeply into your “nest egg” –and possibly lose all you invested – to go it alone?</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If your new business should fail, would you get to work immediately on another?</a:t>
            </a:r>
          </a:p>
          <a:p>
            <a:pPr eaLnBrk="1" hangingPunct="1">
              <a:buFontTx/>
              <a:buAutoNum type="arabicPeriod"/>
            </a:pPr>
            <a:r>
              <a:rPr kumimoji="1" lang="en-US" altLang="ja-JP" sz="2000" dirty="0">
                <a:solidFill>
                  <a:srgbClr val="000000"/>
                </a:solidFill>
                <a:latin typeface="+mn-lt"/>
                <a:cs typeface="Times New Roman" panose="02020603050405020304" pitchFamily="18" charset="0"/>
              </a:rPr>
              <a:t>Are you an optimist? </a:t>
            </a:r>
          </a:p>
        </p:txBody>
      </p:sp>
    </p:spTree>
    <p:extLst>
      <p:ext uri="{BB962C8B-B14F-4D97-AF65-F5344CB8AC3E}">
        <p14:creationId xmlns:p14="http://schemas.microsoft.com/office/powerpoint/2010/main" val="132516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dirty="0"/>
              <a:t>Agenda</a:t>
            </a:r>
            <a:endParaRPr lang="ja-JP" altLang="en-US" dirty="0"/>
          </a:p>
        </p:txBody>
      </p:sp>
      <p:sp>
        <p:nvSpPr>
          <p:cNvPr id="3" name="コンテンツ プレースホルダー 2"/>
          <p:cNvSpPr>
            <a:spLocks noGrp="1"/>
          </p:cNvSpPr>
          <p:nvPr>
            <p:ph idx="1"/>
          </p:nvPr>
        </p:nvSpPr>
        <p:spPr>
          <a:xfrm>
            <a:off x="323528" y="1690688"/>
            <a:ext cx="8351838" cy="4474616"/>
          </a:xfrm>
        </p:spPr>
        <p:txBody>
          <a:bodyPr/>
          <a:lstStyle/>
          <a:p>
            <a:pPr marL="742950" indent="-742950">
              <a:buFont typeface="Arial" panose="020B0604020202020204" pitchFamily="34" charset="0"/>
              <a:buAutoNum type="arabicPeriod"/>
              <a:defRPr/>
            </a:pPr>
            <a:r>
              <a:rPr lang="en-US" altLang="ja-JP" sz="3200" dirty="0">
                <a:latin typeface="+mn-ea"/>
              </a:rPr>
              <a:t>Characteristics of Entrepreneurs</a:t>
            </a:r>
          </a:p>
          <a:p>
            <a:pPr marL="742950" indent="-742950">
              <a:buFont typeface="Arial" panose="020B0604020202020204" pitchFamily="34" charset="0"/>
              <a:buAutoNum type="arabicPeriod"/>
              <a:defRPr/>
            </a:pPr>
            <a:r>
              <a:rPr lang="en-US" altLang="ja-JP" sz="3200" dirty="0">
                <a:solidFill>
                  <a:prstClr val="black"/>
                </a:solidFill>
                <a:latin typeface="Century Schoolbook"/>
                <a:ea typeface="ＭＳ Ｐ明朝" panose="02020600040205080304" pitchFamily="18" charset="-128"/>
              </a:rPr>
              <a:t>Entrepreneurship</a:t>
            </a:r>
          </a:p>
          <a:p>
            <a:pPr marL="742950" indent="-742950">
              <a:buFont typeface="Arial" panose="020B0604020202020204" pitchFamily="34" charset="0"/>
              <a:buAutoNum type="arabicPeriod"/>
              <a:defRPr/>
            </a:pPr>
            <a:r>
              <a:rPr lang="en-US" altLang="ja-JP" sz="3200" dirty="0">
                <a:solidFill>
                  <a:prstClr val="black"/>
                </a:solidFill>
                <a:latin typeface="Century Schoolbook"/>
                <a:ea typeface="ＭＳ Ｐ明朝" panose="02020600040205080304" pitchFamily="18" charset="-128"/>
              </a:rPr>
              <a:t>Why is entrepreneurship required in modern society?</a:t>
            </a:r>
          </a:p>
          <a:p>
            <a:pPr marL="742950" indent="-742950">
              <a:buFont typeface="Arial" panose="020B0604020202020204" pitchFamily="34" charset="0"/>
              <a:buAutoNum type="arabicPeriod"/>
              <a:defRPr/>
            </a:pPr>
            <a:r>
              <a:rPr lang="en-US" altLang="ja-JP" sz="3200" dirty="0">
                <a:solidFill>
                  <a:prstClr val="black"/>
                </a:solidFill>
                <a:latin typeface="Century Schoolbook"/>
                <a:ea typeface="ＭＳ Ｐ明朝" panose="02020600040205080304" pitchFamily="18" charset="-128"/>
              </a:rPr>
              <a:t>Myth of Entrepreneurship</a:t>
            </a:r>
          </a:p>
          <a:p>
            <a:pPr marL="742950" indent="-742950">
              <a:buFont typeface="Arial" panose="020B0604020202020204" pitchFamily="34" charset="0"/>
              <a:buAutoNum type="arabicPeriod"/>
              <a:defRPr/>
            </a:pPr>
            <a:r>
              <a:rPr lang="en-US" altLang="ja-JP" sz="3200" dirty="0">
                <a:solidFill>
                  <a:prstClr val="black"/>
                </a:solidFill>
                <a:latin typeface="+mn-ea"/>
              </a:rPr>
              <a:t>Entrepreneur and Intraentrepreneur</a:t>
            </a:r>
            <a:endParaRPr lang="en-US" altLang="ja-JP" sz="3200" dirty="0">
              <a:latin typeface="+mn-ea"/>
            </a:endParaRPr>
          </a:p>
          <a:p>
            <a:pPr marL="742950" indent="-742950">
              <a:buFont typeface="Arial" panose="020B0604020202020204" pitchFamily="34" charset="0"/>
              <a:buAutoNum type="arabicPeriod"/>
              <a:defRPr/>
            </a:pPr>
            <a:r>
              <a:rPr lang="en-US" altLang="ja-JP" sz="3200" dirty="0">
                <a:solidFill>
                  <a:prstClr val="black"/>
                </a:solidFill>
                <a:latin typeface="+mn-ea"/>
              </a:rPr>
              <a:t>Entrepreneurial Q &amp; A</a:t>
            </a:r>
          </a:p>
          <a:p>
            <a:pPr marL="742950" indent="-742950">
              <a:buFont typeface="Arial" panose="020B0604020202020204" pitchFamily="34" charset="0"/>
              <a:buAutoNum type="arabicPeriod"/>
              <a:defRPr/>
            </a:pPr>
            <a:r>
              <a:rPr lang="en-US" altLang="ja-JP" sz="3200" dirty="0">
                <a:solidFill>
                  <a:prstClr val="black"/>
                </a:solidFill>
                <a:latin typeface="+mn-ea"/>
              </a:rPr>
              <a:t>The Valley of Death</a:t>
            </a:r>
          </a:p>
          <a:p>
            <a:pPr marL="742950" indent="-742950">
              <a:buFont typeface="Arial" panose="020B0604020202020204" pitchFamily="34" charset="0"/>
              <a:buAutoNum type="arabicPeriod"/>
              <a:defRPr/>
            </a:pPr>
            <a:r>
              <a:rPr lang="en-US" altLang="ja-JP" sz="3200" dirty="0">
                <a:solidFill>
                  <a:prstClr val="black"/>
                </a:solidFill>
                <a:latin typeface="+mn-ea"/>
              </a:rPr>
              <a:t>Determining Your Entrepreneurial Quotient?</a:t>
            </a:r>
            <a:endParaRPr lang="ja-JP" altLang="en-US" sz="3200" dirty="0">
              <a:latin typeface="+mn-ea"/>
              <a:cs typeface="Times New Roman" panose="02020603050405020304" pitchFamily="18" charset="0"/>
            </a:endParaRPr>
          </a:p>
        </p:txBody>
      </p:sp>
      <p:sp>
        <p:nvSpPr>
          <p:cNvPr id="1126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20EEBB9-C41F-4E09-8253-1EB739C1E5C7}" type="slidenum">
              <a:rPr lang="en-US" altLang="ja-JP" smtClean="0">
                <a:solidFill>
                  <a:srgbClr val="898989"/>
                </a:solidFill>
              </a:rPr>
              <a:pPr/>
              <a:t>4</a:t>
            </a:fld>
            <a:endParaRPr lang="en-US" altLang="ja-JP" dirty="0">
              <a:solidFill>
                <a:srgbClr val="898989"/>
              </a:solidFill>
            </a:endParaRPr>
          </a:p>
        </p:txBody>
      </p:sp>
    </p:spTree>
    <p:extLst>
      <p:ext uri="{BB962C8B-B14F-4D97-AF65-F5344CB8AC3E}">
        <p14:creationId xmlns:p14="http://schemas.microsoft.com/office/powerpoint/2010/main" val="773544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3"/>
          <p:cNvSpPr txBox="1">
            <a:spLocks noChangeArrowheads="1"/>
          </p:cNvSpPr>
          <p:nvPr/>
        </p:nvSpPr>
        <p:spPr bwMode="auto">
          <a:xfrm>
            <a:off x="35496" y="1268760"/>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Are you a first-generation American? (Will you move to USA if you were born in 18th century?)</a:t>
            </a:r>
          </a:p>
        </p:txBody>
      </p:sp>
      <p:sp>
        <p:nvSpPr>
          <p:cNvPr id="4" name="テキスト ボックス 3">
            <a:extLst>
              <a:ext uri="{FF2B5EF4-FFF2-40B4-BE49-F238E27FC236}">
                <a16:creationId xmlns:a16="http://schemas.microsoft.com/office/drawing/2014/main" id="{C211AF8E-B022-EE66-33A7-BBF7AC9F7803}"/>
              </a:ext>
            </a:extLst>
          </p:cNvPr>
          <p:cNvSpPr txBox="1"/>
          <p:nvPr/>
        </p:nvSpPr>
        <p:spPr>
          <a:xfrm>
            <a:off x="611560" y="1881013"/>
            <a:ext cx="7408190" cy="1969770"/>
          </a:xfrm>
          <a:prstGeom prst="rect">
            <a:avLst/>
          </a:prstGeom>
          <a:noFill/>
        </p:spPr>
        <p:txBody>
          <a:bodyPr wrap="square">
            <a:spAutoFit/>
          </a:bodyPr>
          <a:lstStyle/>
          <a:p>
            <a:r>
              <a:rPr lang="en-US" altLang="ja-JP" dirty="0">
                <a:solidFill>
                  <a:srgbClr val="FF0000"/>
                </a:solidFill>
              </a:rPr>
              <a:t>+</a:t>
            </a:r>
          </a:p>
          <a:p>
            <a:r>
              <a:rPr lang="ja-JP" altLang="en-US" dirty="0">
                <a:solidFill>
                  <a:srgbClr val="FF0000"/>
                </a:solidFill>
              </a:rPr>
              <a:t>・</a:t>
            </a:r>
            <a:r>
              <a:rPr lang="en-US" altLang="ja-JP" dirty="0">
                <a:solidFill>
                  <a:srgbClr val="FF0000"/>
                </a:solidFill>
              </a:rPr>
              <a:t>Challenge difficulties and unexperienced issues. </a:t>
            </a:r>
          </a:p>
          <a:p>
            <a:r>
              <a:rPr lang="ja-JP" altLang="en-US" dirty="0">
                <a:solidFill>
                  <a:srgbClr val="FF0000"/>
                </a:solidFill>
              </a:rPr>
              <a:t>・</a:t>
            </a:r>
            <a:r>
              <a:rPr lang="en-US" altLang="ja-JP" dirty="0">
                <a:solidFill>
                  <a:srgbClr val="FF0000"/>
                </a:solidFill>
              </a:rPr>
              <a:t>Anyone can start a business: The easiest part is starting up. What is hardest is surviving, sustaining, and building a venture so its founders can realize a harvest.</a:t>
            </a:r>
          </a:p>
          <a:p>
            <a:endParaRPr lang="en-US" altLang="ja-JP" sz="1600" dirty="0">
              <a:solidFill>
                <a:srgbClr val="FF0000"/>
              </a:solidFill>
            </a:endParaRPr>
          </a:p>
          <a:p>
            <a:endParaRPr lang="ja-JP" altLang="en-US" sz="1600" dirty="0">
              <a:solidFill>
                <a:srgbClr val="FF0000"/>
              </a:solidFill>
            </a:endParaRPr>
          </a:p>
        </p:txBody>
      </p:sp>
      <p:sp>
        <p:nvSpPr>
          <p:cNvPr id="2" name="テキスト ボックス 1">
            <a:extLst>
              <a:ext uri="{FF2B5EF4-FFF2-40B4-BE49-F238E27FC236}">
                <a16:creationId xmlns:a16="http://schemas.microsoft.com/office/drawing/2014/main" id="{129C29EE-4F95-B614-A2BF-0F08C2ED19DB}"/>
              </a:ext>
            </a:extLst>
          </p:cNvPr>
          <p:cNvSpPr txBox="1"/>
          <p:nvPr/>
        </p:nvSpPr>
        <p:spPr>
          <a:xfrm>
            <a:off x="613917" y="3429000"/>
            <a:ext cx="7408190" cy="584775"/>
          </a:xfrm>
          <a:prstGeom prst="rect">
            <a:avLst/>
          </a:prstGeom>
          <a:noFill/>
        </p:spPr>
        <p:txBody>
          <a:bodyPr wrap="square">
            <a:spAutoFit/>
          </a:bodyPr>
          <a:lstStyle/>
          <a:p>
            <a:r>
              <a:rPr lang="en-US" altLang="ja-JP" sz="1600" dirty="0">
                <a:solidFill>
                  <a:srgbClr val="FF0000"/>
                </a:solidFill>
              </a:rPr>
              <a:t>High energy level</a:t>
            </a:r>
          </a:p>
          <a:p>
            <a:endParaRPr lang="ja-JP" altLang="en-US" sz="1600" dirty="0">
              <a:solidFill>
                <a:srgbClr val="FF0000"/>
              </a:solidFill>
            </a:endParaRPr>
          </a:p>
        </p:txBody>
      </p:sp>
    </p:spTree>
    <p:extLst>
      <p:ext uri="{BB962C8B-B14F-4D97-AF65-F5344CB8AC3E}">
        <p14:creationId xmlns:p14="http://schemas.microsoft.com/office/powerpoint/2010/main" val="17788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3"/>
          <p:cNvSpPr txBox="1">
            <a:spLocks noChangeArrowheads="1"/>
          </p:cNvSpPr>
          <p:nvPr/>
        </p:nvSpPr>
        <p:spPr bwMode="auto">
          <a:xfrm>
            <a:off x="35496" y="1268760"/>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2. Were you an honor student?</a:t>
            </a: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p:txBody>
      </p:sp>
      <p:sp>
        <p:nvSpPr>
          <p:cNvPr id="3" name="テキスト ボックス 2">
            <a:extLst>
              <a:ext uri="{FF2B5EF4-FFF2-40B4-BE49-F238E27FC236}">
                <a16:creationId xmlns:a16="http://schemas.microsoft.com/office/drawing/2014/main" id="{2A75D6BC-FA50-2D80-2744-EA02F360ED7D}"/>
              </a:ext>
            </a:extLst>
          </p:cNvPr>
          <p:cNvSpPr txBox="1"/>
          <p:nvPr/>
        </p:nvSpPr>
        <p:spPr>
          <a:xfrm>
            <a:off x="611560" y="1960346"/>
            <a:ext cx="7416824" cy="1569660"/>
          </a:xfrm>
          <a:prstGeom prst="rect">
            <a:avLst/>
          </a:prstGeom>
          <a:noFill/>
        </p:spPr>
        <p:txBody>
          <a:bodyPr wrap="square">
            <a:spAutoFit/>
          </a:bodyPr>
          <a:lstStyle/>
          <a:p>
            <a:r>
              <a:rPr lang="en-US" altLang="ja-JP" sz="1600" dirty="0">
                <a:solidFill>
                  <a:srgbClr val="FF0000"/>
                </a:solidFill>
              </a:rPr>
              <a:t>- - - -</a:t>
            </a:r>
          </a:p>
          <a:p>
            <a:r>
              <a:rPr lang="en-US" altLang="ja-JP" sz="1600" dirty="0">
                <a:solidFill>
                  <a:srgbClr val="FF0000"/>
                </a:solidFill>
              </a:rPr>
              <a:t>Unless you attained 600+ on your SATs or HMATS you’ll never be a successful entrepreneur: Entrepreneurial IQ is a unique combination of creativity, motivation, integrity, leadership, team building, analytical ability to deal with ambiguity and adversity. Tolerance for ambiguity.</a:t>
            </a:r>
          </a:p>
          <a:p>
            <a:endParaRPr lang="en-US" altLang="ja-JP" sz="1600" dirty="0">
              <a:solidFill>
                <a:srgbClr val="FF0000"/>
              </a:solidFill>
            </a:endParaRPr>
          </a:p>
        </p:txBody>
      </p:sp>
    </p:spTree>
    <p:extLst>
      <p:ext uri="{BB962C8B-B14F-4D97-AF65-F5344CB8AC3E}">
        <p14:creationId xmlns:p14="http://schemas.microsoft.com/office/powerpoint/2010/main" val="647070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3"/>
          <p:cNvSpPr txBox="1">
            <a:spLocks noChangeArrowheads="1"/>
          </p:cNvSpPr>
          <p:nvPr/>
        </p:nvSpPr>
        <p:spPr bwMode="auto">
          <a:xfrm>
            <a:off x="35496" y="1268760"/>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3. Did you enjoy group functions in school-clubs, team sports, even double dates?</a:t>
            </a:r>
          </a:p>
        </p:txBody>
      </p:sp>
      <p:sp>
        <p:nvSpPr>
          <p:cNvPr id="6" name="テキスト ボックス 5">
            <a:extLst>
              <a:ext uri="{FF2B5EF4-FFF2-40B4-BE49-F238E27FC236}">
                <a16:creationId xmlns:a16="http://schemas.microsoft.com/office/drawing/2014/main" id="{A36BE1B3-FA92-5E04-B576-FA0F5F3C778A}"/>
              </a:ext>
            </a:extLst>
          </p:cNvPr>
          <p:cNvSpPr txBox="1"/>
          <p:nvPr/>
        </p:nvSpPr>
        <p:spPr>
          <a:xfrm>
            <a:off x="755576" y="1905849"/>
            <a:ext cx="6696744" cy="1323439"/>
          </a:xfrm>
          <a:prstGeom prst="rect">
            <a:avLst/>
          </a:prstGeom>
          <a:noFill/>
        </p:spPr>
        <p:txBody>
          <a:bodyPr wrap="square">
            <a:spAutoFit/>
          </a:bodyPr>
          <a:lstStyle/>
          <a:p>
            <a:r>
              <a:rPr lang="en-US" altLang="ja-JP" sz="1600" dirty="0">
                <a:solidFill>
                  <a:srgbClr val="FF0000"/>
                </a:solidFill>
              </a:rPr>
              <a:t>-</a:t>
            </a:r>
          </a:p>
          <a:p>
            <a:r>
              <a:rPr lang="en-US" altLang="ja-JP" sz="1600" dirty="0">
                <a:solidFill>
                  <a:srgbClr val="FF0000"/>
                </a:solidFill>
              </a:rPr>
              <a:t>Not member of a team; Need to achieve.</a:t>
            </a:r>
          </a:p>
          <a:p>
            <a:endParaRPr lang="en-US" altLang="ja-JP" sz="1600" dirty="0">
              <a:solidFill>
                <a:srgbClr val="FF0000"/>
              </a:solidFill>
            </a:endParaRPr>
          </a:p>
          <a:p>
            <a:endParaRPr lang="en-US" altLang="ja-JP" sz="1600" dirty="0">
              <a:solidFill>
                <a:srgbClr val="FF0000"/>
              </a:solidFill>
            </a:endParaRPr>
          </a:p>
          <a:p>
            <a:endParaRPr lang="ja-JP" altLang="en-US" sz="1600" dirty="0">
              <a:solidFill>
                <a:srgbClr val="FF0000"/>
              </a:solidFill>
            </a:endParaRPr>
          </a:p>
        </p:txBody>
      </p:sp>
    </p:spTree>
    <p:extLst>
      <p:ext uri="{BB962C8B-B14F-4D97-AF65-F5344CB8AC3E}">
        <p14:creationId xmlns:p14="http://schemas.microsoft.com/office/powerpoint/2010/main" val="283593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3"/>
          <p:cNvSpPr txBox="1">
            <a:spLocks noChangeArrowheads="1"/>
          </p:cNvSpPr>
          <p:nvPr/>
        </p:nvSpPr>
        <p:spPr bwMode="auto">
          <a:xfrm>
            <a:off x="35496" y="1268760"/>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4. As a youngster, did you prefer to be alone frequently?</a:t>
            </a:r>
          </a:p>
        </p:txBody>
      </p:sp>
      <p:sp>
        <p:nvSpPr>
          <p:cNvPr id="8" name="テキスト ボックス 7">
            <a:extLst>
              <a:ext uri="{FF2B5EF4-FFF2-40B4-BE49-F238E27FC236}">
                <a16:creationId xmlns:a16="http://schemas.microsoft.com/office/drawing/2014/main" id="{AC371394-444F-59E7-934F-D402B81DA249}"/>
              </a:ext>
            </a:extLst>
          </p:cNvPr>
          <p:cNvSpPr txBox="1"/>
          <p:nvPr/>
        </p:nvSpPr>
        <p:spPr>
          <a:xfrm>
            <a:off x="971600" y="1952015"/>
            <a:ext cx="5472608" cy="584775"/>
          </a:xfrm>
          <a:prstGeom prst="rect">
            <a:avLst/>
          </a:prstGeom>
          <a:noFill/>
        </p:spPr>
        <p:txBody>
          <a:bodyPr wrap="square">
            <a:spAutoFit/>
          </a:bodyPr>
          <a:lstStyle/>
          <a:p>
            <a:r>
              <a:rPr lang="en-US" altLang="ja-JP" sz="1600" dirty="0">
                <a:solidFill>
                  <a:srgbClr val="FF0000"/>
                </a:solidFill>
              </a:rPr>
              <a:t>+</a:t>
            </a:r>
          </a:p>
          <a:p>
            <a:r>
              <a:rPr lang="en-US" altLang="ja-JP" sz="1600" dirty="0">
                <a:solidFill>
                  <a:srgbClr val="FF0000"/>
                </a:solidFill>
              </a:rPr>
              <a:t>Keep your own philosophy.</a:t>
            </a:r>
          </a:p>
        </p:txBody>
      </p:sp>
      <p:sp>
        <p:nvSpPr>
          <p:cNvPr id="2" name="テキスト ボックス 1">
            <a:extLst>
              <a:ext uri="{FF2B5EF4-FFF2-40B4-BE49-F238E27FC236}">
                <a16:creationId xmlns:a16="http://schemas.microsoft.com/office/drawing/2014/main" id="{607C7D1A-53E6-AC62-4324-7BF3200D525F}"/>
              </a:ext>
            </a:extLst>
          </p:cNvPr>
          <p:cNvSpPr txBox="1"/>
          <p:nvPr/>
        </p:nvSpPr>
        <p:spPr>
          <a:xfrm>
            <a:off x="971600" y="2819935"/>
            <a:ext cx="5472608" cy="338554"/>
          </a:xfrm>
          <a:prstGeom prst="rect">
            <a:avLst/>
          </a:prstGeom>
          <a:noFill/>
        </p:spPr>
        <p:txBody>
          <a:bodyPr wrap="square">
            <a:spAutoFit/>
          </a:bodyPr>
          <a:lstStyle/>
          <a:p>
            <a:r>
              <a:rPr lang="en-US" altLang="ja-JP" sz="1600" dirty="0">
                <a:solidFill>
                  <a:srgbClr val="FF0000"/>
                </a:solidFill>
              </a:rPr>
              <a:t>Internal locus of control</a:t>
            </a:r>
          </a:p>
        </p:txBody>
      </p:sp>
    </p:spTree>
    <p:extLst>
      <p:ext uri="{BB962C8B-B14F-4D97-AF65-F5344CB8AC3E}">
        <p14:creationId xmlns:p14="http://schemas.microsoft.com/office/powerpoint/2010/main" val="361148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3"/>
          <p:cNvSpPr txBox="1">
            <a:spLocks noChangeArrowheads="1"/>
          </p:cNvSpPr>
          <p:nvPr/>
        </p:nvSpPr>
        <p:spPr bwMode="auto">
          <a:xfrm>
            <a:off x="35496" y="1268760"/>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5. As a child, did you have a paper route, a lemonade stand, or some other small enterprise?</a:t>
            </a:r>
          </a:p>
        </p:txBody>
      </p:sp>
      <p:sp>
        <p:nvSpPr>
          <p:cNvPr id="4" name="テキスト ボックス 3">
            <a:extLst>
              <a:ext uri="{FF2B5EF4-FFF2-40B4-BE49-F238E27FC236}">
                <a16:creationId xmlns:a16="http://schemas.microsoft.com/office/drawing/2014/main" id="{C211AF8E-B022-EE66-33A7-BBF7AC9F7803}"/>
              </a:ext>
            </a:extLst>
          </p:cNvPr>
          <p:cNvSpPr txBox="1"/>
          <p:nvPr/>
        </p:nvSpPr>
        <p:spPr>
          <a:xfrm>
            <a:off x="3635896" y="2224555"/>
            <a:ext cx="4599878" cy="584775"/>
          </a:xfrm>
          <a:prstGeom prst="rect">
            <a:avLst/>
          </a:prstGeom>
          <a:noFill/>
        </p:spPr>
        <p:txBody>
          <a:bodyPr wrap="square">
            <a:spAutoFit/>
          </a:bodyPr>
          <a:lstStyle/>
          <a:p>
            <a:r>
              <a:rPr lang="en-US" altLang="ja-JP" sz="1600" dirty="0">
                <a:solidFill>
                  <a:srgbClr val="FF0000"/>
                </a:solidFill>
              </a:rPr>
              <a:t>++</a:t>
            </a:r>
          </a:p>
          <a:p>
            <a:r>
              <a:rPr lang="en-US" altLang="ja-JP" sz="1600" dirty="0">
                <a:solidFill>
                  <a:srgbClr val="FF0000"/>
                </a:solidFill>
              </a:rPr>
              <a:t>Practice is important.</a:t>
            </a:r>
            <a:endParaRPr lang="ja-JP" altLang="en-US" sz="1600" dirty="0">
              <a:solidFill>
                <a:srgbClr val="FF0000"/>
              </a:solidFill>
            </a:endParaRPr>
          </a:p>
        </p:txBody>
      </p:sp>
      <p:sp>
        <p:nvSpPr>
          <p:cNvPr id="5" name="テキスト ボックス 4">
            <a:extLst>
              <a:ext uri="{FF2B5EF4-FFF2-40B4-BE49-F238E27FC236}">
                <a16:creationId xmlns:a16="http://schemas.microsoft.com/office/drawing/2014/main" id="{2FF822D2-852E-4754-30E0-DBCBC8E1D6E1}"/>
              </a:ext>
            </a:extLst>
          </p:cNvPr>
          <p:cNvSpPr txBox="1"/>
          <p:nvPr/>
        </p:nvSpPr>
        <p:spPr>
          <a:xfrm>
            <a:off x="3635896" y="2809330"/>
            <a:ext cx="4599878" cy="584775"/>
          </a:xfrm>
          <a:prstGeom prst="rect">
            <a:avLst/>
          </a:prstGeom>
          <a:noFill/>
        </p:spPr>
        <p:txBody>
          <a:bodyPr wrap="square">
            <a:spAutoFit/>
          </a:bodyPr>
          <a:lstStyle/>
          <a:p>
            <a:r>
              <a:rPr lang="en-US" altLang="ja-JP" sz="1600" dirty="0">
                <a:solidFill>
                  <a:srgbClr val="FF0000"/>
                </a:solidFill>
              </a:rPr>
              <a:t>Even if an entrepreneur is talented, success will never happen in a year or two.</a:t>
            </a:r>
          </a:p>
        </p:txBody>
      </p:sp>
      <p:sp>
        <p:nvSpPr>
          <p:cNvPr id="8" name="テキスト ボックス 7">
            <a:extLst>
              <a:ext uri="{FF2B5EF4-FFF2-40B4-BE49-F238E27FC236}">
                <a16:creationId xmlns:a16="http://schemas.microsoft.com/office/drawing/2014/main" id="{E9121068-D949-9688-574D-5B96C3C17B87}"/>
              </a:ext>
            </a:extLst>
          </p:cNvPr>
          <p:cNvSpPr txBox="1"/>
          <p:nvPr/>
        </p:nvSpPr>
        <p:spPr>
          <a:xfrm>
            <a:off x="3628392" y="3457313"/>
            <a:ext cx="4600574" cy="584775"/>
          </a:xfrm>
          <a:prstGeom prst="rect">
            <a:avLst/>
          </a:prstGeom>
          <a:noFill/>
        </p:spPr>
        <p:txBody>
          <a:bodyPr wrap="square">
            <a:spAutoFit/>
          </a:bodyPr>
          <a:lstStyle/>
          <a:p>
            <a:r>
              <a:rPr lang="en-US" altLang="ja-JP" sz="1600" dirty="0">
                <a:solidFill>
                  <a:srgbClr val="FF0000"/>
                </a:solidFill>
              </a:rPr>
              <a:t>Entrepreneurs are motivated solely by the quest for the almighty dollar.</a:t>
            </a:r>
            <a:endParaRPr lang="ja-JP" altLang="en-US" sz="1600" dirty="0"/>
          </a:p>
        </p:txBody>
      </p:sp>
    </p:spTree>
    <p:extLst>
      <p:ext uri="{BB962C8B-B14F-4D97-AF65-F5344CB8AC3E}">
        <p14:creationId xmlns:p14="http://schemas.microsoft.com/office/powerpoint/2010/main" val="38243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3"/>
          <p:cNvSpPr txBox="1">
            <a:spLocks noChangeArrowheads="1"/>
          </p:cNvSpPr>
          <p:nvPr/>
        </p:nvSpPr>
        <p:spPr bwMode="auto">
          <a:xfrm>
            <a:off x="35496" y="1268760"/>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6. Were you a stubborn child?</a:t>
            </a:r>
          </a:p>
        </p:txBody>
      </p:sp>
      <p:sp>
        <p:nvSpPr>
          <p:cNvPr id="4" name="テキスト ボックス 3">
            <a:extLst>
              <a:ext uri="{FF2B5EF4-FFF2-40B4-BE49-F238E27FC236}">
                <a16:creationId xmlns:a16="http://schemas.microsoft.com/office/drawing/2014/main" id="{C211AF8E-B022-EE66-33A7-BBF7AC9F7803}"/>
              </a:ext>
            </a:extLst>
          </p:cNvPr>
          <p:cNvSpPr txBox="1"/>
          <p:nvPr/>
        </p:nvSpPr>
        <p:spPr>
          <a:xfrm>
            <a:off x="683568" y="1980391"/>
            <a:ext cx="4599878" cy="584775"/>
          </a:xfrm>
          <a:prstGeom prst="rect">
            <a:avLst/>
          </a:prstGeom>
          <a:noFill/>
        </p:spPr>
        <p:txBody>
          <a:bodyPr wrap="square">
            <a:spAutoFit/>
          </a:bodyPr>
          <a:lstStyle/>
          <a:p>
            <a:r>
              <a:rPr lang="en-US" altLang="ja-JP" sz="1600" dirty="0">
                <a:solidFill>
                  <a:srgbClr val="FF0000"/>
                </a:solidFill>
              </a:rPr>
              <a:t>+ </a:t>
            </a:r>
          </a:p>
          <a:p>
            <a:r>
              <a:rPr lang="en-US" altLang="ja-JP" sz="1600" dirty="0">
                <a:solidFill>
                  <a:srgbClr val="FF0000"/>
                </a:solidFill>
              </a:rPr>
              <a:t>Unique idea, and self-confidence</a:t>
            </a:r>
          </a:p>
        </p:txBody>
      </p:sp>
    </p:spTree>
    <p:extLst>
      <p:ext uri="{BB962C8B-B14F-4D97-AF65-F5344CB8AC3E}">
        <p14:creationId xmlns:p14="http://schemas.microsoft.com/office/powerpoint/2010/main" val="356766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r>
              <a:rPr lang="en-US" altLang="ja-JP" sz="3200" dirty="0"/>
              <a:t>2. Some questions on your entrepreneurial quotient</a:t>
            </a:r>
            <a:endParaRPr lang="en-US" altLang="ja-JP" sz="3200" dirty="0">
              <a:solidFill>
                <a:prstClr val="black"/>
              </a:solidFill>
              <a:latin typeface="+mn-ea"/>
              <a:ea typeface="+mn-ea"/>
            </a:endParaRPr>
          </a:p>
        </p:txBody>
      </p:sp>
      <p:sp>
        <p:nvSpPr>
          <p:cNvPr id="7" name="テキスト ボックス 3"/>
          <p:cNvSpPr txBox="1">
            <a:spLocks noChangeArrowheads="1"/>
          </p:cNvSpPr>
          <p:nvPr/>
        </p:nvSpPr>
        <p:spPr bwMode="auto">
          <a:xfrm>
            <a:off x="35496" y="1268760"/>
            <a:ext cx="91440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Will you move to USA if you were born in 18th century?</a:t>
            </a: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Were you an honor student?</a:t>
            </a: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Did you enjoy group functions in school-clubs, team sports, even double dates?</a:t>
            </a: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As a youngster, did you prefer to be alone frequently?</a:t>
            </a: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As a child, did you have a paper route, a lemonade stand, or some other small enterprise?</a:t>
            </a: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eaLnBrk="1" hangingPunct="1">
              <a:buFontTx/>
              <a:buAutoNum type="arabicPeriod"/>
            </a:pPr>
            <a:r>
              <a:rPr kumimoji="1" lang="en-US" altLang="ja-JP" sz="2000" dirty="0">
                <a:solidFill>
                  <a:srgbClr val="000000"/>
                </a:solidFill>
                <a:latin typeface="Times New Roman" panose="02020603050405020304" pitchFamily="18" charset="0"/>
                <a:cs typeface="Times New Roman" panose="02020603050405020304" pitchFamily="18" charset="0"/>
              </a:rPr>
              <a:t>Were you a stubborn child?</a:t>
            </a:r>
          </a:p>
        </p:txBody>
      </p:sp>
      <p:sp>
        <p:nvSpPr>
          <p:cNvPr id="4" name="テキスト ボックス 3">
            <a:extLst>
              <a:ext uri="{FF2B5EF4-FFF2-40B4-BE49-F238E27FC236}">
                <a16:creationId xmlns:a16="http://schemas.microsoft.com/office/drawing/2014/main" id="{C211AF8E-B022-EE66-33A7-BBF7AC9F7803}"/>
              </a:ext>
            </a:extLst>
          </p:cNvPr>
          <p:cNvSpPr txBox="1"/>
          <p:nvPr/>
        </p:nvSpPr>
        <p:spPr>
          <a:xfrm>
            <a:off x="971600" y="1628191"/>
            <a:ext cx="7264174" cy="338554"/>
          </a:xfrm>
          <a:prstGeom prst="rect">
            <a:avLst/>
          </a:prstGeom>
          <a:noFill/>
        </p:spPr>
        <p:txBody>
          <a:bodyPr wrap="square">
            <a:spAutoFit/>
          </a:bodyPr>
          <a:lstStyle/>
          <a:p>
            <a:r>
              <a:rPr lang="en-US" altLang="ja-JP" sz="1600" dirty="0">
                <a:solidFill>
                  <a:srgbClr val="FF0000"/>
                </a:solidFill>
              </a:rPr>
              <a:t>+Challenge difficulties and unexperienced issues; </a:t>
            </a:r>
            <a:r>
              <a:rPr lang="en-US" altLang="ja-JP" sz="1600" dirty="0">
                <a:solidFill>
                  <a:srgbClr val="FF0000"/>
                </a:solidFill>
                <a:highlight>
                  <a:srgbClr val="FFFF00"/>
                </a:highlight>
              </a:rPr>
              <a:t>high energy level!</a:t>
            </a:r>
            <a:endParaRPr lang="ja-JP" altLang="en-US" sz="1600" dirty="0">
              <a:solidFill>
                <a:srgbClr val="FF0000"/>
              </a:solidFill>
            </a:endParaRPr>
          </a:p>
        </p:txBody>
      </p:sp>
      <p:sp>
        <p:nvSpPr>
          <p:cNvPr id="5" name="テキスト ボックス 4">
            <a:extLst>
              <a:ext uri="{FF2B5EF4-FFF2-40B4-BE49-F238E27FC236}">
                <a16:creationId xmlns:a16="http://schemas.microsoft.com/office/drawing/2014/main" id="{2FF822D2-852E-4754-30E0-DBCBC8E1D6E1}"/>
              </a:ext>
            </a:extLst>
          </p:cNvPr>
          <p:cNvSpPr txBox="1"/>
          <p:nvPr/>
        </p:nvSpPr>
        <p:spPr>
          <a:xfrm>
            <a:off x="971600" y="2234452"/>
            <a:ext cx="7920881" cy="830997"/>
          </a:xfrm>
          <a:prstGeom prst="rect">
            <a:avLst/>
          </a:prstGeom>
          <a:noFill/>
        </p:spPr>
        <p:txBody>
          <a:bodyPr wrap="square">
            <a:spAutoFit/>
          </a:bodyPr>
          <a:lstStyle/>
          <a:p>
            <a:r>
              <a:rPr lang="en-US" altLang="ja-JP" sz="1600" dirty="0">
                <a:solidFill>
                  <a:srgbClr val="FF0000"/>
                </a:solidFill>
              </a:rPr>
              <a:t>- - - -  Entrepreneurial IQ is a unique combination of creativity, motivation, integrity, leadership, team building, analytical ability to deal with ambiguity and adversity. </a:t>
            </a:r>
            <a:r>
              <a:rPr lang="en-US" altLang="ja-JP" sz="1600" dirty="0">
                <a:solidFill>
                  <a:srgbClr val="FF0000"/>
                </a:solidFill>
                <a:highlight>
                  <a:srgbClr val="FFFF00"/>
                </a:highlight>
              </a:rPr>
              <a:t>Tolerance for ambiguity!</a:t>
            </a:r>
            <a:r>
              <a:rPr lang="en-US" altLang="ja-JP" sz="1600" dirty="0">
                <a:solidFill>
                  <a:srgbClr val="FF0000"/>
                </a:solidFill>
              </a:rPr>
              <a:t> </a:t>
            </a:r>
          </a:p>
        </p:txBody>
      </p:sp>
      <p:sp>
        <p:nvSpPr>
          <p:cNvPr id="6" name="テキスト ボックス 5">
            <a:extLst>
              <a:ext uri="{FF2B5EF4-FFF2-40B4-BE49-F238E27FC236}">
                <a16:creationId xmlns:a16="http://schemas.microsoft.com/office/drawing/2014/main" id="{A36BE1B3-FA92-5E04-B576-FA0F5F3C778A}"/>
              </a:ext>
            </a:extLst>
          </p:cNvPr>
          <p:cNvSpPr txBox="1"/>
          <p:nvPr/>
        </p:nvSpPr>
        <p:spPr>
          <a:xfrm>
            <a:off x="971600" y="3469362"/>
            <a:ext cx="7156162" cy="338554"/>
          </a:xfrm>
          <a:prstGeom prst="rect">
            <a:avLst/>
          </a:prstGeom>
          <a:noFill/>
        </p:spPr>
        <p:txBody>
          <a:bodyPr wrap="square">
            <a:spAutoFit/>
          </a:bodyPr>
          <a:lstStyle/>
          <a:p>
            <a:r>
              <a:rPr lang="en-US" altLang="ja-JP" sz="1600" dirty="0">
                <a:solidFill>
                  <a:srgbClr val="FF0000"/>
                </a:solidFill>
              </a:rPr>
              <a:t>- Not member of a team; </a:t>
            </a:r>
            <a:r>
              <a:rPr lang="en-US" altLang="ja-JP" sz="1600" dirty="0">
                <a:solidFill>
                  <a:srgbClr val="FF0000"/>
                </a:solidFill>
                <a:highlight>
                  <a:srgbClr val="FFFF00"/>
                </a:highlight>
              </a:rPr>
              <a:t>Need to achieve!</a:t>
            </a:r>
          </a:p>
        </p:txBody>
      </p:sp>
      <p:sp>
        <p:nvSpPr>
          <p:cNvPr id="8" name="テキスト ボックス 7">
            <a:extLst>
              <a:ext uri="{FF2B5EF4-FFF2-40B4-BE49-F238E27FC236}">
                <a16:creationId xmlns:a16="http://schemas.microsoft.com/office/drawing/2014/main" id="{AC371394-444F-59E7-934F-D402B81DA249}"/>
              </a:ext>
            </a:extLst>
          </p:cNvPr>
          <p:cNvSpPr txBox="1"/>
          <p:nvPr/>
        </p:nvSpPr>
        <p:spPr>
          <a:xfrm>
            <a:off x="1016184" y="4125412"/>
            <a:ext cx="7156162" cy="338554"/>
          </a:xfrm>
          <a:prstGeom prst="rect">
            <a:avLst/>
          </a:prstGeom>
          <a:noFill/>
        </p:spPr>
        <p:txBody>
          <a:bodyPr wrap="square">
            <a:spAutoFit/>
          </a:bodyPr>
          <a:lstStyle/>
          <a:p>
            <a:r>
              <a:rPr lang="en-US" altLang="ja-JP" sz="1600" dirty="0">
                <a:solidFill>
                  <a:srgbClr val="FF0000"/>
                </a:solidFill>
              </a:rPr>
              <a:t>+ Keep your own philosophy; </a:t>
            </a:r>
            <a:r>
              <a:rPr lang="en-US" altLang="ja-JP" sz="1600" dirty="0">
                <a:solidFill>
                  <a:srgbClr val="FF0000"/>
                </a:solidFill>
                <a:highlight>
                  <a:srgbClr val="FFFF00"/>
                </a:highlight>
              </a:rPr>
              <a:t>Internal locus of control!</a:t>
            </a:r>
            <a:endParaRPr lang="en-US" altLang="ja-JP" sz="1600" dirty="0">
              <a:solidFill>
                <a:srgbClr val="FF0000"/>
              </a:solidFill>
            </a:endParaRPr>
          </a:p>
        </p:txBody>
      </p:sp>
      <p:sp>
        <p:nvSpPr>
          <p:cNvPr id="9" name="テキスト ボックス 8">
            <a:extLst>
              <a:ext uri="{FF2B5EF4-FFF2-40B4-BE49-F238E27FC236}">
                <a16:creationId xmlns:a16="http://schemas.microsoft.com/office/drawing/2014/main" id="{200B5510-A21B-376A-8A46-71C5A93F370C}"/>
              </a:ext>
            </a:extLst>
          </p:cNvPr>
          <p:cNvSpPr txBox="1"/>
          <p:nvPr/>
        </p:nvSpPr>
        <p:spPr>
          <a:xfrm>
            <a:off x="1079612" y="5007773"/>
            <a:ext cx="7156162" cy="338554"/>
          </a:xfrm>
          <a:prstGeom prst="rect">
            <a:avLst/>
          </a:prstGeom>
          <a:noFill/>
        </p:spPr>
        <p:txBody>
          <a:bodyPr wrap="square">
            <a:spAutoFit/>
          </a:bodyPr>
          <a:lstStyle/>
          <a:p>
            <a:r>
              <a:rPr lang="en-US" altLang="ja-JP" sz="1600" dirty="0">
                <a:solidFill>
                  <a:srgbClr val="FF0000"/>
                </a:solidFill>
              </a:rPr>
              <a:t>++ </a:t>
            </a:r>
            <a:r>
              <a:rPr lang="en-US" altLang="ja-JP" sz="1600" dirty="0">
                <a:solidFill>
                  <a:srgbClr val="FF0000"/>
                </a:solidFill>
                <a:highlight>
                  <a:srgbClr val="00FFFF"/>
                </a:highlight>
              </a:rPr>
              <a:t>Practice is important.</a:t>
            </a:r>
            <a:endParaRPr lang="ja-JP" altLang="en-US" sz="1600" dirty="0">
              <a:solidFill>
                <a:srgbClr val="FF0000"/>
              </a:solidFill>
              <a:highlight>
                <a:srgbClr val="00FFFF"/>
              </a:highlight>
            </a:endParaRPr>
          </a:p>
        </p:txBody>
      </p:sp>
      <p:sp>
        <p:nvSpPr>
          <p:cNvPr id="10" name="テキスト ボックス 9">
            <a:extLst>
              <a:ext uri="{FF2B5EF4-FFF2-40B4-BE49-F238E27FC236}">
                <a16:creationId xmlns:a16="http://schemas.microsoft.com/office/drawing/2014/main" id="{016718E4-CD91-2F56-2CA6-0F7DE74797D7}"/>
              </a:ext>
            </a:extLst>
          </p:cNvPr>
          <p:cNvSpPr txBox="1"/>
          <p:nvPr/>
        </p:nvSpPr>
        <p:spPr>
          <a:xfrm>
            <a:off x="1016184" y="5589240"/>
            <a:ext cx="7029307" cy="338554"/>
          </a:xfrm>
          <a:prstGeom prst="rect">
            <a:avLst/>
          </a:prstGeom>
          <a:noFill/>
        </p:spPr>
        <p:txBody>
          <a:bodyPr wrap="square">
            <a:spAutoFit/>
          </a:bodyPr>
          <a:lstStyle/>
          <a:p>
            <a:r>
              <a:rPr lang="en-US" altLang="ja-JP" sz="1600" dirty="0">
                <a:solidFill>
                  <a:srgbClr val="FF0000"/>
                </a:solidFill>
              </a:rPr>
              <a:t>+ Unique idea, </a:t>
            </a:r>
            <a:r>
              <a:rPr lang="en-US" altLang="ja-JP" sz="1600" dirty="0">
                <a:solidFill>
                  <a:srgbClr val="FF0000"/>
                </a:solidFill>
                <a:highlight>
                  <a:srgbClr val="FFFF00"/>
                </a:highlight>
              </a:rPr>
              <a:t>Self-confidence!</a:t>
            </a:r>
            <a:endParaRPr lang="ja-JP" altLang="en-US" sz="1600" dirty="0">
              <a:solidFill>
                <a:srgbClr val="FF0000"/>
              </a:solidFill>
              <a:highlight>
                <a:srgbClr val="FFFF00"/>
              </a:highlight>
            </a:endParaRPr>
          </a:p>
        </p:txBody>
      </p:sp>
    </p:spTree>
    <p:extLst>
      <p:ext uri="{BB962C8B-B14F-4D97-AF65-F5344CB8AC3E}">
        <p14:creationId xmlns:p14="http://schemas.microsoft.com/office/powerpoint/2010/main" val="355500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6" grpId="0"/>
      <p:bldP spid="8" grpId="0"/>
      <p:bldP spid="9" grpId="0"/>
      <p:bldP spid="1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5"/>
            <a:ext cx="8208912" cy="975643"/>
          </a:xfrm>
        </p:spPr>
        <p:txBody>
          <a:bodyPr/>
          <a:lstStyle/>
          <a:p>
            <a:r>
              <a:rPr lang="en-US" altLang="ja-JP" sz="3200" dirty="0"/>
              <a:t>2. Some questions on your entrepreneurial quotient</a:t>
            </a:r>
            <a:endParaRPr lang="en-US" altLang="ja-JP" sz="3200" dirty="0">
              <a:solidFill>
                <a:prstClr val="black"/>
              </a:solidFill>
              <a:latin typeface="+mn-ea"/>
              <a:ea typeface="+mn-ea"/>
            </a:endParaRPr>
          </a:p>
        </p:txBody>
      </p:sp>
      <p:sp>
        <p:nvSpPr>
          <p:cNvPr id="7" name="テキスト ボックス 3"/>
          <p:cNvSpPr txBox="1">
            <a:spLocks noChangeArrowheads="1"/>
          </p:cNvSpPr>
          <p:nvPr/>
        </p:nvSpPr>
        <p:spPr bwMode="auto">
          <a:xfrm>
            <a:off x="35496" y="1268760"/>
            <a:ext cx="9144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7. Were you a cautious youngster, the last in the neighborhood to try diving off the highboard?</a:t>
            </a:r>
          </a:p>
          <a:p>
            <a:pPr marL="0" indent="0" eaLnBrk="1" hangingPunct="1"/>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8. Do you worry about what others think of you?</a:t>
            </a: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9.Are you in a rut, tired of the same routine day in and day out?</a:t>
            </a: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10. Would you be willing to dip deeply into your “nest egg” –and possibly lose all you invested – to go it alone?</a:t>
            </a:r>
          </a:p>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11. If your new business should fail, would you get to work immediately on another?</a:t>
            </a:r>
          </a:p>
          <a:p>
            <a:pPr eaLnBrk="1" hangingPunct="1">
              <a:buFontTx/>
              <a:buAutoNum type="arabicPeriod"/>
            </a:pPr>
            <a:endParaRPr kumimoji="1" lang="en-US" altLang="ja-JP" sz="2000" dirty="0">
              <a:solidFill>
                <a:srgbClr val="000000"/>
              </a:solidFill>
              <a:latin typeface="Times New Roman" panose="02020603050405020304" pitchFamily="18" charset="0"/>
              <a:cs typeface="Times New Roman" panose="02020603050405020304" pitchFamily="18" charset="0"/>
            </a:endParaRPr>
          </a:p>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12. </a:t>
            </a:r>
          </a:p>
          <a:p>
            <a:pPr marL="0" indent="0" eaLnBrk="1" hangingPunct="1"/>
            <a:r>
              <a:rPr kumimoji="1" lang="en-US" altLang="ja-JP" sz="2000" dirty="0">
                <a:solidFill>
                  <a:srgbClr val="000000"/>
                </a:solidFill>
                <a:latin typeface="Times New Roman" panose="02020603050405020304" pitchFamily="18" charset="0"/>
                <a:cs typeface="Times New Roman" panose="02020603050405020304" pitchFamily="18" charset="0"/>
              </a:rPr>
              <a:t>Are you an optimist? </a:t>
            </a:r>
          </a:p>
        </p:txBody>
      </p:sp>
      <p:sp>
        <p:nvSpPr>
          <p:cNvPr id="4" name="テキスト ボックス 3">
            <a:extLst>
              <a:ext uri="{FF2B5EF4-FFF2-40B4-BE49-F238E27FC236}">
                <a16:creationId xmlns:a16="http://schemas.microsoft.com/office/drawing/2014/main" id="{C211AF8E-B022-EE66-33A7-BBF7AC9F7803}"/>
              </a:ext>
            </a:extLst>
          </p:cNvPr>
          <p:cNvSpPr txBox="1"/>
          <p:nvPr/>
        </p:nvSpPr>
        <p:spPr>
          <a:xfrm>
            <a:off x="1475656" y="1637424"/>
            <a:ext cx="7200800" cy="584775"/>
          </a:xfrm>
          <a:prstGeom prst="rect">
            <a:avLst/>
          </a:prstGeom>
          <a:noFill/>
        </p:spPr>
        <p:txBody>
          <a:bodyPr wrap="square">
            <a:spAutoFit/>
          </a:bodyPr>
          <a:lstStyle/>
          <a:p>
            <a:r>
              <a:rPr lang="en-US" altLang="ja-JP" sz="1600" dirty="0">
                <a:solidFill>
                  <a:srgbClr val="FF0000"/>
                </a:solidFill>
              </a:rPr>
              <a:t>---- Entrepreneurship are not gamblers; </a:t>
            </a:r>
          </a:p>
          <a:p>
            <a:r>
              <a:rPr lang="en-US" altLang="ja-JP" sz="1600" dirty="0">
                <a:solidFill>
                  <a:srgbClr val="FF0000"/>
                </a:solidFill>
              </a:rPr>
              <a:t>++++</a:t>
            </a:r>
            <a:r>
              <a:rPr lang="en-US" altLang="ja-JP" sz="1600" dirty="0">
                <a:solidFill>
                  <a:srgbClr val="FF0000"/>
                </a:solidFill>
                <a:highlight>
                  <a:srgbClr val="00FFFF"/>
                </a:highlight>
              </a:rPr>
              <a:t>Sometimes yes!!! But need to calculate carefully!!!</a:t>
            </a:r>
          </a:p>
        </p:txBody>
      </p:sp>
      <p:sp>
        <p:nvSpPr>
          <p:cNvPr id="5" name="テキスト ボックス 4">
            <a:extLst>
              <a:ext uri="{FF2B5EF4-FFF2-40B4-BE49-F238E27FC236}">
                <a16:creationId xmlns:a16="http://schemas.microsoft.com/office/drawing/2014/main" id="{2FF822D2-852E-4754-30E0-DBCBC8E1D6E1}"/>
              </a:ext>
            </a:extLst>
          </p:cNvPr>
          <p:cNvSpPr txBox="1"/>
          <p:nvPr/>
        </p:nvSpPr>
        <p:spPr>
          <a:xfrm>
            <a:off x="1259632" y="2530609"/>
            <a:ext cx="6624736" cy="584775"/>
          </a:xfrm>
          <a:prstGeom prst="rect">
            <a:avLst/>
          </a:prstGeom>
          <a:noFill/>
        </p:spPr>
        <p:txBody>
          <a:bodyPr wrap="square">
            <a:spAutoFit/>
          </a:bodyPr>
          <a:lstStyle/>
          <a:p>
            <a:r>
              <a:rPr lang="en-US" altLang="ja-JP" sz="1600" dirty="0">
                <a:solidFill>
                  <a:srgbClr val="FF0000"/>
                </a:solidFill>
              </a:rPr>
              <a:t>- Go your own way is not the best! Entrepreneurs are their own bosses and completely independent. </a:t>
            </a:r>
            <a:r>
              <a:rPr lang="en-US" altLang="ja-JP" sz="1600" dirty="0">
                <a:solidFill>
                  <a:srgbClr val="FF0000"/>
                </a:solidFill>
                <a:highlight>
                  <a:srgbClr val="FFFF00"/>
                </a:highlight>
              </a:rPr>
              <a:t>Self-confidence!</a:t>
            </a:r>
          </a:p>
        </p:txBody>
      </p:sp>
      <p:sp>
        <p:nvSpPr>
          <p:cNvPr id="6" name="テキスト ボックス 5">
            <a:extLst>
              <a:ext uri="{FF2B5EF4-FFF2-40B4-BE49-F238E27FC236}">
                <a16:creationId xmlns:a16="http://schemas.microsoft.com/office/drawing/2014/main" id="{A36BE1B3-FA92-5E04-B576-FA0F5F3C778A}"/>
              </a:ext>
            </a:extLst>
          </p:cNvPr>
          <p:cNvSpPr txBox="1"/>
          <p:nvPr/>
        </p:nvSpPr>
        <p:spPr>
          <a:xfrm>
            <a:off x="1259632" y="3450108"/>
            <a:ext cx="6424348" cy="584775"/>
          </a:xfrm>
          <a:prstGeom prst="rect">
            <a:avLst/>
          </a:prstGeom>
          <a:noFill/>
        </p:spPr>
        <p:txBody>
          <a:bodyPr wrap="square">
            <a:spAutoFit/>
          </a:bodyPr>
          <a:lstStyle/>
          <a:p>
            <a:r>
              <a:rPr lang="en-US" altLang="ja-JP" sz="1600" dirty="0">
                <a:solidFill>
                  <a:srgbClr val="FF0000"/>
                </a:solidFill>
              </a:rPr>
              <a:t>++ Easy to loss interests of the daily life; more important is to find interests in new world. </a:t>
            </a:r>
            <a:r>
              <a:rPr lang="en-US" altLang="ja-JP" sz="1600" dirty="0">
                <a:solidFill>
                  <a:srgbClr val="FF0000"/>
                </a:solidFill>
                <a:highlight>
                  <a:srgbClr val="FFFF00"/>
                </a:highlight>
              </a:rPr>
              <a:t>Need to achieve</a:t>
            </a:r>
            <a:r>
              <a:rPr lang="en-US" altLang="ja-JP" sz="1600" dirty="0">
                <a:solidFill>
                  <a:srgbClr val="FF0000"/>
                </a:solidFill>
              </a:rPr>
              <a:t>!</a:t>
            </a:r>
            <a:endParaRPr lang="ja-JP" altLang="en-US" sz="1600" dirty="0">
              <a:solidFill>
                <a:srgbClr val="FF0000"/>
              </a:solidFill>
            </a:endParaRPr>
          </a:p>
        </p:txBody>
      </p:sp>
      <p:sp>
        <p:nvSpPr>
          <p:cNvPr id="8" name="テキスト ボックス 7">
            <a:extLst>
              <a:ext uri="{FF2B5EF4-FFF2-40B4-BE49-F238E27FC236}">
                <a16:creationId xmlns:a16="http://schemas.microsoft.com/office/drawing/2014/main" id="{AC371394-444F-59E7-934F-D402B81DA249}"/>
              </a:ext>
            </a:extLst>
          </p:cNvPr>
          <p:cNvSpPr txBox="1"/>
          <p:nvPr/>
        </p:nvSpPr>
        <p:spPr>
          <a:xfrm>
            <a:off x="3157562" y="4344593"/>
            <a:ext cx="4599878" cy="338554"/>
          </a:xfrm>
          <a:prstGeom prst="rect">
            <a:avLst/>
          </a:prstGeom>
          <a:noFill/>
        </p:spPr>
        <p:txBody>
          <a:bodyPr wrap="square">
            <a:spAutoFit/>
          </a:bodyPr>
          <a:lstStyle/>
          <a:p>
            <a:r>
              <a:rPr lang="en-US" altLang="ja-JP" sz="1600" dirty="0">
                <a:solidFill>
                  <a:srgbClr val="FF0000"/>
                </a:solidFill>
              </a:rPr>
              <a:t>++ </a:t>
            </a:r>
            <a:r>
              <a:rPr lang="en-US" altLang="ja-JP" sz="1600" dirty="0">
                <a:solidFill>
                  <a:srgbClr val="FF0000"/>
                </a:solidFill>
                <a:highlight>
                  <a:srgbClr val="00FFFF"/>
                </a:highlight>
              </a:rPr>
              <a:t>Risk taking with careful calculation!!</a:t>
            </a:r>
            <a:endParaRPr lang="ja-JP" altLang="en-US" sz="1600" dirty="0">
              <a:solidFill>
                <a:srgbClr val="FF0000"/>
              </a:solidFill>
              <a:highlight>
                <a:srgbClr val="00FFFF"/>
              </a:highlight>
            </a:endParaRPr>
          </a:p>
        </p:txBody>
      </p:sp>
      <p:sp>
        <p:nvSpPr>
          <p:cNvPr id="9" name="テキスト ボックス 8">
            <a:extLst>
              <a:ext uri="{FF2B5EF4-FFF2-40B4-BE49-F238E27FC236}">
                <a16:creationId xmlns:a16="http://schemas.microsoft.com/office/drawing/2014/main" id="{200B5510-A21B-376A-8A46-71C5A93F370C}"/>
              </a:ext>
            </a:extLst>
          </p:cNvPr>
          <p:cNvSpPr txBox="1"/>
          <p:nvPr/>
        </p:nvSpPr>
        <p:spPr>
          <a:xfrm>
            <a:off x="1259632" y="4992857"/>
            <a:ext cx="6965353" cy="584775"/>
          </a:xfrm>
          <a:prstGeom prst="rect">
            <a:avLst/>
          </a:prstGeom>
          <a:noFill/>
        </p:spPr>
        <p:txBody>
          <a:bodyPr wrap="square">
            <a:spAutoFit/>
          </a:bodyPr>
          <a:lstStyle/>
          <a:p>
            <a:r>
              <a:rPr lang="en-US" altLang="ja-JP" sz="1600" dirty="0">
                <a:solidFill>
                  <a:srgbClr val="FF0000"/>
                </a:solidFill>
              </a:rPr>
              <a:t>++++ Do not worry about fail. You will learn from your mistakes. </a:t>
            </a:r>
            <a:r>
              <a:rPr lang="en-US" altLang="ja-JP" sz="1600" dirty="0">
                <a:solidFill>
                  <a:srgbClr val="FF0000"/>
                </a:solidFill>
                <a:highlight>
                  <a:srgbClr val="FFFF00"/>
                </a:highlight>
              </a:rPr>
              <a:t>Awareness of passing time</a:t>
            </a:r>
            <a:r>
              <a:rPr lang="en-US" altLang="ja-JP" sz="1600" dirty="0">
                <a:solidFill>
                  <a:srgbClr val="FF0000"/>
                </a:solidFill>
              </a:rPr>
              <a:t>.</a:t>
            </a:r>
            <a:endParaRPr lang="ja-JP" altLang="en-US" sz="1600" dirty="0">
              <a:solidFill>
                <a:srgbClr val="FF0000"/>
              </a:solidFill>
            </a:endParaRPr>
          </a:p>
        </p:txBody>
      </p:sp>
      <p:sp>
        <p:nvSpPr>
          <p:cNvPr id="3" name="テキスト ボックス 2">
            <a:extLst>
              <a:ext uri="{FF2B5EF4-FFF2-40B4-BE49-F238E27FC236}">
                <a16:creationId xmlns:a16="http://schemas.microsoft.com/office/drawing/2014/main" id="{1FDD4B41-D632-D5EF-B61A-03E28F0D49F4}"/>
              </a:ext>
            </a:extLst>
          </p:cNvPr>
          <p:cNvSpPr txBox="1"/>
          <p:nvPr/>
        </p:nvSpPr>
        <p:spPr>
          <a:xfrm>
            <a:off x="1264171" y="6050127"/>
            <a:ext cx="6965353" cy="338554"/>
          </a:xfrm>
          <a:prstGeom prst="rect">
            <a:avLst/>
          </a:prstGeom>
          <a:noFill/>
        </p:spPr>
        <p:txBody>
          <a:bodyPr wrap="square">
            <a:spAutoFit/>
          </a:bodyPr>
          <a:lstStyle/>
          <a:p>
            <a:r>
              <a:rPr lang="en-US" altLang="ja-JP" sz="1600" dirty="0">
                <a:solidFill>
                  <a:srgbClr val="FF0000"/>
                </a:solidFill>
              </a:rPr>
              <a:t>++ </a:t>
            </a:r>
            <a:r>
              <a:rPr lang="en-US" altLang="ja-JP" sz="1600" dirty="0">
                <a:solidFill>
                  <a:srgbClr val="FF0000"/>
                </a:solidFill>
                <a:highlight>
                  <a:srgbClr val="FFFF00"/>
                </a:highlight>
              </a:rPr>
              <a:t>Tolerance for ambiguity</a:t>
            </a:r>
            <a:r>
              <a:rPr lang="en-US" altLang="ja-JP" sz="1600" dirty="0">
                <a:solidFill>
                  <a:srgbClr val="FF0000"/>
                </a:solidFill>
              </a:rPr>
              <a:t>, Vision is important.</a:t>
            </a:r>
            <a:endParaRPr lang="ja-JP" altLang="en-US" sz="1600" dirty="0">
              <a:solidFill>
                <a:srgbClr val="FF0000"/>
              </a:solidFill>
            </a:endParaRPr>
          </a:p>
        </p:txBody>
      </p:sp>
    </p:spTree>
    <p:extLst>
      <p:ext uri="{BB962C8B-B14F-4D97-AF65-F5344CB8AC3E}">
        <p14:creationId xmlns:p14="http://schemas.microsoft.com/office/powerpoint/2010/main" val="343184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6" grpId="0"/>
      <p:bldP spid="8" grpId="0"/>
      <p:bldP spid="9" grpId="0"/>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タイトル 1"/>
          <p:cNvSpPr>
            <a:spLocks noGrp="1"/>
          </p:cNvSpPr>
          <p:nvPr>
            <p:ph type="title"/>
          </p:nvPr>
        </p:nvSpPr>
        <p:spPr>
          <a:xfrm>
            <a:off x="457200" y="274638"/>
            <a:ext cx="7467600" cy="777875"/>
          </a:xfrm>
        </p:spPr>
        <p:txBody>
          <a:bodyPr/>
          <a:lstStyle/>
          <a:p>
            <a:pPr fontAlgn="auto">
              <a:spcAft>
                <a:spcPts val="0"/>
              </a:spcAft>
              <a:defRPr/>
            </a:pPr>
            <a:r>
              <a:rPr lang="en-US" altLang="ja-JP" dirty="0"/>
              <a:t>Answer</a:t>
            </a:r>
            <a:endParaRPr lang="ja-JP" altLang="en-US" dirty="0"/>
          </a:p>
        </p:txBody>
      </p:sp>
      <p:sp>
        <p:nvSpPr>
          <p:cNvPr id="77827" name="テキスト ボックス 3"/>
          <p:cNvSpPr txBox="1">
            <a:spLocks noChangeArrowheads="1"/>
          </p:cNvSpPr>
          <p:nvPr/>
        </p:nvSpPr>
        <p:spPr bwMode="auto">
          <a:xfrm>
            <a:off x="239713" y="1052513"/>
            <a:ext cx="8724900"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FontTx/>
              <a:buAutoNum type="arabicPeriod"/>
            </a:pPr>
            <a:r>
              <a:rPr kumimoji="1" lang="en-US" altLang="ja-JP" sz="2800" dirty="0">
                <a:solidFill>
                  <a:srgbClr val="000000"/>
                </a:solidFill>
                <a:latin typeface="Calibri" panose="020F0502020204030204" pitchFamily="34" charset="0"/>
              </a:rPr>
              <a:t>Yes = 1, No = minus 1.</a:t>
            </a:r>
          </a:p>
          <a:p>
            <a:pPr eaLnBrk="1" hangingPunct="1">
              <a:buFontTx/>
              <a:buAutoNum type="arabicPeriod"/>
            </a:pPr>
            <a:r>
              <a:rPr kumimoji="1" lang="en-US" altLang="ja-JP" sz="2800" dirty="0">
                <a:solidFill>
                  <a:srgbClr val="000000"/>
                </a:solidFill>
                <a:latin typeface="Calibri" panose="020F0502020204030204" pitchFamily="34" charset="0"/>
              </a:rPr>
              <a:t>Yes = minus 4, No = 4.</a:t>
            </a:r>
          </a:p>
          <a:p>
            <a:pPr eaLnBrk="1" hangingPunct="1">
              <a:buFontTx/>
              <a:buAutoNum type="arabicPeriod"/>
            </a:pPr>
            <a:r>
              <a:rPr kumimoji="1" lang="en-US" altLang="ja-JP" sz="2800" dirty="0">
                <a:solidFill>
                  <a:srgbClr val="000000"/>
                </a:solidFill>
                <a:latin typeface="Calibri" panose="020F0502020204030204" pitchFamily="34" charset="0"/>
              </a:rPr>
              <a:t>Yes = minus 1, No = 1.</a:t>
            </a:r>
          </a:p>
          <a:p>
            <a:pPr eaLnBrk="1" hangingPunct="1">
              <a:buFontTx/>
              <a:buAutoNum type="arabicPeriod"/>
            </a:pPr>
            <a:r>
              <a:rPr kumimoji="1" lang="en-US" altLang="ja-JP" sz="2800" dirty="0">
                <a:solidFill>
                  <a:srgbClr val="000000"/>
                </a:solidFill>
                <a:latin typeface="Calibri" panose="020F0502020204030204" pitchFamily="34" charset="0"/>
              </a:rPr>
              <a:t>Yes = 1, No = minus 1.</a:t>
            </a:r>
          </a:p>
          <a:p>
            <a:pPr eaLnBrk="1" hangingPunct="1">
              <a:buFontTx/>
              <a:buAutoNum type="arabicPeriod"/>
            </a:pPr>
            <a:r>
              <a:rPr kumimoji="1" lang="en-US" altLang="ja-JP" sz="2800" dirty="0">
                <a:solidFill>
                  <a:srgbClr val="000000"/>
                </a:solidFill>
                <a:latin typeface="Calibri" panose="020F0502020204030204" pitchFamily="34" charset="0"/>
              </a:rPr>
              <a:t>Yes = 2, No = minus 2.</a:t>
            </a:r>
          </a:p>
          <a:p>
            <a:pPr eaLnBrk="1" hangingPunct="1">
              <a:buFontTx/>
              <a:buAutoNum type="arabicPeriod"/>
            </a:pPr>
            <a:r>
              <a:rPr kumimoji="1" lang="en-US" altLang="ja-JP" sz="2800" dirty="0">
                <a:solidFill>
                  <a:srgbClr val="000000"/>
                </a:solidFill>
                <a:latin typeface="Calibri" panose="020F0502020204030204" pitchFamily="34" charset="0"/>
              </a:rPr>
              <a:t>Yes = 1, No = minus 1.</a:t>
            </a:r>
          </a:p>
          <a:p>
            <a:pPr eaLnBrk="1" hangingPunct="1">
              <a:buFontTx/>
              <a:buAutoNum type="arabicPeriod"/>
            </a:pPr>
            <a:r>
              <a:rPr kumimoji="1" lang="en-US" altLang="ja-JP" sz="2800" dirty="0">
                <a:solidFill>
                  <a:srgbClr val="000000"/>
                </a:solidFill>
                <a:latin typeface="Calibri" panose="020F0502020204030204" pitchFamily="34" charset="0"/>
              </a:rPr>
              <a:t>Yes = minus 4, No = 4. If you were a particularly daring child, add another 4 points.</a:t>
            </a:r>
          </a:p>
          <a:p>
            <a:pPr eaLnBrk="1" hangingPunct="1">
              <a:buFontTx/>
              <a:buAutoNum type="arabicPeriod"/>
            </a:pPr>
            <a:r>
              <a:rPr kumimoji="1" lang="en-US" altLang="ja-JP" sz="2800" dirty="0">
                <a:solidFill>
                  <a:srgbClr val="000000"/>
                </a:solidFill>
                <a:latin typeface="Calibri" panose="020F0502020204030204" pitchFamily="34" charset="0"/>
              </a:rPr>
              <a:t>Yes = minus 1, No = 1.</a:t>
            </a:r>
          </a:p>
          <a:p>
            <a:pPr eaLnBrk="1" hangingPunct="1">
              <a:buFontTx/>
              <a:buAutoNum type="arabicPeriod"/>
            </a:pPr>
            <a:r>
              <a:rPr kumimoji="1" lang="en-US" altLang="ja-JP" sz="2800" dirty="0">
                <a:solidFill>
                  <a:srgbClr val="000000"/>
                </a:solidFill>
                <a:latin typeface="Calibri" panose="020F0502020204030204" pitchFamily="34" charset="0"/>
              </a:rPr>
              <a:t>Yes = 2, No = minus 2.</a:t>
            </a:r>
          </a:p>
          <a:p>
            <a:pPr eaLnBrk="1" hangingPunct="1">
              <a:buFontTx/>
              <a:buAutoNum type="arabicPeriod"/>
            </a:pPr>
            <a:r>
              <a:rPr kumimoji="1" lang="en-US" altLang="ja-JP" sz="2800" dirty="0">
                <a:solidFill>
                  <a:srgbClr val="000000"/>
                </a:solidFill>
                <a:latin typeface="Calibri" panose="020F0502020204030204" pitchFamily="34" charset="0"/>
              </a:rPr>
              <a:t>Yes = 2, No = minus 2.</a:t>
            </a:r>
          </a:p>
          <a:p>
            <a:pPr eaLnBrk="1" hangingPunct="1">
              <a:buFontTx/>
              <a:buAutoNum type="arabicPeriod"/>
            </a:pPr>
            <a:r>
              <a:rPr kumimoji="1" lang="en-US" altLang="ja-JP" sz="2800" dirty="0">
                <a:solidFill>
                  <a:srgbClr val="000000"/>
                </a:solidFill>
                <a:latin typeface="Calibri" panose="020F0502020204030204" pitchFamily="34" charset="0"/>
              </a:rPr>
              <a:t>Yes = 4, No = minus 4.</a:t>
            </a:r>
          </a:p>
          <a:p>
            <a:pPr eaLnBrk="1" hangingPunct="1">
              <a:buFontTx/>
              <a:buAutoNum type="arabicPeriod"/>
            </a:pPr>
            <a:r>
              <a:rPr kumimoji="1" lang="en-US" altLang="ja-JP" sz="2800" dirty="0">
                <a:solidFill>
                  <a:srgbClr val="000000"/>
                </a:solidFill>
                <a:latin typeface="Calibri" panose="020F0502020204030204" pitchFamily="34" charset="0"/>
              </a:rPr>
              <a:t>Yes = 2, No = minus 2.</a:t>
            </a:r>
          </a:p>
        </p:txBody>
      </p:sp>
    </p:spTree>
    <p:extLst>
      <p:ext uri="{BB962C8B-B14F-4D97-AF65-F5344CB8AC3E}">
        <p14:creationId xmlns:p14="http://schemas.microsoft.com/office/powerpoint/2010/main" val="10631035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8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457200" y="274638"/>
            <a:ext cx="7467600" cy="706090"/>
          </a:xfrm>
        </p:spPr>
        <p:txBody>
          <a:bodyPr/>
          <a:lstStyle/>
          <a:p>
            <a:pPr fontAlgn="auto">
              <a:spcAft>
                <a:spcPts val="0"/>
              </a:spcAft>
              <a:defRPr/>
            </a:pPr>
            <a:r>
              <a:rPr lang="en-US" altLang="ja-JP" dirty="0"/>
              <a:t>Answer</a:t>
            </a:r>
            <a:endParaRPr lang="ja-JP" altLang="en-US" dirty="0"/>
          </a:p>
        </p:txBody>
      </p:sp>
      <p:sp>
        <p:nvSpPr>
          <p:cNvPr id="78851" name="テキスト ボックス 3"/>
          <p:cNvSpPr txBox="1">
            <a:spLocks noChangeArrowheads="1"/>
          </p:cNvSpPr>
          <p:nvPr/>
        </p:nvSpPr>
        <p:spPr bwMode="auto">
          <a:xfrm>
            <a:off x="268288" y="1196975"/>
            <a:ext cx="8723312" cy="353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buFontTx/>
              <a:buAutoNum type="arabicPeriod"/>
            </a:pPr>
            <a:r>
              <a:rPr kumimoji="1" lang="en-US" altLang="ja-JP" sz="2800" dirty="0"/>
              <a:t>More than 20 points: you have a strong entrepreneurial quotient</a:t>
            </a:r>
          </a:p>
          <a:p>
            <a:pPr>
              <a:buFontTx/>
              <a:buAutoNum type="arabicPeriod"/>
            </a:pPr>
            <a:r>
              <a:rPr lang="en-US" altLang="ja-JP" sz="2800" dirty="0"/>
              <a:t>From 0 to 19 points: it suggests that you have entrepreneurial possibilities</a:t>
            </a:r>
          </a:p>
          <a:p>
            <a:pPr>
              <a:buFontTx/>
              <a:buAutoNum type="arabicPeriod"/>
            </a:pPr>
            <a:r>
              <a:rPr kumimoji="1" lang="en-US" altLang="ja-JP" sz="2800" dirty="0"/>
              <a:t>From -10 to 0 points: your chance of successfully starting an entrepreneurial business is marginal</a:t>
            </a:r>
          </a:p>
          <a:p>
            <a:pPr>
              <a:buFontTx/>
              <a:buAutoNum type="arabicPeriod"/>
            </a:pPr>
            <a:r>
              <a:rPr kumimoji="1" lang="en-US" altLang="ja-JP" sz="2800" dirty="0"/>
              <a:t>Less than -11 points: it suggest that you are not the entrepreneurial type</a:t>
            </a:r>
          </a:p>
        </p:txBody>
      </p:sp>
      <p:sp>
        <p:nvSpPr>
          <p:cNvPr id="78852" name="テキスト ボックス 4"/>
          <p:cNvSpPr txBox="1">
            <a:spLocks noChangeArrowheads="1"/>
          </p:cNvSpPr>
          <p:nvPr/>
        </p:nvSpPr>
        <p:spPr bwMode="auto">
          <a:xfrm>
            <a:off x="284163" y="4748213"/>
            <a:ext cx="87233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2400" dirty="0">
                <a:solidFill>
                  <a:srgbClr val="FF0000"/>
                </a:solidFill>
              </a:rPr>
              <a:t>Go back over each question, thinking about changes you might make to become more or less entrepreneurial, depending on your career interests.</a:t>
            </a:r>
          </a:p>
        </p:txBody>
      </p:sp>
      <p:sp>
        <p:nvSpPr>
          <p:cNvPr id="78853" name="テキスト ボックス 5"/>
          <p:cNvSpPr txBox="1">
            <a:spLocks noChangeArrowheads="1"/>
          </p:cNvSpPr>
          <p:nvPr/>
        </p:nvSpPr>
        <p:spPr bwMode="auto">
          <a:xfrm>
            <a:off x="284163" y="6021388"/>
            <a:ext cx="87233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dirty="0"/>
              <a:t>Source: Peter Lohr, should you be in business for yourself? Readers digest, July 1989, 49-52; modified by Takao Ito</a:t>
            </a:r>
          </a:p>
        </p:txBody>
      </p:sp>
    </p:spTree>
    <p:extLst>
      <p:ext uri="{BB962C8B-B14F-4D97-AF65-F5344CB8AC3E}">
        <p14:creationId xmlns:p14="http://schemas.microsoft.com/office/powerpoint/2010/main" val="3831518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p:bldP spid="78852" grpId="0"/>
      <p:bldP spid="7885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en-US" altLang="ja-JP" sz="3600" dirty="0">
                <a:latin typeface="+mn-ea"/>
                <a:ea typeface="+mn-ea"/>
              </a:rPr>
              <a:t>1</a:t>
            </a:r>
            <a:r>
              <a:rPr kumimoji="1" lang="ja-JP" altLang="en-US" sz="3600" dirty="0">
                <a:latin typeface="+mn-ea"/>
                <a:ea typeface="+mn-ea"/>
              </a:rPr>
              <a:t>．</a:t>
            </a:r>
            <a:r>
              <a:rPr kumimoji="1" lang="en-US" altLang="ja-JP" sz="3600" dirty="0">
                <a:latin typeface="+mn-ea"/>
                <a:ea typeface="+mn-ea"/>
              </a:rPr>
              <a:t>Characteristics of Entrepreneurs</a:t>
            </a:r>
            <a:endParaRPr kumimoji="1" lang="ja-JP" altLang="en-US" sz="3600" dirty="0">
              <a:latin typeface="+mn-ea"/>
              <a:ea typeface="+mn-ea"/>
            </a:endParaRPr>
          </a:p>
        </p:txBody>
      </p:sp>
      <p:sp>
        <p:nvSpPr>
          <p:cNvPr id="4" name="円/楕円 3"/>
          <p:cNvSpPr/>
          <p:nvPr/>
        </p:nvSpPr>
        <p:spPr>
          <a:xfrm>
            <a:off x="3131840" y="2924944"/>
            <a:ext cx="2664296" cy="18362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t>Entrepreneurial personality</a:t>
            </a:r>
            <a:endParaRPr kumimoji="1" lang="ja-JP" altLang="en-US" sz="2000" b="1" dirty="0"/>
          </a:p>
        </p:txBody>
      </p:sp>
      <p:sp>
        <p:nvSpPr>
          <p:cNvPr id="5" name="正方形/長方形 4"/>
          <p:cNvSpPr/>
          <p:nvPr/>
        </p:nvSpPr>
        <p:spPr>
          <a:xfrm>
            <a:off x="395536" y="206084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Internal locus of control</a:t>
            </a:r>
            <a:endParaRPr kumimoji="1" lang="ja-JP" altLang="en-US" sz="2800" dirty="0"/>
          </a:p>
        </p:txBody>
      </p:sp>
      <p:sp>
        <p:nvSpPr>
          <p:cNvPr id="6" name="正方形/長方形 5"/>
          <p:cNvSpPr/>
          <p:nvPr/>
        </p:nvSpPr>
        <p:spPr>
          <a:xfrm>
            <a:off x="374582" y="350100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High energy level</a:t>
            </a:r>
            <a:endParaRPr kumimoji="1" lang="ja-JP" altLang="en-US" sz="2800" dirty="0"/>
          </a:p>
        </p:txBody>
      </p:sp>
      <p:sp>
        <p:nvSpPr>
          <p:cNvPr id="7" name="正方形/長方形 6"/>
          <p:cNvSpPr/>
          <p:nvPr/>
        </p:nvSpPr>
        <p:spPr>
          <a:xfrm>
            <a:off x="403037" y="494116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Need to achieve</a:t>
            </a:r>
            <a:endParaRPr kumimoji="1" lang="ja-JP" altLang="en-US" sz="2800" dirty="0"/>
          </a:p>
        </p:txBody>
      </p:sp>
      <p:sp>
        <p:nvSpPr>
          <p:cNvPr id="8" name="正方形/長方形 7"/>
          <p:cNvSpPr/>
          <p:nvPr/>
        </p:nvSpPr>
        <p:spPr>
          <a:xfrm>
            <a:off x="6084168" y="2204864"/>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Tolerance for ambiguity</a:t>
            </a:r>
            <a:endParaRPr kumimoji="1" lang="ja-JP" altLang="en-US" sz="2800" dirty="0"/>
          </a:p>
        </p:txBody>
      </p:sp>
      <p:sp>
        <p:nvSpPr>
          <p:cNvPr id="9" name="正方形/長方形 8"/>
          <p:cNvSpPr/>
          <p:nvPr/>
        </p:nvSpPr>
        <p:spPr>
          <a:xfrm>
            <a:off x="6151022" y="494482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Self-confidence</a:t>
            </a:r>
            <a:endParaRPr kumimoji="1" lang="ja-JP" altLang="en-US" sz="2800" dirty="0"/>
          </a:p>
        </p:txBody>
      </p:sp>
      <p:sp>
        <p:nvSpPr>
          <p:cNvPr id="10" name="正方形/長方形 9"/>
          <p:cNvSpPr/>
          <p:nvPr/>
        </p:nvSpPr>
        <p:spPr>
          <a:xfrm>
            <a:off x="6172944" y="350100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Awareness of passing time</a:t>
            </a:r>
            <a:endParaRPr kumimoji="1" lang="ja-JP" altLang="en-US" sz="2800" dirty="0"/>
          </a:p>
        </p:txBody>
      </p:sp>
      <p:cxnSp>
        <p:nvCxnSpPr>
          <p:cNvPr id="12" name="直線矢印コネクタ 11"/>
          <p:cNvCxnSpPr>
            <a:stCxn id="5" idx="3"/>
            <a:endCxn id="4" idx="2"/>
          </p:cNvCxnSpPr>
          <p:nvPr/>
        </p:nvCxnSpPr>
        <p:spPr>
          <a:xfrm>
            <a:off x="2771800" y="2420888"/>
            <a:ext cx="360040" cy="14221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6" idx="3"/>
            <a:endCxn id="4" idx="2"/>
          </p:cNvCxnSpPr>
          <p:nvPr/>
        </p:nvCxnSpPr>
        <p:spPr>
          <a:xfrm flipV="1">
            <a:off x="2750846" y="3843046"/>
            <a:ext cx="380994" cy="180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7" idx="3"/>
            <a:endCxn id="4" idx="2"/>
          </p:cNvCxnSpPr>
          <p:nvPr/>
        </p:nvCxnSpPr>
        <p:spPr>
          <a:xfrm flipV="1">
            <a:off x="2779301" y="3843046"/>
            <a:ext cx="352539" cy="14581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8" idx="1"/>
            <a:endCxn id="4" idx="6"/>
          </p:cNvCxnSpPr>
          <p:nvPr/>
        </p:nvCxnSpPr>
        <p:spPr>
          <a:xfrm flipH="1">
            <a:off x="5796136" y="2564904"/>
            <a:ext cx="288032" cy="1278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0" idx="1"/>
            <a:endCxn id="4" idx="6"/>
          </p:cNvCxnSpPr>
          <p:nvPr/>
        </p:nvCxnSpPr>
        <p:spPr>
          <a:xfrm flipH="1" flipV="1">
            <a:off x="5796136" y="3843046"/>
            <a:ext cx="376808" cy="180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9" idx="1"/>
            <a:endCxn id="4" idx="6"/>
          </p:cNvCxnSpPr>
          <p:nvPr/>
        </p:nvCxnSpPr>
        <p:spPr>
          <a:xfrm flipH="1" flipV="1">
            <a:off x="5796136" y="3843046"/>
            <a:ext cx="354886" cy="14618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75232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468313" y="2636838"/>
            <a:ext cx="8229600" cy="1258887"/>
          </a:xfrm>
        </p:spPr>
        <p:txBody>
          <a:bodyPr/>
          <a:lstStyle/>
          <a:p>
            <a:pPr eaLnBrk="1" hangingPunct="1"/>
            <a:r>
              <a:rPr lang="en-US" altLang="ja-JP" sz="4800" b="1" dirty="0"/>
              <a:t>Thank you for your attention!</a:t>
            </a:r>
            <a:endParaRPr lang="ja-JP" altLang="en-US" sz="4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sz="3600" dirty="0">
                <a:ea typeface="+mn-ea"/>
              </a:rPr>
              <a:t>2. </a:t>
            </a:r>
            <a:r>
              <a:rPr kumimoji="1" lang="en-US" altLang="ja-JP" sz="3600" dirty="0">
                <a:ea typeface="+mn-ea"/>
              </a:rPr>
              <a:t>Characteristics of Entrepreneurs</a:t>
            </a:r>
            <a:endParaRPr kumimoji="1" lang="ja-JP" altLang="en-US" sz="3600" dirty="0">
              <a:ea typeface="+mn-ea"/>
            </a:endParaRPr>
          </a:p>
        </p:txBody>
      </p:sp>
      <p:sp>
        <p:nvSpPr>
          <p:cNvPr id="4" name="円/楕円 3"/>
          <p:cNvSpPr/>
          <p:nvPr/>
        </p:nvSpPr>
        <p:spPr>
          <a:xfrm>
            <a:off x="3131840" y="2924944"/>
            <a:ext cx="2664296" cy="18362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t>Entrepreneurial Personality</a:t>
            </a:r>
            <a:endParaRPr kumimoji="1" lang="ja-JP" altLang="en-US" sz="2000" b="1" dirty="0"/>
          </a:p>
        </p:txBody>
      </p:sp>
      <p:sp>
        <p:nvSpPr>
          <p:cNvPr id="5" name="正方形/長方形 4"/>
          <p:cNvSpPr/>
          <p:nvPr/>
        </p:nvSpPr>
        <p:spPr>
          <a:xfrm>
            <a:off x="395536" y="206084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Internal locus of </a:t>
            </a:r>
            <a:r>
              <a:rPr kumimoji="1" lang="en-US" altLang="ja-JP" sz="2800" dirty="0">
                <a:solidFill>
                  <a:srgbClr val="FF0000"/>
                </a:solidFill>
                <a:highlight>
                  <a:srgbClr val="FFFF00"/>
                </a:highlight>
              </a:rPr>
              <a:t>c</a:t>
            </a:r>
            <a:r>
              <a:rPr kumimoji="1" lang="en-US" altLang="ja-JP" sz="2800" dirty="0"/>
              <a:t>ontrol</a:t>
            </a:r>
            <a:endParaRPr kumimoji="1" lang="ja-JP" altLang="en-US" sz="2800" dirty="0"/>
          </a:p>
        </p:txBody>
      </p:sp>
      <p:sp>
        <p:nvSpPr>
          <p:cNvPr id="6" name="正方形/長方形 5"/>
          <p:cNvSpPr/>
          <p:nvPr/>
        </p:nvSpPr>
        <p:spPr>
          <a:xfrm>
            <a:off x="374582" y="350100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High </a:t>
            </a:r>
            <a:r>
              <a:rPr kumimoji="1" lang="en-US" altLang="ja-JP" sz="2800" dirty="0">
                <a:solidFill>
                  <a:srgbClr val="FF0000"/>
                </a:solidFill>
                <a:highlight>
                  <a:srgbClr val="FFFF00"/>
                </a:highlight>
              </a:rPr>
              <a:t>e</a:t>
            </a:r>
            <a:r>
              <a:rPr kumimoji="1" lang="en-US" altLang="ja-JP" sz="2800" dirty="0"/>
              <a:t>nergy level</a:t>
            </a:r>
            <a:endParaRPr kumimoji="1" lang="ja-JP" altLang="en-US" sz="2800" dirty="0"/>
          </a:p>
        </p:txBody>
      </p:sp>
      <p:sp>
        <p:nvSpPr>
          <p:cNvPr id="7" name="正方形/長方形 6"/>
          <p:cNvSpPr/>
          <p:nvPr/>
        </p:nvSpPr>
        <p:spPr>
          <a:xfrm>
            <a:off x="403037" y="494116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Need to </a:t>
            </a:r>
            <a:r>
              <a:rPr kumimoji="1" lang="en-US" altLang="ja-JP" sz="2800" dirty="0">
                <a:solidFill>
                  <a:srgbClr val="FF0000"/>
                </a:solidFill>
                <a:highlight>
                  <a:srgbClr val="FFFF00"/>
                </a:highlight>
              </a:rPr>
              <a:t>a</a:t>
            </a:r>
            <a:r>
              <a:rPr kumimoji="1" lang="en-US" altLang="ja-JP" sz="2800" dirty="0"/>
              <a:t>chieve</a:t>
            </a:r>
            <a:endParaRPr kumimoji="1" lang="ja-JP" altLang="en-US" sz="2800" dirty="0"/>
          </a:p>
        </p:txBody>
      </p:sp>
      <p:sp>
        <p:nvSpPr>
          <p:cNvPr id="8" name="正方形/長方形 7"/>
          <p:cNvSpPr/>
          <p:nvPr/>
        </p:nvSpPr>
        <p:spPr>
          <a:xfrm>
            <a:off x="6084168" y="2204864"/>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FF0000"/>
                </a:solidFill>
                <a:highlight>
                  <a:srgbClr val="FFFF00"/>
                </a:highlight>
              </a:rPr>
              <a:t>T</a:t>
            </a:r>
            <a:r>
              <a:rPr kumimoji="1" lang="en-US" altLang="ja-JP" sz="2800" dirty="0"/>
              <a:t>olerance for ambiguity</a:t>
            </a:r>
            <a:endParaRPr kumimoji="1" lang="ja-JP" altLang="en-US" sz="2800" dirty="0"/>
          </a:p>
        </p:txBody>
      </p:sp>
      <p:sp>
        <p:nvSpPr>
          <p:cNvPr id="9" name="正方形/長方形 8"/>
          <p:cNvSpPr/>
          <p:nvPr/>
        </p:nvSpPr>
        <p:spPr>
          <a:xfrm>
            <a:off x="6151022" y="494482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FF0000"/>
                </a:solidFill>
                <a:highlight>
                  <a:srgbClr val="FFFF00"/>
                </a:highlight>
              </a:rPr>
              <a:t>S</a:t>
            </a:r>
            <a:r>
              <a:rPr kumimoji="1" lang="en-US" altLang="ja-JP" sz="2800" dirty="0"/>
              <a:t>elf-confidence</a:t>
            </a:r>
            <a:endParaRPr kumimoji="1" lang="ja-JP" altLang="en-US" sz="2800" dirty="0"/>
          </a:p>
        </p:txBody>
      </p:sp>
      <p:sp>
        <p:nvSpPr>
          <p:cNvPr id="10" name="正方形/長方形 9"/>
          <p:cNvSpPr/>
          <p:nvPr/>
        </p:nvSpPr>
        <p:spPr>
          <a:xfrm>
            <a:off x="6172944" y="3501008"/>
            <a:ext cx="23762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FF0000"/>
                </a:solidFill>
                <a:highlight>
                  <a:srgbClr val="FFFF00"/>
                </a:highlight>
              </a:rPr>
              <a:t>A</a:t>
            </a:r>
            <a:r>
              <a:rPr kumimoji="1" lang="en-US" altLang="ja-JP" sz="2800" dirty="0"/>
              <a:t>wareness of passing time</a:t>
            </a:r>
            <a:endParaRPr kumimoji="1" lang="ja-JP" altLang="en-US" sz="2800" dirty="0"/>
          </a:p>
        </p:txBody>
      </p:sp>
      <p:cxnSp>
        <p:nvCxnSpPr>
          <p:cNvPr id="12" name="直線矢印コネクタ 11"/>
          <p:cNvCxnSpPr>
            <a:stCxn id="5" idx="3"/>
            <a:endCxn id="4" idx="2"/>
          </p:cNvCxnSpPr>
          <p:nvPr/>
        </p:nvCxnSpPr>
        <p:spPr>
          <a:xfrm>
            <a:off x="2771800" y="2420888"/>
            <a:ext cx="360040" cy="14221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6" idx="3"/>
            <a:endCxn id="4" idx="2"/>
          </p:cNvCxnSpPr>
          <p:nvPr/>
        </p:nvCxnSpPr>
        <p:spPr>
          <a:xfrm flipV="1">
            <a:off x="2750846" y="3843046"/>
            <a:ext cx="380994" cy="180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7" idx="3"/>
            <a:endCxn id="4" idx="2"/>
          </p:cNvCxnSpPr>
          <p:nvPr/>
        </p:nvCxnSpPr>
        <p:spPr>
          <a:xfrm flipV="1">
            <a:off x="2779301" y="3843046"/>
            <a:ext cx="352539" cy="14581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8" idx="1"/>
            <a:endCxn id="4" idx="6"/>
          </p:cNvCxnSpPr>
          <p:nvPr/>
        </p:nvCxnSpPr>
        <p:spPr>
          <a:xfrm flipH="1">
            <a:off x="5796136" y="2564904"/>
            <a:ext cx="288032" cy="1278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0" idx="1"/>
            <a:endCxn id="4" idx="6"/>
          </p:cNvCxnSpPr>
          <p:nvPr/>
        </p:nvCxnSpPr>
        <p:spPr>
          <a:xfrm flipH="1" flipV="1">
            <a:off x="5796136" y="3843046"/>
            <a:ext cx="376808" cy="180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9" idx="1"/>
            <a:endCxn id="4" idx="6"/>
          </p:cNvCxnSpPr>
          <p:nvPr/>
        </p:nvCxnSpPr>
        <p:spPr>
          <a:xfrm flipH="1" flipV="1">
            <a:off x="5796136" y="3843046"/>
            <a:ext cx="354886" cy="14618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E7E14736-91E8-4527-F1EF-C6FC2148D5E0}"/>
              </a:ext>
            </a:extLst>
          </p:cNvPr>
          <p:cNvSpPr txBox="1"/>
          <p:nvPr/>
        </p:nvSpPr>
        <p:spPr>
          <a:xfrm>
            <a:off x="388199" y="6183306"/>
            <a:ext cx="8481874" cy="369332"/>
          </a:xfrm>
          <a:prstGeom prst="rect">
            <a:avLst/>
          </a:prstGeom>
          <a:solidFill>
            <a:schemeClr val="accent2">
              <a:lumMod val="40000"/>
              <a:lumOff val="60000"/>
            </a:schemeClr>
          </a:solidFill>
        </p:spPr>
        <p:txBody>
          <a:bodyPr wrap="none" rtlCol="0">
            <a:spAutoFit/>
          </a:bodyPr>
          <a:lstStyle/>
          <a:p>
            <a:r>
              <a:rPr kumimoji="1" lang="en-US" altLang="ja-JP" dirty="0"/>
              <a:t>Seacat: Self-confidence, Energetic, Achievement, Control, Awareness, Tolerance</a:t>
            </a:r>
          </a:p>
        </p:txBody>
      </p:sp>
    </p:spTree>
    <p:extLst>
      <p:ext uri="{BB962C8B-B14F-4D97-AF65-F5344CB8AC3E}">
        <p14:creationId xmlns:p14="http://schemas.microsoft.com/office/powerpoint/2010/main" val="3201427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Reasons for starting a Business</a:t>
            </a:r>
            <a:endParaRPr kumimoji="1"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1855269947"/>
              </p:ext>
            </p:extLst>
          </p:nvPr>
        </p:nvGraphicFramePr>
        <p:xfrm>
          <a:off x="0" y="1340768"/>
          <a:ext cx="9144000" cy="55172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6423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Sources of new-business ideas</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629337607"/>
              </p:ext>
            </p:extLst>
          </p:nvPr>
        </p:nvGraphicFramePr>
        <p:xfrm>
          <a:off x="0" y="1412776"/>
          <a:ext cx="9144000" cy="53285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556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696805"/>
            <a:ext cx="6768752" cy="4437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ja-JP" altLang="en-US" dirty="0">
                <a:latin typeface="+mn-ea"/>
                <a:ea typeface="+mn-ea"/>
              </a:rPr>
              <a:t>Ｓｔｅｐ</a:t>
            </a:r>
            <a:r>
              <a:rPr lang="en-US" altLang="ja-JP" dirty="0">
                <a:latin typeface="+mn-ea"/>
                <a:ea typeface="+mn-ea"/>
              </a:rPr>
              <a:t>s of new business</a:t>
            </a:r>
            <a:r>
              <a:rPr kumimoji="1" lang="en-US" altLang="ja-JP" dirty="0">
                <a:latin typeface="+mn-ea"/>
                <a:ea typeface="+mn-ea"/>
              </a:rPr>
              <a:t> </a:t>
            </a:r>
            <a:endParaRPr kumimoji="1" lang="ja-JP" altLang="en-US" dirty="0">
              <a:latin typeface="+mn-ea"/>
              <a:ea typeface="+mn-ea"/>
            </a:endParaRPr>
          </a:p>
        </p:txBody>
      </p:sp>
      <p:sp>
        <p:nvSpPr>
          <p:cNvPr id="6" name="正方形/長方形 5"/>
          <p:cNvSpPr/>
          <p:nvPr/>
        </p:nvSpPr>
        <p:spPr>
          <a:xfrm>
            <a:off x="1318889" y="3501008"/>
            <a:ext cx="1224136" cy="2376264"/>
          </a:xfrm>
          <a:prstGeom prst="rect">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existence</a:t>
            </a:r>
            <a:endParaRPr kumimoji="1" lang="ja-JP" altLang="en-US" dirty="0"/>
          </a:p>
        </p:txBody>
      </p:sp>
      <p:sp>
        <p:nvSpPr>
          <p:cNvPr id="9" name="正方形/長方形 8"/>
          <p:cNvSpPr/>
          <p:nvPr/>
        </p:nvSpPr>
        <p:spPr>
          <a:xfrm>
            <a:off x="2543025" y="3268519"/>
            <a:ext cx="1224136" cy="2600047"/>
          </a:xfrm>
          <a:prstGeom prst="rect">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surviva</a:t>
            </a:r>
            <a:r>
              <a:rPr lang="en-US" altLang="ja-JP" dirty="0"/>
              <a:t>l</a:t>
            </a:r>
            <a:endParaRPr kumimoji="1" lang="ja-JP" altLang="en-US" dirty="0"/>
          </a:p>
        </p:txBody>
      </p:sp>
      <p:sp>
        <p:nvSpPr>
          <p:cNvPr id="10" name="正方形/長方形 9"/>
          <p:cNvSpPr/>
          <p:nvPr/>
        </p:nvSpPr>
        <p:spPr>
          <a:xfrm>
            <a:off x="3779912" y="3128606"/>
            <a:ext cx="1224136" cy="2736304"/>
          </a:xfrm>
          <a:prstGeom prst="rect">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success</a:t>
            </a:r>
            <a:endParaRPr kumimoji="1" lang="ja-JP" altLang="en-US" dirty="0"/>
          </a:p>
        </p:txBody>
      </p:sp>
      <p:sp>
        <p:nvSpPr>
          <p:cNvPr id="11" name="正方形/長方形 10"/>
          <p:cNvSpPr/>
          <p:nvPr/>
        </p:nvSpPr>
        <p:spPr>
          <a:xfrm>
            <a:off x="5004048" y="2060849"/>
            <a:ext cx="1224136" cy="3805094"/>
          </a:xfrm>
          <a:prstGeom prst="rect">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Take</a:t>
            </a:r>
            <a:r>
              <a:rPr kumimoji="1" lang="en-US" altLang="ja-JP" dirty="0"/>
              <a:t>off</a:t>
            </a:r>
            <a:endParaRPr kumimoji="1" lang="ja-JP" altLang="en-US" dirty="0"/>
          </a:p>
        </p:txBody>
      </p:sp>
      <p:sp>
        <p:nvSpPr>
          <p:cNvPr id="13" name="正方形/長方形 12"/>
          <p:cNvSpPr/>
          <p:nvPr/>
        </p:nvSpPr>
        <p:spPr>
          <a:xfrm>
            <a:off x="6228184" y="1772815"/>
            <a:ext cx="1368152" cy="4095751"/>
          </a:xfrm>
          <a:prstGeom prst="rect">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Resource maturity</a:t>
            </a:r>
            <a:endParaRPr kumimoji="1" lang="ja-JP" altLang="en-US" dirty="0"/>
          </a:p>
        </p:txBody>
      </p:sp>
    </p:spTree>
    <p:extLst>
      <p:ext uri="{BB962C8B-B14F-4D97-AF65-F5344CB8AC3E}">
        <p14:creationId xmlns:p14="http://schemas.microsoft.com/office/powerpoint/2010/main" val="294425213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2060</TotalTime>
  <Words>3561</Words>
  <Application>Microsoft Office PowerPoint</Application>
  <PresentationFormat>画面に合わせる (4:3)</PresentationFormat>
  <Paragraphs>598</Paragraphs>
  <Slides>50</Slides>
  <Notes>13</Notes>
  <HiddenSlides>1</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50</vt:i4>
      </vt:variant>
    </vt:vector>
  </HeadingPairs>
  <TitlesOfParts>
    <vt:vector size="62" baseType="lpstr">
      <vt:lpstr>ＭＳ Ｐゴシック</vt:lpstr>
      <vt:lpstr>游ゴシック</vt:lpstr>
      <vt:lpstr>Arial</vt:lpstr>
      <vt:lpstr>Arial Narrow</vt:lpstr>
      <vt:lpstr>Calibri</vt:lpstr>
      <vt:lpstr>Calibri Light</vt:lpstr>
      <vt:lpstr>Century Schoolbook</vt:lpstr>
      <vt:lpstr>Times New Roman</vt:lpstr>
      <vt:lpstr>Wingdings</vt:lpstr>
      <vt:lpstr>Wingdings 2</vt:lpstr>
      <vt:lpstr>Office テーマ</vt:lpstr>
      <vt:lpstr>スパイス</vt:lpstr>
      <vt:lpstr>The MOT and Venture Business</vt:lpstr>
      <vt:lpstr>Schedule </vt:lpstr>
      <vt:lpstr>Topic 14 Entrepreneur and Venture Business </vt:lpstr>
      <vt:lpstr>Agenda</vt:lpstr>
      <vt:lpstr>1．Characteristics of Entrepreneurs</vt:lpstr>
      <vt:lpstr>2. Characteristics of Entrepreneurs</vt:lpstr>
      <vt:lpstr>Reasons for starting a Business</vt:lpstr>
      <vt:lpstr>Sources of new-business ideas</vt:lpstr>
      <vt:lpstr>Ｓｔｅｐs of new business </vt:lpstr>
      <vt:lpstr>2. Entrepreneurship</vt:lpstr>
      <vt:lpstr>3. Why is entrepreneurship required in modern society?</vt:lpstr>
      <vt:lpstr>3. Why is entrepreneurship required in modern society?</vt:lpstr>
      <vt:lpstr>GDP Ranking （2021＆2022）</vt:lpstr>
      <vt:lpstr>Millionaires （2022）</vt:lpstr>
      <vt:lpstr>Our personal reason: Self- actualization</vt:lpstr>
      <vt:lpstr>PowerPoint プレゼンテーション</vt:lpstr>
      <vt:lpstr>4. Myth of Entrepreneurship</vt:lpstr>
      <vt:lpstr>4. Myth of Entrepreneurship</vt:lpstr>
      <vt:lpstr>4. Myth of Entrepreneurship</vt:lpstr>
      <vt:lpstr>4. Myth of Entrepreneurship</vt:lpstr>
      <vt:lpstr>4. Myth of Entrepreneurship</vt:lpstr>
      <vt:lpstr>4. Myth of Entrepreneurship</vt:lpstr>
      <vt:lpstr>4. Myth of Entrepreneurship</vt:lpstr>
      <vt:lpstr>4. Myth of Entrepreneurship</vt:lpstr>
      <vt:lpstr>5. Entrepreneur and Intraentrepreneur</vt:lpstr>
      <vt:lpstr>Mega-Entrepreneurs Who started in Their 20s.</vt:lpstr>
      <vt:lpstr>6. Entrepreneur and Innovation</vt:lpstr>
      <vt:lpstr>Entrepreneurial Strategy Matrix</vt:lpstr>
      <vt:lpstr>7. Entrepreneurial Q &amp; A</vt:lpstr>
      <vt:lpstr>Entrepreneurial Q &amp; A</vt:lpstr>
      <vt:lpstr>7. The Valley of Death</vt:lpstr>
      <vt:lpstr>PowerPoint プレゼンテーション</vt:lpstr>
      <vt:lpstr>PowerPoint プレゼンテーション</vt:lpstr>
      <vt:lpstr>PowerPoint プレゼンテーション</vt:lpstr>
      <vt:lpstr>PowerPoint プレゼンテーション</vt:lpstr>
      <vt:lpstr>Solutions to The Valley of Death</vt:lpstr>
      <vt:lpstr>Estimated distribution of funding sources for early-stage technology development. </vt:lpstr>
      <vt:lpstr>8. Determining Your Entrepreneurial Quotient?</vt:lpstr>
      <vt:lpstr>8. Measure your entrepreneurial quotient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2. Some questions on your entrepreneurial quotient</vt:lpstr>
      <vt:lpstr>2. Some questions on your entrepreneurial quotient</vt:lpstr>
      <vt:lpstr>Answer</vt:lpstr>
      <vt:lpstr>Answer</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 and Venture Business</dc:title>
  <dc:creator>itotakao</dc:creator>
  <cp:lastModifiedBy>伊藤　孝夫</cp:lastModifiedBy>
  <cp:revision>135</cp:revision>
  <cp:lastPrinted>2017-06-11T06:10:09Z</cp:lastPrinted>
  <dcterms:created xsi:type="dcterms:W3CDTF">2009-10-22T07:47:52Z</dcterms:created>
  <dcterms:modified xsi:type="dcterms:W3CDTF">2023-09-07T03:36:17Z</dcterms:modified>
</cp:coreProperties>
</file>