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notesMasterIdLst>
    <p:notesMasterId r:id="rId10"/>
  </p:notesMasterIdLst>
  <p:handoutMasterIdLst>
    <p:handoutMasterId r:id="rId11"/>
  </p:handoutMasterIdLst>
  <p:sldIdLst>
    <p:sldId id="483" r:id="rId2"/>
    <p:sldId id="326" r:id="rId3"/>
    <p:sldId id="484" r:id="rId4"/>
    <p:sldId id="298" r:id="rId5"/>
    <p:sldId id="479" r:id="rId6"/>
    <p:sldId id="480" r:id="rId7"/>
    <p:sldId id="481" r:id="rId8"/>
    <p:sldId id="289" r:id="rId9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06E936-F3BA-4DAF-B424-079BA2EB2BE1}" v="1" dt="2023-08-25T07:05:34.6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33" autoAdjust="0"/>
    <p:restoredTop sz="77419" autoAdjust="0"/>
  </p:normalViewPr>
  <p:slideViewPr>
    <p:cSldViewPr>
      <p:cViewPr varScale="1">
        <p:scale>
          <a:sx n="53" d="100"/>
          <a:sy n="53" d="100"/>
        </p:scale>
        <p:origin x="7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591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伊藤　孝夫" userId="7223191e-6c99-4ba4-b4dc-210160b35a3d" providerId="ADAL" clId="{CE06E936-F3BA-4DAF-B424-079BA2EB2BE1}"/>
    <pc:docChg chg="modSld">
      <pc:chgData name="伊藤　孝夫" userId="7223191e-6c99-4ba4-b4dc-210160b35a3d" providerId="ADAL" clId="{CE06E936-F3BA-4DAF-B424-079BA2EB2BE1}" dt="2023-08-25T07:05:38.665" v="0" actId="729"/>
      <pc:docMkLst>
        <pc:docMk/>
      </pc:docMkLst>
      <pc:sldChg chg="mod modShow">
        <pc:chgData name="伊藤　孝夫" userId="7223191e-6c99-4ba4-b4dc-210160b35a3d" providerId="ADAL" clId="{CE06E936-F3BA-4DAF-B424-079BA2EB2BE1}" dt="2023-08-25T07:05:38.665" v="0" actId="729"/>
        <pc:sldMkLst>
          <pc:docMk/>
          <pc:sldMk cId="2934623251" sldId="326"/>
        </pc:sldMkLst>
      </pc:sldChg>
    </pc:docChg>
  </pc:docChgLst>
  <pc:docChgLst>
    <pc:chgData name="伊藤　孝夫" userId="7223191e-6c99-4ba4-b4dc-210160b35a3d" providerId="ADAL" clId="{FFE4EB9D-4F21-4532-BF4C-C6EDC9B45C36}"/>
    <pc:docChg chg="delSld">
      <pc:chgData name="伊藤　孝夫" userId="7223191e-6c99-4ba4-b4dc-210160b35a3d" providerId="ADAL" clId="{FFE4EB9D-4F21-4532-BF4C-C6EDC9B45C36}" dt="2022-10-19T05:54:20.424" v="0" actId="2696"/>
      <pc:docMkLst>
        <pc:docMk/>
      </pc:docMkLst>
      <pc:sldChg chg="del">
        <pc:chgData name="伊藤　孝夫" userId="7223191e-6c99-4ba4-b4dc-210160b35a3d" providerId="ADAL" clId="{FFE4EB9D-4F21-4532-BF4C-C6EDC9B45C36}" dt="2022-10-19T05:54:20.424" v="0" actId="2696"/>
        <pc:sldMkLst>
          <pc:docMk/>
          <pc:sldMk cId="996255960" sldId="48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784" y="0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330"/>
            <a:ext cx="3076860" cy="51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784" y="9721330"/>
            <a:ext cx="3076860" cy="51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fld id="{C545BC11-C2FB-440A-AD80-8A80956471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2751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860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784" y="0"/>
            <a:ext cx="3076860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kumimoji="1" sz="1200"/>
            </a:lvl1pPr>
          </a:lstStyle>
          <a:p>
            <a:pPr>
              <a:defRPr/>
            </a:pPr>
            <a:fld id="{B4A3485C-C6B4-4979-987A-6DE3B86CAAB0}" type="datetimeFigureOut">
              <a:rPr lang="ja-JP" altLang="en-US"/>
              <a:pPr>
                <a:defRPr/>
              </a:pPr>
              <a:t>2023/8/25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28" y="4925235"/>
            <a:ext cx="5678445" cy="4029439"/>
          </a:xfrm>
          <a:prstGeom prst="rect">
            <a:avLst/>
          </a:prstGeom>
        </p:spPr>
        <p:txBody>
          <a:bodyPr vert="horz" lIns="94650" tIns="47325" rIns="94650" bIns="47325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330"/>
            <a:ext cx="3076860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784" y="9721330"/>
            <a:ext cx="3076860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kumimoji="1" sz="1200"/>
            </a:lvl1pPr>
          </a:lstStyle>
          <a:p>
            <a:pPr>
              <a:defRPr/>
            </a:pPr>
            <a:fld id="{ED0BC824-272E-4D76-9CFD-CBB6948C9DE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3142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14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5709509-275E-44DA-8FF5-551ABAA17C4D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4839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697DD-78AB-4EEB-A1AD-D23E93F74AB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2302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DD077-51E2-4C06-9098-92BEE20F051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293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B8F45-55AC-4940-85CE-06E16E73DAA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747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8778A-CFC0-475C-BE08-E1C5DB03BBA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036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81A41-70AB-4974-857B-EBCCAFC7716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3934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6496-96B6-4C7A-94C6-1FE26C3F98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8623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D2411-093E-4466-8C7F-97A941FEC50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42869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2CA89-3461-4F9B-9845-6EA2A92F6C4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1029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4486F-28A2-40D6-A893-FE1DEF7C7A8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4538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04D2-AB50-4826-9E3D-EB5FF35A8B2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60184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1B084-95BB-4A7D-B42D-3C9F5499DA2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7654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C5766-271C-436A-AE05-E1536F2B57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totakao@Hiroshima-u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hyperlink" Target="http://www.hiroshima-u.ac.jp/index-j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133600"/>
            <a:ext cx="7988300" cy="156551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4800" dirty="0"/>
              <a:t>The MOT and Venture Business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34219" y="3699112"/>
            <a:ext cx="8174037" cy="2394183"/>
          </a:xfrm>
        </p:spPr>
        <p:txBody>
          <a:bodyPr/>
          <a:lstStyle/>
          <a:p>
            <a:pPr eaLnBrk="1" hangingPunct="1"/>
            <a:r>
              <a:rPr lang="en-US" altLang="ja-JP" sz="2800" dirty="0">
                <a:solidFill>
                  <a:srgbClr val="FF0000"/>
                </a:solidFill>
              </a:rPr>
              <a:t>Prof. Takao Ito, </a:t>
            </a:r>
          </a:p>
          <a:p>
            <a:pPr eaLnBrk="1" hangingPunct="1"/>
            <a:r>
              <a:rPr lang="en-US" altLang="ja-JP" sz="2800" dirty="0"/>
              <a:t>Doctor of Economics, PH.D. of Engineering, </a:t>
            </a:r>
          </a:p>
          <a:p>
            <a:pPr eaLnBrk="1" hangingPunct="1"/>
            <a:r>
              <a:rPr lang="en-US" altLang="ja-JP" sz="2800" dirty="0"/>
              <a:t>Graduate School</a:t>
            </a:r>
            <a:r>
              <a:rPr lang="ja-JP" altLang="en-US" sz="2800" dirty="0"/>
              <a:t> </a:t>
            </a:r>
            <a:r>
              <a:rPr lang="en-US" altLang="ja-JP" sz="2800" dirty="0"/>
              <a:t>of Advanced Science and Engineering, Hiroshima University</a:t>
            </a:r>
          </a:p>
          <a:p>
            <a:pPr eaLnBrk="1" hangingPunct="1"/>
            <a:r>
              <a:rPr lang="en-US" altLang="ja-JP" sz="2800" dirty="0"/>
              <a:t>E-Mail: </a:t>
            </a:r>
            <a:r>
              <a:rPr lang="en-US" altLang="ja-JP" sz="2800" dirty="0">
                <a:hlinkClick r:id="rId3"/>
              </a:rPr>
              <a:t>itotakao@Hiroshima-u.ac.jp</a:t>
            </a:r>
            <a:endParaRPr lang="en-US" altLang="ja-JP" sz="2800" dirty="0"/>
          </a:p>
        </p:txBody>
      </p:sp>
      <p:grpSp>
        <p:nvGrpSpPr>
          <p:cNvPr id="5124" name="グループ化 5"/>
          <p:cNvGrpSpPr>
            <a:grpSpLocks/>
          </p:cNvGrpSpPr>
          <p:nvPr/>
        </p:nvGrpSpPr>
        <p:grpSpPr bwMode="auto">
          <a:xfrm>
            <a:off x="0" y="0"/>
            <a:ext cx="1655763" cy="2090738"/>
            <a:chOff x="1979712" y="404664"/>
            <a:chExt cx="1656184" cy="2091159"/>
          </a:xfrm>
        </p:grpSpPr>
        <p:pic>
          <p:nvPicPr>
            <p:cNvPr id="5127" name="Picture 4" descr="広島大学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2060848"/>
              <a:ext cx="1656184" cy="43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図 3" descr="1321661042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404664"/>
              <a:ext cx="1656184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0152E-3181-4F9E-9E7C-1F0A88825FF5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9" name="正方形/長方形 8"/>
          <p:cNvSpPr/>
          <p:nvPr/>
        </p:nvSpPr>
        <p:spPr>
          <a:xfrm>
            <a:off x="4932041" y="190500"/>
            <a:ext cx="421196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/>
              <a:t>５ </a:t>
            </a:r>
            <a:r>
              <a:rPr lang="en-US" altLang="ja-JP" sz="1400" b="1" dirty="0"/>
              <a:t>Guiding Principles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Pursuit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Peace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Creation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New</a:t>
            </a:r>
            <a:r>
              <a:rPr lang="ja-JP" altLang="en-US" sz="1400" dirty="0"/>
              <a:t> </a:t>
            </a:r>
            <a:r>
              <a:rPr lang="en-US" altLang="ja-JP" sz="1400" dirty="0"/>
              <a:t>Forms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Knowledge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Nurturing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Well-Rounded</a:t>
            </a:r>
            <a:r>
              <a:rPr lang="ja-JP" altLang="en-US" sz="1400" dirty="0"/>
              <a:t> </a:t>
            </a:r>
            <a:r>
              <a:rPr lang="en-US" altLang="ja-JP" sz="1400" dirty="0"/>
              <a:t>Human</a:t>
            </a:r>
            <a:r>
              <a:rPr lang="ja-JP" altLang="en-US" sz="1400" dirty="0"/>
              <a:t> </a:t>
            </a:r>
            <a:r>
              <a:rPr lang="en-US" altLang="ja-JP" sz="1400" dirty="0"/>
              <a:t>Beings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Collaboration with the Local, Regional, and International Community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Continuous Self-Development</a:t>
            </a:r>
            <a:endParaRPr lang="ja-JP" altLang="en-US" sz="140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27088" y="2133600"/>
            <a:ext cx="30241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5143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0002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4574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371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Intensive Course of</a:t>
            </a:r>
            <a:r>
              <a:rPr lang="en-US" altLang="ja-JP" sz="18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055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7467600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Lecture Schedule </a:t>
            </a:r>
          </a:p>
        </p:txBody>
      </p:sp>
      <p:sp>
        <p:nvSpPr>
          <p:cNvPr id="10243" name="スライド番号プレースホルダー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75DC932-79DB-44E0-964A-9499C46C9C09}" type="slidenum">
              <a:rPr lang="en-US" altLang="ja-JP" smtClean="0">
                <a:solidFill>
                  <a:srgbClr val="898989"/>
                </a:solidFill>
              </a:rPr>
              <a:pPr/>
              <a:t>2</a:t>
            </a:fld>
            <a:endParaRPr lang="en-US" altLang="ja-JP" dirty="0">
              <a:solidFill>
                <a:srgbClr val="898989"/>
              </a:solidFill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E8F149D-A1BF-A01F-929A-823B25EB2BB0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764704"/>
          <a:ext cx="7759773" cy="5591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494">
                  <a:extLst>
                    <a:ext uri="{9D8B030D-6E8A-4147-A177-3AD203B41FA5}">
                      <a16:colId xmlns:a16="http://schemas.microsoft.com/office/drawing/2014/main" val="3111080311"/>
                    </a:ext>
                  </a:extLst>
                </a:gridCol>
                <a:gridCol w="1300772">
                  <a:extLst>
                    <a:ext uri="{9D8B030D-6E8A-4147-A177-3AD203B41FA5}">
                      <a16:colId xmlns:a16="http://schemas.microsoft.com/office/drawing/2014/main" val="1159738318"/>
                    </a:ext>
                  </a:extLst>
                </a:gridCol>
                <a:gridCol w="493397">
                  <a:extLst>
                    <a:ext uri="{9D8B030D-6E8A-4147-A177-3AD203B41FA5}">
                      <a16:colId xmlns:a16="http://schemas.microsoft.com/office/drawing/2014/main" val="1157085376"/>
                    </a:ext>
                  </a:extLst>
                </a:gridCol>
                <a:gridCol w="4021922">
                  <a:extLst>
                    <a:ext uri="{9D8B030D-6E8A-4147-A177-3AD203B41FA5}">
                      <a16:colId xmlns:a16="http://schemas.microsoft.com/office/drawing/2014/main" val="1885992662"/>
                    </a:ext>
                  </a:extLst>
                </a:gridCol>
                <a:gridCol w="1480188">
                  <a:extLst>
                    <a:ext uri="{9D8B030D-6E8A-4147-A177-3AD203B41FA5}">
                      <a16:colId xmlns:a16="http://schemas.microsoft.com/office/drawing/2014/main" val="787600818"/>
                    </a:ext>
                  </a:extLst>
                </a:gridCol>
              </a:tblGrid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MOT and Venture Business (An Intensive Course)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12182"/>
                  </a:ext>
                </a:extLst>
              </a:tr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08:50-16:20, Saturday and Sunday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46125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Lecture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8616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2022/11/12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Outlines and Introduction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66412430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2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2022/11/12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 evolution of Management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10:30-12:00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15994266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3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2022/11/12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Key Issues in Corporate Management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13:10-14:40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6668370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2022/11/12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Break-Even Point Analysis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72327485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2022/11/13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Cost Benefit Analysis and Ethics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000512510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2022/11/13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Stock Control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10:30-12:00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69363013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7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2022/11/13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Case Studies and Group Discussion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13:10-14:40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30061791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8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2022/11/13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Kaizen and Quality Control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27476719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9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2022/11/26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Motivation (self Learning)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15289609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2022/11/26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Organization Structure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10:30-12:00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7952994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11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2022/11/26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Decision-making and Strategy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13:10-14:40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624636837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12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2022/11/26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Leadership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0856892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13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2022/11/27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Business Plan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79264060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2022/11/27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Entrepreneur and Venture Business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10:30-12:00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2682379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2022/11/27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Presentation and/or Final Examination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13:10-14:40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40526671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2022/11/27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Review and Free Discussion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15978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62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7467600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/>
              <a:t>Schedule </a:t>
            </a:r>
            <a:endParaRPr lang="en-US" altLang="ja-JP" dirty="0"/>
          </a:p>
        </p:txBody>
      </p:sp>
      <p:sp>
        <p:nvSpPr>
          <p:cNvPr id="10243" name="スライド番号プレースホルダー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75DC932-79DB-44E0-964A-9499C46C9C09}" type="slidenum">
              <a:rPr lang="en-US" altLang="ja-JP" smtClean="0">
                <a:solidFill>
                  <a:srgbClr val="898989"/>
                </a:solidFill>
              </a:rPr>
              <a:pPr/>
              <a:t>3</a:t>
            </a:fld>
            <a:endParaRPr lang="en-US" altLang="ja-JP" dirty="0">
              <a:solidFill>
                <a:srgbClr val="898989"/>
              </a:solidFill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E8F149D-A1BF-A01F-929A-823B25EB2BB0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764704"/>
          <a:ext cx="7759773" cy="5591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494">
                  <a:extLst>
                    <a:ext uri="{9D8B030D-6E8A-4147-A177-3AD203B41FA5}">
                      <a16:colId xmlns:a16="http://schemas.microsoft.com/office/drawing/2014/main" val="3111080311"/>
                    </a:ext>
                  </a:extLst>
                </a:gridCol>
                <a:gridCol w="1300772">
                  <a:extLst>
                    <a:ext uri="{9D8B030D-6E8A-4147-A177-3AD203B41FA5}">
                      <a16:colId xmlns:a16="http://schemas.microsoft.com/office/drawing/2014/main" val="1159738318"/>
                    </a:ext>
                  </a:extLst>
                </a:gridCol>
                <a:gridCol w="493397">
                  <a:extLst>
                    <a:ext uri="{9D8B030D-6E8A-4147-A177-3AD203B41FA5}">
                      <a16:colId xmlns:a16="http://schemas.microsoft.com/office/drawing/2014/main" val="1157085376"/>
                    </a:ext>
                  </a:extLst>
                </a:gridCol>
                <a:gridCol w="4021922">
                  <a:extLst>
                    <a:ext uri="{9D8B030D-6E8A-4147-A177-3AD203B41FA5}">
                      <a16:colId xmlns:a16="http://schemas.microsoft.com/office/drawing/2014/main" val="1885992662"/>
                    </a:ext>
                  </a:extLst>
                </a:gridCol>
                <a:gridCol w="1480188">
                  <a:extLst>
                    <a:ext uri="{9D8B030D-6E8A-4147-A177-3AD203B41FA5}">
                      <a16:colId xmlns:a16="http://schemas.microsoft.com/office/drawing/2014/main" val="787600818"/>
                    </a:ext>
                  </a:extLst>
                </a:gridCol>
              </a:tblGrid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MOT and Venture Business (An Intensive Course)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12182"/>
                  </a:ext>
                </a:extLst>
              </a:tr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08:50-16:20, Saturday and Sunday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46125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Lecture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8616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Outlines and Introduction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66412430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2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 evolution of Management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15994266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3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Key Issues in Corporate Management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6668370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Break-Even Point Analysis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72327485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Cost Benefit Analysis and Ethics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000512510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Stock Control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69363013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7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Case Studies and Group Discussion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30061791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8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Kaizen and Quality Control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27476719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9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Motivation (self Learning)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15289609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Organization Structure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7952994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11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Decision-making and Strategy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624636837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Leadership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0856892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Business Plan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79264060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Entrepreneur and Venture Business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2682379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Presentation and/or Final Examination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40526671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Review and Free Discussion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15978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263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76475"/>
            <a:ext cx="8280400" cy="2089150"/>
          </a:xfrm>
        </p:spPr>
        <p:txBody>
          <a:bodyPr/>
          <a:lstStyle/>
          <a:p>
            <a:pPr eaLnBrk="1" hangingPunct="1"/>
            <a:r>
              <a:rPr lang="en-US" altLang="ja-JP" sz="4800" dirty="0">
                <a:solidFill>
                  <a:srgbClr val="00B050"/>
                </a:solidFill>
              </a:rPr>
              <a:t>Topic 15 </a:t>
            </a:r>
            <a:r>
              <a:rPr lang="en-US" altLang="ja-JP" sz="4800" dirty="0"/>
              <a:t>Presentation and/or Final Examination</a:t>
            </a:r>
            <a:br>
              <a:rPr lang="en-US" altLang="ja-JP" sz="4800" dirty="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endParaRPr lang="en-US" altLang="ja-JP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>
          <a:xfrm>
            <a:off x="539552" y="365125"/>
            <a:ext cx="8136904" cy="1119659"/>
          </a:xfrm>
        </p:spPr>
        <p:txBody>
          <a:bodyPr/>
          <a:lstStyle/>
          <a:p>
            <a:pPr algn="ctr"/>
            <a:r>
              <a:rPr lang="en-US" altLang="ja-JP" sz="3200" dirty="0"/>
              <a:t>Notice of the Interim</a:t>
            </a:r>
            <a:r>
              <a:rPr lang="ja-JP" altLang="en-US" sz="3200" dirty="0"/>
              <a:t> </a:t>
            </a:r>
            <a:r>
              <a:rPr lang="en-US" altLang="ja-JP" sz="3200" dirty="0"/>
              <a:t>Report</a:t>
            </a:r>
            <a:br>
              <a:rPr lang="en-US" altLang="ja-JP" sz="3200" dirty="0"/>
            </a:br>
            <a:endParaRPr lang="ja-JP" altLang="en-US" sz="32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E58F-11C4-4E0D-93CB-E4B1BC764EC4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539552" y="1628800"/>
            <a:ext cx="8352606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4400" dirty="0"/>
              <a:t>①</a:t>
            </a:r>
            <a:r>
              <a:rPr lang="en-US" altLang="ja-JP" sz="4400" dirty="0"/>
              <a:t>A4 format, 1 page;</a:t>
            </a:r>
          </a:p>
          <a:p>
            <a:r>
              <a:rPr lang="ja-JP" altLang="en-US" sz="4400" dirty="0"/>
              <a:t>➁</a:t>
            </a:r>
            <a:r>
              <a:rPr lang="en-US" altLang="ja-JP" sz="4400" dirty="0"/>
              <a:t>Deadline: November 7;</a:t>
            </a:r>
          </a:p>
          <a:p>
            <a:r>
              <a:rPr lang="ja-JP" altLang="en-US" sz="4400" dirty="0"/>
              <a:t>③</a:t>
            </a:r>
            <a:r>
              <a:rPr lang="en-US" altLang="ja-JP" sz="4400" dirty="0"/>
              <a:t>Topic: A consideration on the relationship between efficiency improvement and Motivation.</a:t>
            </a:r>
          </a:p>
          <a:p>
            <a:endParaRPr lang="en-US" altLang="ja-JP" sz="4400" dirty="0"/>
          </a:p>
        </p:txBody>
      </p:sp>
    </p:spTree>
    <p:extLst>
      <p:ext uri="{BB962C8B-B14F-4D97-AF65-F5344CB8AC3E}">
        <p14:creationId xmlns:p14="http://schemas.microsoft.com/office/powerpoint/2010/main" val="3204310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36904" cy="864096"/>
          </a:xfrm>
        </p:spPr>
        <p:txBody>
          <a:bodyPr/>
          <a:lstStyle/>
          <a:p>
            <a:pPr algn="ctr"/>
            <a:r>
              <a:rPr lang="en-US" altLang="ja-JP" sz="3200" dirty="0"/>
              <a:t>Notice of the Final</a:t>
            </a:r>
            <a:r>
              <a:rPr lang="ja-JP" altLang="en-US" sz="3200" dirty="0"/>
              <a:t> </a:t>
            </a:r>
            <a:r>
              <a:rPr lang="en-US" altLang="ja-JP" sz="3200" dirty="0"/>
              <a:t>Report</a:t>
            </a:r>
            <a:br>
              <a:rPr lang="en-US" altLang="ja-JP" sz="3200" dirty="0"/>
            </a:br>
            <a:endParaRPr lang="ja-JP" altLang="en-US" sz="32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E58F-11C4-4E0D-93CB-E4B1BC764EC4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323850" y="1484784"/>
            <a:ext cx="8352606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4400" dirty="0"/>
              <a:t>①</a:t>
            </a:r>
            <a:r>
              <a:rPr lang="en-US" altLang="ja-JP" sz="4400" dirty="0"/>
              <a:t>A4 format, 1 page;</a:t>
            </a:r>
          </a:p>
          <a:p>
            <a:r>
              <a:rPr lang="ja-JP" altLang="en-US" sz="4400" dirty="0"/>
              <a:t>➁</a:t>
            </a:r>
            <a:r>
              <a:rPr lang="en-US" altLang="ja-JP" sz="4400" dirty="0"/>
              <a:t>Any topics will be welcome. They should be associated with MOT and Venture business; </a:t>
            </a:r>
          </a:p>
          <a:p>
            <a:r>
              <a:rPr lang="ja-JP" altLang="en-US" sz="4400" dirty="0"/>
              <a:t>③</a:t>
            </a:r>
            <a:r>
              <a:rPr lang="en-US" altLang="ja-JP" sz="4400" dirty="0"/>
              <a:t>Deadline: November 10;</a:t>
            </a:r>
          </a:p>
          <a:p>
            <a:r>
              <a:rPr lang="ja-JP" altLang="en-US" sz="4400" dirty="0"/>
              <a:t>④</a:t>
            </a:r>
            <a:r>
              <a:rPr lang="en-US" altLang="ja-JP" sz="4400" dirty="0"/>
              <a:t>Final presentation should be less than 10 slides, 4 minutes.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24659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136904" cy="720080"/>
          </a:xfrm>
        </p:spPr>
        <p:txBody>
          <a:bodyPr/>
          <a:lstStyle/>
          <a:p>
            <a:pPr algn="ctr"/>
            <a:r>
              <a:rPr lang="en-US" altLang="ja-JP" sz="3200" dirty="0"/>
              <a:t>The structure of Interim and Final</a:t>
            </a:r>
            <a:r>
              <a:rPr lang="ja-JP" altLang="en-US" sz="3200" dirty="0"/>
              <a:t> </a:t>
            </a:r>
            <a:r>
              <a:rPr lang="en-US" altLang="ja-JP" sz="3200" dirty="0"/>
              <a:t>Report</a:t>
            </a:r>
            <a:br>
              <a:rPr lang="en-US" altLang="ja-JP" sz="3200" dirty="0"/>
            </a:br>
            <a:endParaRPr lang="ja-JP" altLang="en-US" sz="3200" dirty="0"/>
          </a:p>
        </p:txBody>
      </p:sp>
      <p:sp>
        <p:nvSpPr>
          <p:cNvPr id="717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341" y="1916832"/>
            <a:ext cx="8569325" cy="2376264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3600" dirty="0"/>
              <a:t>①</a:t>
            </a:r>
            <a:r>
              <a:rPr lang="en-US" altLang="ja-JP" sz="3600" dirty="0"/>
              <a:t>Introduction</a:t>
            </a:r>
          </a:p>
          <a:p>
            <a:pPr marL="0" indent="0">
              <a:buNone/>
            </a:pPr>
            <a:r>
              <a:rPr lang="ja-JP" altLang="en-US" sz="3600" dirty="0"/>
              <a:t>②</a:t>
            </a:r>
            <a:r>
              <a:rPr lang="en-US" altLang="ja-JP" sz="3600" dirty="0"/>
              <a:t>Background</a:t>
            </a:r>
          </a:p>
          <a:p>
            <a:pPr marL="0" indent="0">
              <a:buNone/>
            </a:pPr>
            <a:r>
              <a:rPr lang="ja-JP" altLang="en-US" sz="3600" dirty="0"/>
              <a:t>③</a:t>
            </a:r>
            <a:r>
              <a:rPr lang="en-US" altLang="ja-JP" sz="3600" dirty="0"/>
              <a:t>Analysis and Discussion </a:t>
            </a:r>
          </a:p>
          <a:p>
            <a:pPr marL="0" indent="0">
              <a:buNone/>
            </a:pPr>
            <a:r>
              <a:rPr lang="ja-JP" altLang="en-US" sz="3600" dirty="0"/>
              <a:t>④</a:t>
            </a:r>
            <a:r>
              <a:rPr lang="en-US" altLang="ja-JP" sz="3600" dirty="0"/>
              <a:t>Conclusion</a:t>
            </a:r>
            <a:endParaRPr lang="ja-JP" altLang="en-US" sz="36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E58F-11C4-4E0D-93CB-E4B1BC764EC4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6050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468313" y="2636838"/>
            <a:ext cx="8229600" cy="1258887"/>
          </a:xfrm>
        </p:spPr>
        <p:txBody>
          <a:bodyPr/>
          <a:lstStyle/>
          <a:p>
            <a:pPr eaLnBrk="1" hangingPunct="1"/>
            <a:r>
              <a:rPr lang="en-US" altLang="ja-JP" sz="4800" b="1" dirty="0"/>
              <a:t>Thank you for your attention!</a:t>
            </a:r>
            <a:endParaRPr lang="ja-JP" altLang="en-US" sz="4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</TotalTime>
  <Words>480</Words>
  <Application>Microsoft Office PowerPoint</Application>
  <PresentationFormat>画面に合わせる (4:3)</PresentationFormat>
  <Paragraphs>207</Paragraphs>
  <Slides>8</Slides>
  <Notes>1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ＭＳ Ｐゴシック</vt:lpstr>
      <vt:lpstr>游ゴシック</vt:lpstr>
      <vt:lpstr>Arial</vt:lpstr>
      <vt:lpstr>Calibri</vt:lpstr>
      <vt:lpstr>Calibri Light</vt:lpstr>
      <vt:lpstr>Wingdings</vt:lpstr>
      <vt:lpstr>Office テーマ</vt:lpstr>
      <vt:lpstr>The MOT and Venture Business</vt:lpstr>
      <vt:lpstr>Lecture Schedule </vt:lpstr>
      <vt:lpstr>Schedule </vt:lpstr>
      <vt:lpstr>Topic 15 Presentation and/or Final Examination </vt:lpstr>
      <vt:lpstr>Notice of the Interim Report </vt:lpstr>
      <vt:lpstr>Notice of the Final Report </vt:lpstr>
      <vt:lpstr>The structure of Interim and Final Report 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 and Venture Business</dc:title>
  <dc:creator>itotakao</dc:creator>
  <cp:lastModifiedBy>伊藤　孝夫</cp:lastModifiedBy>
  <cp:revision>136</cp:revision>
  <cp:lastPrinted>2017-06-11T06:10:09Z</cp:lastPrinted>
  <dcterms:created xsi:type="dcterms:W3CDTF">2009-10-22T07:47:52Z</dcterms:created>
  <dcterms:modified xsi:type="dcterms:W3CDTF">2023-08-25T07:05:38Z</dcterms:modified>
</cp:coreProperties>
</file>