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3" r:id="rId1"/>
  </p:sldMasterIdLst>
  <p:notesMasterIdLst>
    <p:notesMasterId r:id="rId46"/>
  </p:notesMasterIdLst>
  <p:handoutMasterIdLst>
    <p:handoutMasterId r:id="rId47"/>
  </p:handoutMasterIdLst>
  <p:sldIdLst>
    <p:sldId id="487" r:id="rId2"/>
    <p:sldId id="488" r:id="rId3"/>
    <p:sldId id="468" r:id="rId4"/>
    <p:sldId id="483" r:id="rId5"/>
    <p:sldId id="396" r:id="rId6"/>
    <p:sldId id="397" r:id="rId7"/>
    <p:sldId id="399" r:id="rId8"/>
    <p:sldId id="394" r:id="rId9"/>
    <p:sldId id="431" r:id="rId10"/>
    <p:sldId id="403" r:id="rId11"/>
    <p:sldId id="404" r:id="rId12"/>
    <p:sldId id="405" r:id="rId13"/>
    <p:sldId id="433" r:id="rId14"/>
    <p:sldId id="434" r:id="rId15"/>
    <p:sldId id="407" r:id="rId16"/>
    <p:sldId id="408" r:id="rId17"/>
    <p:sldId id="435" r:id="rId18"/>
    <p:sldId id="484" r:id="rId19"/>
    <p:sldId id="485" r:id="rId20"/>
    <p:sldId id="421" r:id="rId21"/>
    <p:sldId id="422" r:id="rId22"/>
    <p:sldId id="441" r:id="rId23"/>
    <p:sldId id="460" r:id="rId24"/>
    <p:sldId id="462" r:id="rId25"/>
    <p:sldId id="461" r:id="rId26"/>
    <p:sldId id="444" r:id="rId27"/>
    <p:sldId id="445" r:id="rId28"/>
    <p:sldId id="446" r:id="rId29"/>
    <p:sldId id="447" r:id="rId30"/>
    <p:sldId id="425" r:id="rId31"/>
    <p:sldId id="426" r:id="rId32"/>
    <p:sldId id="448" r:id="rId33"/>
    <p:sldId id="449" r:id="rId34"/>
    <p:sldId id="427" r:id="rId35"/>
    <p:sldId id="450" r:id="rId36"/>
    <p:sldId id="451" r:id="rId37"/>
    <p:sldId id="452" r:id="rId38"/>
    <p:sldId id="428" r:id="rId39"/>
    <p:sldId id="454" r:id="rId40"/>
    <p:sldId id="453" r:id="rId41"/>
    <p:sldId id="429" r:id="rId42"/>
    <p:sldId id="455" r:id="rId43"/>
    <p:sldId id="456" r:id="rId44"/>
    <p:sldId id="289" r:id="rId45"/>
  </p:sldIdLst>
  <p:sldSz cx="9144000" cy="6858000" type="screen4x3"/>
  <p:notesSz cx="7099300" cy="10234613"/>
  <p:defaultTextStyle>
    <a:defPPr>
      <a:defRPr lang="ja-JP"/>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77419" autoAdjust="0"/>
  </p:normalViewPr>
  <p:slideViewPr>
    <p:cSldViewPr>
      <p:cViewPr varScale="1">
        <p:scale>
          <a:sx n="86" d="100"/>
          <a:sy n="86" d="100"/>
        </p:scale>
        <p:origin x="2334" y="90"/>
      </p:cViewPr>
      <p:guideLst>
        <p:guide orient="horz" pos="2160"/>
        <p:guide pos="2880"/>
      </p:guideLst>
    </p:cSldViewPr>
  </p:slideViewPr>
  <p:outlineViewPr>
    <p:cViewPr>
      <p:scale>
        <a:sx n="33" d="100"/>
        <a:sy n="33" d="100"/>
      </p:scale>
      <p:origin x="0" y="-116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1" d="100"/>
          <a:sy n="81" d="100"/>
        </p:scale>
        <p:origin x="5910" y="11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伊藤　孝夫" userId="7223191e-6c99-4ba4-b4dc-210160b35a3d" providerId="ADAL" clId="{EB58BA96-3931-406D-AACF-4E1CE219F4C9}"/>
    <pc:docChg chg="modSld">
      <pc:chgData name="伊藤　孝夫" userId="7223191e-6c99-4ba4-b4dc-210160b35a3d" providerId="ADAL" clId="{EB58BA96-3931-406D-AACF-4E1CE219F4C9}" dt="2023-09-07T02:44:57.001" v="1" actId="6549"/>
      <pc:docMkLst>
        <pc:docMk/>
      </pc:docMkLst>
      <pc:sldChg chg="modSp mod">
        <pc:chgData name="伊藤　孝夫" userId="7223191e-6c99-4ba4-b4dc-210160b35a3d" providerId="ADAL" clId="{EB58BA96-3931-406D-AACF-4E1CE219F4C9}" dt="2023-09-07T02:44:57.001" v="1" actId="6549"/>
        <pc:sldMkLst>
          <pc:docMk/>
          <pc:sldMk cId="827844872" sldId="448"/>
        </pc:sldMkLst>
        <pc:spChg chg="mod">
          <ac:chgData name="伊藤　孝夫" userId="7223191e-6c99-4ba4-b4dc-210160b35a3d" providerId="ADAL" clId="{EB58BA96-3931-406D-AACF-4E1CE219F4C9}" dt="2023-09-07T02:44:57.001" v="1" actId="6549"/>
          <ac:spMkLst>
            <pc:docMk/>
            <pc:sldMk cId="827844872" sldId="448"/>
            <ac:spMk id="48131" creationId="{00000000-0000-0000-0000-000000000000}"/>
          </ac:spMkLst>
        </pc:spChg>
      </pc:sldChg>
    </pc:docChg>
  </pc:docChgLst>
  <pc:docChgLst>
    <pc:chgData name="伊藤　孝夫" userId="7223191e-6c99-4ba4-b4dc-210160b35a3d" providerId="ADAL" clId="{B4351D27-DAF7-49BA-BE11-52843A66F15F}"/>
    <pc:docChg chg="delSld modSld">
      <pc:chgData name="伊藤　孝夫" userId="7223191e-6c99-4ba4-b4dc-210160b35a3d" providerId="ADAL" clId="{B4351D27-DAF7-49BA-BE11-52843A66F15F}" dt="2023-08-24T07:50:45.255" v="1" actId="2711"/>
      <pc:docMkLst>
        <pc:docMk/>
      </pc:docMkLst>
      <pc:sldChg chg="del">
        <pc:chgData name="伊藤　孝夫" userId="7223191e-6c99-4ba4-b4dc-210160b35a3d" providerId="ADAL" clId="{B4351D27-DAF7-49BA-BE11-52843A66F15F}" dt="2023-08-24T07:49:22.623" v="0" actId="2696"/>
        <pc:sldMkLst>
          <pc:docMk/>
          <pc:sldMk cId="2934623251" sldId="326"/>
        </pc:sldMkLst>
      </pc:sldChg>
      <pc:sldChg chg="modSp">
        <pc:chgData name="伊藤　孝夫" userId="7223191e-6c99-4ba4-b4dc-210160b35a3d" providerId="ADAL" clId="{B4351D27-DAF7-49BA-BE11-52843A66F15F}" dt="2023-08-24T07:50:45.255" v="1" actId="2711"/>
        <pc:sldMkLst>
          <pc:docMk/>
          <pc:sldMk cId="3902087210" sldId="485"/>
        </pc:sldMkLst>
        <pc:spChg chg="mod">
          <ac:chgData name="伊藤　孝夫" userId="7223191e-6c99-4ba4-b4dc-210160b35a3d" providerId="ADAL" clId="{B4351D27-DAF7-49BA-BE11-52843A66F15F}" dt="2023-08-24T07:50:45.255" v="1" actId="2711"/>
          <ac:spMkLst>
            <pc:docMk/>
            <pc:sldMk cId="3902087210" sldId="485"/>
            <ac:spMk id="44035" creationId="{00000000-0000-0000-0000-000000000000}"/>
          </ac:spMkLst>
        </pc:spChg>
      </pc:sldChg>
    </pc:docChg>
  </pc:docChgLst>
  <pc:docChgLst>
    <pc:chgData name="伊藤　孝夫" userId="7223191e-6c99-4ba4-b4dc-210160b35a3d" providerId="ADAL" clId="{5FA7EE78-753B-4B7F-A304-9BE72F6A2E40}"/>
    <pc:docChg chg="delSld">
      <pc:chgData name="伊藤　孝夫" userId="7223191e-6c99-4ba4-b4dc-210160b35a3d" providerId="ADAL" clId="{5FA7EE78-753B-4B7F-A304-9BE72F6A2E40}" dt="2022-10-19T05:08:36.586" v="0" actId="2696"/>
      <pc:docMkLst>
        <pc:docMk/>
      </pc:docMkLst>
      <pc:sldChg chg="del">
        <pc:chgData name="伊藤　孝夫" userId="7223191e-6c99-4ba4-b4dc-210160b35a3d" providerId="ADAL" clId="{5FA7EE78-753B-4B7F-A304-9BE72F6A2E40}" dt="2022-10-19T05:08:36.586" v="0" actId="2696"/>
        <pc:sldMkLst>
          <pc:docMk/>
          <pc:sldMk cId="3898259376" sldId="48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76860" cy="511649"/>
          </a:xfrm>
          <a:prstGeom prst="rect">
            <a:avLst/>
          </a:prstGeom>
          <a:noFill/>
          <a:ln w="9525">
            <a:noFill/>
            <a:miter lim="800000"/>
            <a:headEnd/>
            <a:tailEnd/>
          </a:ln>
          <a:effectLst/>
        </p:spPr>
        <p:txBody>
          <a:bodyPr vert="horz" wrap="square" lIns="94650" tIns="47325" rIns="94650" bIns="47325" numCol="1" anchor="t"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39" name="Rectangle 3"/>
          <p:cNvSpPr>
            <a:spLocks noGrp="1" noChangeArrowheads="1"/>
          </p:cNvSpPr>
          <p:nvPr>
            <p:ph type="dt" sz="quarter" idx="1"/>
          </p:nvPr>
        </p:nvSpPr>
        <p:spPr bwMode="auto">
          <a:xfrm>
            <a:off x="4020784" y="0"/>
            <a:ext cx="3076860" cy="511649"/>
          </a:xfrm>
          <a:prstGeom prst="rect">
            <a:avLst/>
          </a:prstGeom>
          <a:noFill/>
          <a:ln w="9525">
            <a:noFill/>
            <a:miter lim="800000"/>
            <a:headEnd/>
            <a:tailEnd/>
          </a:ln>
          <a:effectLst/>
        </p:spPr>
        <p:txBody>
          <a:bodyPr vert="horz" wrap="square" lIns="94650" tIns="47325" rIns="94650" bIns="47325" numCol="1" anchor="t" anchorCtr="0" compatLnSpc="1">
            <a:prstTxWarp prst="textNoShape">
              <a:avLst/>
            </a:prstTxWarp>
          </a:bodyPr>
          <a:lstStyle>
            <a:lvl1pPr algn="r" eaLnBrk="1" hangingPunct="1">
              <a:defRPr kumimoji="1" sz="1200">
                <a:latin typeface="Arial" charset="0"/>
                <a:ea typeface="ＭＳ Ｐゴシック" charset="-128"/>
              </a:defRPr>
            </a:lvl1pPr>
          </a:lstStyle>
          <a:p>
            <a:pPr>
              <a:defRPr/>
            </a:pPr>
            <a:endParaRPr lang="en-US" altLang="ja-JP" dirty="0"/>
          </a:p>
        </p:txBody>
      </p:sp>
      <p:sp>
        <p:nvSpPr>
          <p:cNvPr id="39940" name="Rectangle 4"/>
          <p:cNvSpPr>
            <a:spLocks noGrp="1" noChangeArrowheads="1"/>
          </p:cNvSpPr>
          <p:nvPr>
            <p:ph type="ftr" sz="quarter" idx="2"/>
          </p:nvPr>
        </p:nvSpPr>
        <p:spPr bwMode="auto">
          <a:xfrm>
            <a:off x="0" y="9721330"/>
            <a:ext cx="3076860" cy="511648"/>
          </a:xfrm>
          <a:prstGeom prst="rect">
            <a:avLst/>
          </a:prstGeom>
          <a:noFill/>
          <a:ln w="9525">
            <a:noFill/>
            <a:miter lim="800000"/>
            <a:headEnd/>
            <a:tailEnd/>
          </a:ln>
          <a:effectLst/>
        </p:spPr>
        <p:txBody>
          <a:bodyPr vert="horz" wrap="square" lIns="94650" tIns="47325" rIns="94650" bIns="47325" numCol="1" anchor="b"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41" name="Rectangle 5"/>
          <p:cNvSpPr>
            <a:spLocks noGrp="1" noChangeArrowheads="1"/>
          </p:cNvSpPr>
          <p:nvPr>
            <p:ph type="sldNum" sz="quarter" idx="3"/>
          </p:nvPr>
        </p:nvSpPr>
        <p:spPr bwMode="auto">
          <a:xfrm>
            <a:off x="4020784" y="9721330"/>
            <a:ext cx="3076860" cy="511648"/>
          </a:xfrm>
          <a:prstGeom prst="rect">
            <a:avLst/>
          </a:prstGeom>
          <a:noFill/>
          <a:ln w="9525">
            <a:noFill/>
            <a:miter lim="800000"/>
            <a:headEnd/>
            <a:tailEnd/>
          </a:ln>
          <a:effectLst/>
        </p:spPr>
        <p:txBody>
          <a:bodyPr vert="horz" wrap="square" lIns="94650" tIns="47325" rIns="94650" bIns="47325" numCol="1" anchor="b" anchorCtr="0" compatLnSpc="1">
            <a:prstTxWarp prst="textNoShape">
              <a:avLst/>
            </a:prstTxWarp>
          </a:bodyPr>
          <a:lstStyle>
            <a:lvl1pPr algn="r" eaLnBrk="1" hangingPunct="1">
              <a:defRPr kumimoji="1" sz="1200"/>
            </a:lvl1pPr>
          </a:lstStyle>
          <a:p>
            <a:pPr>
              <a:defRPr/>
            </a:pPr>
            <a:fld id="{C545BC11-C2FB-440A-AD80-8A80956471BC}" type="slidenum">
              <a:rPr lang="en-US" altLang="ja-JP"/>
              <a:pPr>
                <a:defRPr/>
              </a:pPr>
              <a:t>‹#›</a:t>
            </a:fld>
            <a:endParaRPr lang="en-US" altLang="ja-JP" dirty="0"/>
          </a:p>
        </p:txBody>
      </p:sp>
    </p:spTree>
    <p:extLst>
      <p:ext uri="{BB962C8B-B14F-4D97-AF65-F5344CB8AC3E}">
        <p14:creationId xmlns:p14="http://schemas.microsoft.com/office/powerpoint/2010/main" val="362751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860" cy="513284"/>
          </a:xfrm>
          <a:prstGeom prst="rect">
            <a:avLst/>
          </a:prstGeom>
        </p:spPr>
        <p:txBody>
          <a:bodyPr vert="horz" lIns="94650" tIns="47325" rIns="94650" bIns="47325" rtlCol="0"/>
          <a:lstStyle>
            <a:lvl1pPr algn="l">
              <a:defRPr kumimoji="1" sz="1200"/>
            </a:lvl1pPr>
          </a:lstStyle>
          <a:p>
            <a:pPr>
              <a:defRPr/>
            </a:pPr>
            <a:endParaRPr lang="ja-JP" altLang="en-US" dirty="0"/>
          </a:p>
        </p:txBody>
      </p:sp>
      <p:sp>
        <p:nvSpPr>
          <p:cNvPr id="3" name="日付プレースホルダー 2"/>
          <p:cNvSpPr>
            <a:spLocks noGrp="1"/>
          </p:cNvSpPr>
          <p:nvPr>
            <p:ph type="dt" idx="1"/>
          </p:nvPr>
        </p:nvSpPr>
        <p:spPr>
          <a:xfrm>
            <a:off x="4020784" y="0"/>
            <a:ext cx="3076860" cy="513284"/>
          </a:xfrm>
          <a:prstGeom prst="rect">
            <a:avLst/>
          </a:prstGeom>
        </p:spPr>
        <p:txBody>
          <a:bodyPr vert="horz" lIns="94650" tIns="47325" rIns="94650" bIns="47325" rtlCol="0"/>
          <a:lstStyle>
            <a:lvl1pPr algn="r">
              <a:defRPr kumimoji="1" sz="1200"/>
            </a:lvl1pPr>
          </a:lstStyle>
          <a:p>
            <a:pPr>
              <a:defRPr/>
            </a:pPr>
            <a:fld id="{B4A3485C-C6B4-4979-987A-6DE3B86CAAB0}" type="datetimeFigureOut">
              <a:rPr lang="ja-JP" altLang="en-US"/>
              <a:pPr>
                <a:defRPr/>
              </a:pPr>
              <a:t>2023/9/7</a:t>
            </a:fld>
            <a:endParaRPr lang="ja-JP" altLang="en-US" dirty="0"/>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4650" tIns="47325" rIns="94650" bIns="47325" rtlCol="0" anchor="ctr"/>
          <a:lstStyle/>
          <a:p>
            <a:pPr lvl="0"/>
            <a:endParaRPr lang="ja-JP" altLang="en-US" noProof="0" dirty="0"/>
          </a:p>
        </p:txBody>
      </p:sp>
      <p:sp>
        <p:nvSpPr>
          <p:cNvPr id="5" name="ノート プレースホルダー 4"/>
          <p:cNvSpPr>
            <a:spLocks noGrp="1"/>
          </p:cNvSpPr>
          <p:nvPr>
            <p:ph type="body" sz="quarter" idx="3"/>
          </p:nvPr>
        </p:nvSpPr>
        <p:spPr>
          <a:xfrm>
            <a:off x="710428" y="4925235"/>
            <a:ext cx="5678445" cy="4029439"/>
          </a:xfrm>
          <a:prstGeom prst="rect">
            <a:avLst/>
          </a:prstGeom>
        </p:spPr>
        <p:txBody>
          <a:bodyPr vert="horz" lIns="94650" tIns="47325" rIns="94650" bIns="47325"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721330"/>
            <a:ext cx="3076860" cy="513284"/>
          </a:xfrm>
          <a:prstGeom prst="rect">
            <a:avLst/>
          </a:prstGeom>
        </p:spPr>
        <p:txBody>
          <a:bodyPr vert="horz" lIns="94650" tIns="47325" rIns="94650" bIns="47325" rtlCol="0" anchor="b"/>
          <a:lstStyle>
            <a:lvl1pPr algn="l">
              <a:defRPr kumimoji="1" sz="1200"/>
            </a:lvl1pPr>
          </a:lstStyle>
          <a:p>
            <a:pPr>
              <a:defRPr/>
            </a:pPr>
            <a:endParaRPr lang="ja-JP" altLang="en-US" dirty="0"/>
          </a:p>
        </p:txBody>
      </p:sp>
      <p:sp>
        <p:nvSpPr>
          <p:cNvPr id="7" name="スライド番号プレースホルダー 6"/>
          <p:cNvSpPr>
            <a:spLocks noGrp="1"/>
          </p:cNvSpPr>
          <p:nvPr>
            <p:ph type="sldNum" sz="quarter" idx="5"/>
          </p:nvPr>
        </p:nvSpPr>
        <p:spPr>
          <a:xfrm>
            <a:off x="4020784" y="9721330"/>
            <a:ext cx="3076860" cy="513284"/>
          </a:xfrm>
          <a:prstGeom prst="rect">
            <a:avLst/>
          </a:prstGeom>
        </p:spPr>
        <p:txBody>
          <a:bodyPr vert="horz" lIns="94650" tIns="47325" rIns="94650" bIns="47325" rtlCol="0" anchor="b"/>
          <a:lstStyle>
            <a:lvl1pPr algn="r">
              <a:defRPr kumimoji="1" sz="1200"/>
            </a:lvl1pPr>
          </a:lstStyle>
          <a:p>
            <a:pPr>
              <a:defRPr/>
            </a:pPr>
            <a:fld id="{ED0BC824-272E-4D76-9CFD-CBB6948C9DE3}" type="slidenum">
              <a:rPr lang="ja-JP" altLang="en-US"/>
              <a:pPr>
                <a:defRPr/>
              </a:pPr>
              <a:t>‹#›</a:t>
            </a:fld>
            <a:endParaRPr lang="ja-JP" altLang="en-US" dirty="0"/>
          </a:p>
        </p:txBody>
      </p:sp>
    </p:spTree>
    <p:extLst>
      <p:ext uri="{BB962C8B-B14F-4D97-AF65-F5344CB8AC3E}">
        <p14:creationId xmlns:p14="http://schemas.microsoft.com/office/powerpoint/2010/main" val="40231423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ja.wikipedia.org/wiki/1819%E5%B9%B4" TargetMode="External"/><Relationship Id="rId13" Type="http://schemas.openxmlformats.org/officeDocument/2006/relationships/hyperlink" Target="http://ja.wikipedia.org/wiki/9%E6%9C%883%E6%97%A5" TargetMode="External"/><Relationship Id="rId3" Type="http://schemas.openxmlformats.org/officeDocument/2006/relationships/hyperlink" Target="http://ja.wikipedia.org/wiki/%E7%8E%8B%E7%AB%8B%E5%8D%94%E4%BC%9A" TargetMode="External"/><Relationship Id="rId7" Type="http://schemas.openxmlformats.org/officeDocument/2006/relationships/hyperlink" Target="http://ja.wikipedia.org/wiki/1%E6%9C%8819%E6%97%A5" TargetMode="External"/><Relationship Id="rId12" Type="http://schemas.openxmlformats.org/officeDocument/2006/relationships/hyperlink" Target="http://ja.wikipedia.org/wiki/1728%E5%B9%B4"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ja.wikipedia.org/wiki/1736%E5%B9%B4" TargetMode="External"/><Relationship Id="rId11" Type="http://schemas.openxmlformats.org/officeDocument/2006/relationships/hyperlink" Target="http://ja.wikipedia.org/wiki/%E3%83%95%E3%83%A9%E3%82%A4%E3%83%99%E3%83%AB%E3%82%AF" TargetMode="External"/><Relationship Id="rId5" Type="http://schemas.openxmlformats.org/officeDocument/2006/relationships/hyperlink" Target="http://ja.wikipedia.org/wiki/%E8%8B%B1%E8%AA%9E" TargetMode="External"/><Relationship Id="rId15" Type="http://schemas.openxmlformats.org/officeDocument/2006/relationships/hyperlink" Target="http://ja.wikipedia.org/wiki/8%E6%9C%8818%E6%97%A5" TargetMode="External"/><Relationship Id="rId10" Type="http://schemas.openxmlformats.org/officeDocument/2006/relationships/hyperlink" Target="http://ja.wikipedia.org/wiki/%E3%83%89%E3%82%A4%E3%83%84" TargetMode="External"/><Relationship Id="rId4" Type="http://schemas.openxmlformats.org/officeDocument/2006/relationships/hyperlink" Target="http://en.wikipedia.org/wiki/FRSE" TargetMode="External"/><Relationship Id="rId9" Type="http://schemas.openxmlformats.org/officeDocument/2006/relationships/hyperlink" Target="http://ja.wikipedia.org/wiki/8%E6%9C%8825%E6%97%A5" TargetMode="External"/><Relationship Id="rId14" Type="http://schemas.openxmlformats.org/officeDocument/2006/relationships/hyperlink" Target="http://ja.wikipedia.org/wiki/1809%E5%B9%B4"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ja.wikipedia.org/wiki/1819%E5%B9%B4" TargetMode="External"/><Relationship Id="rId13" Type="http://schemas.openxmlformats.org/officeDocument/2006/relationships/hyperlink" Target="http://ja.wikipedia.org/wiki/3%E6%9C%8821%E6%97%A5" TargetMode="External"/><Relationship Id="rId3" Type="http://schemas.openxmlformats.org/officeDocument/2006/relationships/hyperlink" Target="http://ja.wikipedia.org/wiki/%E7%8E%8B%E7%AB%8B%E5%8D%94%E4%BC%9A" TargetMode="External"/><Relationship Id="rId7" Type="http://schemas.openxmlformats.org/officeDocument/2006/relationships/hyperlink" Target="http://ja.wikipedia.org/wiki/1%E6%9C%8819%E6%97%A5" TargetMode="External"/><Relationship Id="rId12" Type="http://schemas.openxmlformats.org/officeDocument/2006/relationships/hyperlink" Target="http://ja.wikipedia.org/wiki/1915%E5%B9%B4"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ja.wikipedia.org/wiki/1736%E5%B9%B4" TargetMode="External"/><Relationship Id="rId11" Type="http://schemas.openxmlformats.org/officeDocument/2006/relationships/hyperlink" Target="http://ja.wikipedia.org/wiki/3%E6%9C%8820%E6%97%A5" TargetMode="External"/><Relationship Id="rId5" Type="http://schemas.openxmlformats.org/officeDocument/2006/relationships/hyperlink" Target="http://ja.wikipedia.org/wiki/%E8%8B%B1%E8%AA%9E" TargetMode="External"/><Relationship Id="rId10" Type="http://schemas.openxmlformats.org/officeDocument/2006/relationships/hyperlink" Target="http://ja.wikipedia.org/wiki/1856%E5%B9%B4" TargetMode="External"/><Relationship Id="rId4" Type="http://schemas.openxmlformats.org/officeDocument/2006/relationships/hyperlink" Target="http://en.wikipedia.org/wiki/FRSE" TargetMode="External"/><Relationship Id="rId9" Type="http://schemas.openxmlformats.org/officeDocument/2006/relationships/hyperlink" Target="http://ja.wikipedia.org/wiki/8%E6%9C%8825%E6%97%A5" TargetMode="External"/><Relationship Id="rId14" Type="http://schemas.openxmlformats.org/officeDocument/2006/relationships/hyperlink" Target="http://www.gutenberg.org/etext/6435" TargetMode="Externa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ja.wikipedia.org/wiki/1819%E5%B9%B4" TargetMode="External"/><Relationship Id="rId13" Type="http://schemas.openxmlformats.org/officeDocument/2006/relationships/hyperlink" Target="http://ja.wikipedia.org/wiki/3%E6%9C%8821%E6%97%A5" TargetMode="External"/><Relationship Id="rId3" Type="http://schemas.openxmlformats.org/officeDocument/2006/relationships/hyperlink" Target="http://ja.wikipedia.org/wiki/%E7%8E%8B%E7%AB%8B%E5%8D%94%E4%BC%9A" TargetMode="External"/><Relationship Id="rId7" Type="http://schemas.openxmlformats.org/officeDocument/2006/relationships/hyperlink" Target="http://ja.wikipedia.org/wiki/1%E6%9C%8819%E6%97%A5" TargetMode="External"/><Relationship Id="rId12" Type="http://schemas.openxmlformats.org/officeDocument/2006/relationships/hyperlink" Target="http://ja.wikipedia.org/wiki/1915%E5%B9%B4"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ja.wikipedia.org/wiki/1736%E5%B9%B4" TargetMode="External"/><Relationship Id="rId11" Type="http://schemas.openxmlformats.org/officeDocument/2006/relationships/hyperlink" Target="http://ja.wikipedia.org/wiki/3%E6%9C%8820%E6%97%A5" TargetMode="External"/><Relationship Id="rId5" Type="http://schemas.openxmlformats.org/officeDocument/2006/relationships/hyperlink" Target="http://ja.wikipedia.org/wiki/%E8%8B%B1%E8%AA%9E" TargetMode="External"/><Relationship Id="rId10" Type="http://schemas.openxmlformats.org/officeDocument/2006/relationships/hyperlink" Target="http://ja.wikipedia.org/wiki/1856%E5%B9%B4" TargetMode="External"/><Relationship Id="rId4" Type="http://schemas.openxmlformats.org/officeDocument/2006/relationships/hyperlink" Target="http://en.wikipedia.org/wiki/FRSE" TargetMode="External"/><Relationship Id="rId9" Type="http://schemas.openxmlformats.org/officeDocument/2006/relationships/hyperlink" Target="http://ja.wikipedia.org/wiki/8%E6%9C%8825%E6%97%A5" TargetMode="External"/><Relationship Id="rId14" Type="http://schemas.openxmlformats.org/officeDocument/2006/relationships/hyperlink" Target="http://www.gutenberg.org/etext/6435"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1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50" charset="-128"/>
              </a:defRPr>
            </a:lvl1pPr>
            <a:lvl2pPr marL="768350" indent="-295275">
              <a:defRPr>
                <a:solidFill>
                  <a:schemeClr val="tx1"/>
                </a:solidFill>
                <a:latin typeface="Arial" panose="020B0604020202020204" pitchFamily="34" charset="0"/>
                <a:ea typeface="ＭＳ Ｐゴシック" panose="020B0600070205080204" pitchFamily="50" charset="-128"/>
              </a:defRPr>
            </a:lvl2pPr>
            <a:lvl3pPr marL="1182688" indent="-236538">
              <a:defRPr>
                <a:solidFill>
                  <a:schemeClr val="tx1"/>
                </a:solidFill>
                <a:latin typeface="Arial" panose="020B0604020202020204" pitchFamily="34" charset="0"/>
                <a:ea typeface="ＭＳ Ｐゴシック" panose="020B0600070205080204" pitchFamily="50" charset="-128"/>
              </a:defRPr>
            </a:lvl3pPr>
            <a:lvl4pPr marL="1655763" indent="-236538">
              <a:defRPr>
                <a:solidFill>
                  <a:schemeClr val="tx1"/>
                </a:solidFill>
                <a:latin typeface="Arial" panose="020B0604020202020204" pitchFamily="34" charset="0"/>
                <a:ea typeface="ＭＳ Ｐゴシック" panose="020B0600070205080204" pitchFamily="50" charset="-128"/>
              </a:defRPr>
            </a:lvl4pPr>
            <a:lvl5pPr marL="2128838" indent="-236538">
              <a:defRPr>
                <a:solidFill>
                  <a:schemeClr val="tx1"/>
                </a:solidFill>
                <a:latin typeface="Arial" panose="020B0604020202020204" pitchFamily="34" charset="0"/>
                <a:ea typeface="ＭＳ Ｐゴシック" panose="020B0600070205080204" pitchFamily="50" charset="-128"/>
              </a:defRPr>
            </a:lvl5pPr>
            <a:lvl6pPr marL="25860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30432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5004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9576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B5709509-275E-44DA-8FF5-551ABAA17C4D}" type="slidenum">
              <a:rPr lang="ja-JP" altLang="en-US" smtClean="0"/>
              <a:pPr/>
              <a:t>1</a:t>
            </a:fld>
            <a:endParaRPr lang="ja-JP" altLang="en-US" dirty="0"/>
          </a:p>
        </p:txBody>
      </p:sp>
    </p:spTree>
    <p:extLst>
      <p:ext uri="{BB962C8B-B14F-4D97-AF65-F5344CB8AC3E}">
        <p14:creationId xmlns:p14="http://schemas.microsoft.com/office/powerpoint/2010/main" val="3249708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b="1" dirty="0"/>
              <a:t>ジェームズ・ワット</a:t>
            </a:r>
            <a:r>
              <a:rPr lang="ja-JP" altLang="ja-JP" dirty="0"/>
              <a:t> </a:t>
            </a:r>
            <a:r>
              <a:rPr lang="ja-JP" altLang="ja-JP" dirty="0">
                <a:hlinkClick r:id="rId3" tooltip="王立協会"/>
              </a:rPr>
              <a:t>ERS</a:t>
            </a:r>
            <a:r>
              <a:rPr lang="ja-JP" altLang="ja-JP" dirty="0"/>
              <a:t> </a:t>
            </a:r>
            <a:r>
              <a:rPr lang="ja-JP" altLang="ja-JP" dirty="0">
                <a:hlinkClick r:id="rId4" tooltip="en:FRSE"/>
              </a:rPr>
              <a:t>ERSE</a:t>
            </a:r>
            <a:r>
              <a:rPr lang="ja-JP" altLang="ja-JP" dirty="0"/>
              <a:t> （</a:t>
            </a:r>
            <a:r>
              <a:rPr lang="ja-JP" altLang="ja-JP" dirty="0">
                <a:hlinkClick r:id="rId5" tooltip="英語"/>
              </a:rPr>
              <a:t>英</a:t>
            </a:r>
            <a:r>
              <a:rPr lang="ja-JP" altLang="ja-JP" dirty="0"/>
              <a:t>: James Watt </a:t>
            </a:r>
            <a:r>
              <a:rPr lang="ja-JP" altLang="ja-JP" dirty="0">
                <a:hlinkClick r:id="rId3" tooltip="王立協会"/>
              </a:rPr>
              <a:t>FRS</a:t>
            </a:r>
            <a:r>
              <a:rPr lang="ja-JP" altLang="ja-JP" dirty="0"/>
              <a:t> </a:t>
            </a:r>
            <a:r>
              <a:rPr lang="ja-JP" altLang="ja-JP" dirty="0">
                <a:hlinkClick r:id="rId4" tooltip="en:FRSE"/>
              </a:rPr>
              <a:t>FRSE</a:t>
            </a:r>
            <a:r>
              <a:rPr lang="ja-JP" altLang="ja-JP" dirty="0"/>
              <a:t>, </a:t>
            </a:r>
            <a:r>
              <a:rPr lang="ja-JP" altLang="ja-JP" dirty="0">
                <a:hlinkClick r:id="rId6" tooltip="1736年"/>
              </a:rPr>
              <a:t>1736年</a:t>
            </a:r>
            <a:r>
              <a:rPr lang="ja-JP" altLang="ja-JP" dirty="0">
                <a:hlinkClick r:id="rId7" tooltip="1月19日"/>
              </a:rPr>
              <a:t>1月19日</a:t>
            </a:r>
            <a:r>
              <a:rPr lang="ja-JP" altLang="ja-JP" dirty="0"/>
              <a:t> - </a:t>
            </a:r>
            <a:r>
              <a:rPr lang="ja-JP" altLang="ja-JP" dirty="0">
                <a:hlinkClick r:id="rId8" tooltip="1819年"/>
              </a:rPr>
              <a:t>1819年</a:t>
            </a:r>
            <a:r>
              <a:rPr lang="ja-JP" altLang="ja-JP" dirty="0">
                <a:hlinkClick r:id="rId9" tooltip="8月25日"/>
              </a:rPr>
              <a:t>8月25日</a:t>
            </a:r>
            <a:r>
              <a:rPr lang="ja-JP" altLang="ja-JP" dirty="0"/>
              <a:t>）</a:t>
            </a:r>
            <a:endParaRPr lang="en-US" altLang="ja-JP" b="1" dirty="0"/>
          </a:p>
          <a:p>
            <a:pPr eaLnBrk="1" hangingPunct="1">
              <a:spcBef>
                <a:spcPct val="0"/>
              </a:spcBef>
            </a:pPr>
            <a:r>
              <a:rPr lang="ja-JP" altLang="ja-JP" dirty="0"/>
              <a:t>ワットの特許に基づいて1848年に製作された蒸気機関。</a:t>
            </a:r>
            <a:r>
              <a:rPr lang="ja-JP" altLang="ja-JP" dirty="0">
                <a:hlinkClick r:id="rId10" tooltip="ドイツ"/>
              </a:rPr>
              <a:t>ドイツ</a:t>
            </a:r>
            <a:r>
              <a:rPr lang="ja-JP" altLang="ja-JP" dirty="0"/>
              <a:t>、</a:t>
            </a:r>
            <a:r>
              <a:rPr lang="ja-JP" altLang="ja-JP" dirty="0">
                <a:hlinkClick r:id="rId11" tooltip="フライベルク"/>
              </a:rPr>
              <a:t>フライベルク</a:t>
            </a:r>
            <a:endParaRPr lang="en-US" altLang="ja-JP" b="1" dirty="0"/>
          </a:p>
          <a:p>
            <a:pPr eaLnBrk="1" hangingPunct="1">
              <a:spcBef>
                <a:spcPct val="0"/>
              </a:spcBef>
            </a:pPr>
            <a:r>
              <a:rPr lang="ja-JP" altLang="ja-JP" b="1" dirty="0"/>
              <a:t>マシュー・ボールトン</a:t>
            </a:r>
            <a:r>
              <a:rPr lang="ja-JP" altLang="ja-JP" dirty="0"/>
              <a:t>（</a:t>
            </a:r>
            <a:r>
              <a:rPr lang="ja-JP" altLang="ja-JP" b="1" dirty="0"/>
              <a:t>Matthew Boulton</a:t>
            </a:r>
            <a:r>
              <a:rPr lang="ja-JP" altLang="ja-JP" dirty="0"/>
              <a:t>、</a:t>
            </a:r>
            <a:r>
              <a:rPr lang="ja-JP" altLang="ja-JP" dirty="0">
                <a:hlinkClick r:id="rId12" tooltip="1728年"/>
              </a:rPr>
              <a:t>1728年</a:t>
            </a:r>
            <a:r>
              <a:rPr lang="ja-JP" altLang="ja-JP" dirty="0">
                <a:hlinkClick r:id="rId13" tooltip="9月3日"/>
              </a:rPr>
              <a:t>9月3日</a:t>
            </a:r>
            <a:r>
              <a:rPr lang="ja-JP" altLang="ja-JP" dirty="0"/>
              <a:t> - </a:t>
            </a:r>
            <a:r>
              <a:rPr lang="ja-JP" altLang="ja-JP" dirty="0">
                <a:hlinkClick r:id="rId14" tooltip="1809年"/>
              </a:rPr>
              <a:t>1809年</a:t>
            </a:r>
            <a:r>
              <a:rPr lang="ja-JP" altLang="ja-JP" dirty="0">
                <a:hlinkClick r:id="rId15" tooltip="8月18日"/>
              </a:rPr>
              <a:t>8月18日</a:t>
            </a:r>
            <a:r>
              <a:rPr lang="ja-JP" altLang="ja-JP" dirty="0"/>
              <a:t>）</a:t>
            </a:r>
            <a:endParaRPr lang="en-US" altLang="ja-JP" dirty="0"/>
          </a:p>
          <a:p>
            <a:pPr eaLnBrk="1" hangingPunct="1">
              <a:spcBef>
                <a:spcPct val="0"/>
              </a:spcBef>
            </a:pPr>
            <a:r>
              <a:rPr lang="ja-JP" altLang="ja-JP" dirty="0"/>
              <a:t>ワットは1765年に改良した実働モデルを制作した。</a:t>
            </a:r>
            <a:endParaRPr lang="ja-JP" altLang="en-US" dirty="0"/>
          </a:p>
        </p:txBody>
      </p:sp>
      <p:sp>
        <p:nvSpPr>
          <p:cNvPr id="6554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26304" indent="-27770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173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659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12947"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86194"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9442"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2690"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5937"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86EC0283-8132-4B48-84C7-B4D5CF7886C6}" type="slidenum">
              <a:rPr lang="ja-JP" altLang="en-US" sz="1100">
                <a:latin typeface="Arial Narrow" panose="020B0606020202030204" pitchFamily="34" charset="0"/>
              </a:rPr>
              <a:pPr eaLnBrk="1" hangingPunct="1">
                <a:spcBef>
                  <a:spcPct val="0"/>
                </a:spcBef>
              </a:pPr>
              <a:t>7</a:t>
            </a:fld>
            <a:endParaRPr lang="ja-JP" altLang="en-US" sz="1100" dirty="0">
              <a:latin typeface="Arial Narrow" panose="020B0606020202030204" pitchFamily="34" charset="0"/>
            </a:endParaRPr>
          </a:p>
        </p:txBody>
      </p:sp>
    </p:spTree>
    <p:extLst>
      <p:ext uri="{BB962C8B-B14F-4D97-AF65-F5344CB8AC3E}">
        <p14:creationId xmlns:p14="http://schemas.microsoft.com/office/powerpoint/2010/main" val="855798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10</a:t>
            </a:fld>
            <a:endParaRPr lang="ja-JP" altLang="en-US" dirty="0"/>
          </a:p>
        </p:txBody>
      </p:sp>
    </p:spTree>
    <p:extLst>
      <p:ext uri="{BB962C8B-B14F-4D97-AF65-F5344CB8AC3E}">
        <p14:creationId xmlns:p14="http://schemas.microsoft.com/office/powerpoint/2010/main" val="86550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3209" eaLnBrk="1" hangingPunct="1">
              <a:spcBef>
                <a:spcPct val="0"/>
              </a:spcBef>
            </a:pPr>
            <a:r>
              <a:rPr lang="ja-JP" altLang="ja-JP" b="1" dirty="0"/>
              <a:t>ジェームズ・ワット</a:t>
            </a:r>
            <a:r>
              <a:rPr lang="ja-JP" altLang="ja-JP" dirty="0"/>
              <a:t> </a:t>
            </a:r>
            <a:r>
              <a:rPr lang="ja-JP" altLang="ja-JP" dirty="0">
                <a:hlinkClick r:id="rId3" tooltip="王立協会"/>
              </a:rPr>
              <a:t>ERS</a:t>
            </a:r>
            <a:r>
              <a:rPr lang="ja-JP" altLang="ja-JP" dirty="0"/>
              <a:t> </a:t>
            </a:r>
            <a:r>
              <a:rPr lang="ja-JP" altLang="ja-JP" dirty="0">
                <a:hlinkClick r:id="rId4" tooltip="en:FRSE"/>
              </a:rPr>
              <a:t>ERSE</a:t>
            </a:r>
            <a:r>
              <a:rPr lang="ja-JP" altLang="ja-JP" dirty="0"/>
              <a:t> （</a:t>
            </a:r>
            <a:r>
              <a:rPr lang="ja-JP" altLang="ja-JP" dirty="0">
                <a:hlinkClick r:id="rId5" tooltip="英語"/>
              </a:rPr>
              <a:t>英</a:t>
            </a:r>
            <a:r>
              <a:rPr lang="ja-JP" altLang="ja-JP" dirty="0"/>
              <a:t>: James Watt </a:t>
            </a:r>
            <a:r>
              <a:rPr lang="ja-JP" altLang="ja-JP" dirty="0">
                <a:hlinkClick r:id="rId3" tooltip="王立協会"/>
              </a:rPr>
              <a:t>FRS</a:t>
            </a:r>
            <a:r>
              <a:rPr lang="ja-JP" altLang="ja-JP" dirty="0"/>
              <a:t> </a:t>
            </a:r>
            <a:r>
              <a:rPr lang="ja-JP" altLang="ja-JP" dirty="0">
                <a:hlinkClick r:id="rId4" tooltip="en:FRSE"/>
              </a:rPr>
              <a:t>FRSE</a:t>
            </a:r>
            <a:r>
              <a:rPr lang="ja-JP" altLang="ja-JP" dirty="0"/>
              <a:t>, </a:t>
            </a:r>
            <a:r>
              <a:rPr lang="ja-JP" altLang="ja-JP" dirty="0">
                <a:hlinkClick r:id="rId6" tooltip="1736年"/>
              </a:rPr>
              <a:t>1736年</a:t>
            </a:r>
            <a:r>
              <a:rPr lang="ja-JP" altLang="ja-JP" dirty="0">
                <a:hlinkClick r:id="rId7" tooltip="1月19日"/>
              </a:rPr>
              <a:t>1月19日</a:t>
            </a:r>
            <a:r>
              <a:rPr lang="ja-JP" altLang="ja-JP" dirty="0"/>
              <a:t> - </a:t>
            </a:r>
            <a:r>
              <a:rPr lang="ja-JP" altLang="ja-JP" dirty="0">
                <a:hlinkClick r:id="rId8" tooltip="1819年"/>
              </a:rPr>
              <a:t>1819年</a:t>
            </a:r>
            <a:r>
              <a:rPr lang="ja-JP" altLang="ja-JP" dirty="0">
                <a:hlinkClick r:id="rId9" tooltip="8月25日"/>
              </a:rPr>
              <a:t>8月25日</a:t>
            </a:r>
            <a:r>
              <a:rPr lang="ja-JP" altLang="ja-JP" dirty="0"/>
              <a:t>）</a:t>
            </a:r>
            <a:endParaRPr lang="en-US" altLang="ja-JP" b="1" dirty="0"/>
          </a:p>
          <a:p>
            <a:pPr defTabSz="943209" eaLnBrk="1" hangingPunct="1">
              <a:spcBef>
                <a:spcPct val="0"/>
              </a:spcBef>
            </a:pPr>
            <a:r>
              <a:rPr lang="ja-JP" altLang="ja-JP" b="1" dirty="0"/>
              <a:t>フレデリック・ウィンズロー・テイラー</a:t>
            </a:r>
            <a:r>
              <a:rPr lang="ja-JP" altLang="ja-JP" dirty="0"/>
              <a:t> (</a:t>
            </a:r>
            <a:r>
              <a:rPr lang="ja-JP" altLang="ja-JP" b="1" dirty="0"/>
              <a:t>Frederick Winslow Taylor</a:t>
            </a:r>
            <a:r>
              <a:rPr lang="ja-JP" altLang="ja-JP" dirty="0"/>
              <a:t>, </a:t>
            </a:r>
            <a:r>
              <a:rPr lang="ja-JP" altLang="ja-JP" dirty="0">
                <a:hlinkClick r:id="rId10" tooltip="1856年"/>
              </a:rPr>
              <a:t>1856年</a:t>
            </a:r>
            <a:r>
              <a:rPr lang="ja-JP" altLang="ja-JP" dirty="0">
                <a:hlinkClick r:id="rId11" tooltip="3月20日"/>
              </a:rPr>
              <a:t>3月20日</a:t>
            </a:r>
            <a:r>
              <a:rPr lang="ja-JP" altLang="ja-JP" dirty="0"/>
              <a:t> - </a:t>
            </a:r>
            <a:r>
              <a:rPr lang="ja-JP" altLang="ja-JP" dirty="0">
                <a:hlinkClick r:id="rId12" tooltip="1915年"/>
              </a:rPr>
              <a:t>1915年</a:t>
            </a:r>
            <a:r>
              <a:rPr lang="ja-JP" altLang="ja-JP" dirty="0">
                <a:hlinkClick r:id="rId13" tooltip="3月21日"/>
              </a:rPr>
              <a:t>3月21日</a:t>
            </a:r>
            <a:r>
              <a:rPr lang="ja-JP" altLang="ja-JP" dirty="0"/>
              <a:t>）</a:t>
            </a:r>
            <a:endParaRPr lang="ja-JP" altLang="en-US" dirty="0"/>
          </a:p>
          <a:p>
            <a:pPr defTabSz="943209" eaLnBrk="1" hangingPunct="1">
              <a:spcBef>
                <a:spcPct val="0"/>
              </a:spcBef>
            </a:pPr>
            <a:r>
              <a:rPr lang="en-US" altLang="ja-JP" dirty="0"/>
              <a:t>Shop Management</a:t>
            </a:r>
          </a:p>
          <a:p>
            <a:pPr defTabSz="943209" eaLnBrk="1" hangingPunct="1">
              <a:spcBef>
                <a:spcPct val="0"/>
              </a:spcBef>
            </a:pPr>
            <a:r>
              <a:rPr lang="ja-JP" altLang="ja-JP" dirty="0">
                <a:hlinkClick r:id="rId14"/>
              </a:rPr>
              <a:t>『The Principles of Scientific Management』</a:t>
            </a:r>
            <a:r>
              <a:rPr lang="ja-JP" altLang="ja-JP" dirty="0"/>
              <a:t>（プロジェクトグーテンベルク</a:t>
            </a:r>
            <a:r>
              <a:rPr lang="ja-JP" altLang="en-US" dirty="0"/>
              <a:t>）</a:t>
            </a:r>
          </a:p>
        </p:txBody>
      </p:sp>
      <p:sp>
        <p:nvSpPr>
          <p:cNvPr id="6861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26304" indent="-27770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173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659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12947"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86194"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9442"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2690"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5937"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EF5A9FD4-5B8F-4489-8D9A-B6396F3B79DF}" type="slidenum">
              <a:rPr lang="ja-JP" altLang="en-US" sz="1100">
                <a:solidFill>
                  <a:srgbClr val="000000"/>
                </a:solidFill>
                <a:latin typeface="Arial Narrow" panose="020B0606020202030204" pitchFamily="34" charset="0"/>
              </a:rPr>
              <a:pPr eaLnBrk="1" hangingPunct="1">
                <a:spcBef>
                  <a:spcPct val="0"/>
                </a:spcBef>
              </a:pPr>
              <a:t>16</a:t>
            </a:fld>
            <a:endParaRPr lang="ja-JP" altLang="en-US" sz="11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1627316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3209" eaLnBrk="1" hangingPunct="1">
              <a:spcBef>
                <a:spcPct val="0"/>
              </a:spcBef>
            </a:pPr>
            <a:r>
              <a:rPr lang="ja-JP" altLang="ja-JP" b="1" dirty="0"/>
              <a:t>ジェームズ・ワット</a:t>
            </a:r>
            <a:r>
              <a:rPr lang="ja-JP" altLang="ja-JP" dirty="0"/>
              <a:t> </a:t>
            </a:r>
            <a:r>
              <a:rPr lang="ja-JP" altLang="ja-JP" dirty="0">
                <a:hlinkClick r:id="rId3" tooltip="王立協会"/>
              </a:rPr>
              <a:t>ERS</a:t>
            </a:r>
            <a:r>
              <a:rPr lang="ja-JP" altLang="ja-JP" dirty="0"/>
              <a:t> </a:t>
            </a:r>
            <a:r>
              <a:rPr lang="ja-JP" altLang="ja-JP" dirty="0">
                <a:hlinkClick r:id="rId4" tooltip="en:FRSE"/>
              </a:rPr>
              <a:t>ERSE</a:t>
            </a:r>
            <a:r>
              <a:rPr lang="ja-JP" altLang="ja-JP" dirty="0"/>
              <a:t> （</a:t>
            </a:r>
            <a:r>
              <a:rPr lang="ja-JP" altLang="ja-JP" dirty="0">
                <a:hlinkClick r:id="rId5" tooltip="英語"/>
              </a:rPr>
              <a:t>英</a:t>
            </a:r>
            <a:r>
              <a:rPr lang="ja-JP" altLang="ja-JP" dirty="0"/>
              <a:t>: James Watt </a:t>
            </a:r>
            <a:r>
              <a:rPr lang="ja-JP" altLang="ja-JP" dirty="0">
                <a:hlinkClick r:id="rId3" tooltip="王立協会"/>
              </a:rPr>
              <a:t>FRS</a:t>
            </a:r>
            <a:r>
              <a:rPr lang="ja-JP" altLang="ja-JP" dirty="0"/>
              <a:t> </a:t>
            </a:r>
            <a:r>
              <a:rPr lang="ja-JP" altLang="ja-JP" dirty="0">
                <a:hlinkClick r:id="rId4" tooltip="en:FRSE"/>
              </a:rPr>
              <a:t>FRSE</a:t>
            </a:r>
            <a:r>
              <a:rPr lang="ja-JP" altLang="ja-JP" dirty="0"/>
              <a:t>, </a:t>
            </a:r>
            <a:r>
              <a:rPr lang="ja-JP" altLang="ja-JP" dirty="0">
                <a:hlinkClick r:id="rId6" tooltip="1736年"/>
              </a:rPr>
              <a:t>1736年</a:t>
            </a:r>
            <a:r>
              <a:rPr lang="ja-JP" altLang="ja-JP" dirty="0">
                <a:hlinkClick r:id="rId7" tooltip="1月19日"/>
              </a:rPr>
              <a:t>1月19日</a:t>
            </a:r>
            <a:r>
              <a:rPr lang="ja-JP" altLang="ja-JP" dirty="0"/>
              <a:t> - </a:t>
            </a:r>
            <a:r>
              <a:rPr lang="ja-JP" altLang="ja-JP" dirty="0">
                <a:hlinkClick r:id="rId8" tooltip="1819年"/>
              </a:rPr>
              <a:t>1819年</a:t>
            </a:r>
            <a:r>
              <a:rPr lang="ja-JP" altLang="ja-JP" dirty="0">
                <a:hlinkClick r:id="rId9" tooltip="8月25日"/>
              </a:rPr>
              <a:t>8月25日</a:t>
            </a:r>
            <a:r>
              <a:rPr lang="ja-JP" altLang="ja-JP" dirty="0"/>
              <a:t>）</a:t>
            </a:r>
            <a:endParaRPr lang="en-US" altLang="ja-JP" b="1" dirty="0"/>
          </a:p>
          <a:p>
            <a:pPr defTabSz="943209" eaLnBrk="1" hangingPunct="1">
              <a:spcBef>
                <a:spcPct val="0"/>
              </a:spcBef>
            </a:pPr>
            <a:r>
              <a:rPr lang="ja-JP" altLang="ja-JP" b="1" dirty="0"/>
              <a:t>フレデリック・ウィンズロー・テイラー</a:t>
            </a:r>
            <a:r>
              <a:rPr lang="ja-JP" altLang="ja-JP" dirty="0"/>
              <a:t> (</a:t>
            </a:r>
            <a:r>
              <a:rPr lang="ja-JP" altLang="ja-JP" b="1" dirty="0"/>
              <a:t>Frederick Winslow Taylor</a:t>
            </a:r>
            <a:r>
              <a:rPr lang="ja-JP" altLang="ja-JP" dirty="0"/>
              <a:t>, </a:t>
            </a:r>
            <a:r>
              <a:rPr lang="ja-JP" altLang="ja-JP" dirty="0">
                <a:hlinkClick r:id="rId10" tooltip="1856年"/>
              </a:rPr>
              <a:t>1856年</a:t>
            </a:r>
            <a:r>
              <a:rPr lang="ja-JP" altLang="ja-JP" dirty="0">
                <a:hlinkClick r:id="rId11" tooltip="3月20日"/>
              </a:rPr>
              <a:t>3月20日</a:t>
            </a:r>
            <a:r>
              <a:rPr lang="ja-JP" altLang="ja-JP" dirty="0"/>
              <a:t> - </a:t>
            </a:r>
            <a:r>
              <a:rPr lang="ja-JP" altLang="ja-JP" dirty="0">
                <a:hlinkClick r:id="rId12" tooltip="1915年"/>
              </a:rPr>
              <a:t>1915年</a:t>
            </a:r>
            <a:r>
              <a:rPr lang="ja-JP" altLang="ja-JP" dirty="0">
                <a:hlinkClick r:id="rId13" tooltip="3月21日"/>
              </a:rPr>
              <a:t>3月21日</a:t>
            </a:r>
            <a:r>
              <a:rPr lang="ja-JP" altLang="ja-JP" dirty="0"/>
              <a:t>）</a:t>
            </a:r>
            <a:endParaRPr lang="ja-JP" altLang="en-US" dirty="0"/>
          </a:p>
          <a:p>
            <a:pPr defTabSz="943209" eaLnBrk="1" hangingPunct="1">
              <a:spcBef>
                <a:spcPct val="0"/>
              </a:spcBef>
            </a:pPr>
            <a:r>
              <a:rPr lang="en-US" altLang="ja-JP" dirty="0"/>
              <a:t>Shop Management</a:t>
            </a:r>
          </a:p>
          <a:p>
            <a:pPr defTabSz="943209" eaLnBrk="1" hangingPunct="1">
              <a:spcBef>
                <a:spcPct val="0"/>
              </a:spcBef>
            </a:pPr>
            <a:r>
              <a:rPr lang="ja-JP" altLang="ja-JP" dirty="0">
                <a:hlinkClick r:id="rId14"/>
              </a:rPr>
              <a:t>『The Principles of Scientific Management』</a:t>
            </a:r>
            <a:r>
              <a:rPr lang="ja-JP" altLang="ja-JP" dirty="0"/>
              <a:t>（プロジェクトグーテンベルク</a:t>
            </a:r>
            <a:r>
              <a:rPr lang="ja-JP" altLang="en-US" dirty="0"/>
              <a:t>）</a:t>
            </a:r>
          </a:p>
        </p:txBody>
      </p:sp>
      <p:sp>
        <p:nvSpPr>
          <p:cNvPr id="6861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26304" indent="-27770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173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659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12947"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86194"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9442"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2690"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5937"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EF5A9FD4-5B8F-4489-8D9A-B6396F3B79DF}" type="slidenum">
              <a:rPr lang="ja-JP" altLang="en-US" sz="1100">
                <a:solidFill>
                  <a:srgbClr val="000000"/>
                </a:solidFill>
                <a:latin typeface="Arial Narrow" panose="020B0606020202030204" pitchFamily="34" charset="0"/>
              </a:rPr>
              <a:pPr eaLnBrk="1" hangingPunct="1">
                <a:spcBef>
                  <a:spcPct val="0"/>
                </a:spcBef>
              </a:pPr>
              <a:t>17</a:t>
            </a:fld>
            <a:endParaRPr lang="ja-JP" altLang="en-US" sz="11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1209075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565697DD-78AB-4EEB-A1AD-D23E93F74AB8}" type="slidenum">
              <a:rPr lang="en-US" altLang="ja-JP"/>
              <a:pPr>
                <a:defRPr/>
              </a:pPr>
              <a:t>‹#›</a:t>
            </a:fld>
            <a:endParaRPr lang="en-US" altLang="ja-JP" dirty="0"/>
          </a:p>
        </p:txBody>
      </p:sp>
    </p:spTree>
    <p:extLst>
      <p:ext uri="{BB962C8B-B14F-4D97-AF65-F5344CB8AC3E}">
        <p14:creationId xmlns:p14="http://schemas.microsoft.com/office/powerpoint/2010/main" val="2123023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E2BDD077-51E2-4C06-9098-92BEE20F0514}" type="slidenum">
              <a:rPr lang="en-US" altLang="ja-JP"/>
              <a:pPr>
                <a:defRPr/>
              </a:pPr>
              <a:t>‹#›</a:t>
            </a:fld>
            <a:endParaRPr lang="en-US" altLang="ja-JP" dirty="0"/>
          </a:p>
        </p:txBody>
      </p:sp>
    </p:spTree>
    <p:extLst>
      <p:ext uri="{BB962C8B-B14F-4D97-AF65-F5344CB8AC3E}">
        <p14:creationId xmlns:p14="http://schemas.microsoft.com/office/powerpoint/2010/main" val="254293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23EB8F45-55AC-4940-85CE-06E16E73DAA3}" type="slidenum">
              <a:rPr lang="en-US" altLang="ja-JP"/>
              <a:pPr>
                <a:defRPr/>
              </a:pPr>
              <a:t>‹#›</a:t>
            </a:fld>
            <a:endParaRPr lang="en-US" altLang="ja-JP" dirty="0"/>
          </a:p>
        </p:txBody>
      </p:sp>
    </p:spTree>
    <p:extLst>
      <p:ext uri="{BB962C8B-B14F-4D97-AF65-F5344CB8AC3E}">
        <p14:creationId xmlns:p14="http://schemas.microsoft.com/office/powerpoint/2010/main" val="2147477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9400"/>
            <a:ext cx="82296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7200" y="1600200"/>
            <a:ext cx="4038600" cy="45339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339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fld id="{4C7739CD-1A88-4BEE-B9A4-F92AD5250E61}" type="slidenum">
              <a:rPr lang="en-US" altLang="ja-JP"/>
              <a:pPr/>
              <a:t>‹#›</a:t>
            </a:fld>
            <a:endParaRPr lang="en-US" altLang="ja-JP" dirty="0"/>
          </a:p>
        </p:txBody>
      </p:sp>
    </p:spTree>
    <p:extLst>
      <p:ext uri="{BB962C8B-B14F-4D97-AF65-F5344CB8AC3E}">
        <p14:creationId xmlns:p14="http://schemas.microsoft.com/office/powerpoint/2010/main" val="2791158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6498778A-CFC0-475C-BE08-E1C5DB03BBA1}" type="slidenum">
              <a:rPr lang="en-US" altLang="ja-JP"/>
              <a:pPr>
                <a:defRPr/>
              </a:pPr>
              <a:t>‹#›</a:t>
            </a:fld>
            <a:endParaRPr lang="en-US" altLang="ja-JP" dirty="0"/>
          </a:p>
        </p:txBody>
      </p:sp>
    </p:spTree>
    <p:extLst>
      <p:ext uri="{BB962C8B-B14F-4D97-AF65-F5344CB8AC3E}">
        <p14:creationId xmlns:p14="http://schemas.microsoft.com/office/powerpoint/2010/main" val="2540363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C6581A41-70AB-4974-857B-EBCCAFC77169}" type="slidenum">
              <a:rPr lang="en-US" altLang="ja-JP"/>
              <a:pPr>
                <a:defRPr/>
              </a:pPr>
              <a:t>‹#›</a:t>
            </a:fld>
            <a:endParaRPr lang="en-US" altLang="ja-JP" dirty="0"/>
          </a:p>
        </p:txBody>
      </p:sp>
    </p:spTree>
    <p:extLst>
      <p:ext uri="{BB962C8B-B14F-4D97-AF65-F5344CB8AC3E}">
        <p14:creationId xmlns:p14="http://schemas.microsoft.com/office/powerpoint/2010/main" val="3339340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B2136496-96B6-4C7A-94C6-1FE26C3F98BC}" type="slidenum">
              <a:rPr lang="en-US" altLang="ja-JP"/>
              <a:pPr>
                <a:defRPr/>
              </a:pPr>
              <a:t>‹#›</a:t>
            </a:fld>
            <a:endParaRPr lang="en-US" altLang="ja-JP" dirty="0"/>
          </a:p>
        </p:txBody>
      </p:sp>
    </p:spTree>
    <p:extLst>
      <p:ext uri="{BB962C8B-B14F-4D97-AF65-F5344CB8AC3E}">
        <p14:creationId xmlns:p14="http://schemas.microsoft.com/office/powerpoint/2010/main" val="4286238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9" name="スライド番号プレースホルダー 5"/>
          <p:cNvSpPr>
            <a:spLocks noGrp="1"/>
          </p:cNvSpPr>
          <p:nvPr>
            <p:ph type="sldNum" sz="quarter" idx="12"/>
          </p:nvPr>
        </p:nvSpPr>
        <p:spPr/>
        <p:txBody>
          <a:bodyPr/>
          <a:lstStyle>
            <a:lvl1pPr>
              <a:defRPr/>
            </a:lvl1pPr>
          </a:lstStyle>
          <a:p>
            <a:pPr>
              <a:defRPr/>
            </a:pPr>
            <a:fld id="{15ED2411-093E-4466-8C7F-97A941FEC505}" type="slidenum">
              <a:rPr lang="en-US" altLang="ja-JP"/>
              <a:pPr>
                <a:defRPr/>
              </a:pPr>
              <a:t>‹#›</a:t>
            </a:fld>
            <a:endParaRPr lang="en-US" altLang="ja-JP" dirty="0"/>
          </a:p>
        </p:txBody>
      </p:sp>
    </p:spTree>
    <p:extLst>
      <p:ext uri="{BB962C8B-B14F-4D97-AF65-F5344CB8AC3E}">
        <p14:creationId xmlns:p14="http://schemas.microsoft.com/office/powerpoint/2010/main" val="2842869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5" name="スライド番号プレースホルダー 5"/>
          <p:cNvSpPr>
            <a:spLocks noGrp="1"/>
          </p:cNvSpPr>
          <p:nvPr>
            <p:ph type="sldNum" sz="quarter" idx="12"/>
          </p:nvPr>
        </p:nvSpPr>
        <p:spPr/>
        <p:txBody>
          <a:bodyPr/>
          <a:lstStyle>
            <a:lvl1pPr>
              <a:defRPr/>
            </a:lvl1pPr>
          </a:lstStyle>
          <a:p>
            <a:pPr>
              <a:defRPr/>
            </a:pPr>
            <a:fld id="{A262CA89-3461-4F9B-9845-6EA2A92F6C4A}" type="slidenum">
              <a:rPr lang="en-US" altLang="ja-JP"/>
              <a:pPr>
                <a:defRPr/>
              </a:pPr>
              <a:t>‹#›</a:t>
            </a:fld>
            <a:endParaRPr lang="en-US" altLang="ja-JP" dirty="0"/>
          </a:p>
        </p:txBody>
      </p:sp>
    </p:spTree>
    <p:extLst>
      <p:ext uri="{BB962C8B-B14F-4D97-AF65-F5344CB8AC3E}">
        <p14:creationId xmlns:p14="http://schemas.microsoft.com/office/powerpoint/2010/main" val="1510290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4" name="スライド番号プレースホルダー 5"/>
          <p:cNvSpPr>
            <a:spLocks noGrp="1"/>
          </p:cNvSpPr>
          <p:nvPr>
            <p:ph type="sldNum" sz="quarter" idx="12"/>
          </p:nvPr>
        </p:nvSpPr>
        <p:spPr/>
        <p:txBody>
          <a:bodyPr/>
          <a:lstStyle>
            <a:lvl1pPr>
              <a:defRPr/>
            </a:lvl1pPr>
          </a:lstStyle>
          <a:p>
            <a:pPr>
              <a:defRPr/>
            </a:pPr>
            <a:fld id="{75F4486F-28A2-40D6-A893-FE1DEF7C7A88}" type="slidenum">
              <a:rPr lang="en-US" altLang="ja-JP"/>
              <a:pPr>
                <a:defRPr/>
              </a:pPr>
              <a:t>‹#›</a:t>
            </a:fld>
            <a:endParaRPr lang="en-US" altLang="ja-JP" dirty="0"/>
          </a:p>
        </p:txBody>
      </p:sp>
    </p:spTree>
    <p:extLst>
      <p:ext uri="{BB962C8B-B14F-4D97-AF65-F5344CB8AC3E}">
        <p14:creationId xmlns:p14="http://schemas.microsoft.com/office/powerpoint/2010/main" val="324538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55AF04D2-AB50-4826-9E3D-EB5FF35A8B27}" type="slidenum">
              <a:rPr lang="en-US" altLang="ja-JP"/>
              <a:pPr>
                <a:defRPr/>
              </a:pPr>
              <a:t>‹#›</a:t>
            </a:fld>
            <a:endParaRPr lang="en-US" altLang="ja-JP" dirty="0"/>
          </a:p>
        </p:txBody>
      </p:sp>
    </p:spTree>
    <p:extLst>
      <p:ext uri="{BB962C8B-B14F-4D97-AF65-F5344CB8AC3E}">
        <p14:creationId xmlns:p14="http://schemas.microsoft.com/office/powerpoint/2010/main" val="2960184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ja-JP" altLang="en-US" noProof="0" dirty="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C961B084-95BB-4A7D-B42D-3C9F5499DA2A}" type="slidenum">
              <a:rPr lang="en-US" altLang="ja-JP"/>
              <a:pPr>
                <a:defRPr/>
              </a:pPr>
              <a:t>‹#›</a:t>
            </a:fld>
            <a:endParaRPr lang="en-US" altLang="ja-JP" dirty="0"/>
          </a:p>
        </p:txBody>
      </p:sp>
    </p:spTree>
    <p:extLst>
      <p:ext uri="{BB962C8B-B14F-4D97-AF65-F5344CB8AC3E}">
        <p14:creationId xmlns:p14="http://schemas.microsoft.com/office/powerpoint/2010/main" val="147654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ja-JP" dirty="0"/>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dirty="0"/>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6FC5766-271C-436A-AE05-E1536F2B57BC}"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006"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 id="2147484007" r:id="rId12"/>
  </p:sldLayoutIdLst>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totakao@Hiroshima-u.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http://www.hiroshima-u.ac.jp/index-j.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ja.wikipedia.org/wiki/%E3%83%95%E3%82%A1%E3%82%A4%E3%83%AB:Watt_James_von_Breda.jpg" TargetMode="External"/><Relationship Id="rId7" Type="http://schemas.openxmlformats.org/officeDocument/2006/relationships/hyperlink" Target="http://ja.wikipedia.org/wiki/%E3%83%95%E3%82%A1%E3%82%A4%E3%83%AB:Matthew_Boulton.jp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hyperlink" Target="http://ja.wikipedia.org/wiki/%E3%83%95%E3%82%A1%E3%82%A4%E3%83%AB:20070616_Dampfmaschine.jpg" TargetMode="Externa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27088" y="2133600"/>
            <a:ext cx="7988300" cy="1565513"/>
          </a:xfrm>
          <a:ln>
            <a:solidFill>
              <a:schemeClr val="tx1"/>
            </a:solidFill>
            <a:miter lim="800000"/>
            <a:headEnd/>
            <a:tailEnd/>
          </a:ln>
        </p:spPr>
        <p:txBody>
          <a:bodyPr/>
          <a:lstStyle/>
          <a:p>
            <a:pPr eaLnBrk="1" hangingPunct="1"/>
            <a:r>
              <a:rPr lang="en-US" altLang="ja-JP" sz="4800" dirty="0"/>
              <a:t>The MOT and Venture Business</a:t>
            </a:r>
          </a:p>
        </p:txBody>
      </p:sp>
      <p:sp>
        <p:nvSpPr>
          <p:cNvPr id="5123" name="Rectangle 3"/>
          <p:cNvSpPr>
            <a:spLocks noGrp="1" noChangeArrowheads="1"/>
          </p:cNvSpPr>
          <p:nvPr>
            <p:ph type="subTitle" idx="1"/>
          </p:nvPr>
        </p:nvSpPr>
        <p:spPr>
          <a:xfrm>
            <a:off x="734219" y="3699112"/>
            <a:ext cx="8174037" cy="2394183"/>
          </a:xfrm>
        </p:spPr>
        <p:txBody>
          <a:bodyPr/>
          <a:lstStyle/>
          <a:p>
            <a:pPr eaLnBrk="1" hangingPunct="1"/>
            <a:r>
              <a:rPr lang="en-US" altLang="ja-JP" sz="2800" dirty="0">
                <a:solidFill>
                  <a:srgbClr val="FF0000"/>
                </a:solidFill>
              </a:rPr>
              <a:t>Prof. Takao Ito, </a:t>
            </a:r>
          </a:p>
          <a:p>
            <a:pPr eaLnBrk="1" hangingPunct="1"/>
            <a:r>
              <a:rPr lang="en-US" altLang="ja-JP" sz="2800" dirty="0"/>
              <a:t>Doctor of Economics, PH.D. of Engineering, </a:t>
            </a:r>
          </a:p>
          <a:p>
            <a:pPr eaLnBrk="1" hangingPunct="1"/>
            <a:r>
              <a:rPr lang="en-US" altLang="ja-JP" sz="2800" dirty="0"/>
              <a:t>Graduate School</a:t>
            </a:r>
            <a:r>
              <a:rPr lang="ja-JP" altLang="en-US" sz="2800" dirty="0"/>
              <a:t> </a:t>
            </a:r>
            <a:r>
              <a:rPr lang="en-US" altLang="ja-JP" sz="2800" dirty="0"/>
              <a:t>of Advanced Science and Engineering, Hiroshima University</a:t>
            </a:r>
          </a:p>
          <a:p>
            <a:pPr eaLnBrk="1" hangingPunct="1"/>
            <a:r>
              <a:rPr lang="en-US" altLang="ja-JP" sz="2800" dirty="0"/>
              <a:t>E-Mail: </a:t>
            </a:r>
            <a:r>
              <a:rPr lang="en-US" altLang="ja-JP" sz="2800" dirty="0">
                <a:hlinkClick r:id="rId3"/>
              </a:rPr>
              <a:t>itotakao@Hiroshima-u.ac.jp</a:t>
            </a:r>
            <a:endParaRPr lang="en-US" altLang="ja-JP" sz="2800" dirty="0"/>
          </a:p>
        </p:txBody>
      </p:sp>
      <p:grpSp>
        <p:nvGrpSpPr>
          <p:cNvPr id="5124" name="グループ化 5"/>
          <p:cNvGrpSpPr>
            <a:grpSpLocks/>
          </p:cNvGrpSpPr>
          <p:nvPr/>
        </p:nvGrpSpPr>
        <p:grpSpPr bwMode="auto">
          <a:xfrm>
            <a:off x="0" y="0"/>
            <a:ext cx="1655763" cy="2090738"/>
            <a:chOff x="1979712" y="404664"/>
            <a:chExt cx="1656184" cy="2091159"/>
          </a:xfrm>
        </p:grpSpPr>
        <p:pic>
          <p:nvPicPr>
            <p:cNvPr id="5127" name="Picture 4" descr="広島大学">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9712" y="2060848"/>
              <a:ext cx="1656184"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図 3" descr="1321661042.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979712" y="404664"/>
              <a:ext cx="1656184"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スライド番号プレースホルダー 1"/>
          <p:cNvSpPr>
            <a:spLocks noGrp="1"/>
          </p:cNvSpPr>
          <p:nvPr>
            <p:ph type="sldNum" sz="quarter" idx="12"/>
          </p:nvPr>
        </p:nvSpPr>
        <p:spPr/>
        <p:txBody>
          <a:bodyPr/>
          <a:lstStyle/>
          <a:p>
            <a:pPr>
              <a:defRPr/>
            </a:pPr>
            <a:fld id="{1880152E-3181-4F9E-9E7C-1F0A88825FF5}" type="slidenum">
              <a:rPr lang="en-US" altLang="ja-JP" smtClean="0"/>
              <a:pPr>
                <a:defRPr/>
              </a:pPr>
              <a:t>1</a:t>
            </a:fld>
            <a:endParaRPr lang="en-US" altLang="ja-JP" dirty="0"/>
          </a:p>
        </p:txBody>
      </p:sp>
      <p:sp>
        <p:nvSpPr>
          <p:cNvPr id="9" name="正方形/長方形 8"/>
          <p:cNvSpPr/>
          <p:nvPr/>
        </p:nvSpPr>
        <p:spPr>
          <a:xfrm>
            <a:off x="4932041" y="190500"/>
            <a:ext cx="4211960" cy="1600438"/>
          </a:xfrm>
          <a:prstGeom prst="rect">
            <a:avLst/>
          </a:prstGeom>
        </p:spPr>
        <p:txBody>
          <a:bodyPr wrap="square">
            <a:spAutoFit/>
          </a:bodyPr>
          <a:lstStyle/>
          <a:p>
            <a:pPr>
              <a:defRPr/>
            </a:pPr>
            <a:r>
              <a:rPr lang="ja-JP" altLang="en-US" sz="1400" b="1" dirty="0"/>
              <a:t>５ </a:t>
            </a:r>
            <a:r>
              <a:rPr lang="en-US" altLang="ja-JP" sz="1400" b="1" dirty="0"/>
              <a:t>Guiding Principles</a:t>
            </a:r>
          </a:p>
          <a:p>
            <a:pPr marL="285750" indent="-285750">
              <a:buFont typeface="Wingdings" pitchFamily="2" charset="2"/>
              <a:buChar char="Ø"/>
              <a:defRPr/>
            </a:pPr>
            <a:r>
              <a:rPr lang="en-US" altLang="ja-JP" sz="1400" dirty="0"/>
              <a:t>The</a:t>
            </a:r>
            <a:r>
              <a:rPr lang="ja-JP" altLang="en-US" sz="1400" dirty="0"/>
              <a:t> </a:t>
            </a:r>
            <a:r>
              <a:rPr lang="en-US" altLang="ja-JP" sz="1400" dirty="0"/>
              <a:t>Pursuit</a:t>
            </a:r>
            <a:r>
              <a:rPr lang="ja-JP" altLang="en-US" sz="1400" dirty="0"/>
              <a:t> </a:t>
            </a:r>
            <a:r>
              <a:rPr lang="en-US" altLang="ja-JP" sz="1400" dirty="0"/>
              <a:t>of</a:t>
            </a:r>
            <a:r>
              <a:rPr lang="ja-JP" altLang="en-US" sz="1400" dirty="0"/>
              <a:t> </a:t>
            </a:r>
            <a:r>
              <a:rPr lang="en-US" altLang="ja-JP" sz="1400" dirty="0"/>
              <a:t>Peace</a:t>
            </a:r>
          </a:p>
          <a:p>
            <a:pPr marL="285750" indent="-285750">
              <a:buFont typeface="Wingdings" pitchFamily="2" charset="2"/>
              <a:buChar char="Ø"/>
              <a:defRPr/>
            </a:pPr>
            <a:r>
              <a:rPr lang="en-US" altLang="ja-JP" sz="1400" dirty="0"/>
              <a:t>The</a:t>
            </a:r>
            <a:r>
              <a:rPr lang="ja-JP" altLang="en-US" sz="1400" dirty="0"/>
              <a:t> </a:t>
            </a:r>
            <a:r>
              <a:rPr lang="en-US" altLang="ja-JP" sz="1400" dirty="0"/>
              <a:t>Creation</a:t>
            </a:r>
            <a:r>
              <a:rPr lang="ja-JP" altLang="en-US" sz="1400" dirty="0"/>
              <a:t> </a:t>
            </a:r>
            <a:r>
              <a:rPr lang="en-US" altLang="ja-JP" sz="1400" dirty="0"/>
              <a:t>of</a:t>
            </a:r>
            <a:r>
              <a:rPr lang="ja-JP" altLang="en-US" sz="1400" dirty="0"/>
              <a:t> </a:t>
            </a:r>
            <a:r>
              <a:rPr lang="en-US" altLang="ja-JP" sz="1400" dirty="0"/>
              <a:t>New</a:t>
            </a:r>
            <a:r>
              <a:rPr lang="ja-JP" altLang="en-US" sz="1400" dirty="0"/>
              <a:t> </a:t>
            </a:r>
            <a:r>
              <a:rPr lang="en-US" altLang="ja-JP" sz="1400" dirty="0"/>
              <a:t>Forms</a:t>
            </a:r>
            <a:r>
              <a:rPr lang="ja-JP" altLang="en-US" sz="1400" dirty="0"/>
              <a:t> </a:t>
            </a:r>
            <a:r>
              <a:rPr lang="en-US" altLang="ja-JP" sz="1400" dirty="0"/>
              <a:t>of</a:t>
            </a:r>
            <a:r>
              <a:rPr lang="ja-JP" altLang="en-US" sz="1400" dirty="0"/>
              <a:t> </a:t>
            </a:r>
            <a:r>
              <a:rPr lang="en-US" altLang="ja-JP" sz="1400" dirty="0"/>
              <a:t>Knowledge</a:t>
            </a:r>
          </a:p>
          <a:p>
            <a:pPr marL="285750" indent="-285750">
              <a:buFont typeface="Wingdings" pitchFamily="2" charset="2"/>
              <a:buChar char="Ø"/>
              <a:defRPr/>
            </a:pPr>
            <a:r>
              <a:rPr lang="en-US" altLang="ja-JP" sz="1400" dirty="0"/>
              <a:t>The</a:t>
            </a:r>
            <a:r>
              <a:rPr lang="ja-JP" altLang="en-US" sz="1400" dirty="0"/>
              <a:t> </a:t>
            </a:r>
            <a:r>
              <a:rPr lang="en-US" altLang="ja-JP" sz="1400" dirty="0"/>
              <a:t>Nurturing</a:t>
            </a:r>
            <a:r>
              <a:rPr lang="ja-JP" altLang="en-US" sz="1400" dirty="0"/>
              <a:t> </a:t>
            </a:r>
            <a:r>
              <a:rPr lang="en-US" altLang="ja-JP" sz="1400" dirty="0"/>
              <a:t>of</a:t>
            </a:r>
            <a:r>
              <a:rPr lang="ja-JP" altLang="en-US" sz="1400" dirty="0"/>
              <a:t> </a:t>
            </a:r>
            <a:r>
              <a:rPr lang="en-US" altLang="ja-JP" sz="1400" dirty="0"/>
              <a:t>Well-Rounded</a:t>
            </a:r>
            <a:r>
              <a:rPr lang="ja-JP" altLang="en-US" sz="1400" dirty="0"/>
              <a:t> </a:t>
            </a:r>
            <a:r>
              <a:rPr lang="en-US" altLang="ja-JP" sz="1400" dirty="0"/>
              <a:t>Human</a:t>
            </a:r>
            <a:r>
              <a:rPr lang="ja-JP" altLang="en-US" sz="1400" dirty="0"/>
              <a:t> </a:t>
            </a:r>
            <a:r>
              <a:rPr lang="en-US" altLang="ja-JP" sz="1400" dirty="0"/>
              <a:t>Beings</a:t>
            </a:r>
          </a:p>
          <a:p>
            <a:pPr marL="285750" indent="-285750">
              <a:buFont typeface="Wingdings" pitchFamily="2" charset="2"/>
              <a:buChar char="Ø"/>
              <a:defRPr/>
            </a:pPr>
            <a:r>
              <a:rPr lang="en-US" altLang="ja-JP" sz="1400" dirty="0"/>
              <a:t>Collaboration with the Local, Regional, and International Community</a:t>
            </a:r>
          </a:p>
          <a:p>
            <a:pPr marL="285750" indent="-285750">
              <a:buFont typeface="Wingdings" pitchFamily="2" charset="2"/>
              <a:buChar char="Ø"/>
              <a:defRPr/>
            </a:pPr>
            <a:r>
              <a:rPr lang="en-US" altLang="ja-JP" sz="1400" dirty="0"/>
              <a:t>Continuous Self-Development</a:t>
            </a:r>
            <a:endParaRPr lang="ja-JP" altLang="en-US" sz="1400" dirty="0"/>
          </a:p>
        </p:txBody>
      </p:sp>
      <p:sp>
        <p:nvSpPr>
          <p:cNvPr id="10" name="Text Box 5"/>
          <p:cNvSpPr txBox="1">
            <a:spLocks noChangeArrowheads="1"/>
          </p:cNvSpPr>
          <p:nvPr/>
        </p:nvSpPr>
        <p:spPr bwMode="auto">
          <a:xfrm>
            <a:off x="827088" y="2133600"/>
            <a:ext cx="3024187"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514350" indent="-1714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857250" indent="-17145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2001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15430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0002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4574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29146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3718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2400" dirty="0">
                <a:latin typeface="Arial" panose="020B0604020202020204" pitchFamily="34" charset="0"/>
              </a:rPr>
              <a:t>Intensive Course of</a:t>
            </a:r>
            <a:r>
              <a:rPr lang="en-US" altLang="ja-JP" sz="1800" dirty="0">
                <a:latin typeface="Arial" panose="020B0604020202020204" pitchFamily="34" charset="0"/>
              </a:rPr>
              <a:t> </a:t>
            </a:r>
          </a:p>
        </p:txBody>
      </p:sp>
    </p:spTree>
    <p:extLst>
      <p:ext uri="{BB962C8B-B14F-4D97-AF65-F5344CB8AC3E}">
        <p14:creationId xmlns:p14="http://schemas.microsoft.com/office/powerpoint/2010/main" val="835671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The Evolution of Management Thought</a:t>
            </a:r>
            <a:endParaRPr lang="ja-JP" altLang="en-US" dirty="0">
              <a:latin typeface="Times New Roman" panose="02020603050405020304" pitchFamily="18" charset="0"/>
              <a:cs typeface="Times New Roman" panose="02020603050405020304" pitchFamily="18" charset="0"/>
            </a:endParaRPr>
          </a:p>
        </p:txBody>
      </p:sp>
      <p:graphicFrame>
        <p:nvGraphicFramePr>
          <p:cNvPr id="4" name="表 3"/>
          <p:cNvGraphicFramePr>
            <a:graphicFrameLocks noGrp="1"/>
          </p:cNvGraphicFramePr>
          <p:nvPr>
            <p:extLst>
              <p:ext uri="{D42A27DB-BD31-4B8C-83A1-F6EECF244321}">
                <p14:modId xmlns:p14="http://schemas.microsoft.com/office/powerpoint/2010/main" val="1212015393"/>
              </p:ext>
            </p:extLst>
          </p:nvPr>
        </p:nvGraphicFramePr>
        <p:xfrm>
          <a:off x="34925" y="1397000"/>
          <a:ext cx="9109076" cy="5882624"/>
        </p:xfrm>
        <a:graphic>
          <a:graphicData uri="http://schemas.openxmlformats.org/drawingml/2006/table">
            <a:tbl>
              <a:tblPr firstRow="1" bandRow="1">
                <a:tableStyleId>{5C22544A-7EE6-4342-B048-85BDC9FD1C3A}</a:tableStyleId>
              </a:tblPr>
              <a:tblGrid>
                <a:gridCol w="4321051">
                  <a:extLst>
                    <a:ext uri="{9D8B030D-6E8A-4147-A177-3AD203B41FA5}">
                      <a16:colId xmlns:a16="http://schemas.microsoft.com/office/drawing/2014/main" val="20000"/>
                    </a:ext>
                  </a:extLst>
                </a:gridCol>
                <a:gridCol w="4788025">
                  <a:extLst>
                    <a:ext uri="{9D8B030D-6E8A-4147-A177-3AD203B41FA5}">
                      <a16:colId xmlns:a16="http://schemas.microsoft.com/office/drawing/2014/main" val="20001"/>
                    </a:ext>
                  </a:extLst>
                </a:gridCol>
              </a:tblGrid>
              <a:tr h="905914">
                <a:tc>
                  <a:txBody>
                    <a:bodyPr/>
                    <a:lstStyle/>
                    <a:p>
                      <a:pPr algn="ct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Classical</a:t>
                      </a:r>
                      <a:r>
                        <a:rPr kumimoji="1" lang="en-US" altLang="ja-JP" sz="3400" baseline="0" dirty="0">
                          <a:latin typeface="Times New Roman" panose="02020603050405020304" pitchFamily="18" charset="0"/>
                          <a:ea typeface="ＭＳ 明朝" panose="02020609040205080304" pitchFamily="17" charset="-128"/>
                          <a:cs typeface="Times New Roman" panose="02020603050405020304" pitchFamily="18" charset="0"/>
                        </a:rPr>
                        <a:t> Approaches</a:t>
                      </a:r>
                      <a:endParaRPr kumimoji="1" lang="ja-JP" altLang="en-US" sz="3400" dirty="0">
                        <a:latin typeface="Times New Roman" panose="02020603050405020304" pitchFamily="18" charset="0"/>
                        <a:ea typeface="ＭＳ 明朝" panose="02020609040205080304" pitchFamily="17" charset="-128"/>
                        <a:cs typeface="Times New Roman" panose="02020603050405020304" pitchFamily="18" charset="0"/>
                      </a:endParaRPr>
                    </a:p>
                  </a:txBody>
                  <a:tcPr marL="91446" marR="91446" marT="45716" marB="45716"/>
                </a:tc>
                <a:tc>
                  <a:txBody>
                    <a:bodyPr/>
                    <a:lstStyle/>
                    <a:p>
                      <a:pPr algn="ct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Contemporary</a:t>
                      </a:r>
                      <a:r>
                        <a:rPr kumimoji="1" lang="en-US" altLang="ja-JP" sz="3400" baseline="0" dirty="0">
                          <a:latin typeface="Times New Roman" panose="02020603050405020304" pitchFamily="18" charset="0"/>
                          <a:ea typeface="ＭＳ 明朝" panose="02020609040205080304" pitchFamily="17" charset="-128"/>
                          <a:cs typeface="Times New Roman" panose="02020603050405020304" pitchFamily="18" charset="0"/>
                        </a:rPr>
                        <a:t> Approaches</a:t>
                      </a:r>
                      <a:endParaRPr kumimoji="1" lang="ja-JP" altLang="en-US" sz="3400" dirty="0">
                        <a:latin typeface="Times New Roman" panose="02020603050405020304" pitchFamily="18" charset="0"/>
                        <a:ea typeface="ＭＳ 明朝" panose="02020609040205080304" pitchFamily="17" charset="-128"/>
                        <a:cs typeface="Times New Roman" panose="02020603050405020304" pitchFamily="18" charset="0"/>
                      </a:endParaRPr>
                    </a:p>
                  </a:txBody>
                  <a:tcPr marL="91446" marR="91446" marT="45716" marB="45716"/>
                </a:tc>
                <a:extLst>
                  <a:ext uri="{0D108BD9-81ED-4DB2-BD59-A6C34878D82A}">
                    <a16:rowId xmlns:a16="http://schemas.microsoft.com/office/drawing/2014/main" val="10000"/>
                  </a:ext>
                </a:extLst>
              </a:tr>
              <a:tr h="3574011">
                <a:tc>
                  <a:txBody>
                    <a:bodyPr/>
                    <a:lstStyle/>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Systematic management</a:t>
                      </a:r>
                    </a:p>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Scientific management</a:t>
                      </a:r>
                    </a:p>
                    <a:p>
                      <a:pPr marL="514350" marR="0" lvl="0" indent="-514350" algn="l" defTabSz="685800" rtl="0" eaLnBrk="1" fontAlgn="auto" latinLnBrk="0" hangingPunct="1">
                        <a:lnSpc>
                          <a:spcPct val="100000"/>
                        </a:lnSpc>
                        <a:spcBef>
                          <a:spcPts val="0"/>
                        </a:spcBef>
                        <a:spcAft>
                          <a:spcPts val="0"/>
                        </a:spcAft>
                        <a:buClrTx/>
                        <a:buSzTx/>
                        <a:buFontTx/>
                        <a:buAutoNum type="arabicParenR"/>
                        <a:tabLst/>
                        <a:defRP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Bureaucracy</a:t>
                      </a:r>
                    </a:p>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Administrative management</a:t>
                      </a:r>
                    </a:p>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Human relations</a:t>
                      </a:r>
                    </a:p>
                    <a:p>
                      <a:endParaRPr kumimoji="1" lang="ja-JP" altLang="en-US" sz="3400" dirty="0">
                        <a:latin typeface="Times New Roman" panose="02020603050405020304" pitchFamily="18" charset="0"/>
                        <a:ea typeface="ＭＳ 明朝" panose="02020609040205080304" pitchFamily="17" charset="-128"/>
                        <a:cs typeface="Times New Roman" panose="02020603050405020304" pitchFamily="18" charset="0"/>
                      </a:endParaRPr>
                    </a:p>
                  </a:txBody>
                  <a:tcPr marL="91446" marR="91446" marT="45716" marB="45716"/>
                </a:tc>
                <a:tc>
                  <a:txBody>
                    <a:bodyPr/>
                    <a:lstStyle/>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Quantitative management</a:t>
                      </a:r>
                    </a:p>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Organizational behavior</a:t>
                      </a:r>
                    </a:p>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System theory</a:t>
                      </a:r>
                    </a:p>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Contingency</a:t>
                      </a:r>
                      <a:r>
                        <a:rPr kumimoji="1" lang="en-US" altLang="ja-JP" sz="3400" baseline="0" dirty="0">
                          <a:latin typeface="Times New Roman" panose="02020603050405020304" pitchFamily="18" charset="0"/>
                          <a:ea typeface="ＭＳ 明朝" panose="02020609040205080304" pitchFamily="17" charset="-128"/>
                          <a:cs typeface="Times New Roman" panose="02020603050405020304" pitchFamily="18" charset="0"/>
                        </a:rPr>
                        <a:t> perspective</a:t>
                      </a:r>
                    </a:p>
                  </a:txBody>
                  <a:tcPr marL="91446" marR="91446" marT="45716" marB="45716"/>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1845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Classical Approaches: from the mid-19</a:t>
            </a:r>
            <a:r>
              <a:rPr lang="en-US" altLang="ja-JP" baseline="30000" dirty="0">
                <a:latin typeface="Times New Roman" panose="02020603050405020304" pitchFamily="18" charset="0"/>
                <a:cs typeface="Times New Roman" panose="02020603050405020304" pitchFamily="18" charset="0"/>
              </a:rPr>
              <a:t>th</a:t>
            </a:r>
            <a:r>
              <a:rPr lang="en-US" altLang="ja-JP" dirty="0">
                <a:latin typeface="Times New Roman" panose="02020603050405020304" pitchFamily="18" charset="0"/>
                <a:cs typeface="Times New Roman" panose="02020603050405020304" pitchFamily="18" charset="0"/>
              </a:rPr>
              <a:t> century through the early 1950s</a:t>
            </a:r>
            <a:endParaRPr lang="ja-JP" altLang="en-US" dirty="0">
              <a:latin typeface="Times New Roman" panose="02020603050405020304" pitchFamily="18" charset="0"/>
              <a:cs typeface="Times New Roman" panose="02020603050405020304" pitchFamily="18" charset="0"/>
            </a:endParaRPr>
          </a:p>
        </p:txBody>
      </p:sp>
      <p:sp>
        <p:nvSpPr>
          <p:cNvPr id="25603" name="コンテンツ プレースホルダー 2"/>
          <p:cNvSpPr>
            <a:spLocks noGrp="1"/>
          </p:cNvSpPr>
          <p:nvPr>
            <p:ph idx="1"/>
          </p:nvPr>
        </p:nvSpPr>
        <p:spPr>
          <a:xfrm>
            <a:off x="0" y="1652538"/>
            <a:ext cx="9144000" cy="4525963"/>
          </a:xfrm>
        </p:spPr>
        <p:txBody>
          <a:bodyPr/>
          <a:lstStyle/>
          <a:p>
            <a:pPr marL="514350" indent="-514350">
              <a:buAutoNum type="arabicParenR"/>
            </a:pPr>
            <a:r>
              <a:rPr lang="en-US" altLang="ja-JP" sz="4800" dirty="0">
                <a:latin typeface="Times New Roman" panose="02020603050405020304" pitchFamily="18" charset="0"/>
                <a:ea typeface="ＭＳ 明朝" panose="02020609040205080304" pitchFamily="17" charset="-128"/>
                <a:cs typeface="Times New Roman" panose="02020603050405020304" pitchFamily="18" charset="0"/>
              </a:rPr>
              <a:t>Systematic management</a:t>
            </a:r>
          </a:p>
          <a:p>
            <a:pPr marL="514350" indent="-514350">
              <a:buAutoNum type="arabicParenR"/>
            </a:pPr>
            <a:r>
              <a:rPr lang="en-US" altLang="ja-JP" sz="4800" dirty="0">
                <a:latin typeface="Times New Roman" panose="02020603050405020304" pitchFamily="18" charset="0"/>
                <a:ea typeface="ＭＳ 明朝" panose="02020609040205080304" pitchFamily="17" charset="-128"/>
                <a:cs typeface="Times New Roman" panose="02020603050405020304" pitchFamily="18" charset="0"/>
              </a:rPr>
              <a:t>Scientific management</a:t>
            </a:r>
          </a:p>
          <a:p>
            <a:pPr marL="514350" indent="-514350">
              <a:buFont typeface="Arial" panose="020B0604020202020204" pitchFamily="34" charset="0"/>
              <a:buAutoNum type="arabicParenR"/>
            </a:pPr>
            <a:r>
              <a:rPr lang="en-US" altLang="ja-JP" sz="4800" dirty="0">
                <a:latin typeface="Times New Roman" panose="02020603050405020304" pitchFamily="18" charset="0"/>
                <a:ea typeface="ＭＳ 明朝" panose="02020609040205080304" pitchFamily="17" charset="-128"/>
                <a:cs typeface="Times New Roman" panose="02020603050405020304" pitchFamily="18" charset="0"/>
              </a:rPr>
              <a:t>Bureaucracy</a:t>
            </a:r>
          </a:p>
          <a:p>
            <a:pPr marL="514350" indent="-514350">
              <a:buAutoNum type="arabicParenR"/>
            </a:pPr>
            <a:r>
              <a:rPr lang="en-US" altLang="ja-JP" sz="4800" dirty="0">
                <a:latin typeface="Times New Roman" panose="02020603050405020304" pitchFamily="18" charset="0"/>
                <a:ea typeface="ＭＳ 明朝" panose="02020609040205080304" pitchFamily="17" charset="-128"/>
                <a:cs typeface="Times New Roman" panose="02020603050405020304" pitchFamily="18" charset="0"/>
              </a:rPr>
              <a:t>Administrative management</a:t>
            </a:r>
          </a:p>
          <a:p>
            <a:pPr marL="514350" indent="-514350">
              <a:buFont typeface="Arial" panose="020B0604020202020204" pitchFamily="34" charset="0"/>
              <a:buAutoNum type="arabicParenR"/>
            </a:pPr>
            <a:r>
              <a:rPr lang="en-US" altLang="ja-JP" sz="4800" dirty="0">
                <a:latin typeface="Times New Roman" panose="02020603050405020304" pitchFamily="18" charset="0"/>
                <a:ea typeface="ＭＳ 明朝" panose="02020609040205080304" pitchFamily="17" charset="-128"/>
                <a:cs typeface="Times New Roman" panose="02020603050405020304" pitchFamily="18" charset="0"/>
              </a:rPr>
              <a:t>Human relations</a:t>
            </a:r>
          </a:p>
        </p:txBody>
      </p:sp>
    </p:spTree>
    <p:extLst>
      <p:ext uri="{BB962C8B-B14F-4D97-AF65-F5344CB8AC3E}">
        <p14:creationId xmlns:p14="http://schemas.microsoft.com/office/powerpoint/2010/main" val="1405012996"/>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1) Systematic management</a:t>
            </a:r>
            <a:endParaRPr lang="ja-JP" altLang="en-US" dirty="0">
              <a:latin typeface="Times New Roman" panose="02020603050405020304" pitchFamily="18" charset="0"/>
              <a:cs typeface="Times New Roman" panose="02020603050405020304" pitchFamily="18" charset="0"/>
            </a:endParaRPr>
          </a:p>
        </p:txBody>
      </p:sp>
      <p:sp>
        <p:nvSpPr>
          <p:cNvPr id="26627" name="コンテンツ プレースホルダー 2"/>
          <p:cNvSpPr>
            <a:spLocks noGrp="1"/>
          </p:cNvSpPr>
          <p:nvPr>
            <p:ph idx="1"/>
          </p:nvPr>
        </p:nvSpPr>
        <p:spPr>
          <a:xfrm>
            <a:off x="34029" y="1844824"/>
            <a:ext cx="9144000" cy="5327650"/>
          </a:xfrm>
        </p:spPr>
        <p:txBody>
          <a:bodyPr/>
          <a:lstStyle/>
          <a:p>
            <a:r>
              <a:rPr lang="en-US" altLang="ja-JP" sz="4200" dirty="0">
                <a:latin typeface="Times New Roman" panose="02020603050405020304" pitchFamily="18" charset="0"/>
                <a:ea typeface="ＭＳ 明朝" panose="02020609040205080304" pitchFamily="17" charset="-128"/>
                <a:cs typeface="Times New Roman" panose="02020603050405020304" pitchFamily="18" charset="0"/>
              </a:rPr>
              <a:t>It attempted to build specific procedures and processes into operation to ensure coordination of efforts.</a:t>
            </a:r>
          </a:p>
          <a:p>
            <a:r>
              <a:rPr lang="en-US" altLang="ja-JP" sz="4200" dirty="0">
                <a:latin typeface="Times New Roman" panose="02020603050405020304" pitchFamily="18" charset="0"/>
                <a:ea typeface="ＭＳ 明朝" panose="02020609040205080304" pitchFamily="17" charset="-128"/>
                <a:cs typeface="Times New Roman" panose="02020603050405020304" pitchFamily="18" charset="0"/>
              </a:rPr>
              <a:t>It emphasized economical operations, adequate staffing, maintenance of inventories to meet consumer demand, and organizational control.</a:t>
            </a:r>
          </a:p>
        </p:txBody>
      </p:sp>
    </p:spTree>
    <p:extLst>
      <p:ext uri="{BB962C8B-B14F-4D97-AF65-F5344CB8AC3E}">
        <p14:creationId xmlns:p14="http://schemas.microsoft.com/office/powerpoint/2010/main" val="3233216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1) Systematic management</a:t>
            </a:r>
            <a:endParaRPr lang="ja-JP" altLang="en-US" dirty="0">
              <a:latin typeface="Times New Roman" panose="02020603050405020304" pitchFamily="18" charset="0"/>
              <a:cs typeface="Times New Roman" panose="02020603050405020304" pitchFamily="18" charset="0"/>
            </a:endParaRPr>
          </a:p>
        </p:txBody>
      </p:sp>
      <p:sp>
        <p:nvSpPr>
          <p:cNvPr id="26627" name="コンテンツ プレースホルダー 2"/>
          <p:cNvSpPr>
            <a:spLocks noGrp="1"/>
          </p:cNvSpPr>
          <p:nvPr>
            <p:ph idx="1"/>
          </p:nvPr>
        </p:nvSpPr>
        <p:spPr>
          <a:xfrm>
            <a:off x="0" y="1412776"/>
            <a:ext cx="9144000" cy="5327650"/>
          </a:xfrm>
        </p:spPr>
        <p:txBody>
          <a:bodyPr/>
          <a:lstStyle/>
          <a:p>
            <a:r>
              <a:rPr lang="en-US" altLang="ja-JP" sz="4000" dirty="0">
                <a:latin typeface="Times New Roman" panose="02020603050405020304" pitchFamily="18" charset="0"/>
                <a:ea typeface="ＭＳ 明朝" panose="02020609040205080304" pitchFamily="17" charset="-128"/>
                <a:cs typeface="Times New Roman" panose="02020603050405020304" pitchFamily="18" charset="0"/>
              </a:rPr>
              <a:t>Careful definition of duties and responsibilities.</a:t>
            </a:r>
          </a:p>
          <a:p>
            <a:r>
              <a:rPr lang="en-US" altLang="ja-JP" sz="4000" dirty="0">
                <a:latin typeface="Times New Roman" panose="02020603050405020304" pitchFamily="18" charset="0"/>
                <a:ea typeface="ＭＳ 明朝" panose="02020609040205080304" pitchFamily="17" charset="-128"/>
                <a:cs typeface="Times New Roman" panose="02020603050405020304" pitchFamily="18" charset="0"/>
              </a:rPr>
              <a:t>Standardized techniques for performing these duties.</a:t>
            </a:r>
          </a:p>
          <a:p>
            <a:r>
              <a:rPr lang="en-US" altLang="ja-JP" sz="4000" dirty="0">
                <a:latin typeface="Times New Roman" panose="02020603050405020304" pitchFamily="18" charset="0"/>
                <a:ea typeface="ＭＳ 明朝" panose="02020609040205080304" pitchFamily="17" charset="-128"/>
                <a:cs typeface="Times New Roman" panose="02020603050405020304" pitchFamily="18" charset="0"/>
              </a:rPr>
              <a:t>Specific means of gathering, handling, transmitting, and analyzing information.</a:t>
            </a:r>
          </a:p>
          <a:p>
            <a:r>
              <a:rPr lang="en-US" altLang="ja-JP" sz="4000" dirty="0">
                <a:latin typeface="Times New Roman" panose="02020603050405020304" pitchFamily="18" charset="0"/>
                <a:ea typeface="ＭＳ 明朝" panose="02020609040205080304" pitchFamily="17" charset="-128"/>
                <a:cs typeface="Times New Roman" panose="02020603050405020304" pitchFamily="18" charset="0"/>
              </a:rPr>
              <a:t>Cost accounting, wage, and production control systems to facilitate internal coordination and communications.</a:t>
            </a:r>
          </a:p>
        </p:txBody>
      </p:sp>
    </p:spTree>
    <p:extLst>
      <p:ext uri="{BB962C8B-B14F-4D97-AF65-F5344CB8AC3E}">
        <p14:creationId xmlns:p14="http://schemas.microsoft.com/office/powerpoint/2010/main" val="3497448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1) Systematic management</a:t>
            </a:r>
            <a:endParaRPr lang="ja-JP" altLang="en-US" dirty="0">
              <a:latin typeface="Times New Roman" panose="02020603050405020304" pitchFamily="18" charset="0"/>
              <a:cs typeface="Times New Roman" panose="02020603050405020304" pitchFamily="18" charset="0"/>
            </a:endParaRPr>
          </a:p>
        </p:txBody>
      </p:sp>
      <p:sp>
        <p:nvSpPr>
          <p:cNvPr id="26627" name="コンテンツ プレースホルダー 2"/>
          <p:cNvSpPr>
            <a:spLocks noGrp="1"/>
          </p:cNvSpPr>
          <p:nvPr>
            <p:ph idx="1"/>
          </p:nvPr>
        </p:nvSpPr>
        <p:spPr>
          <a:xfrm>
            <a:off x="34029" y="1844824"/>
            <a:ext cx="9144000" cy="5327650"/>
          </a:xfrm>
        </p:spPr>
        <p:txBody>
          <a:bodyPr/>
          <a:lstStyle/>
          <a:p>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Systematic management emphasized internal operations because managers were concerned primarily with meeting the explosive growth in demand brought about by the industrial revolution.</a:t>
            </a:r>
          </a:p>
        </p:txBody>
      </p:sp>
    </p:spTree>
    <p:extLst>
      <p:ext uri="{BB962C8B-B14F-4D97-AF65-F5344CB8AC3E}">
        <p14:creationId xmlns:p14="http://schemas.microsoft.com/office/powerpoint/2010/main" val="2365388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1) Scientific management</a:t>
            </a:r>
            <a:endParaRPr lang="ja-JP" altLang="en-US" dirty="0">
              <a:latin typeface="Times New Roman" panose="02020603050405020304" pitchFamily="18" charset="0"/>
              <a:cs typeface="Times New Roman" panose="02020603050405020304" pitchFamily="18" charset="0"/>
            </a:endParaRPr>
          </a:p>
        </p:txBody>
      </p:sp>
      <p:sp>
        <p:nvSpPr>
          <p:cNvPr id="28675" name="コンテンツ プレースホルダー 2"/>
          <p:cNvSpPr>
            <a:spLocks noGrp="1"/>
          </p:cNvSpPr>
          <p:nvPr>
            <p:ph idx="1"/>
          </p:nvPr>
        </p:nvSpPr>
        <p:spPr>
          <a:xfrm>
            <a:off x="0" y="1412875"/>
            <a:ext cx="9144000" cy="4852988"/>
          </a:xfrm>
        </p:spPr>
        <p:txBody>
          <a:bodyPr/>
          <a:lstStyle/>
          <a:p>
            <a:r>
              <a:rPr lang="en-US" altLang="ja-JP" sz="4800" dirty="0">
                <a:latin typeface="Times New Roman" panose="02020603050405020304" pitchFamily="18" charset="0"/>
                <a:ea typeface="ＭＳ 明朝" panose="02020609040205080304" pitchFamily="17" charset="-128"/>
                <a:cs typeface="Times New Roman" panose="02020603050405020304" pitchFamily="18" charset="0"/>
              </a:rPr>
              <a:t>Systematic management failed to lead to widespread production efficiency.</a:t>
            </a:r>
          </a:p>
          <a:p>
            <a:r>
              <a:rPr lang="en-US" altLang="ja-JP" sz="4800" dirty="0">
                <a:latin typeface="Times New Roman" panose="02020603050405020304" pitchFamily="18" charset="0"/>
                <a:ea typeface="ＭＳ 明朝" panose="02020609040205080304" pitchFamily="17" charset="-128"/>
                <a:cs typeface="Times New Roman" panose="02020603050405020304" pitchFamily="18" charset="0"/>
              </a:rPr>
              <a:t>It advocated the application of scientific methods to analyze work and determine how to complete production tasks efficiently.</a:t>
            </a:r>
          </a:p>
        </p:txBody>
      </p:sp>
    </p:spTree>
    <p:extLst>
      <p:ext uri="{BB962C8B-B14F-4D97-AF65-F5344CB8AC3E}">
        <p14:creationId xmlns:p14="http://schemas.microsoft.com/office/powerpoint/2010/main" val="741226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altLang="ja-JP" dirty="0">
                <a:latin typeface="Times New Roman" panose="02020603050405020304" pitchFamily="18" charset="0"/>
                <a:cs typeface="Times New Roman" panose="02020603050405020304" pitchFamily="18" charset="0"/>
              </a:rPr>
              <a:t>2) Scientific management</a:t>
            </a:r>
            <a:endParaRPr lang="ja-JP" altLang="en-US" dirty="0">
              <a:latin typeface="Times New Roman" panose="02020603050405020304" pitchFamily="18" charset="0"/>
              <a:cs typeface="Times New Roman" panose="02020603050405020304" pitchFamily="18" charset="0"/>
            </a:endParaRPr>
          </a:p>
        </p:txBody>
      </p:sp>
      <p:pic>
        <p:nvPicPr>
          <p:cNvPr id="91140" name="Picture 4" descr="img_Mgt_Frederick_Winslow_Taylo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804248" y="3743448"/>
            <a:ext cx="2160587" cy="3079750"/>
          </a:xfrm>
        </p:spPr>
      </p:pic>
      <p:sp>
        <p:nvSpPr>
          <p:cNvPr id="91142" name="Rectangle 6"/>
          <p:cNvSpPr>
            <a:spLocks noChangeArrowheads="1"/>
          </p:cNvSpPr>
          <p:nvPr/>
        </p:nvSpPr>
        <p:spPr bwMode="auto">
          <a:xfrm>
            <a:off x="0" y="1422400"/>
            <a:ext cx="9144000" cy="5102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kumimoji="1">
                <a:solidFill>
                  <a:schemeClr val="tx1"/>
                </a:solidFill>
                <a:latin typeface="Arial Narrow" pitchFamily="34" charset="0"/>
                <a:ea typeface="ＭＳ Ｐゴシック" charset="-128"/>
              </a:defRPr>
            </a:lvl1pPr>
            <a:lvl2pPr marL="742950" indent="-285750" eaLnBrk="0" hangingPunct="0">
              <a:defRPr kumimoji="1">
                <a:solidFill>
                  <a:schemeClr val="tx1"/>
                </a:solidFill>
                <a:latin typeface="Arial Narrow" pitchFamily="34" charset="0"/>
                <a:ea typeface="ＭＳ Ｐゴシック" charset="-128"/>
              </a:defRPr>
            </a:lvl2pPr>
            <a:lvl3pPr marL="1143000" indent="-228600" eaLnBrk="0" hangingPunct="0">
              <a:defRPr kumimoji="1">
                <a:solidFill>
                  <a:schemeClr val="tx1"/>
                </a:solidFill>
                <a:latin typeface="Arial Narrow" pitchFamily="34" charset="0"/>
                <a:ea typeface="ＭＳ Ｐゴシック" charset="-128"/>
              </a:defRPr>
            </a:lvl3pPr>
            <a:lvl4pPr marL="1600200" indent="-228600" eaLnBrk="0" hangingPunct="0">
              <a:defRPr kumimoji="1">
                <a:solidFill>
                  <a:schemeClr val="tx1"/>
                </a:solidFill>
                <a:latin typeface="Arial Narrow" pitchFamily="34" charset="0"/>
                <a:ea typeface="ＭＳ Ｐゴシック" charset="-128"/>
              </a:defRPr>
            </a:lvl4pPr>
            <a:lvl5pPr marL="2057400" indent="-228600" eaLnBrk="0" hangingPunct="0">
              <a:defRPr kumimoji="1">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charset="-128"/>
              </a:defRPr>
            </a:lvl9pPr>
          </a:lstStyle>
          <a:p>
            <a:pPr eaLnBrk="1" hangingPunct="1">
              <a:spcBef>
                <a:spcPct val="20000"/>
              </a:spcBef>
              <a:buClr>
                <a:srgbClr val="4F81BD"/>
              </a:buClr>
              <a:buSzPct val="75000"/>
              <a:buFont typeface="Wingdings" pitchFamily="2" charset="2"/>
              <a:buChar char="v"/>
              <a:defRPr/>
            </a:pPr>
            <a:r>
              <a:rPr lang="en-US" altLang="ja-JP" sz="44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Fredric W. Taylor,1856</a:t>
            </a:r>
            <a:r>
              <a:rPr lang="ja-JP" altLang="en-US" sz="44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44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1915 was an American mechanical engineer who sought to improve industrial efficiency. He summed up </a:t>
            </a:r>
          </a:p>
          <a:p>
            <a:pPr marL="0" indent="0" eaLnBrk="1" hangingPunct="1">
              <a:spcBef>
                <a:spcPct val="20000"/>
              </a:spcBef>
              <a:buClr>
                <a:srgbClr val="4F81BD"/>
              </a:buClr>
              <a:buSzPct val="75000"/>
              <a:defRPr/>
            </a:pPr>
            <a:r>
              <a:rPr lang="en-US" altLang="ja-JP" sz="44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   his efficiency techniques in</a:t>
            </a:r>
          </a:p>
          <a:p>
            <a:pPr marL="0" indent="0" eaLnBrk="1" hangingPunct="1">
              <a:spcBef>
                <a:spcPct val="20000"/>
              </a:spcBef>
              <a:buClr>
                <a:srgbClr val="4F81BD"/>
              </a:buClr>
              <a:buSzPct val="75000"/>
              <a:defRPr/>
            </a:pPr>
            <a:r>
              <a:rPr lang="en-US" altLang="ja-JP" sz="44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   his book The Principles of </a:t>
            </a:r>
          </a:p>
          <a:p>
            <a:pPr marL="0" indent="0" eaLnBrk="1" hangingPunct="1">
              <a:spcBef>
                <a:spcPct val="20000"/>
              </a:spcBef>
              <a:buClr>
                <a:srgbClr val="4F81BD"/>
              </a:buClr>
              <a:buSzPct val="75000"/>
              <a:defRPr/>
            </a:pPr>
            <a:r>
              <a:rPr lang="en-US" altLang="ja-JP" sz="44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   Scientific Management. </a:t>
            </a:r>
            <a:endParaRPr lang="ja-JP" altLang="en-US" sz="44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10708855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1138"/>
                                        </p:tgtEl>
                                        <p:attrNameLst>
                                          <p:attrName>style.visibility</p:attrName>
                                        </p:attrNameLst>
                                      </p:cBhvr>
                                      <p:to>
                                        <p:strVal val="visible"/>
                                      </p:to>
                                    </p:set>
                                    <p:anim calcmode="discrete" valueType="clr">
                                      <p:cBhvr override="childStyle">
                                        <p:cTn id="7" dur="80"/>
                                        <p:tgtEl>
                                          <p:spTgt spid="911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1138"/>
                                        </p:tgtEl>
                                        <p:attrNameLst>
                                          <p:attrName>fillcolor</p:attrName>
                                        </p:attrNameLst>
                                      </p:cBhvr>
                                      <p:tavLst>
                                        <p:tav tm="0">
                                          <p:val>
                                            <p:clrVal>
                                              <a:schemeClr val="accent2"/>
                                            </p:clrVal>
                                          </p:val>
                                        </p:tav>
                                        <p:tav tm="50000">
                                          <p:val>
                                            <p:clrVal>
                                              <a:schemeClr val="hlink"/>
                                            </p:clrVal>
                                          </p:val>
                                        </p:tav>
                                      </p:tavLst>
                                    </p:anim>
                                    <p:set>
                                      <p:cBhvr>
                                        <p:cTn id="9" dur="80"/>
                                        <p:tgtEl>
                                          <p:spTgt spid="9113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91142"/>
                                        </p:tgtEl>
                                        <p:attrNameLst>
                                          <p:attrName>style.visibility</p:attrName>
                                        </p:attrNameLst>
                                      </p:cBhvr>
                                      <p:to>
                                        <p:strVal val="visible"/>
                                      </p:to>
                                    </p:set>
                                    <p:anim calcmode="discrete" valueType="clr">
                                      <p:cBhvr override="childStyle">
                                        <p:cTn id="14" dur="80"/>
                                        <p:tgtEl>
                                          <p:spTgt spid="9114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1142"/>
                                        </p:tgtEl>
                                        <p:attrNameLst>
                                          <p:attrName>fillcolor</p:attrName>
                                        </p:attrNameLst>
                                      </p:cBhvr>
                                      <p:tavLst>
                                        <p:tav tm="0">
                                          <p:val>
                                            <p:clrVal>
                                              <a:schemeClr val="accent2"/>
                                            </p:clrVal>
                                          </p:val>
                                        </p:tav>
                                        <p:tav tm="50000">
                                          <p:val>
                                            <p:clrVal>
                                              <a:schemeClr val="hlink"/>
                                            </p:clrVal>
                                          </p:val>
                                        </p:tav>
                                      </p:tavLst>
                                    </p:anim>
                                    <p:set>
                                      <p:cBhvr>
                                        <p:cTn id="16" dur="80"/>
                                        <p:tgtEl>
                                          <p:spTgt spid="91142"/>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16" fill="hold" nodeType="clickEffect">
                                  <p:stCondLst>
                                    <p:cond delay="0"/>
                                  </p:stCondLst>
                                  <p:childTnLst>
                                    <p:set>
                                      <p:cBhvr>
                                        <p:cTn id="20" dur="1" fill="hold">
                                          <p:stCondLst>
                                            <p:cond delay="0"/>
                                          </p:stCondLst>
                                        </p:cTn>
                                        <p:tgtEl>
                                          <p:spTgt spid="91140"/>
                                        </p:tgtEl>
                                        <p:attrNameLst>
                                          <p:attrName>style.visibility</p:attrName>
                                        </p:attrNameLst>
                                      </p:cBhvr>
                                      <p:to>
                                        <p:strVal val="visible"/>
                                      </p:to>
                                    </p:set>
                                    <p:animEffect transition="in" filter="box(in)">
                                      <p:cBhvr>
                                        <p:cTn id="21" dur="500"/>
                                        <p:tgtEl>
                                          <p:spTgt spid="91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4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altLang="ja-JP" dirty="0">
                <a:latin typeface="Times New Roman" panose="02020603050405020304" pitchFamily="18" charset="0"/>
                <a:cs typeface="Times New Roman" panose="02020603050405020304" pitchFamily="18" charset="0"/>
              </a:rPr>
              <a:t>2) Scientific management</a:t>
            </a:r>
            <a:endParaRPr lang="ja-JP" altLang="en-US" dirty="0">
              <a:latin typeface="Times New Roman" panose="02020603050405020304" pitchFamily="18" charset="0"/>
              <a:cs typeface="Times New Roman" panose="02020603050405020304" pitchFamily="18" charset="0"/>
            </a:endParaRPr>
          </a:p>
        </p:txBody>
      </p:sp>
      <p:sp>
        <p:nvSpPr>
          <p:cNvPr id="91142" name="Rectangle 6"/>
          <p:cNvSpPr>
            <a:spLocks noChangeArrowheads="1"/>
          </p:cNvSpPr>
          <p:nvPr/>
        </p:nvSpPr>
        <p:spPr bwMode="auto">
          <a:xfrm>
            <a:off x="-26138" y="1196752"/>
            <a:ext cx="9144000" cy="4968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kumimoji="1">
                <a:solidFill>
                  <a:schemeClr val="tx1"/>
                </a:solidFill>
                <a:latin typeface="Arial Narrow" pitchFamily="34" charset="0"/>
                <a:ea typeface="ＭＳ Ｐゴシック" charset="-128"/>
              </a:defRPr>
            </a:lvl1pPr>
            <a:lvl2pPr marL="742950" indent="-285750" eaLnBrk="0" hangingPunct="0">
              <a:defRPr kumimoji="1">
                <a:solidFill>
                  <a:schemeClr val="tx1"/>
                </a:solidFill>
                <a:latin typeface="Arial Narrow" pitchFamily="34" charset="0"/>
                <a:ea typeface="ＭＳ Ｐゴシック" charset="-128"/>
              </a:defRPr>
            </a:lvl2pPr>
            <a:lvl3pPr marL="1143000" indent="-228600" eaLnBrk="0" hangingPunct="0">
              <a:defRPr kumimoji="1">
                <a:solidFill>
                  <a:schemeClr val="tx1"/>
                </a:solidFill>
                <a:latin typeface="Arial Narrow" pitchFamily="34" charset="0"/>
                <a:ea typeface="ＭＳ Ｐゴシック" charset="-128"/>
              </a:defRPr>
            </a:lvl3pPr>
            <a:lvl4pPr marL="1600200" indent="-228600" eaLnBrk="0" hangingPunct="0">
              <a:defRPr kumimoji="1">
                <a:solidFill>
                  <a:schemeClr val="tx1"/>
                </a:solidFill>
                <a:latin typeface="Arial Narrow" pitchFamily="34" charset="0"/>
                <a:ea typeface="ＭＳ Ｐゴシック" charset="-128"/>
              </a:defRPr>
            </a:lvl4pPr>
            <a:lvl5pPr marL="2057400" indent="-228600" eaLnBrk="0" hangingPunct="0">
              <a:defRPr kumimoji="1">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charset="-128"/>
              </a:defRPr>
            </a:lvl9pPr>
          </a:lstStyle>
          <a:p>
            <a:pPr eaLnBrk="1" hangingPunct="1">
              <a:spcBef>
                <a:spcPct val="20000"/>
              </a:spcBef>
              <a:buClr>
                <a:srgbClr val="4F81BD"/>
              </a:buClr>
              <a:buSzPct val="75000"/>
              <a:buFont typeface="Wingdings" pitchFamily="2" charset="2"/>
              <a:buChar char="v"/>
              <a:defRPr/>
            </a:pPr>
            <a:r>
              <a:rPr lang="en-US" altLang="ja-JP" sz="44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He used techniques such as time-and-motion studies. With this technique, a task was divided into its basic movements, and different motions were timed to determine the most efficient way to complete the task.</a:t>
            </a:r>
          </a:p>
          <a:p>
            <a:pPr eaLnBrk="1" hangingPunct="1">
              <a:spcBef>
                <a:spcPct val="20000"/>
              </a:spcBef>
              <a:buClr>
                <a:srgbClr val="4F81BD"/>
              </a:buClr>
              <a:buSzPct val="75000"/>
              <a:buFont typeface="Wingdings" pitchFamily="2" charset="2"/>
              <a:buChar char="v"/>
              <a:defRPr/>
            </a:pPr>
            <a:r>
              <a:rPr lang="en-US" altLang="ja-JP" sz="44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One best way</a:t>
            </a:r>
            <a:endParaRPr lang="ja-JP" altLang="en-US" sz="44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74053135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1138"/>
                                        </p:tgtEl>
                                        <p:attrNameLst>
                                          <p:attrName>style.visibility</p:attrName>
                                        </p:attrNameLst>
                                      </p:cBhvr>
                                      <p:to>
                                        <p:strVal val="visible"/>
                                      </p:to>
                                    </p:set>
                                    <p:anim calcmode="discrete" valueType="clr">
                                      <p:cBhvr override="childStyle">
                                        <p:cTn id="7" dur="80"/>
                                        <p:tgtEl>
                                          <p:spTgt spid="911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1138"/>
                                        </p:tgtEl>
                                        <p:attrNameLst>
                                          <p:attrName>fillcolor</p:attrName>
                                        </p:attrNameLst>
                                      </p:cBhvr>
                                      <p:tavLst>
                                        <p:tav tm="0">
                                          <p:val>
                                            <p:clrVal>
                                              <a:schemeClr val="accent2"/>
                                            </p:clrVal>
                                          </p:val>
                                        </p:tav>
                                        <p:tav tm="50000">
                                          <p:val>
                                            <p:clrVal>
                                              <a:schemeClr val="hlink"/>
                                            </p:clrVal>
                                          </p:val>
                                        </p:tav>
                                      </p:tavLst>
                                    </p:anim>
                                    <p:set>
                                      <p:cBhvr>
                                        <p:cTn id="9" dur="80"/>
                                        <p:tgtEl>
                                          <p:spTgt spid="9113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91142"/>
                                        </p:tgtEl>
                                        <p:attrNameLst>
                                          <p:attrName>style.visibility</p:attrName>
                                        </p:attrNameLst>
                                      </p:cBhvr>
                                      <p:to>
                                        <p:strVal val="visible"/>
                                      </p:to>
                                    </p:set>
                                    <p:anim calcmode="discrete" valueType="clr">
                                      <p:cBhvr override="childStyle">
                                        <p:cTn id="14" dur="80"/>
                                        <p:tgtEl>
                                          <p:spTgt spid="9114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1142"/>
                                        </p:tgtEl>
                                        <p:attrNameLst>
                                          <p:attrName>fillcolor</p:attrName>
                                        </p:attrNameLst>
                                      </p:cBhvr>
                                      <p:tavLst>
                                        <p:tav tm="0">
                                          <p:val>
                                            <p:clrVal>
                                              <a:schemeClr val="accent2"/>
                                            </p:clrVal>
                                          </p:val>
                                        </p:tav>
                                        <p:tav tm="50000">
                                          <p:val>
                                            <p:clrVal>
                                              <a:schemeClr val="hlink"/>
                                            </p:clrVal>
                                          </p:val>
                                        </p:tav>
                                      </p:tavLst>
                                    </p:anim>
                                    <p:set>
                                      <p:cBhvr>
                                        <p:cTn id="16" dur="80"/>
                                        <p:tgtEl>
                                          <p:spTgt spid="911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4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タイトル 1"/>
          <p:cNvSpPr>
            <a:spLocks noGrp="1"/>
          </p:cNvSpPr>
          <p:nvPr>
            <p:ph type="title"/>
          </p:nvPr>
        </p:nvSpPr>
        <p:spPr>
          <a:xfrm>
            <a:off x="468313" y="260350"/>
            <a:ext cx="8229600" cy="922338"/>
          </a:xfrm>
        </p:spPr>
        <p:txBody>
          <a:bodyPr/>
          <a:lstStyle/>
          <a:p>
            <a:r>
              <a:rPr lang="en-US" altLang="ja-JP" dirty="0">
                <a:latin typeface="Times New Roman" panose="02020603050405020304" pitchFamily="18" charset="0"/>
                <a:cs typeface="Times New Roman" panose="02020603050405020304" pitchFamily="18" charset="0"/>
              </a:rPr>
              <a:t>3) Bureaucracy</a:t>
            </a:r>
          </a:p>
        </p:txBody>
      </p:sp>
      <p:sp>
        <p:nvSpPr>
          <p:cNvPr id="44035" name="コンテンツ プレースホルダー 2"/>
          <p:cNvSpPr>
            <a:spLocks noGrp="1"/>
          </p:cNvSpPr>
          <p:nvPr>
            <p:ph idx="1"/>
          </p:nvPr>
        </p:nvSpPr>
        <p:spPr>
          <a:xfrm>
            <a:off x="11113" y="1052736"/>
            <a:ext cx="9144000" cy="5544616"/>
          </a:xfrm>
        </p:spPr>
        <p:txBody>
          <a:bodyPr/>
          <a:lstStyle/>
          <a:p>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A bureaucracy is "a body of non-elective government officials" and/or "an administrative policy-making group". Historically, bureaucracy was government administration managed by departments staffed with nonelected officials. Today, bureaucracy is the administrative system governing any large institution.</a:t>
            </a:r>
            <a:endParaRPr lang="ja-JP" altLang="en-US" sz="4400" dirty="0">
              <a:latin typeface="Times New Roman" panose="020206030504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3803184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タイトル 1"/>
          <p:cNvSpPr>
            <a:spLocks noGrp="1"/>
          </p:cNvSpPr>
          <p:nvPr>
            <p:ph type="title"/>
          </p:nvPr>
        </p:nvSpPr>
        <p:spPr>
          <a:xfrm>
            <a:off x="468313" y="260350"/>
            <a:ext cx="8229600" cy="922338"/>
          </a:xfrm>
        </p:spPr>
        <p:txBody>
          <a:bodyPr/>
          <a:lstStyle/>
          <a:p>
            <a:r>
              <a:rPr lang="en-US" altLang="ja-JP" dirty="0">
                <a:latin typeface="Times New Roman" panose="02020603050405020304" pitchFamily="18" charset="0"/>
                <a:cs typeface="Times New Roman" panose="02020603050405020304" pitchFamily="18" charset="0"/>
              </a:rPr>
              <a:t>3) Bureaucracy</a:t>
            </a:r>
          </a:p>
        </p:txBody>
      </p:sp>
      <p:sp>
        <p:nvSpPr>
          <p:cNvPr id="44035" name="コンテンツ プレースホルダー 2"/>
          <p:cNvSpPr>
            <a:spLocks noGrp="1"/>
          </p:cNvSpPr>
          <p:nvPr>
            <p:ph idx="1"/>
          </p:nvPr>
        </p:nvSpPr>
        <p:spPr>
          <a:xfrm>
            <a:off x="0" y="1196975"/>
            <a:ext cx="9144000" cy="4464050"/>
          </a:xfrm>
        </p:spPr>
        <p:txBody>
          <a:bodyPr/>
          <a:lstStyle/>
          <a:p>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Max Weber; 21 April 1864 – 14 June 1920 was a German sociologist, philosopher, jurist, and political economist whose ideas profoundly influenced social theory and social research.</a:t>
            </a:r>
            <a:endParaRPr lang="ja-JP" altLang="en-US" sz="3600" dirty="0">
              <a:latin typeface="Times New Roman" panose="02020603050405020304" pitchFamily="18" charset="0"/>
              <a:ea typeface="ＭＳ 明朝" panose="02020609040205080304" pitchFamily="17" charset="-128"/>
              <a:cs typeface="Times New Roman" panose="02020603050405020304" pitchFamily="18" charset="0"/>
            </a:endParaRPr>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256" y="4077072"/>
            <a:ext cx="2032000" cy="2715491"/>
          </a:xfrm>
          <a:prstGeom prst="rect">
            <a:avLst/>
          </a:prstGeom>
        </p:spPr>
      </p:pic>
    </p:spTree>
    <p:extLst>
      <p:ext uri="{BB962C8B-B14F-4D97-AF65-F5344CB8AC3E}">
        <p14:creationId xmlns:p14="http://schemas.microsoft.com/office/powerpoint/2010/main" val="39020872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5288" y="115888"/>
            <a:ext cx="7467600" cy="504825"/>
          </a:xfrm>
        </p:spPr>
        <p:txBody>
          <a:bodyPr rtlCol="0">
            <a:normAutofit fontScale="90000"/>
          </a:bodyPr>
          <a:lstStyle/>
          <a:p>
            <a:pPr eaLnBrk="1" fontAlgn="auto" hangingPunct="1">
              <a:spcAft>
                <a:spcPts val="0"/>
              </a:spcAft>
              <a:defRPr/>
            </a:pPr>
            <a:r>
              <a:rPr lang="en-US" altLang="ja-JP" dirty="0"/>
              <a:t>Schedule </a:t>
            </a:r>
          </a:p>
        </p:txBody>
      </p:sp>
      <p:sp>
        <p:nvSpPr>
          <p:cNvPr id="10243"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75DC932-79DB-44E0-964A-9499C46C9C09}" type="slidenum">
              <a:rPr lang="en-US" altLang="ja-JP" smtClean="0">
                <a:solidFill>
                  <a:srgbClr val="898989"/>
                </a:solidFill>
              </a:rPr>
              <a:pPr/>
              <a:t>2</a:t>
            </a:fld>
            <a:endParaRPr lang="en-US" altLang="ja-JP" dirty="0">
              <a:solidFill>
                <a:srgbClr val="898989"/>
              </a:solidFill>
            </a:endParaRPr>
          </a:p>
        </p:txBody>
      </p:sp>
      <p:graphicFrame>
        <p:nvGraphicFramePr>
          <p:cNvPr id="2" name="表 1">
            <a:extLst>
              <a:ext uri="{FF2B5EF4-FFF2-40B4-BE49-F238E27FC236}">
                <a16:creationId xmlns:a16="http://schemas.microsoft.com/office/drawing/2014/main" id="{FE8F149D-A1BF-A01F-929A-823B25EB2BB0}"/>
              </a:ext>
            </a:extLst>
          </p:cNvPr>
          <p:cNvGraphicFramePr>
            <a:graphicFrameLocks noGrp="1"/>
          </p:cNvGraphicFramePr>
          <p:nvPr/>
        </p:nvGraphicFramePr>
        <p:xfrm>
          <a:off x="755576" y="764704"/>
          <a:ext cx="7759773" cy="5591643"/>
        </p:xfrm>
        <a:graphic>
          <a:graphicData uri="http://schemas.openxmlformats.org/drawingml/2006/table">
            <a:tbl>
              <a:tblPr>
                <a:tableStyleId>{5C22544A-7EE6-4342-B048-85BDC9FD1C3A}</a:tableStyleId>
              </a:tblPr>
              <a:tblGrid>
                <a:gridCol w="463494">
                  <a:extLst>
                    <a:ext uri="{9D8B030D-6E8A-4147-A177-3AD203B41FA5}">
                      <a16:colId xmlns:a16="http://schemas.microsoft.com/office/drawing/2014/main" val="3111080311"/>
                    </a:ext>
                  </a:extLst>
                </a:gridCol>
                <a:gridCol w="1300772">
                  <a:extLst>
                    <a:ext uri="{9D8B030D-6E8A-4147-A177-3AD203B41FA5}">
                      <a16:colId xmlns:a16="http://schemas.microsoft.com/office/drawing/2014/main" val="1159738318"/>
                    </a:ext>
                  </a:extLst>
                </a:gridCol>
                <a:gridCol w="493397">
                  <a:extLst>
                    <a:ext uri="{9D8B030D-6E8A-4147-A177-3AD203B41FA5}">
                      <a16:colId xmlns:a16="http://schemas.microsoft.com/office/drawing/2014/main" val="1157085376"/>
                    </a:ext>
                  </a:extLst>
                </a:gridCol>
                <a:gridCol w="4021922">
                  <a:extLst>
                    <a:ext uri="{9D8B030D-6E8A-4147-A177-3AD203B41FA5}">
                      <a16:colId xmlns:a16="http://schemas.microsoft.com/office/drawing/2014/main" val="1885992662"/>
                    </a:ext>
                  </a:extLst>
                </a:gridCol>
                <a:gridCol w="1480188">
                  <a:extLst>
                    <a:ext uri="{9D8B030D-6E8A-4147-A177-3AD203B41FA5}">
                      <a16:colId xmlns:a16="http://schemas.microsoft.com/office/drawing/2014/main" val="787600818"/>
                    </a:ext>
                  </a:extLst>
                </a:gridCol>
              </a:tblGrid>
              <a:tr h="294297">
                <a:tc gridSpan="5">
                  <a:txBody>
                    <a:bodyPr/>
                    <a:lstStyle/>
                    <a:p>
                      <a:pPr algn="l" fontAlgn="ctr"/>
                      <a:r>
                        <a:rPr lang="en-US" sz="1800" u="none" strike="noStrike" dirty="0">
                          <a:effectLst/>
                        </a:rPr>
                        <a:t>MOT and Venture Business (An Intensive Course)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12182"/>
                  </a:ext>
                </a:extLst>
              </a:tr>
              <a:tr h="294297">
                <a:tc gridSpan="5">
                  <a:txBody>
                    <a:bodyPr/>
                    <a:lstStyle/>
                    <a:p>
                      <a:pPr algn="l" fontAlgn="ctr"/>
                      <a:r>
                        <a:rPr lang="en-US" sz="1800" u="none" strike="noStrike" dirty="0">
                          <a:effectLst/>
                        </a:rPr>
                        <a:t>08:50-16:20, Saturday and Sunday</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28461256"/>
                  </a:ext>
                </a:extLst>
              </a:tr>
              <a:tr h="294297">
                <a:tc>
                  <a:txBody>
                    <a:bodyPr/>
                    <a:lstStyle/>
                    <a:p>
                      <a:pPr algn="ctr" fontAlgn="ctr"/>
                      <a:r>
                        <a:rPr lang="en-US" sz="1800" u="none" strike="noStrike" dirty="0">
                          <a:effectLst/>
                        </a:rPr>
                        <a:t>No.</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gridSpan="2">
                  <a:txBody>
                    <a:bodyPr/>
                    <a:lstStyle/>
                    <a:p>
                      <a:pPr algn="ctr" fontAlgn="ctr"/>
                      <a:r>
                        <a:rPr lang="en-US" sz="1800" u="none" strike="noStrike" dirty="0">
                          <a:effectLst/>
                        </a:rPr>
                        <a:t>Date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gridSpan="2">
                  <a:txBody>
                    <a:bodyPr/>
                    <a:lstStyle/>
                    <a:p>
                      <a:pPr algn="ctr" fontAlgn="ctr"/>
                      <a:r>
                        <a:rPr lang="en-US" sz="1800" u="none" strike="noStrike" dirty="0">
                          <a:effectLst/>
                        </a:rPr>
                        <a:t>Lecture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extLst>
                  <a:ext uri="{0D108BD9-81ED-4DB2-BD59-A6C34878D82A}">
                    <a16:rowId xmlns:a16="http://schemas.microsoft.com/office/drawing/2014/main" val="1183186168"/>
                  </a:ext>
                </a:extLst>
              </a:tr>
              <a:tr h="294297">
                <a:tc>
                  <a:txBody>
                    <a:bodyPr/>
                    <a:lstStyle/>
                    <a:p>
                      <a:pPr algn="ctr" fontAlgn="ctr"/>
                      <a:r>
                        <a:rPr lang="en-US" altLang="ja-JP" sz="1800" u="none" strike="noStrike" dirty="0">
                          <a:effectLst/>
                        </a:rPr>
                        <a:t>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Outlines and Introduction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664124302"/>
                  </a:ext>
                </a:extLst>
              </a:tr>
              <a:tr h="294297">
                <a:tc>
                  <a:txBody>
                    <a:bodyPr/>
                    <a:lstStyle/>
                    <a:p>
                      <a:pPr algn="ctr" fontAlgn="ctr"/>
                      <a:r>
                        <a:rPr lang="en-US" altLang="ja-JP" sz="1800" u="none" strike="noStrike" dirty="0">
                          <a:effectLst/>
                        </a:rPr>
                        <a:t>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The evolution of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159942664"/>
                  </a:ext>
                </a:extLst>
              </a:tr>
              <a:tr h="294297">
                <a:tc>
                  <a:txBody>
                    <a:bodyPr/>
                    <a:lstStyle/>
                    <a:p>
                      <a:pPr algn="ctr" fontAlgn="ctr"/>
                      <a:r>
                        <a:rPr lang="en-US" altLang="ja-JP" sz="1800" u="none" strike="noStrike" dirty="0">
                          <a:effectLst/>
                        </a:rPr>
                        <a:t>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Key Issues in Corporate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66683704"/>
                  </a:ext>
                </a:extLst>
              </a:tr>
              <a:tr h="294297">
                <a:tc>
                  <a:txBody>
                    <a:bodyPr/>
                    <a:lstStyle/>
                    <a:p>
                      <a:pPr algn="ctr" fontAlgn="ctr"/>
                      <a:r>
                        <a:rPr lang="en-US" altLang="ja-JP" sz="1800" u="none" strike="noStrike" dirty="0">
                          <a:effectLst/>
                        </a:rPr>
                        <a:t>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Break-Even Point Analysis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723274852"/>
                  </a:ext>
                </a:extLst>
              </a:tr>
              <a:tr h="294297">
                <a:tc>
                  <a:txBody>
                    <a:bodyPr/>
                    <a:lstStyle/>
                    <a:p>
                      <a:pPr algn="ctr" fontAlgn="ctr"/>
                      <a:r>
                        <a:rPr lang="en-US" altLang="ja-JP" sz="1800" u="none" strike="noStrike" dirty="0">
                          <a:effectLst/>
                        </a:rPr>
                        <a:t>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Cost Benefit Analysis and Ethics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000512510"/>
                  </a:ext>
                </a:extLst>
              </a:tr>
              <a:tr h="294297">
                <a:tc>
                  <a:txBody>
                    <a:bodyPr/>
                    <a:lstStyle/>
                    <a:p>
                      <a:pPr algn="ctr" fontAlgn="ctr"/>
                      <a:r>
                        <a:rPr lang="en-US" altLang="ja-JP" sz="1800" u="none" strike="noStrike" dirty="0">
                          <a:effectLst/>
                        </a:rPr>
                        <a:t>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Stock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693630138"/>
                  </a:ext>
                </a:extLst>
              </a:tr>
              <a:tr h="294297">
                <a:tc>
                  <a:txBody>
                    <a:bodyPr/>
                    <a:lstStyle/>
                    <a:p>
                      <a:pPr algn="ctr" fontAlgn="ctr"/>
                      <a:r>
                        <a:rPr lang="en-US" altLang="ja-JP" sz="1800" u="none" strike="noStrike" dirty="0">
                          <a:effectLst/>
                        </a:rPr>
                        <a:t>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Case Studies and Group Discussion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300617916"/>
                  </a:ext>
                </a:extLst>
              </a:tr>
              <a:tr h="294297">
                <a:tc>
                  <a:txBody>
                    <a:bodyPr/>
                    <a:lstStyle/>
                    <a:p>
                      <a:pPr algn="ctr" fontAlgn="ctr"/>
                      <a:r>
                        <a:rPr lang="en-US" altLang="ja-JP" sz="1800" u="none" strike="noStrike" dirty="0">
                          <a:effectLst/>
                        </a:rPr>
                        <a:t>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Kaizen and Quality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27476719"/>
                  </a:ext>
                </a:extLst>
              </a:tr>
              <a:tr h="294297">
                <a:tc>
                  <a:txBody>
                    <a:bodyPr/>
                    <a:lstStyle/>
                    <a:p>
                      <a:pPr algn="ctr" fontAlgn="ctr"/>
                      <a:r>
                        <a:rPr lang="en-US" altLang="ja-JP" sz="1800" u="none" strike="noStrike" dirty="0">
                          <a:effectLst/>
                        </a:rPr>
                        <a:t>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Motivation (self Learning)</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152896092"/>
                  </a:ext>
                </a:extLst>
              </a:tr>
              <a:tr h="294297">
                <a:tc>
                  <a:txBody>
                    <a:bodyPr/>
                    <a:lstStyle/>
                    <a:p>
                      <a:pPr algn="ctr" fontAlgn="ctr"/>
                      <a:r>
                        <a:rPr lang="en-US" altLang="ja-JP" sz="1800" u="none" strike="noStrike" dirty="0">
                          <a:effectLst/>
                        </a:rPr>
                        <a:t>10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Organization Structure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79529942"/>
                  </a:ext>
                </a:extLst>
              </a:tr>
              <a:tr h="294297">
                <a:tc>
                  <a:txBody>
                    <a:bodyPr/>
                    <a:lstStyle/>
                    <a:p>
                      <a:pPr algn="ctr" fontAlgn="ctr"/>
                      <a:r>
                        <a:rPr lang="en-US" altLang="ja-JP" sz="1800" u="none" strike="noStrike" dirty="0">
                          <a:effectLst/>
                        </a:rPr>
                        <a:t>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Decision-making and Strategy</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624636837"/>
                  </a:ext>
                </a:extLst>
              </a:tr>
              <a:tr h="294297">
                <a:tc>
                  <a:txBody>
                    <a:bodyPr/>
                    <a:lstStyle/>
                    <a:p>
                      <a:pPr algn="ctr" fontAlgn="ctr"/>
                      <a:r>
                        <a:rPr lang="en-US" altLang="ja-JP" sz="1800" u="none" strike="noStrike" dirty="0">
                          <a:effectLst/>
                        </a:rPr>
                        <a:t>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Leadership</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08568928"/>
                  </a:ext>
                </a:extLst>
              </a:tr>
              <a:tr h="294297">
                <a:tc>
                  <a:txBody>
                    <a:bodyPr/>
                    <a:lstStyle/>
                    <a:p>
                      <a:pPr algn="ctr" fontAlgn="ctr"/>
                      <a:r>
                        <a:rPr lang="en-US" altLang="ja-JP" sz="1800" u="none" strike="noStrike" dirty="0">
                          <a:effectLst/>
                        </a:rPr>
                        <a:t>13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Business Plan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792640606"/>
                  </a:ext>
                </a:extLst>
              </a:tr>
              <a:tr h="294297">
                <a:tc>
                  <a:txBody>
                    <a:bodyPr/>
                    <a:lstStyle/>
                    <a:p>
                      <a:pPr algn="ctr" fontAlgn="ctr"/>
                      <a:r>
                        <a:rPr lang="en-US" altLang="ja-JP" sz="1800" u="none" strike="noStrike" dirty="0">
                          <a:effectLst/>
                        </a:rPr>
                        <a:t>14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Entrepreneur and Venture Business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26823798"/>
                  </a:ext>
                </a:extLst>
              </a:tr>
              <a:tr h="294297">
                <a:tc>
                  <a:txBody>
                    <a:bodyPr/>
                    <a:lstStyle/>
                    <a:p>
                      <a:pPr algn="ctr" fontAlgn="ctr"/>
                      <a:r>
                        <a:rPr lang="en-US" altLang="ja-JP" sz="1800" u="none" strike="noStrike" dirty="0">
                          <a:effectLst/>
                        </a:rPr>
                        <a:t>15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Presentation and/or Final Examination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40526671"/>
                  </a:ext>
                </a:extLst>
              </a:tr>
              <a:tr h="294297">
                <a:tc>
                  <a:txBody>
                    <a:bodyPr/>
                    <a:lstStyle/>
                    <a:p>
                      <a:pPr algn="ctr" fontAlgn="ctr"/>
                      <a:r>
                        <a:rPr lang="en-US" altLang="ja-JP" sz="1800" u="none" strike="noStrike" dirty="0">
                          <a:effectLst/>
                        </a:rPr>
                        <a:t>16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Review and Free Discussion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15978067"/>
                  </a:ext>
                </a:extLst>
              </a:tr>
            </a:tbl>
          </a:graphicData>
        </a:graphic>
      </p:graphicFrame>
    </p:spTree>
    <p:extLst>
      <p:ext uri="{BB962C8B-B14F-4D97-AF65-F5344CB8AC3E}">
        <p14:creationId xmlns:p14="http://schemas.microsoft.com/office/powerpoint/2010/main" val="1200784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4) Administrative management</a:t>
            </a:r>
          </a:p>
        </p:txBody>
      </p:sp>
      <p:sp>
        <p:nvSpPr>
          <p:cNvPr id="3" name="コンテンツ プレースホルダー 2"/>
          <p:cNvSpPr>
            <a:spLocks noGrp="1"/>
          </p:cNvSpPr>
          <p:nvPr>
            <p:ph idx="1"/>
          </p:nvPr>
        </p:nvSpPr>
        <p:spPr>
          <a:xfrm>
            <a:off x="0" y="1484784"/>
            <a:ext cx="9144000" cy="5112568"/>
          </a:xfrm>
        </p:spPr>
        <p:txBody>
          <a:bodyPr>
            <a:normAutofit/>
          </a:bodyPr>
          <a:lstStyle/>
          <a:p>
            <a:pPr>
              <a:buFont typeface="Arial" charset="0"/>
              <a:buChar char="•"/>
              <a:defRPr/>
            </a:pPr>
            <a:r>
              <a:rPr lang="en-US" altLang="ja-JP" sz="3600" dirty="0">
                <a:latin typeface="Times New Roman" panose="02020603050405020304" pitchFamily="18" charset="0"/>
                <a:cs typeface="Times New Roman" panose="02020603050405020304" pitchFamily="18" charset="0"/>
              </a:rPr>
              <a:t>It emphasized the perspective of senior managers within the organization, and argued that management was a profession and could be taught.</a:t>
            </a:r>
          </a:p>
          <a:p>
            <a:pPr>
              <a:buFont typeface="Arial" charset="0"/>
              <a:buChar char="•"/>
              <a:defRPr/>
            </a:pPr>
            <a:r>
              <a:rPr lang="en-US" altLang="ja-JP" sz="3600" dirty="0">
                <a:latin typeface="Times New Roman" panose="02020603050405020304" pitchFamily="18" charset="0"/>
                <a:cs typeface="Times New Roman" panose="02020603050405020304" pitchFamily="18" charset="0"/>
              </a:rPr>
              <a:t>An explicit and broad framework for a administrative management emerged in 1916, when Henri Fayol, a French mining engineer and executive, published a book summarizing his principles of management.</a:t>
            </a:r>
          </a:p>
          <a:p>
            <a:pPr>
              <a:buFont typeface="Arial" charset="0"/>
              <a:buChar char="•"/>
              <a:defRPr/>
            </a:pPr>
            <a:endParaRPr lang="ja-JP" altLang="en-US" dirty="0"/>
          </a:p>
        </p:txBody>
      </p:sp>
    </p:spTree>
    <p:extLst>
      <p:ext uri="{BB962C8B-B14F-4D97-AF65-F5344CB8AC3E}">
        <p14:creationId xmlns:p14="http://schemas.microsoft.com/office/powerpoint/2010/main" val="2673831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ChangeArrowheads="1"/>
          </p:cNvSpPr>
          <p:nvPr/>
        </p:nvSpPr>
        <p:spPr bwMode="auto">
          <a:xfrm>
            <a:off x="0" y="1196752"/>
            <a:ext cx="8229600" cy="4608512"/>
          </a:xfrm>
          <a:prstGeom prst="rect">
            <a:avLst/>
          </a:prstGeom>
          <a:noFill/>
          <a:ln w="9525">
            <a:noFill/>
            <a:miter lim="800000"/>
            <a:headEnd/>
            <a:tailEnd/>
          </a:ln>
        </p:spPr>
        <p:txBody>
          <a:bodyPr/>
          <a:lstStyle/>
          <a:p>
            <a:pPr fontAlgn="auto">
              <a:spcAft>
                <a:spcPts val="0"/>
              </a:spcAft>
              <a:defRPr/>
            </a:pPr>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H. Fayol, 1841-1925</a:t>
            </a:r>
          </a:p>
          <a:p>
            <a:pPr fontAlgn="auto">
              <a:spcAft>
                <a:spcPts val="0"/>
              </a:spcAft>
              <a:defRPr/>
            </a:pPr>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was a French mining engineer and director of mines who developed a general theory of business administration that is often</a:t>
            </a:r>
          </a:p>
          <a:p>
            <a:pPr fontAlgn="auto">
              <a:spcAft>
                <a:spcPts val="0"/>
              </a:spcAft>
              <a:defRPr/>
            </a:pPr>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called Fayolism.</a:t>
            </a:r>
            <a:endParaRPr lang="ja-JP" altLang="en-US" sz="4400" dirty="0">
              <a:latin typeface="Times New Roman" panose="02020603050405020304" pitchFamily="18" charset="0"/>
              <a:ea typeface="ＭＳ Ｐゴシック" charset="-128"/>
              <a:cs typeface="Times New Roman" panose="02020603050405020304" pitchFamily="18" charset="0"/>
            </a:endParaRPr>
          </a:p>
        </p:txBody>
      </p:sp>
      <p:sp>
        <p:nvSpPr>
          <p:cNvPr id="102407" name="Rectangle 7"/>
          <p:cNvSpPr>
            <a:spLocks noGrp="1" noChangeArrowheads="1"/>
          </p:cNvSpPr>
          <p:nvPr>
            <p:ph type="title"/>
          </p:nvPr>
        </p:nvSpPr>
        <p:spPr/>
        <p:txBody>
          <a:bodyPr/>
          <a:lstStyle/>
          <a:p>
            <a:pPr eaLnBrk="1" hangingPunct="1"/>
            <a:r>
              <a:rPr lang="en-US" altLang="ja-JP" dirty="0">
                <a:latin typeface="Times New Roman" panose="02020603050405020304" pitchFamily="18" charset="0"/>
                <a:cs typeface="Times New Roman" panose="02020603050405020304" pitchFamily="18" charset="0"/>
              </a:rPr>
              <a:t>4) Administrative management</a:t>
            </a:r>
            <a:endParaRPr lang="ja-JP" altLang="en-US" dirty="0">
              <a:latin typeface="Times New Roman" panose="02020603050405020304" pitchFamily="18" charset="0"/>
              <a:cs typeface="Times New Roman" panose="02020603050405020304" pitchFamily="18" charset="0"/>
            </a:endParaRPr>
          </a:p>
        </p:txBody>
      </p:sp>
      <p:pic>
        <p:nvPicPr>
          <p:cNvPr id="102410" name="Picture 10" descr="img_Mgt_Henri_Fayol"/>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444208" y="3195369"/>
            <a:ext cx="2473162" cy="3527247"/>
          </a:xfrm>
          <a:noFill/>
        </p:spPr>
      </p:pic>
    </p:spTree>
    <p:extLst>
      <p:ext uri="{BB962C8B-B14F-4D97-AF65-F5344CB8AC3E}">
        <p14:creationId xmlns:p14="http://schemas.microsoft.com/office/powerpoint/2010/main" val="2146430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2407"/>
                                        </p:tgtEl>
                                        <p:attrNameLst>
                                          <p:attrName>style.visibility</p:attrName>
                                        </p:attrNameLst>
                                      </p:cBhvr>
                                      <p:to>
                                        <p:strVal val="visible"/>
                                      </p:to>
                                    </p:set>
                                    <p:anim calcmode="discrete" valueType="clr">
                                      <p:cBhvr override="childStyle">
                                        <p:cTn id="7" dur="80"/>
                                        <p:tgtEl>
                                          <p:spTgt spid="10240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2407"/>
                                        </p:tgtEl>
                                        <p:attrNameLst>
                                          <p:attrName>fillcolor</p:attrName>
                                        </p:attrNameLst>
                                      </p:cBhvr>
                                      <p:tavLst>
                                        <p:tav tm="0">
                                          <p:val>
                                            <p:clrVal>
                                              <a:schemeClr val="accent2"/>
                                            </p:clrVal>
                                          </p:val>
                                        </p:tav>
                                        <p:tav tm="50000">
                                          <p:val>
                                            <p:clrVal>
                                              <a:schemeClr val="hlink"/>
                                            </p:clrVal>
                                          </p:val>
                                        </p:tav>
                                      </p:tavLst>
                                    </p:anim>
                                    <p:set>
                                      <p:cBhvr>
                                        <p:cTn id="9" dur="80"/>
                                        <p:tgtEl>
                                          <p:spTgt spid="102407"/>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02404"/>
                                        </p:tgtEl>
                                        <p:attrNameLst>
                                          <p:attrName>style.visibility</p:attrName>
                                        </p:attrNameLst>
                                      </p:cBhvr>
                                      <p:to>
                                        <p:strVal val="visible"/>
                                      </p:to>
                                    </p:set>
                                    <p:anim calcmode="discrete" valueType="clr">
                                      <p:cBhvr override="childStyle">
                                        <p:cTn id="14" dur="80"/>
                                        <p:tgtEl>
                                          <p:spTgt spid="102404"/>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02404"/>
                                        </p:tgtEl>
                                        <p:attrNameLst>
                                          <p:attrName>fillcolor</p:attrName>
                                        </p:attrNameLst>
                                      </p:cBhvr>
                                      <p:tavLst>
                                        <p:tav tm="0">
                                          <p:val>
                                            <p:clrVal>
                                              <a:schemeClr val="accent2"/>
                                            </p:clrVal>
                                          </p:val>
                                        </p:tav>
                                        <p:tav tm="50000">
                                          <p:val>
                                            <p:clrVal>
                                              <a:schemeClr val="hlink"/>
                                            </p:clrVal>
                                          </p:val>
                                        </p:tav>
                                      </p:tavLst>
                                    </p:anim>
                                    <p:set>
                                      <p:cBhvr>
                                        <p:cTn id="16" dur="80"/>
                                        <p:tgtEl>
                                          <p:spTgt spid="102404"/>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16" fill="hold" nodeType="clickEffect">
                                  <p:stCondLst>
                                    <p:cond delay="0"/>
                                  </p:stCondLst>
                                  <p:childTnLst>
                                    <p:set>
                                      <p:cBhvr>
                                        <p:cTn id="20" dur="1" fill="hold">
                                          <p:stCondLst>
                                            <p:cond delay="0"/>
                                          </p:stCondLst>
                                        </p:cTn>
                                        <p:tgtEl>
                                          <p:spTgt spid="102410"/>
                                        </p:tgtEl>
                                        <p:attrNameLst>
                                          <p:attrName>style.visibility</p:attrName>
                                        </p:attrNameLst>
                                      </p:cBhvr>
                                      <p:to>
                                        <p:strVal val="visible"/>
                                      </p:to>
                                    </p:set>
                                    <p:animEffect transition="in" filter="box(in)">
                                      <p:cBhvr>
                                        <p:cTn id="21" dur="500"/>
                                        <p:tgtEl>
                                          <p:spTgt spid="102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4" grpId="0"/>
      <p:bldP spid="10240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a:xfrm>
            <a:off x="179512" y="188641"/>
            <a:ext cx="8300119" cy="864096"/>
          </a:xfrm>
        </p:spPr>
        <p:txBody>
          <a:bodyPr/>
          <a:lstStyle/>
          <a:p>
            <a:r>
              <a:rPr lang="en-US" altLang="ja-JP" sz="2800" dirty="0">
                <a:latin typeface="Times New Roman" panose="02020603050405020304" pitchFamily="18" charset="0"/>
                <a:cs typeface="Times New Roman" panose="02020603050405020304" pitchFamily="18" charset="0"/>
              </a:rPr>
              <a:t>Administrative management: Principles of management</a:t>
            </a:r>
          </a:p>
        </p:txBody>
      </p:sp>
      <p:sp>
        <p:nvSpPr>
          <p:cNvPr id="3" name="コンテンツ プレースホルダー 2"/>
          <p:cNvSpPr>
            <a:spLocks noGrp="1"/>
          </p:cNvSpPr>
          <p:nvPr>
            <p:ph idx="1"/>
          </p:nvPr>
        </p:nvSpPr>
        <p:spPr>
          <a:xfrm>
            <a:off x="0" y="980728"/>
            <a:ext cx="9144000" cy="5832648"/>
          </a:xfrm>
        </p:spPr>
        <p:txBody>
          <a:bodyPr>
            <a:normAutofit fontScale="55000" lnSpcReduction="20000"/>
          </a:bodyPr>
          <a:lstStyle/>
          <a:p>
            <a:pPr>
              <a:buFont typeface="Arial" charset="0"/>
              <a:buChar char="•"/>
              <a:defRPr/>
            </a:pPr>
            <a:r>
              <a:rPr lang="en-US" altLang="ja-JP" sz="2900" dirty="0">
                <a:latin typeface="Times New Roman" panose="02020603050405020304" pitchFamily="18" charset="0"/>
                <a:cs typeface="Times New Roman" panose="02020603050405020304" pitchFamily="18" charset="0"/>
              </a:rPr>
              <a:t>1.Division of labor - The division of work is the course of tasks assigned to, and completed by, a group of workers in order to increase efficiency. Division of work, which is also known as division of labor, is the breaking down of a job so as to have a number of different tasks that make up the whole. This means that for every one job, there can be any number of processes that must occur for the job to be complete.</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2.Authority - Managers must be able to give orders. Authority gives them this right. Note that responsibility arises wherever authority is exercised.</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3.Discipline - Employees must obey and respect the rules that govern the organization. Good discipline is the result of effective leadership.</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4.Unity of command - Every employee should receive orders from only one superior.</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5.Unity of direction - Each group of organizational activities that have the same objective should be directed by one manager using one plan for achievement of one common goal.</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6.Subordination - The interests of any one employee or group of employees should not take precedence over the interests of the organization as a whole.</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7.Remuneration - Workers must be paid a fair wage for their services.</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8.Centralization - Centralization refers to the degree to which subordinates are involved in decision making.</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9.Scalar chain - The line of authority from top management to the lowest ranks represents the scalar chain. Communications should follow this chain.</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10.Order - this principle is concerned with systematic arrangement of men, machine, material etc. there should be a specific place for every employee in an organization</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11.Equity - Managers should be kind and fair to their subordinates.</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12.Stability of tenure of personnel - High employee turnover is inefficient. Management should provide orderly personnel planning and ensure that replacements are available to fill vacancies.</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13.Initiative - Employees who are allowed to originate and carry out plans will exert high levels of effort.</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14.Esprit de corps - Promoting team spirit will build harmony and unity within the organization.</a:t>
            </a:r>
          </a:p>
          <a:p>
            <a:pPr>
              <a:buFont typeface="Arial" charset="0"/>
              <a:buChar char="•"/>
              <a:defRPr/>
            </a:pPr>
            <a:endParaRPr lang="ja-JP" altLang="en-US" dirty="0"/>
          </a:p>
        </p:txBody>
      </p:sp>
    </p:spTree>
    <p:extLst>
      <p:ext uri="{BB962C8B-B14F-4D97-AF65-F5344CB8AC3E}">
        <p14:creationId xmlns:p14="http://schemas.microsoft.com/office/powerpoint/2010/main" val="2170870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010" name="タイトル 1"/>
          <p:cNvSpPr>
            <a:spLocks noGrp="1"/>
          </p:cNvSpPr>
          <p:nvPr>
            <p:ph type="title"/>
          </p:nvPr>
        </p:nvSpPr>
        <p:spPr>
          <a:xfrm>
            <a:off x="179512" y="188641"/>
            <a:ext cx="8300119" cy="864096"/>
          </a:xfrm>
        </p:spPr>
        <p:txBody>
          <a:bodyPr/>
          <a:lstStyle/>
          <a:p>
            <a:r>
              <a:rPr lang="en-US" altLang="ja-JP" sz="2800" dirty="0">
                <a:latin typeface="Times New Roman" panose="02020603050405020304" pitchFamily="18" charset="0"/>
                <a:cs typeface="Times New Roman" panose="02020603050405020304" pitchFamily="18" charset="0"/>
              </a:rPr>
              <a:t>Administrative management: Principles of management</a:t>
            </a:r>
          </a:p>
        </p:txBody>
      </p:sp>
      <p:sp>
        <p:nvSpPr>
          <p:cNvPr id="3" name="コンテンツ プレースホルダー 2"/>
          <p:cNvSpPr>
            <a:spLocks noGrp="1"/>
          </p:cNvSpPr>
          <p:nvPr>
            <p:ph idx="1"/>
          </p:nvPr>
        </p:nvSpPr>
        <p:spPr>
          <a:xfrm>
            <a:off x="0" y="980728"/>
            <a:ext cx="9144000" cy="5832648"/>
          </a:xfrm>
        </p:spPr>
        <p:txBody>
          <a:bodyPr>
            <a:noAutofit/>
          </a:bodyPr>
          <a:lstStyle/>
          <a:p>
            <a:pPr>
              <a:buFont typeface="Arial" charset="0"/>
              <a:buChar char="•"/>
              <a:defRPr/>
            </a:pPr>
            <a:r>
              <a:rPr lang="en-US" altLang="ja-JP" dirty="0">
                <a:latin typeface="Times New Roman" panose="02020603050405020304" pitchFamily="18" charset="0"/>
                <a:cs typeface="Times New Roman" panose="02020603050405020304" pitchFamily="18" charset="0"/>
              </a:rPr>
              <a:t>1.Division of labor - The division of work is the course of tasks assigned to, and completed by, a group of workers in order to increase efficiency. Division of work, which is also known as division of labor, is the breaking down of a job so as to have a number of different tasks that make up the whole. This means that for every one job, there can be any number of processes that must occur for the job to be complete.</a:t>
            </a:r>
          </a:p>
          <a:p>
            <a:pPr>
              <a:buFont typeface="Arial" charset="0"/>
              <a:buChar char="•"/>
              <a:defRPr/>
            </a:pPr>
            <a:r>
              <a:rPr lang="en-US" altLang="ja-JP" dirty="0">
                <a:latin typeface="Times New Roman" panose="02020603050405020304" pitchFamily="18" charset="0"/>
                <a:cs typeface="Times New Roman" panose="02020603050405020304" pitchFamily="18" charset="0"/>
              </a:rPr>
              <a:t>2.Authority - Managers must be able to give orders. Authority gives them this right. Note that responsibility arises wherever authority is exercised.</a:t>
            </a:r>
          </a:p>
          <a:p>
            <a:pPr>
              <a:buFont typeface="Arial" charset="0"/>
              <a:buChar char="•"/>
              <a:defRPr/>
            </a:pPr>
            <a:r>
              <a:rPr lang="en-US" altLang="ja-JP" dirty="0">
                <a:latin typeface="Times New Roman" panose="02020603050405020304" pitchFamily="18" charset="0"/>
                <a:cs typeface="Times New Roman" panose="02020603050405020304" pitchFamily="18" charset="0"/>
              </a:rPr>
              <a:t>3.Discipline - Employees must obey and respect the rules that govern the organization. Good discipline is the result of effective leadership.</a:t>
            </a:r>
          </a:p>
          <a:p>
            <a:pPr>
              <a:buFont typeface="Arial" charset="0"/>
              <a:buChar char="•"/>
              <a:defRPr/>
            </a:pPr>
            <a:r>
              <a:rPr lang="en-US" altLang="ja-JP" dirty="0">
                <a:latin typeface="Times New Roman" panose="02020603050405020304" pitchFamily="18" charset="0"/>
                <a:cs typeface="Times New Roman" panose="02020603050405020304" pitchFamily="18" charset="0"/>
              </a:rPr>
              <a:t>4.Unity of command - Every employee should receive orders from only one superior.</a:t>
            </a:r>
          </a:p>
          <a:p>
            <a:pPr>
              <a:buFont typeface="Arial" charset="0"/>
              <a:buChar char="•"/>
              <a:defRPr/>
            </a:pPr>
            <a:r>
              <a:rPr lang="en-US" altLang="ja-JP" dirty="0">
                <a:latin typeface="Times New Roman" panose="02020603050405020304" pitchFamily="18" charset="0"/>
                <a:cs typeface="Times New Roman" panose="02020603050405020304" pitchFamily="18" charset="0"/>
              </a:rPr>
              <a:t>5.Unity of direction - Each group of organizational activities that have the same objective should be directed by one manager using one plan for achievement of one common goal.</a:t>
            </a:r>
          </a:p>
          <a:p>
            <a:pPr>
              <a:buFont typeface="Arial" charset="0"/>
              <a:buChar char="•"/>
              <a:defRPr/>
            </a:pPr>
            <a:r>
              <a:rPr lang="en-US" altLang="ja-JP" dirty="0">
                <a:latin typeface="Times New Roman" panose="02020603050405020304" pitchFamily="18" charset="0"/>
                <a:cs typeface="Times New Roman" panose="02020603050405020304" pitchFamily="18" charset="0"/>
              </a:rPr>
              <a:t>6.Subordination - The interests of any one employee or group of employees should not take precedence over the interests of the organization as a whole.</a:t>
            </a:r>
          </a:p>
          <a:p>
            <a:pPr>
              <a:buFont typeface="Arial" charset="0"/>
              <a:buChar char="•"/>
              <a:defRPr/>
            </a:pPr>
            <a:r>
              <a:rPr lang="en-US" altLang="ja-JP" dirty="0">
                <a:latin typeface="Times New Roman" panose="02020603050405020304" pitchFamily="18" charset="0"/>
                <a:cs typeface="Times New Roman" panose="02020603050405020304" pitchFamily="18" charset="0"/>
              </a:rPr>
              <a:t>7.Remuneration - Workers must be paid a fair wage for their services.</a:t>
            </a:r>
          </a:p>
        </p:txBody>
      </p:sp>
    </p:spTree>
    <p:extLst>
      <p:ext uri="{BB962C8B-B14F-4D97-AF65-F5344CB8AC3E}">
        <p14:creationId xmlns:p14="http://schemas.microsoft.com/office/powerpoint/2010/main" val="179987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a:xfrm>
            <a:off x="179512" y="188641"/>
            <a:ext cx="8300119" cy="864096"/>
          </a:xfrm>
        </p:spPr>
        <p:txBody>
          <a:bodyPr/>
          <a:lstStyle/>
          <a:p>
            <a:r>
              <a:rPr lang="en-US" altLang="ja-JP" sz="2800" dirty="0">
                <a:latin typeface="Times New Roman" panose="02020603050405020304" pitchFamily="18" charset="0"/>
                <a:cs typeface="Times New Roman" panose="02020603050405020304" pitchFamily="18" charset="0"/>
              </a:rPr>
              <a:t>Administrative management: Principles of management</a:t>
            </a:r>
          </a:p>
        </p:txBody>
      </p:sp>
      <p:sp>
        <p:nvSpPr>
          <p:cNvPr id="3" name="コンテンツ プレースホルダー 2"/>
          <p:cNvSpPr>
            <a:spLocks noGrp="1"/>
          </p:cNvSpPr>
          <p:nvPr>
            <p:ph idx="1"/>
          </p:nvPr>
        </p:nvSpPr>
        <p:spPr>
          <a:xfrm>
            <a:off x="0" y="980728"/>
            <a:ext cx="9144000" cy="5832648"/>
          </a:xfrm>
        </p:spPr>
        <p:txBody>
          <a:bodyPr>
            <a:noAutofit/>
          </a:bodyPr>
          <a:lstStyle/>
          <a:p>
            <a:pPr marL="0" indent="0">
              <a:buNone/>
              <a:defRPr/>
            </a:pPr>
            <a:r>
              <a:rPr lang="en-US" altLang="ja-JP" dirty="0">
                <a:latin typeface="Times New Roman" panose="02020603050405020304" pitchFamily="18" charset="0"/>
                <a:cs typeface="Times New Roman" panose="02020603050405020304" pitchFamily="18" charset="0"/>
              </a:rPr>
              <a:t>1.Division of labor - The division of work is the course of tasks assigned to, and completed by, a group of workers in order to increase efficiency. Division of work, which is also known as division of labor, is the breaking down of a job so as to have a number of different tasks that make up the whole. This means that for every one job, there can be any number of processes that must occur for the job to be complete.</a:t>
            </a:r>
          </a:p>
          <a:p>
            <a:pPr marL="0" indent="0">
              <a:buNone/>
              <a:defRPr/>
            </a:pPr>
            <a:r>
              <a:rPr lang="en-US" altLang="ja-JP" dirty="0">
                <a:latin typeface="Times New Roman" panose="02020603050405020304" pitchFamily="18" charset="0"/>
                <a:cs typeface="Times New Roman" panose="02020603050405020304" pitchFamily="18" charset="0"/>
              </a:rPr>
              <a:t>2.Authority - Managers must be able to give orders. Authority gives them this right. Note that responsibility arises wherever authority is exercised.</a:t>
            </a:r>
          </a:p>
          <a:p>
            <a:pPr marL="0" indent="0">
              <a:buNone/>
              <a:defRPr/>
            </a:pPr>
            <a:r>
              <a:rPr lang="en-US" altLang="ja-JP" dirty="0">
                <a:latin typeface="Times New Roman" panose="02020603050405020304" pitchFamily="18" charset="0"/>
                <a:cs typeface="Times New Roman" panose="02020603050405020304" pitchFamily="18" charset="0"/>
              </a:rPr>
              <a:t>3.Discipline - Employees must obey and respect the rules that govern the organization. Good discipline is the result of effective leadership.</a:t>
            </a:r>
          </a:p>
          <a:p>
            <a:pPr marL="0" indent="0">
              <a:buNone/>
              <a:defRPr/>
            </a:pPr>
            <a:r>
              <a:rPr lang="en-US" altLang="ja-JP" dirty="0">
                <a:latin typeface="Times New Roman" panose="02020603050405020304" pitchFamily="18" charset="0"/>
                <a:cs typeface="Times New Roman" panose="02020603050405020304" pitchFamily="18" charset="0"/>
              </a:rPr>
              <a:t>4.Unity of command - Every employee should receive orders from only one superior.</a:t>
            </a:r>
          </a:p>
          <a:p>
            <a:pPr marL="0" indent="0">
              <a:buNone/>
              <a:defRPr/>
            </a:pPr>
            <a:r>
              <a:rPr lang="en-US" altLang="ja-JP" dirty="0">
                <a:latin typeface="Times New Roman" panose="02020603050405020304" pitchFamily="18" charset="0"/>
                <a:cs typeface="Times New Roman" panose="02020603050405020304" pitchFamily="18" charset="0"/>
              </a:rPr>
              <a:t>5.Unity of direction - Each group of organizational activities that have the same objective should be directed by one manager using one plan for achievement of one common goal.</a:t>
            </a:r>
          </a:p>
          <a:p>
            <a:pPr marL="0" indent="0">
              <a:buNone/>
              <a:defRPr/>
            </a:pPr>
            <a:r>
              <a:rPr lang="en-US" altLang="ja-JP" dirty="0">
                <a:latin typeface="Times New Roman" panose="02020603050405020304" pitchFamily="18" charset="0"/>
                <a:cs typeface="Times New Roman" panose="02020603050405020304" pitchFamily="18" charset="0"/>
              </a:rPr>
              <a:t>6.Subordination - The interests of any one employee or group of employees should not take precedence over the interests of the organization as a whole.</a:t>
            </a:r>
          </a:p>
          <a:p>
            <a:pPr marL="0" indent="0">
              <a:buNone/>
              <a:defRPr/>
            </a:pPr>
            <a:r>
              <a:rPr lang="en-US" altLang="ja-JP" dirty="0">
                <a:latin typeface="Times New Roman" panose="02020603050405020304" pitchFamily="18" charset="0"/>
                <a:cs typeface="Times New Roman" panose="02020603050405020304" pitchFamily="18" charset="0"/>
              </a:rPr>
              <a:t>7.Remuneration - Workers must be paid a fair wage for their services.</a:t>
            </a:r>
          </a:p>
        </p:txBody>
      </p:sp>
    </p:spTree>
    <p:extLst>
      <p:ext uri="{BB962C8B-B14F-4D97-AF65-F5344CB8AC3E}">
        <p14:creationId xmlns:p14="http://schemas.microsoft.com/office/powerpoint/2010/main" val="2525996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a:xfrm>
            <a:off x="179512" y="188641"/>
            <a:ext cx="8300119" cy="864096"/>
          </a:xfrm>
        </p:spPr>
        <p:txBody>
          <a:bodyPr/>
          <a:lstStyle/>
          <a:p>
            <a:r>
              <a:rPr lang="en-US" altLang="ja-JP" sz="2800" dirty="0">
                <a:latin typeface="Times New Roman" panose="02020603050405020304" pitchFamily="18" charset="0"/>
                <a:cs typeface="Times New Roman" panose="02020603050405020304" pitchFamily="18" charset="0"/>
              </a:rPr>
              <a:t>Administrative management: Principles of management</a:t>
            </a:r>
          </a:p>
        </p:txBody>
      </p:sp>
      <p:sp>
        <p:nvSpPr>
          <p:cNvPr id="3" name="コンテンツ プレースホルダー 2"/>
          <p:cNvSpPr>
            <a:spLocks noGrp="1"/>
          </p:cNvSpPr>
          <p:nvPr>
            <p:ph idx="1"/>
          </p:nvPr>
        </p:nvSpPr>
        <p:spPr>
          <a:xfrm>
            <a:off x="0" y="980728"/>
            <a:ext cx="9144000" cy="5832648"/>
          </a:xfrm>
        </p:spPr>
        <p:txBody>
          <a:bodyPr>
            <a:normAutofit fontScale="85000" lnSpcReduction="10000"/>
          </a:bodyPr>
          <a:lstStyle/>
          <a:p>
            <a:pPr marL="0" indent="0">
              <a:buNone/>
              <a:defRPr/>
            </a:pPr>
            <a:r>
              <a:rPr lang="en-US" altLang="ja-JP" sz="2900" dirty="0">
                <a:latin typeface="Times New Roman" panose="02020603050405020304" pitchFamily="18" charset="0"/>
                <a:cs typeface="Times New Roman" panose="02020603050405020304" pitchFamily="18" charset="0"/>
              </a:rPr>
              <a:t>8.Centralization - Centralization refers to the degree to which subordinates are involved in decision making.</a:t>
            </a:r>
          </a:p>
          <a:p>
            <a:pPr marL="0" indent="0">
              <a:buNone/>
              <a:defRPr/>
            </a:pPr>
            <a:r>
              <a:rPr lang="en-US" altLang="ja-JP" sz="2900" dirty="0">
                <a:latin typeface="Times New Roman" panose="02020603050405020304" pitchFamily="18" charset="0"/>
                <a:cs typeface="Times New Roman" panose="02020603050405020304" pitchFamily="18" charset="0"/>
              </a:rPr>
              <a:t>9.Scalar chain - The line of authority from top management to the lowest ranks represents the scalar chain. Communications should follow this chain.</a:t>
            </a:r>
          </a:p>
          <a:p>
            <a:pPr marL="0" indent="0">
              <a:buNone/>
              <a:defRPr/>
            </a:pPr>
            <a:r>
              <a:rPr lang="en-US" altLang="ja-JP" sz="2900" dirty="0">
                <a:latin typeface="Times New Roman" panose="02020603050405020304" pitchFamily="18" charset="0"/>
                <a:cs typeface="Times New Roman" panose="02020603050405020304" pitchFamily="18" charset="0"/>
              </a:rPr>
              <a:t>10.Order - this principle is concerned with systematic arrangement of men, machine, material etc. there should be a specific place for every employee in an organization</a:t>
            </a:r>
          </a:p>
          <a:p>
            <a:pPr marL="0" indent="0">
              <a:buNone/>
              <a:defRPr/>
            </a:pPr>
            <a:r>
              <a:rPr lang="en-US" altLang="ja-JP" sz="2900" dirty="0">
                <a:latin typeface="Times New Roman" panose="02020603050405020304" pitchFamily="18" charset="0"/>
                <a:cs typeface="Times New Roman" panose="02020603050405020304" pitchFamily="18" charset="0"/>
              </a:rPr>
              <a:t>11.Equity - Managers should be kind and fair to their subordinates.</a:t>
            </a:r>
          </a:p>
          <a:p>
            <a:pPr marL="0" indent="0">
              <a:buNone/>
              <a:defRPr/>
            </a:pPr>
            <a:r>
              <a:rPr lang="en-US" altLang="ja-JP" sz="2900" dirty="0">
                <a:latin typeface="Times New Roman" panose="02020603050405020304" pitchFamily="18" charset="0"/>
                <a:cs typeface="Times New Roman" panose="02020603050405020304" pitchFamily="18" charset="0"/>
              </a:rPr>
              <a:t>12.Stability of tenure of personnel - High employee turnover is inefficient. Management should provide orderly personnel planning and ensure that replacements are available to fill vacancies.</a:t>
            </a:r>
          </a:p>
          <a:p>
            <a:pPr marL="0" indent="0">
              <a:buNone/>
              <a:defRPr/>
            </a:pPr>
            <a:r>
              <a:rPr lang="en-US" altLang="ja-JP" sz="2900" dirty="0">
                <a:latin typeface="Times New Roman" panose="02020603050405020304" pitchFamily="18" charset="0"/>
                <a:cs typeface="Times New Roman" panose="02020603050405020304" pitchFamily="18" charset="0"/>
              </a:rPr>
              <a:t>13.Initiative - Employees who are allowed to originate and carry out plans will exert high levels of effort.</a:t>
            </a:r>
          </a:p>
          <a:p>
            <a:pPr marL="0" indent="0">
              <a:buNone/>
              <a:defRPr/>
            </a:pPr>
            <a:r>
              <a:rPr lang="en-US" altLang="ja-JP" sz="2900" dirty="0">
                <a:latin typeface="Times New Roman" panose="02020603050405020304" pitchFamily="18" charset="0"/>
                <a:cs typeface="Times New Roman" panose="02020603050405020304" pitchFamily="18" charset="0"/>
              </a:rPr>
              <a:t>14.Esprit de corps - Promoting team spirit will build harmony and unity within the organization.</a:t>
            </a:r>
          </a:p>
          <a:p>
            <a:pPr>
              <a:buFont typeface="Arial" charset="0"/>
              <a:buChar char="•"/>
              <a:defRPr/>
            </a:pPr>
            <a:endParaRPr lang="ja-JP" altLang="en-US" dirty="0"/>
          </a:p>
        </p:txBody>
      </p:sp>
    </p:spTree>
    <p:extLst>
      <p:ext uri="{BB962C8B-B14F-4D97-AF65-F5344CB8AC3E}">
        <p14:creationId xmlns:p14="http://schemas.microsoft.com/office/powerpoint/2010/main" val="2977526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5) Human relations</a:t>
            </a:r>
            <a:endParaRPr kumimoji="1" lang="ja-JP" altLang="en-US" dirty="0">
              <a:latin typeface="Times New Roman" panose="02020603050405020304" pitchFamily="18" charset="0"/>
              <a:cs typeface="Times New Roman" panose="02020603050405020304" pitchFamily="18" charset="0"/>
            </a:endParaRPr>
          </a:p>
        </p:txBody>
      </p:sp>
      <p:sp>
        <p:nvSpPr>
          <p:cNvPr id="3" name="コンテンツ プレースホルダー 2"/>
          <p:cNvSpPr>
            <a:spLocks noGrp="1"/>
          </p:cNvSpPr>
          <p:nvPr>
            <p:ph idx="1"/>
          </p:nvPr>
        </p:nvSpPr>
        <p:spPr>
          <a:xfrm>
            <a:off x="33514" y="1484784"/>
            <a:ext cx="9110485" cy="4968552"/>
          </a:xfrm>
        </p:spPr>
        <p:txBody>
          <a:bodyPr/>
          <a:lstStyle/>
          <a:p>
            <a:r>
              <a:rPr kumimoji="1" lang="en-US" altLang="ja-JP" sz="4800" dirty="0">
                <a:latin typeface="Times New Roman" panose="02020603050405020304" pitchFamily="18" charset="0"/>
                <a:cs typeface="Times New Roman" panose="02020603050405020304" pitchFamily="18" charset="0"/>
              </a:rPr>
              <a:t>It aimed at understanding how psychological and social processes interact </a:t>
            </a:r>
            <a:r>
              <a:rPr lang="en-US" altLang="ja-JP" sz="4800" dirty="0">
                <a:latin typeface="Times New Roman" panose="02020603050405020304" pitchFamily="18" charset="0"/>
                <a:cs typeface="Times New Roman" panose="02020603050405020304" pitchFamily="18" charset="0"/>
              </a:rPr>
              <a:t>with the work situation to influence performance.</a:t>
            </a:r>
          </a:p>
          <a:p>
            <a:r>
              <a:rPr kumimoji="1" lang="en-US" altLang="ja-JP" sz="4800" dirty="0">
                <a:latin typeface="Times New Roman" panose="02020603050405020304" pitchFamily="18" charset="0"/>
                <a:cs typeface="Times New Roman" panose="02020603050405020304" pitchFamily="18" charset="0"/>
              </a:rPr>
              <a:t>It developed during the 1930s.</a:t>
            </a:r>
          </a:p>
          <a:p>
            <a:endParaRPr kumimoji="1" lang="ja-JP" altLang="en-US" dirty="0"/>
          </a:p>
        </p:txBody>
      </p:sp>
    </p:spTree>
    <p:extLst>
      <p:ext uri="{BB962C8B-B14F-4D97-AF65-F5344CB8AC3E}">
        <p14:creationId xmlns:p14="http://schemas.microsoft.com/office/powerpoint/2010/main" val="2874596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5) Human relations</a:t>
            </a:r>
            <a:endParaRPr kumimoji="1" lang="ja-JP" altLang="en-US" dirty="0">
              <a:latin typeface="Times New Roman" panose="02020603050405020304" pitchFamily="18" charset="0"/>
              <a:cs typeface="Times New Roman" panose="02020603050405020304" pitchFamily="18" charset="0"/>
            </a:endParaRPr>
          </a:p>
        </p:txBody>
      </p:sp>
      <p:sp>
        <p:nvSpPr>
          <p:cNvPr id="3" name="コンテンツ プレースホルダー 2"/>
          <p:cNvSpPr>
            <a:spLocks noGrp="1"/>
          </p:cNvSpPr>
          <p:nvPr>
            <p:ph idx="1"/>
          </p:nvPr>
        </p:nvSpPr>
        <p:spPr>
          <a:xfrm>
            <a:off x="0" y="1484784"/>
            <a:ext cx="9144000" cy="5184576"/>
          </a:xfrm>
        </p:spPr>
        <p:txBody>
          <a:bodyPr/>
          <a:lstStyle/>
          <a:p>
            <a:r>
              <a:rPr kumimoji="1" lang="en-US" altLang="ja-JP" sz="4000" dirty="0">
                <a:latin typeface="Times New Roman" panose="02020603050405020304" pitchFamily="18" charset="0"/>
                <a:cs typeface="Times New Roman" panose="02020603050405020304" pitchFamily="18" charset="0"/>
              </a:rPr>
              <a:t>Western Electric Company, hired a team of Harvard researchers led by Elton Mayo, and </a:t>
            </a:r>
            <a:r>
              <a:rPr lang="en-US" altLang="ja-JP" sz="4000" dirty="0">
                <a:latin typeface="Times New Roman" panose="02020603050405020304" pitchFamily="18" charset="0"/>
                <a:cs typeface="Times New Roman" panose="02020603050405020304" pitchFamily="18" charset="0"/>
              </a:rPr>
              <a:t>Fritz Roethlisberger. </a:t>
            </a:r>
          </a:p>
          <a:p>
            <a:r>
              <a:rPr kumimoji="1" lang="en-US" altLang="ja-JP" sz="4000" dirty="0">
                <a:latin typeface="Times New Roman" panose="02020603050405020304" pitchFamily="18" charset="0"/>
                <a:cs typeface="Times New Roman" panose="02020603050405020304" pitchFamily="18" charset="0"/>
              </a:rPr>
              <a:t>They were to investigate the influence of physical working conditions on workers’ productivity and efficiency in one of the company’s factories outside of Chicago.</a:t>
            </a:r>
          </a:p>
          <a:p>
            <a:r>
              <a:rPr kumimoji="1" lang="en-US" altLang="ja-JP" sz="4000" dirty="0">
                <a:latin typeface="Times New Roman" panose="02020603050405020304" pitchFamily="18" charset="0"/>
                <a:cs typeface="Times New Roman" panose="02020603050405020304" pitchFamily="18" charset="0"/>
              </a:rPr>
              <a:t>This research project, known as the Hawthorne Studies.</a:t>
            </a:r>
          </a:p>
          <a:p>
            <a:endParaRPr kumimoji="1" lang="ja-JP" altLang="en-US" dirty="0"/>
          </a:p>
        </p:txBody>
      </p:sp>
    </p:spTree>
    <p:extLst>
      <p:ext uri="{BB962C8B-B14F-4D97-AF65-F5344CB8AC3E}">
        <p14:creationId xmlns:p14="http://schemas.microsoft.com/office/powerpoint/2010/main" val="26725934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5) Human relations</a:t>
            </a:r>
            <a:endParaRPr kumimoji="1" lang="ja-JP" altLang="en-US" dirty="0">
              <a:latin typeface="Times New Roman" panose="02020603050405020304" pitchFamily="18" charset="0"/>
              <a:cs typeface="Times New Roman" panose="02020603050405020304" pitchFamily="18" charset="0"/>
            </a:endParaRPr>
          </a:p>
        </p:txBody>
      </p:sp>
      <p:sp>
        <p:nvSpPr>
          <p:cNvPr id="3" name="コンテンツ プレースホルダー 2"/>
          <p:cNvSpPr>
            <a:spLocks noGrp="1"/>
          </p:cNvSpPr>
          <p:nvPr>
            <p:ph idx="1"/>
          </p:nvPr>
        </p:nvSpPr>
        <p:spPr>
          <a:xfrm>
            <a:off x="32048" y="1556792"/>
            <a:ext cx="9111952" cy="4824536"/>
          </a:xfrm>
        </p:spPr>
        <p:txBody>
          <a:bodyPr/>
          <a:lstStyle/>
          <a:p>
            <a:r>
              <a:rPr kumimoji="1" lang="en-US" altLang="ja-JP" sz="4800" dirty="0">
                <a:latin typeface="Times New Roman" panose="02020603050405020304" pitchFamily="18" charset="0"/>
                <a:cs typeface="Times New Roman" panose="02020603050405020304" pitchFamily="18" charset="0"/>
              </a:rPr>
              <a:t>The conclusion led by researchers to believe productivity may be affected more by psychological and social factors than by physical or objective influences.</a:t>
            </a:r>
          </a:p>
          <a:p>
            <a:endParaRPr kumimoji="1" lang="en-US" altLang="ja-JP" dirty="0"/>
          </a:p>
          <a:p>
            <a:endParaRPr kumimoji="1" lang="ja-JP" altLang="en-US" dirty="0"/>
          </a:p>
        </p:txBody>
      </p:sp>
    </p:spTree>
    <p:extLst>
      <p:ext uri="{BB962C8B-B14F-4D97-AF65-F5344CB8AC3E}">
        <p14:creationId xmlns:p14="http://schemas.microsoft.com/office/powerpoint/2010/main" val="11595766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The Evolution of Management Thought</a:t>
            </a:r>
            <a:endParaRPr lang="ja-JP" altLang="en-US" dirty="0">
              <a:latin typeface="Times New Roman" panose="02020603050405020304" pitchFamily="18" charset="0"/>
              <a:cs typeface="Times New Roman" panose="02020603050405020304" pitchFamily="18" charset="0"/>
            </a:endParaRPr>
          </a:p>
        </p:txBody>
      </p:sp>
      <p:graphicFrame>
        <p:nvGraphicFramePr>
          <p:cNvPr id="4" name="表 3"/>
          <p:cNvGraphicFramePr>
            <a:graphicFrameLocks noGrp="1"/>
          </p:cNvGraphicFramePr>
          <p:nvPr>
            <p:extLst>
              <p:ext uri="{D42A27DB-BD31-4B8C-83A1-F6EECF244321}">
                <p14:modId xmlns:p14="http://schemas.microsoft.com/office/powerpoint/2010/main" val="954955146"/>
              </p:ext>
            </p:extLst>
          </p:nvPr>
        </p:nvGraphicFramePr>
        <p:xfrm>
          <a:off x="34925" y="1397000"/>
          <a:ext cx="9109076" cy="5882624"/>
        </p:xfrm>
        <a:graphic>
          <a:graphicData uri="http://schemas.openxmlformats.org/drawingml/2006/table">
            <a:tbl>
              <a:tblPr firstRow="1" bandRow="1">
                <a:tableStyleId>{5C22544A-7EE6-4342-B048-85BDC9FD1C3A}</a:tableStyleId>
              </a:tblPr>
              <a:tblGrid>
                <a:gridCol w="4321051">
                  <a:extLst>
                    <a:ext uri="{9D8B030D-6E8A-4147-A177-3AD203B41FA5}">
                      <a16:colId xmlns:a16="http://schemas.microsoft.com/office/drawing/2014/main" val="20000"/>
                    </a:ext>
                  </a:extLst>
                </a:gridCol>
                <a:gridCol w="4788025">
                  <a:extLst>
                    <a:ext uri="{9D8B030D-6E8A-4147-A177-3AD203B41FA5}">
                      <a16:colId xmlns:a16="http://schemas.microsoft.com/office/drawing/2014/main" val="20001"/>
                    </a:ext>
                  </a:extLst>
                </a:gridCol>
              </a:tblGrid>
              <a:tr h="905914">
                <a:tc>
                  <a:txBody>
                    <a:bodyPr/>
                    <a:lstStyle/>
                    <a:p>
                      <a:pPr algn="ct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Classical</a:t>
                      </a:r>
                      <a:r>
                        <a:rPr kumimoji="1" lang="en-US" altLang="ja-JP" sz="3400" baseline="0" dirty="0">
                          <a:latin typeface="Times New Roman" panose="02020603050405020304" pitchFamily="18" charset="0"/>
                          <a:ea typeface="ＭＳ 明朝" panose="02020609040205080304" pitchFamily="17" charset="-128"/>
                          <a:cs typeface="Times New Roman" panose="02020603050405020304" pitchFamily="18" charset="0"/>
                        </a:rPr>
                        <a:t> Approaches</a:t>
                      </a:r>
                      <a:endParaRPr kumimoji="1" lang="ja-JP" altLang="en-US" sz="3400" dirty="0">
                        <a:latin typeface="Times New Roman" panose="02020603050405020304" pitchFamily="18" charset="0"/>
                        <a:ea typeface="ＭＳ 明朝" panose="02020609040205080304" pitchFamily="17" charset="-128"/>
                        <a:cs typeface="Times New Roman" panose="02020603050405020304" pitchFamily="18" charset="0"/>
                      </a:endParaRPr>
                    </a:p>
                  </a:txBody>
                  <a:tcPr marL="91446" marR="91446" marT="45716" marB="45716"/>
                </a:tc>
                <a:tc>
                  <a:txBody>
                    <a:bodyPr/>
                    <a:lstStyle/>
                    <a:p>
                      <a:pPr algn="ct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Contemporary</a:t>
                      </a:r>
                      <a:r>
                        <a:rPr kumimoji="1" lang="en-US" altLang="ja-JP" sz="3400" baseline="0" dirty="0">
                          <a:latin typeface="Times New Roman" panose="02020603050405020304" pitchFamily="18" charset="0"/>
                          <a:ea typeface="ＭＳ 明朝" panose="02020609040205080304" pitchFamily="17" charset="-128"/>
                          <a:cs typeface="Times New Roman" panose="02020603050405020304" pitchFamily="18" charset="0"/>
                        </a:rPr>
                        <a:t> Approaches</a:t>
                      </a:r>
                      <a:endParaRPr kumimoji="1" lang="ja-JP" altLang="en-US" sz="3400" dirty="0">
                        <a:latin typeface="Times New Roman" panose="02020603050405020304" pitchFamily="18" charset="0"/>
                        <a:ea typeface="ＭＳ 明朝" panose="02020609040205080304" pitchFamily="17" charset="-128"/>
                        <a:cs typeface="Times New Roman" panose="02020603050405020304" pitchFamily="18" charset="0"/>
                      </a:endParaRPr>
                    </a:p>
                  </a:txBody>
                  <a:tcPr marL="91446" marR="91446" marT="45716" marB="45716"/>
                </a:tc>
                <a:extLst>
                  <a:ext uri="{0D108BD9-81ED-4DB2-BD59-A6C34878D82A}">
                    <a16:rowId xmlns:a16="http://schemas.microsoft.com/office/drawing/2014/main" val="10000"/>
                  </a:ext>
                </a:extLst>
              </a:tr>
              <a:tr h="3574011">
                <a:tc>
                  <a:txBody>
                    <a:bodyPr/>
                    <a:lstStyle/>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Systematic management</a:t>
                      </a:r>
                    </a:p>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Scientific management</a:t>
                      </a:r>
                    </a:p>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Administrative management</a:t>
                      </a:r>
                    </a:p>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Human relations</a:t>
                      </a:r>
                    </a:p>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Bureaucracy</a:t>
                      </a:r>
                    </a:p>
                    <a:p>
                      <a:endParaRPr kumimoji="1" lang="ja-JP" altLang="en-US" sz="3400" dirty="0">
                        <a:latin typeface="Times New Roman" panose="02020603050405020304" pitchFamily="18" charset="0"/>
                        <a:ea typeface="ＭＳ 明朝" panose="02020609040205080304" pitchFamily="17" charset="-128"/>
                        <a:cs typeface="Times New Roman" panose="02020603050405020304" pitchFamily="18" charset="0"/>
                      </a:endParaRPr>
                    </a:p>
                  </a:txBody>
                  <a:tcPr marL="91446" marR="91446" marT="45716" marB="45716"/>
                </a:tc>
                <a:tc>
                  <a:txBody>
                    <a:bodyPr/>
                    <a:lstStyle/>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Quantitative management</a:t>
                      </a:r>
                    </a:p>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Organizational behavior</a:t>
                      </a:r>
                    </a:p>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System theory</a:t>
                      </a:r>
                    </a:p>
                    <a:p>
                      <a:pPr marL="514350" indent="-514350">
                        <a:buAutoNum type="arabicParenR"/>
                      </a:pPr>
                      <a:r>
                        <a:rPr kumimoji="1" lang="en-US" altLang="ja-JP" sz="3400" dirty="0">
                          <a:latin typeface="Times New Roman" panose="02020603050405020304" pitchFamily="18" charset="0"/>
                          <a:ea typeface="ＭＳ 明朝" panose="02020609040205080304" pitchFamily="17" charset="-128"/>
                          <a:cs typeface="Times New Roman" panose="02020603050405020304" pitchFamily="18" charset="0"/>
                        </a:rPr>
                        <a:t>Contingency</a:t>
                      </a:r>
                      <a:r>
                        <a:rPr kumimoji="1" lang="en-US" altLang="ja-JP" sz="3400" baseline="0" dirty="0">
                          <a:latin typeface="Times New Roman" panose="02020603050405020304" pitchFamily="18" charset="0"/>
                          <a:ea typeface="ＭＳ 明朝" panose="02020609040205080304" pitchFamily="17" charset="-128"/>
                          <a:cs typeface="Times New Roman" panose="02020603050405020304" pitchFamily="18" charset="0"/>
                        </a:rPr>
                        <a:t> perspective</a:t>
                      </a:r>
                    </a:p>
                  </a:txBody>
                  <a:tcPr marL="91446" marR="91446" marT="45716" marB="45716"/>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01021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23850" y="2276475"/>
            <a:ext cx="8280400" cy="2089150"/>
          </a:xfrm>
        </p:spPr>
        <p:txBody>
          <a:bodyPr/>
          <a:lstStyle/>
          <a:p>
            <a:pPr eaLnBrk="1" hangingPunct="1"/>
            <a:r>
              <a:rPr lang="en-US" altLang="ja-JP" sz="4800" dirty="0">
                <a:solidFill>
                  <a:srgbClr val="00B050"/>
                </a:solidFill>
              </a:rPr>
              <a:t>Topic 2 </a:t>
            </a:r>
            <a:r>
              <a:rPr lang="en-US" altLang="ja-JP" sz="4800" dirty="0"/>
              <a:t>The Evolution of Management</a:t>
            </a:r>
          </a:p>
        </p:txBody>
      </p:sp>
    </p:spTree>
    <p:extLst>
      <p:ext uri="{BB962C8B-B14F-4D97-AF65-F5344CB8AC3E}">
        <p14:creationId xmlns:p14="http://schemas.microsoft.com/office/powerpoint/2010/main" val="7720848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Contemporary Approaches</a:t>
            </a:r>
          </a:p>
        </p:txBody>
      </p:sp>
      <p:sp>
        <p:nvSpPr>
          <p:cNvPr id="47107" name="コンテンツ プレースホルダー 2"/>
          <p:cNvSpPr>
            <a:spLocks noGrp="1"/>
          </p:cNvSpPr>
          <p:nvPr>
            <p:ph idx="1"/>
          </p:nvPr>
        </p:nvSpPr>
        <p:spPr>
          <a:xfrm>
            <a:off x="0" y="1600200"/>
            <a:ext cx="9144000" cy="4525963"/>
          </a:xfrm>
        </p:spPr>
        <p:txBody>
          <a:bodyPr/>
          <a:lstStyle/>
          <a:p>
            <a:pPr marL="742950" indent="-742950">
              <a:buAutoNum type="arabicParenR"/>
            </a:pPr>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Quantitative management</a:t>
            </a:r>
          </a:p>
          <a:p>
            <a:pPr marL="742950" indent="-742950">
              <a:buAutoNum type="arabicParenR"/>
            </a:pPr>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Organizational behavior</a:t>
            </a:r>
          </a:p>
          <a:p>
            <a:pPr marL="742950" indent="-742950">
              <a:buAutoNum type="arabicParenR"/>
            </a:pPr>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System theory</a:t>
            </a:r>
          </a:p>
          <a:p>
            <a:pPr marL="742950" indent="-742950">
              <a:buAutoNum type="arabicParenR"/>
            </a:pPr>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Contingency perspective</a:t>
            </a:r>
          </a:p>
          <a:p>
            <a:endParaRPr lang="ja-JP" altLang="en-US" dirty="0"/>
          </a:p>
        </p:txBody>
      </p:sp>
    </p:spTree>
    <p:extLst>
      <p:ext uri="{BB962C8B-B14F-4D97-AF65-F5344CB8AC3E}">
        <p14:creationId xmlns:p14="http://schemas.microsoft.com/office/powerpoint/2010/main" val="3336404621"/>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1) Quantitative management</a:t>
            </a:r>
          </a:p>
        </p:txBody>
      </p:sp>
      <p:sp>
        <p:nvSpPr>
          <p:cNvPr id="48131" name="コンテンツ プレースホルダー 2"/>
          <p:cNvSpPr>
            <a:spLocks noGrp="1"/>
          </p:cNvSpPr>
          <p:nvPr>
            <p:ph idx="1"/>
          </p:nvPr>
        </p:nvSpPr>
        <p:spPr>
          <a:xfrm>
            <a:off x="0" y="1341438"/>
            <a:ext cx="9144000" cy="4967287"/>
          </a:xfrm>
        </p:spPr>
        <p:txBody>
          <a:bodyPr/>
          <a:lstStyle/>
          <a:p>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It emphasizes the application of quantitative analysis to management decisions and problems.</a:t>
            </a:r>
          </a:p>
          <a:p>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Until the 1940s and 1950s, most organizations did not adopt the use of quantitative techniques for management problems.</a:t>
            </a:r>
          </a:p>
          <a:p>
            <a:endParaRPr lang="ja-JP" altLang="en-US" sz="36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7035484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1) Quantitative management</a:t>
            </a:r>
          </a:p>
        </p:txBody>
      </p:sp>
      <p:sp>
        <p:nvSpPr>
          <p:cNvPr id="48131" name="コンテンツ プレースホルダー 2"/>
          <p:cNvSpPr>
            <a:spLocks noGrp="1"/>
          </p:cNvSpPr>
          <p:nvPr>
            <p:ph idx="1"/>
          </p:nvPr>
        </p:nvSpPr>
        <p:spPr>
          <a:xfrm>
            <a:off x="0" y="1341438"/>
            <a:ext cx="9144000" cy="5167312"/>
          </a:xfrm>
        </p:spPr>
        <p:txBody>
          <a:bodyPr/>
          <a:lstStyle/>
          <a:p>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Quantitative management helps a manager make decision by developing formal mathematical models of the problem. Computers facilitated the development of specific quantitative methods they include such as:</a:t>
            </a:r>
          </a:p>
          <a:p>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Statistical decision theory, linear programing, queuing theory, simulation, forecasting, inventory modeling, network modeling, and break-even analysis.</a:t>
            </a:r>
            <a:endParaRPr lang="ja-JP" altLang="en-US" sz="3600" dirty="0">
              <a:latin typeface="Times New Roman" panose="020206030504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8278448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1) Quantitative management</a:t>
            </a:r>
          </a:p>
        </p:txBody>
      </p:sp>
      <p:sp>
        <p:nvSpPr>
          <p:cNvPr id="48131" name="コンテンツ プレースホルダー 2"/>
          <p:cNvSpPr>
            <a:spLocks noGrp="1"/>
          </p:cNvSpPr>
          <p:nvPr>
            <p:ph idx="1"/>
          </p:nvPr>
        </p:nvSpPr>
        <p:spPr>
          <a:xfrm>
            <a:off x="0" y="1341438"/>
            <a:ext cx="9144000" cy="4967287"/>
          </a:xfrm>
        </p:spPr>
        <p:txBody>
          <a:bodyPr/>
          <a:lstStyle/>
          <a:p>
            <a:r>
              <a:rPr lang="en-US" altLang="ja-JP" sz="4800" dirty="0">
                <a:latin typeface="Times New Roman" panose="02020603050405020304" pitchFamily="18" charset="0"/>
                <a:ea typeface="ＭＳ 明朝" panose="02020609040205080304" pitchFamily="17" charset="-128"/>
                <a:cs typeface="Times New Roman" panose="02020603050405020304" pitchFamily="18" charset="0"/>
              </a:rPr>
              <a:t>Many managers will use results that are consistent with their experience, intuition, and judgement, but they often reject results that contradict their beliefs. </a:t>
            </a:r>
            <a:endParaRPr lang="ja-JP" altLang="en-US" sz="4800" dirty="0">
              <a:latin typeface="Times New Roman" panose="020206030504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7140849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2) Organizational behavior</a:t>
            </a:r>
          </a:p>
        </p:txBody>
      </p:sp>
      <p:sp>
        <p:nvSpPr>
          <p:cNvPr id="3" name="コンテンツ プレースホルダー 2"/>
          <p:cNvSpPr>
            <a:spLocks noGrp="1"/>
          </p:cNvSpPr>
          <p:nvPr>
            <p:ph idx="1"/>
          </p:nvPr>
        </p:nvSpPr>
        <p:spPr>
          <a:xfrm>
            <a:off x="0" y="1412875"/>
            <a:ext cx="9144000" cy="4852988"/>
          </a:xfrm>
        </p:spPr>
        <p:txBody>
          <a:bodyPr>
            <a:noAutofit/>
          </a:bodyPr>
          <a:lstStyle/>
          <a:p>
            <a:pPr>
              <a:buFont typeface="Arial" charset="0"/>
              <a:buChar char="•"/>
              <a:defRPr/>
            </a:pPr>
            <a:r>
              <a:rPr lang="en-US" altLang="ja-JP" sz="5400" dirty="0">
                <a:latin typeface="Times New Roman" panose="02020603050405020304" pitchFamily="18" charset="0"/>
                <a:ea typeface="ＭＳ 明朝" panose="02020609040205080304" pitchFamily="17" charset="-128"/>
                <a:cs typeface="Times New Roman" panose="02020603050405020304" pitchFamily="18" charset="0"/>
              </a:rPr>
              <a:t>Scholars began to recognize that the human productivity and organizational success are based on more than the satisfaction of economic or social needs.</a:t>
            </a:r>
          </a:p>
        </p:txBody>
      </p:sp>
    </p:spTree>
    <p:extLst>
      <p:ext uri="{BB962C8B-B14F-4D97-AF65-F5344CB8AC3E}">
        <p14:creationId xmlns:p14="http://schemas.microsoft.com/office/powerpoint/2010/main" val="14277778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2) Organizational behavior</a:t>
            </a:r>
          </a:p>
        </p:txBody>
      </p:sp>
      <p:sp>
        <p:nvSpPr>
          <p:cNvPr id="3" name="コンテンツ プレースホルダー 2"/>
          <p:cNvSpPr>
            <a:spLocks noGrp="1"/>
          </p:cNvSpPr>
          <p:nvPr>
            <p:ph idx="1"/>
          </p:nvPr>
        </p:nvSpPr>
        <p:spPr>
          <a:xfrm>
            <a:off x="0" y="1412875"/>
            <a:ext cx="9144000" cy="4852988"/>
          </a:xfrm>
        </p:spPr>
        <p:txBody>
          <a:bodyPr>
            <a:noAutofit/>
          </a:bodyPr>
          <a:lstStyle/>
          <a:p>
            <a:pPr>
              <a:buFont typeface="Arial" charset="0"/>
              <a:buChar char="•"/>
              <a:defRPr/>
            </a:pPr>
            <a:r>
              <a:rPr lang="en-US" altLang="ja-JP" sz="4800" dirty="0">
                <a:latin typeface="Times New Roman" panose="02020603050405020304" pitchFamily="18" charset="0"/>
                <a:ea typeface="ＭＳ 明朝" panose="02020609040205080304" pitchFamily="17" charset="-128"/>
                <a:cs typeface="Times New Roman" panose="02020603050405020304" pitchFamily="18" charset="0"/>
              </a:rPr>
              <a:t>It studies and identifies management activities that promote employee effectiveness through an understanding of the complex nature of individual, group, and organizational processes.</a:t>
            </a:r>
          </a:p>
        </p:txBody>
      </p:sp>
    </p:spTree>
    <p:extLst>
      <p:ext uri="{BB962C8B-B14F-4D97-AF65-F5344CB8AC3E}">
        <p14:creationId xmlns:p14="http://schemas.microsoft.com/office/powerpoint/2010/main" val="7626519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2) Organizational behavior</a:t>
            </a:r>
          </a:p>
        </p:txBody>
      </p:sp>
      <p:sp>
        <p:nvSpPr>
          <p:cNvPr id="3" name="コンテンツ プレースホルダー 2"/>
          <p:cNvSpPr>
            <a:spLocks noGrp="1"/>
          </p:cNvSpPr>
          <p:nvPr>
            <p:ph idx="1"/>
          </p:nvPr>
        </p:nvSpPr>
        <p:spPr>
          <a:xfrm>
            <a:off x="0" y="1412874"/>
            <a:ext cx="9144000" cy="5095875"/>
          </a:xfrm>
        </p:spPr>
        <p:txBody>
          <a:bodyPr>
            <a:noAutofit/>
          </a:bodyPr>
          <a:lstStyle/>
          <a:p>
            <a:pPr>
              <a:buFont typeface="Arial" charset="0"/>
              <a:buChar char="•"/>
              <a:defRPr/>
            </a:pPr>
            <a:r>
              <a:rPr lang="en-US" altLang="ja-JP" sz="4000" dirty="0">
                <a:latin typeface="Times New Roman" panose="02020603050405020304" pitchFamily="18" charset="0"/>
                <a:ea typeface="ＭＳ 明朝" panose="02020609040205080304" pitchFamily="17" charset="-128"/>
                <a:cs typeface="Times New Roman" panose="02020603050405020304" pitchFamily="18" charset="0"/>
              </a:rPr>
              <a:t>Douglas McGregor’s theory X and Theory Y</a:t>
            </a:r>
          </a:p>
          <a:p>
            <a:pPr>
              <a:buFont typeface="Arial" charset="0"/>
              <a:buChar char="•"/>
              <a:defRPr/>
            </a:pPr>
            <a:r>
              <a:rPr lang="en-US" altLang="ja-JP" sz="4000" dirty="0">
                <a:latin typeface="Times New Roman" panose="02020603050405020304" pitchFamily="18" charset="0"/>
                <a:ea typeface="ＭＳ 明朝" panose="02020609040205080304" pitchFamily="17" charset="-128"/>
                <a:cs typeface="Times New Roman" panose="02020603050405020304" pitchFamily="18" charset="0"/>
              </a:rPr>
              <a:t>Theory X assume workers are lazy and irresponsible and require constant supervision and external motivation to achieve organizational goals.</a:t>
            </a:r>
          </a:p>
          <a:p>
            <a:pPr>
              <a:buFont typeface="Arial" charset="0"/>
              <a:buChar char="•"/>
              <a:defRPr/>
            </a:pPr>
            <a:r>
              <a:rPr lang="en-US" altLang="ja-JP" sz="4000" dirty="0">
                <a:latin typeface="Times New Roman" panose="02020603050405020304" pitchFamily="18" charset="0"/>
                <a:ea typeface="ＭＳ 明朝" panose="02020609040205080304" pitchFamily="17" charset="-128"/>
                <a:cs typeface="Times New Roman" panose="02020603050405020304" pitchFamily="18" charset="0"/>
              </a:rPr>
              <a:t>Theory Y managers assume employees want to work and can direct and control themselves.</a:t>
            </a:r>
          </a:p>
        </p:txBody>
      </p:sp>
    </p:spTree>
    <p:extLst>
      <p:ext uri="{BB962C8B-B14F-4D97-AF65-F5344CB8AC3E}">
        <p14:creationId xmlns:p14="http://schemas.microsoft.com/office/powerpoint/2010/main" val="20010475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2) Organizational behavior</a:t>
            </a:r>
          </a:p>
        </p:txBody>
      </p:sp>
      <p:sp>
        <p:nvSpPr>
          <p:cNvPr id="3" name="コンテンツ プレースホルダー 2"/>
          <p:cNvSpPr>
            <a:spLocks noGrp="1"/>
          </p:cNvSpPr>
          <p:nvPr>
            <p:ph idx="1"/>
          </p:nvPr>
        </p:nvSpPr>
        <p:spPr>
          <a:xfrm>
            <a:off x="0" y="1412875"/>
            <a:ext cx="9144000" cy="4852988"/>
          </a:xfrm>
        </p:spPr>
        <p:txBody>
          <a:bodyPr>
            <a:noAutofit/>
          </a:bodyPr>
          <a:lstStyle/>
          <a:p>
            <a:pPr>
              <a:buFont typeface="Arial" charset="0"/>
              <a:buChar char="•"/>
              <a:defRPr/>
            </a:pPr>
            <a:r>
              <a:rPr lang="en-US" altLang="ja-JP" sz="5400" dirty="0">
                <a:latin typeface="Times New Roman" panose="02020603050405020304" pitchFamily="18" charset="0"/>
                <a:ea typeface="ＭＳ 明朝" panose="02020609040205080304" pitchFamily="17" charset="-128"/>
                <a:cs typeface="Times New Roman" panose="02020603050405020304" pitchFamily="18" charset="0"/>
              </a:rPr>
              <a:t>Chris Argyris recommend greater autonomy and better jobs for workers.</a:t>
            </a:r>
          </a:p>
          <a:p>
            <a:pPr>
              <a:buFont typeface="Arial" charset="0"/>
              <a:buChar char="•"/>
              <a:defRPr/>
            </a:pPr>
            <a:r>
              <a:rPr lang="en-US" altLang="ja-JP" sz="5400" dirty="0">
                <a:latin typeface="Times New Roman" panose="02020603050405020304" pitchFamily="18" charset="0"/>
                <a:ea typeface="ＭＳ 明朝" panose="02020609040205080304" pitchFamily="17" charset="-128"/>
                <a:cs typeface="Times New Roman" panose="02020603050405020304" pitchFamily="18" charset="0"/>
              </a:rPr>
              <a:t>Rensis Likert stressed the value of participative management.</a:t>
            </a:r>
          </a:p>
        </p:txBody>
      </p:sp>
    </p:spTree>
    <p:extLst>
      <p:ext uri="{BB962C8B-B14F-4D97-AF65-F5344CB8AC3E}">
        <p14:creationId xmlns:p14="http://schemas.microsoft.com/office/powerpoint/2010/main" val="31367711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3) System theory</a:t>
            </a:r>
          </a:p>
        </p:txBody>
      </p:sp>
      <p:sp>
        <p:nvSpPr>
          <p:cNvPr id="50179" name="コンテンツ プレースホルダー 2"/>
          <p:cNvSpPr>
            <a:spLocks noGrp="1"/>
          </p:cNvSpPr>
          <p:nvPr>
            <p:ph idx="1"/>
          </p:nvPr>
        </p:nvSpPr>
        <p:spPr>
          <a:xfrm>
            <a:off x="0" y="1484313"/>
            <a:ext cx="9144000" cy="5040312"/>
          </a:xfrm>
        </p:spPr>
        <p:txBody>
          <a:bodyPr/>
          <a:lstStyle/>
          <a:p>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The classical approaches as a whole were criticized because they 1) ignored the relationship between the organization and its external environment. And 2) usually stressed one aspect of the organization or its employees as the expenses of other considerations.</a:t>
            </a:r>
            <a:endParaRPr lang="ja-JP" altLang="en-US" sz="4400" dirty="0">
              <a:latin typeface="Times New Roman" panose="020206030504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1726992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矢印コネクタ 9"/>
          <p:cNvCxnSpPr/>
          <p:nvPr/>
        </p:nvCxnSpPr>
        <p:spPr>
          <a:xfrm flipH="1" flipV="1">
            <a:off x="7584696" y="2405979"/>
            <a:ext cx="2098" cy="588671"/>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kumimoji="1" lang="en-US" altLang="ja-JP" dirty="0">
                <a:latin typeface="Times New Roman" panose="02020603050405020304" pitchFamily="18" charset="0"/>
                <a:cs typeface="Times New Roman" panose="02020603050405020304" pitchFamily="18" charset="0"/>
              </a:rPr>
              <a:t>Open-system Perspective of an organization</a:t>
            </a:r>
            <a:endParaRPr kumimoji="1" lang="ja-JP" altLang="en-US" dirty="0">
              <a:latin typeface="Times New Roman" panose="02020603050405020304" pitchFamily="18" charset="0"/>
              <a:cs typeface="Times New Roman" panose="02020603050405020304" pitchFamily="18" charset="0"/>
            </a:endParaRPr>
          </a:p>
        </p:txBody>
      </p:sp>
      <p:cxnSp>
        <p:nvCxnSpPr>
          <p:cNvPr id="13" name="直線矢印コネクタ 12"/>
          <p:cNvCxnSpPr/>
          <p:nvPr/>
        </p:nvCxnSpPr>
        <p:spPr>
          <a:xfrm>
            <a:off x="2483768" y="3861048"/>
            <a:ext cx="936104"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5580112" y="3861048"/>
            <a:ext cx="936104"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7586794" y="4699440"/>
            <a:ext cx="9542" cy="6737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H="1">
            <a:off x="1259632" y="5373216"/>
            <a:ext cx="63367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1259632" y="4712292"/>
            <a:ext cx="0" cy="66092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323527" y="2036647"/>
            <a:ext cx="8428425" cy="369332"/>
          </a:xfrm>
          <a:prstGeom prst="rect">
            <a:avLst/>
          </a:prstGeom>
          <a:solidFill>
            <a:schemeClr val="accent2">
              <a:lumMod val="60000"/>
              <a:lumOff val="40000"/>
            </a:schemeClr>
          </a:solidFill>
          <a:ln>
            <a:solidFill>
              <a:schemeClr val="tx1"/>
            </a:solidFill>
          </a:ln>
        </p:spPr>
        <p:txBody>
          <a:bodyPr wrap="square" rtlCol="0">
            <a:spAutoFit/>
          </a:bodyPr>
          <a:lstStyle/>
          <a:p>
            <a:pPr algn="ctr"/>
            <a:r>
              <a:rPr kumimoji="1" lang="en-US" altLang="ja-JP" dirty="0">
                <a:latin typeface="Times New Roman" panose="02020603050405020304" pitchFamily="18" charset="0"/>
                <a:cs typeface="Times New Roman" panose="02020603050405020304" pitchFamily="18" charset="0"/>
              </a:rPr>
              <a:t>External Environment</a:t>
            </a:r>
            <a:endParaRPr kumimoji="1" lang="ja-JP" altLang="en-US" dirty="0">
              <a:latin typeface="Times New Roman" panose="02020603050405020304" pitchFamily="18" charset="0"/>
              <a:cs typeface="Times New Roman" panose="02020603050405020304" pitchFamily="18" charset="0"/>
            </a:endParaRPr>
          </a:p>
        </p:txBody>
      </p:sp>
      <p:cxnSp>
        <p:nvCxnSpPr>
          <p:cNvPr id="15" name="直線矢印コネクタ 14"/>
          <p:cNvCxnSpPr/>
          <p:nvPr/>
        </p:nvCxnSpPr>
        <p:spPr>
          <a:xfrm>
            <a:off x="1259632" y="2357705"/>
            <a:ext cx="0" cy="685217"/>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3" name="Group 4"/>
          <p:cNvGrpSpPr>
            <a:grpSpLocks noChangeAspect="1"/>
          </p:cNvGrpSpPr>
          <p:nvPr/>
        </p:nvGrpSpPr>
        <p:grpSpPr bwMode="auto">
          <a:xfrm>
            <a:off x="323850" y="2994025"/>
            <a:ext cx="8440738" cy="1746250"/>
            <a:chOff x="204" y="1886"/>
            <a:chExt cx="5317" cy="1100"/>
          </a:xfrm>
        </p:grpSpPr>
        <p:sp>
          <p:nvSpPr>
            <p:cNvPr id="4" name="AutoShape 3"/>
            <p:cNvSpPr>
              <a:spLocks noChangeAspect="1" noChangeArrowheads="1" noTextEdit="1"/>
            </p:cNvSpPr>
            <p:nvPr/>
          </p:nvSpPr>
          <p:spPr bwMode="auto">
            <a:xfrm>
              <a:off x="204" y="1886"/>
              <a:ext cx="5309" cy="1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 name="Rectangle 5"/>
            <p:cNvSpPr>
              <a:spLocks noChangeArrowheads="1"/>
            </p:cNvSpPr>
            <p:nvPr/>
          </p:nvSpPr>
          <p:spPr bwMode="auto">
            <a:xfrm>
              <a:off x="229" y="2002"/>
              <a:ext cx="1118"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1) Human resources,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Rectangle 6"/>
            <p:cNvSpPr>
              <a:spLocks noChangeArrowheads="1"/>
            </p:cNvSpPr>
            <p:nvPr/>
          </p:nvSpPr>
          <p:spPr bwMode="auto">
            <a:xfrm>
              <a:off x="229" y="2151"/>
              <a:ext cx="1019"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2) Raw materials &amp;</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Rectangle 7"/>
            <p:cNvSpPr>
              <a:spLocks noChangeArrowheads="1"/>
            </p:cNvSpPr>
            <p:nvPr/>
          </p:nvSpPr>
          <p:spPr bwMode="auto">
            <a:xfrm>
              <a:off x="229" y="2300"/>
              <a:ext cx="608"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equipment,</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8"/>
            <p:cNvSpPr>
              <a:spLocks noChangeArrowheads="1"/>
            </p:cNvSpPr>
            <p:nvPr/>
          </p:nvSpPr>
          <p:spPr bwMode="auto">
            <a:xfrm>
              <a:off x="229" y="2449"/>
              <a:ext cx="1208"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3) Financial resources,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 name="Rectangle 9"/>
            <p:cNvSpPr>
              <a:spLocks noChangeArrowheads="1"/>
            </p:cNvSpPr>
            <p:nvPr/>
          </p:nvSpPr>
          <p:spPr bwMode="auto">
            <a:xfrm>
              <a:off x="229" y="2597"/>
              <a:ext cx="1011"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4) Infomraiton, and</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 name="Rectangle 10"/>
            <p:cNvSpPr>
              <a:spLocks noChangeArrowheads="1"/>
            </p:cNvSpPr>
            <p:nvPr/>
          </p:nvSpPr>
          <p:spPr bwMode="auto">
            <a:xfrm>
              <a:off x="229" y="2746"/>
              <a:ext cx="436"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5) Time</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Rectangle 11"/>
            <p:cNvSpPr>
              <a:spLocks noChangeArrowheads="1"/>
            </p:cNvSpPr>
            <p:nvPr/>
          </p:nvSpPr>
          <p:spPr bwMode="auto">
            <a:xfrm>
              <a:off x="2472" y="2300"/>
              <a:ext cx="731"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1"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Organization:</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 name="Rectangle 12"/>
            <p:cNvSpPr>
              <a:spLocks noChangeArrowheads="1"/>
            </p:cNvSpPr>
            <p:nvPr/>
          </p:nvSpPr>
          <p:spPr bwMode="auto">
            <a:xfrm>
              <a:off x="2234" y="2449"/>
              <a:ext cx="128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Transfoｒmation process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9" name="Rectangle 13"/>
            <p:cNvSpPr>
              <a:spLocks noChangeArrowheads="1"/>
            </p:cNvSpPr>
            <p:nvPr/>
          </p:nvSpPr>
          <p:spPr bwMode="auto">
            <a:xfrm>
              <a:off x="4354" y="2374"/>
              <a:ext cx="96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Goods</a:t>
              </a: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&amp; Services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 name="Rectangle 14"/>
            <p:cNvSpPr>
              <a:spLocks noChangeArrowheads="1"/>
            </p:cNvSpPr>
            <p:nvPr/>
          </p:nvSpPr>
          <p:spPr bwMode="auto">
            <a:xfrm>
              <a:off x="204" y="1886"/>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2" name="Line 15"/>
            <p:cNvSpPr>
              <a:spLocks noChangeShapeType="1"/>
            </p:cNvSpPr>
            <p:nvPr/>
          </p:nvSpPr>
          <p:spPr bwMode="auto">
            <a:xfrm>
              <a:off x="212" y="1886"/>
              <a:ext cx="137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3" name="Rectangle 16"/>
            <p:cNvSpPr>
              <a:spLocks noChangeArrowheads="1"/>
            </p:cNvSpPr>
            <p:nvPr/>
          </p:nvSpPr>
          <p:spPr bwMode="auto">
            <a:xfrm>
              <a:off x="212" y="1886"/>
              <a:ext cx="137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4" name="Rectangle 17"/>
            <p:cNvSpPr>
              <a:spLocks noChangeArrowheads="1"/>
            </p:cNvSpPr>
            <p:nvPr/>
          </p:nvSpPr>
          <p:spPr bwMode="auto">
            <a:xfrm>
              <a:off x="1576" y="1886"/>
              <a:ext cx="9"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5" name="Line 18"/>
            <p:cNvSpPr>
              <a:spLocks noChangeShapeType="1"/>
            </p:cNvSpPr>
            <p:nvPr/>
          </p:nvSpPr>
          <p:spPr bwMode="auto">
            <a:xfrm>
              <a:off x="1585" y="1886"/>
              <a:ext cx="583"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8" name="Rectangle 19"/>
            <p:cNvSpPr>
              <a:spLocks noChangeArrowheads="1"/>
            </p:cNvSpPr>
            <p:nvPr/>
          </p:nvSpPr>
          <p:spPr bwMode="auto">
            <a:xfrm>
              <a:off x="1585" y="1886"/>
              <a:ext cx="583"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9" name="Rectangle 20"/>
            <p:cNvSpPr>
              <a:spLocks noChangeArrowheads="1"/>
            </p:cNvSpPr>
            <p:nvPr/>
          </p:nvSpPr>
          <p:spPr bwMode="auto">
            <a:xfrm>
              <a:off x="2168" y="1886"/>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0" name="Line 21"/>
            <p:cNvSpPr>
              <a:spLocks noChangeShapeType="1"/>
            </p:cNvSpPr>
            <p:nvPr/>
          </p:nvSpPr>
          <p:spPr bwMode="auto">
            <a:xfrm>
              <a:off x="2176" y="1886"/>
              <a:ext cx="137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1" name="Rectangle 22"/>
            <p:cNvSpPr>
              <a:spLocks noChangeArrowheads="1"/>
            </p:cNvSpPr>
            <p:nvPr/>
          </p:nvSpPr>
          <p:spPr bwMode="auto">
            <a:xfrm>
              <a:off x="2176" y="1886"/>
              <a:ext cx="137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2" name="Rectangle 23"/>
            <p:cNvSpPr>
              <a:spLocks noChangeArrowheads="1"/>
            </p:cNvSpPr>
            <p:nvPr/>
          </p:nvSpPr>
          <p:spPr bwMode="auto">
            <a:xfrm>
              <a:off x="3541" y="1886"/>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3" name="Line 24"/>
            <p:cNvSpPr>
              <a:spLocks noChangeShapeType="1"/>
            </p:cNvSpPr>
            <p:nvPr/>
          </p:nvSpPr>
          <p:spPr bwMode="auto">
            <a:xfrm>
              <a:off x="3549" y="1886"/>
              <a:ext cx="583"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4" name="Rectangle 25"/>
            <p:cNvSpPr>
              <a:spLocks noChangeArrowheads="1"/>
            </p:cNvSpPr>
            <p:nvPr/>
          </p:nvSpPr>
          <p:spPr bwMode="auto">
            <a:xfrm>
              <a:off x="3549" y="1886"/>
              <a:ext cx="583"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5" name="Rectangle 26"/>
            <p:cNvSpPr>
              <a:spLocks noChangeArrowheads="1"/>
            </p:cNvSpPr>
            <p:nvPr/>
          </p:nvSpPr>
          <p:spPr bwMode="auto">
            <a:xfrm>
              <a:off x="4132" y="1886"/>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 name="Line 27"/>
            <p:cNvSpPr>
              <a:spLocks noChangeShapeType="1"/>
            </p:cNvSpPr>
            <p:nvPr/>
          </p:nvSpPr>
          <p:spPr bwMode="auto">
            <a:xfrm>
              <a:off x="4140" y="1886"/>
              <a:ext cx="137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 name="Rectangle 28"/>
            <p:cNvSpPr>
              <a:spLocks noChangeArrowheads="1"/>
            </p:cNvSpPr>
            <p:nvPr/>
          </p:nvSpPr>
          <p:spPr bwMode="auto">
            <a:xfrm>
              <a:off x="4140" y="1886"/>
              <a:ext cx="137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 name="Rectangle 29"/>
            <p:cNvSpPr>
              <a:spLocks noChangeArrowheads="1"/>
            </p:cNvSpPr>
            <p:nvPr/>
          </p:nvSpPr>
          <p:spPr bwMode="auto">
            <a:xfrm>
              <a:off x="5505" y="1886"/>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9" name="Line 30"/>
            <p:cNvSpPr>
              <a:spLocks noChangeShapeType="1"/>
            </p:cNvSpPr>
            <p:nvPr/>
          </p:nvSpPr>
          <p:spPr bwMode="auto">
            <a:xfrm>
              <a:off x="204" y="1886"/>
              <a:ext cx="0" cy="109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0" name="Rectangle 31"/>
            <p:cNvSpPr>
              <a:spLocks noChangeArrowheads="1"/>
            </p:cNvSpPr>
            <p:nvPr/>
          </p:nvSpPr>
          <p:spPr bwMode="auto">
            <a:xfrm>
              <a:off x="204" y="1886"/>
              <a:ext cx="8" cy="109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1" name="Line 32"/>
            <p:cNvSpPr>
              <a:spLocks noChangeShapeType="1"/>
            </p:cNvSpPr>
            <p:nvPr/>
          </p:nvSpPr>
          <p:spPr bwMode="auto">
            <a:xfrm>
              <a:off x="212" y="2970"/>
              <a:ext cx="137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2" name="Rectangle 33"/>
            <p:cNvSpPr>
              <a:spLocks noChangeArrowheads="1"/>
            </p:cNvSpPr>
            <p:nvPr/>
          </p:nvSpPr>
          <p:spPr bwMode="auto">
            <a:xfrm>
              <a:off x="212" y="2970"/>
              <a:ext cx="137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3" name="Line 34"/>
            <p:cNvSpPr>
              <a:spLocks noChangeShapeType="1"/>
            </p:cNvSpPr>
            <p:nvPr/>
          </p:nvSpPr>
          <p:spPr bwMode="auto">
            <a:xfrm>
              <a:off x="1576" y="1894"/>
              <a:ext cx="0" cy="108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4" name="Rectangle 35"/>
            <p:cNvSpPr>
              <a:spLocks noChangeArrowheads="1"/>
            </p:cNvSpPr>
            <p:nvPr/>
          </p:nvSpPr>
          <p:spPr bwMode="auto">
            <a:xfrm>
              <a:off x="1576" y="1894"/>
              <a:ext cx="9" cy="10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5" name="Line 36"/>
            <p:cNvSpPr>
              <a:spLocks noChangeShapeType="1"/>
            </p:cNvSpPr>
            <p:nvPr/>
          </p:nvSpPr>
          <p:spPr bwMode="auto">
            <a:xfrm>
              <a:off x="1585" y="2970"/>
              <a:ext cx="583"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6" name="Rectangle 37"/>
            <p:cNvSpPr>
              <a:spLocks noChangeArrowheads="1"/>
            </p:cNvSpPr>
            <p:nvPr/>
          </p:nvSpPr>
          <p:spPr bwMode="auto">
            <a:xfrm>
              <a:off x="1585" y="2970"/>
              <a:ext cx="583"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7" name="Line 38"/>
            <p:cNvSpPr>
              <a:spLocks noChangeShapeType="1"/>
            </p:cNvSpPr>
            <p:nvPr/>
          </p:nvSpPr>
          <p:spPr bwMode="auto">
            <a:xfrm>
              <a:off x="2168" y="1886"/>
              <a:ext cx="0" cy="109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8" name="Rectangle 39"/>
            <p:cNvSpPr>
              <a:spLocks noChangeArrowheads="1"/>
            </p:cNvSpPr>
            <p:nvPr/>
          </p:nvSpPr>
          <p:spPr bwMode="auto">
            <a:xfrm>
              <a:off x="2168" y="1886"/>
              <a:ext cx="8" cy="109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9" name="Line 40"/>
            <p:cNvSpPr>
              <a:spLocks noChangeShapeType="1"/>
            </p:cNvSpPr>
            <p:nvPr/>
          </p:nvSpPr>
          <p:spPr bwMode="auto">
            <a:xfrm>
              <a:off x="2176" y="2970"/>
              <a:ext cx="137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0" name="Rectangle 41"/>
            <p:cNvSpPr>
              <a:spLocks noChangeArrowheads="1"/>
            </p:cNvSpPr>
            <p:nvPr/>
          </p:nvSpPr>
          <p:spPr bwMode="auto">
            <a:xfrm>
              <a:off x="2176" y="2970"/>
              <a:ext cx="137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1" name="Line 42"/>
            <p:cNvSpPr>
              <a:spLocks noChangeShapeType="1"/>
            </p:cNvSpPr>
            <p:nvPr/>
          </p:nvSpPr>
          <p:spPr bwMode="auto">
            <a:xfrm>
              <a:off x="3541" y="1894"/>
              <a:ext cx="0" cy="108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2" name="Rectangle 43"/>
            <p:cNvSpPr>
              <a:spLocks noChangeArrowheads="1"/>
            </p:cNvSpPr>
            <p:nvPr/>
          </p:nvSpPr>
          <p:spPr bwMode="auto">
            <a:xfrm>
              <a:off x="3541" y="1894"/>
              <a:ext cx="8" cy="10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3" name="Line 44"/>
            <p:cNvSpPr>
              <a:spLocks noChangeShapeType="1"/>
            </p:cNvSpPr>
            <p:nvPr/>
          </p:nvSpPr>
          <p:spPr bwMode="auto">
            <a:xfrm>
              <a:off x="3549" y="2970"/>
              <a:ext cx="583"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4" name="Rectangle 45"/>
            <p:cNvSpPr>
              <a:spLocks noChangeArrowheads="1"/>
            </p:cNvSpPr>
            <p:nvPr/>
          </p:nvSpPr>
          <p:spPr bwMode="auto">
            <a:xfrm>
              <a:off x="3549" y="2970"/>
              <a:ext cx="583"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5" name="Line 46"/>
            <p:cNvSpPr>
              <a:spLocks noChangeShapeType="1"/>
            </p:cNvSpPr>
            <p:nvPr/>
          </p:nvSpPr>
          <p:spPr bwMode="auto">
            <a:xfrm>
              <a:off x="4132" y="1886"/>
              <a:ext cx="0" cy="109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6" name="Rectangle 47"/>
            <p:cNvSpPr>
              <a:spLocks noChangeArrowheads="1"/>
            </p:cNvSpPr>
            <p:nvPr/>
          </p:nvSpPr>
          <p:spPr bwMode="auto">
            <a:xfrm>
              <a:off x="4132" y="1886"/>
              <a:ext cx="8" cy="109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7" name="Line 48"/>
            <p:cNvSpPr>
              <a:spLocks noChangeShapeType="1"/>
            </p:cNvSpPr>
            <p:nvPr/>
          </p:nvSpPr>
          <p:spPr bwMode="auto">
            <a:xfrm>
              <a:off x="4140" y="2970"/>
              <a:ext cx="137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8" name="Rectangle 49"/>
            <p:cNvSpPr>
              <a:spLocks noChangeArrowheads="1"/>
            </p:cNvSpPr>
            <p:nvPr/>
          </p:nvSpPr>
          <p:spPr bwMode="auto">
            <a:xfrm>
              <a:off x="4140" y="2970"/>
              <a:ext cx="137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9" name="Line 50"/>
            <p:cNvSpPr>
              <a:spLocks noChangeShapeType="1"/>
            </p:cNvSpPr>
            <p:nvPr/>
          </p:nvSpPr>
          <p:spPr bwMode="auto">
            <a:xfrm>
              <a:off x="5505" y="1894"/>
              <a:ext cx="0" cy="108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0" name="Rectangle 51"/>
            <p:cNvSpPr>
              <a:spLocks noChangeArrowheads="1"/>
            </p:cNvSpPr>
            <p:nvPr/>
          </p:nvSpPr>
          <p:spPr bwMode="auto">
            <a:xfrm>
              <a:off x="5505" y="1894"/>
              <a:ext cx="8" cy="10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1" name="Line 52"/>
            <p:cNvSpPr>
              <a:spLocks noChangeShapeType="1"/>
            </p:cNvSpPr>
            <p:nvPr/>
          </p:nvSpPr>
          <p:spPr bwMode="auto">
            <a:xfrm>
              <a:off x="204" y="297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2" name="Rectangle 53"/>
            <p:cNvSpPr>
              <a:spLocks noChangeArrowheads="1"/>
            </p:cNvSpPr>
            <p:nvPr/>
          </p:nvSpPr>
          <p:spPr bwMode="auto">
            <a:xfrm>
              <a:off x="204" y="2978"/>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3" name="Line 54"/>
            <p:cNvSpPr>
              <a:spLocks noChangeShapeType="1"/>
            </p:cNvSpPr>
            <p:nvPr/>
          </p:nvSpPr>
          <p:spPr bwMode="auto">
            <a:xfrm>
              <a:off x="1576" y="297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4" name="Rectangle 55"/>
            <p:cNvSpPr>
              <a:spLocks noChangeArrowheads="1"/>
            </p:cNvSpPr>
            <p:nvPr/>
          </p:nvSpPr>
          <p:spPr bwMode="auto">
            <a:xfrm>
              <a:off x="1576" y="2978"/>
              <a:ext cx="9"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5" name="Line 56"/>
            <p:cNvSpPr>
              <a:spLocks noChangeShapeType="1"/>
            </p:cNvSpPr>
            <p:nvPr/>
          </p:nvSpPr>
          <p:spPr bwMode="auto">
            <a:xfrm>
              <a:off x="2168" y="297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6" name="Rectangle 57"/>
            <p:cNvSpPr>
              <a:spLocks noChangeArrowheads="1"/>
            </p:cNvSpPr>
            <p:nvPr/>
          </p:nvSpPr>
          <p:spPr bwMode="auto">
            <a:xfrm>
              <a:off x="2168" y="2978"/>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7" name="Line 58"/>
            <p:cNvSpPr>
              <a:spLocks noChangeShapeType="1"/>
            </p:cNvSpPr>
            <p:nvPr/>
          </p:nvSpPr>
          <p:spPr bwMode="auto">
            <a:xfrm>
              <a:off x="3541" y="297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8" name="Rectangle 59"/>
            <p:cNvSpPr>
              <a:spLocks noChangeArrowheads="1"/>
            </p:cNvSpPr>
            <p:nvPr/>
          </p:nvSpPr>
          <p:spPr bwMode="auto">
            <a:xfrm>
              <a:off x="3541" y="2978"/>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9" name="Line 60"/>
            <p:cNvSpPr>
              <a:spLocks noChangeShapeType="1"/>
            </p:cNvSpPr>
            <p:nvPr/>
          </p:nvSpPr>
          <p:spPr bwMode="auto">
            <a:xfrm>
              <a:off x="4132" y="297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70" name="Rectangle 61"/>
            <p:cNvSpPr>
              <a:spLocks noChangeArrowheads="1"/>
            </p:cNvSpPr>
            <p:nvPr/>
          </p:nvSpPr>
          <p:spPr bwMode="auto">
            <a:xfrm>
              <a:off x="4132" y="2978"/>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71" name="Line 62"/>
            <p:cNvSpPr>
              <a:spLocks noChangeShapeType="1"/>
            </p:cNvSpPr>
            <p:nvPr/>
          </p:nvSpPr>
          <p:spPr bwMode="auto">
            <a:xfrm>
              <a:off x="5505" y="297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72" name="Rectangle 63"/>
            <p:cNvSpPr>
              <a:spLocks noChangeArrowheads="1"/>
            </p:cNvSpPr>
            <p:nvPr/>
          </p:nvSpPr>
          <p:spPr bwMode="auto">
            <a:xfrm>
              <a:off x="5505" y="2978"/>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73" name="Line 64"/>
            <p:cNvSpPr>
              <a:spLocks noChangeShapeType="1"/>
            </p:cNvSpPr>
            <p:nvPr/>
          </p:nvSpPr>
          <p:spPr bwMode="auto">
            <a:xfrm>
              <a:off x="5513" y="18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74" name="Rectangle 65"/>
            <p:cNvSpPr>
              <a:spLocks noChangeArrowheads="1"/>
            </p:cNvSpPr>
            <p:nvPr/>
          </p:nvSpPr>
          <p:spPr bwMode="auto">
            <a:xfrm>
              <a:off x="5513" y="1886"/>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75" name="Line 66"/>
            <p:cNvSpPr>
              <a:spLocks noChangeShapeType="1"/>
            </p:cNvSpPr>
            <p:nvPr/>
          </p:nvSpPr>
          <p:spPr bwMode="auto">
            <a:xfrm>
              <a:off x="5513" y="297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76" name="Rectangle 67"/>
            <p:cNvSpPr>
              <a:spLocks noChangeArrowheads="1"/>
            </p:cNvSpPr>
            <p:nvPr/>
          </p:nvSpPr>
          <p:spPr bwMode="auto">
            <a:xfrm>
              <a:off x="5513" y="2970"/>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grpSp>
    </p:spTree>
    <p:extLst>
      <p:ext uri="{BB962C8B-B14F-4D97-AF65-F5344CB8AC3E}">
        <p14:creationId xmlns:p14="http://schemas.microsoft.com/office/powerpoint/2010/main" val="927507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en-US" altLang="ja-JP" dirty="0"/>
              <a:t>Agenda</a:t>
            </a:r>
            <a:endParaRPr lang="ja-JP" altLang="en-US" dirty="0"/>
          </a:p>
        </p:txBody>
      </p:sp>
      <p:sp>
        <p:nvSpPr>
          <p:cNvPr id="3" name="コンテンツ プレースホルダー 2"/>
          <p:cNvSpPr>
            <a:spLocks noGrp="1"/>
          </p:cNvSpPr>
          <p:nvPr>
            <p:ph idx="1"/>
          </p:nvPr>
        </p:nvSpPr>
        <p:spPr>
          <a:xfrm>
            <a:off x="323850" y="1825625"/>
            <a:ext cx="8351838" cy="4351338"/>
          </a:xfrm>
        </p:spPr>
        <p:txBody>
          <a:bodyPr/>
          <a:lstStyle/>
          <a:p>
            <a:pPr marL="742950" indent="-742950">
              <a:buFont typeface="Arial" panose="020B0604020202020204" pitchFamily="34" charset="0"/>
              <a:buAutoNum type="arabicPeriod"/>
              <a:defRPr/>
            </a:pPr>
            <a:r>
              <a:rPr lang="en-US" altLang="ja-JP" sz="4000" dirty="0"/>
              <a:t>The Industrial Revolution </a:t>
            </a:r>
          </a:p>
          <a:p>
            <a:pPr marL="742950" indent="-742950">
              <a:buFont typeface="Arial" panose="020B0604020202020204" pitchFamily="34" charset="0"/>
              <a:buAutoNum type="arabicPeriod"/>
              <a:defRPr/>
            </a:pPr>
            <a:r>
              <a:rPr lang="en-US" altLang="ja-JP" sz="4000" dirty="0"/>
              <a:t>2. The Evaluation of Management Thought</a:t>
            </a:r>
            <a:endParaRPr lang="en-US" altLang="ja-JP" dirty="0"/>
          </a:p>
          <a:p>
            <a:pPr marL="0" indent="0">
              <a:buFont typeface="Arial" panose="020B0604020202020204" pitchFamily="34" charset="0"/>
              <a:buNone/>
              <a:defRPr/>
            </a:pPr>
            <a:endParaRPr lang="en-US" altLang="ja-JP" dirty="0"/>
          </a:p>
          <a:p>
            <a:pPr marL="0" indent="0">
              <a:buFont typeface="Arial" panose="020B0604020202020204" pitchFamily="34" charset="0"/>
              <a:buNone/>
              <a:defRPr/>
            </a:pPr>
            <a:endParaRPr lang="ja-JP" altLang="en-US" dirty="0"/>
          </a:p>
        </p:txBody>
      </p:sp>
      <p:sp>
        <p:nvSpPr>
          <p:cNvPr id="1126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120EEBB9-C41F-4E09-8253-1EB739C1E5C7}" type="slidenum">
              <a:rPr lang="en-US" altLang="ja-JP" smtClean="0">
                <a:solidFill>
                  <a:srgbClr val="898989"/>
                </a:solidFill>
              </a:rPr>
              <a:pPr/>
              <a:t>4</a:t>
            </a:fld>
            <a:endParaRPr lang="en-US" altLang="ja-JP" dirty="0">
              <a:solidFill>
                <a:srgbClr val="898989"/>
              </a:solidFill>
            </a:endParaRPr>
          </a:p>
        </p:txBody>
      </p:sp>
    </p:spTree>
    <p:extLst>
      <p:ext uri="{BB962C8B-B14F-4D97-AF65-F5344CB8AC3E}">
        <p14:creationId xmlns:p14="http://schemas.microsoft.com/office/powerpoint/2010/main" val="5519325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3) System theory</a:t>
            </a:r>
          </a:p>
        </p:txBody>
      </p:sp>
      <p:sp>
        <p:nvSpPr>
          <p:cNvPr id="50179" name="コンテンツ プレースホルダー 2"/>
          <p:cNvSpPr>
            <a:spLocks noGrp="1"/>
          </p:cNvSpPr>
          <p:nvPr>
            <p:ph idx="1"/>
          </p:nvPr>
        </p:nvSpPr>
        <p:spPr>
          <a:xfrm>
            <a:off x="0" y="1484313"/>
            <a:ext cx="9144000" cy="5040312"/>
          </a:xfrm>
        </p:spPr>
        <p:txBody>
          <a:bodyPr/>
          <a:lstStyle/>
          <a:p>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System theory emphasizes that an organization is one system in a series of subsystems.</a:t>
            </a:r>
          </a:p>
          <a:p>
            <a:endParaRPr lang="ja-JP" altLang="en-US" sz="4400" dirty="0">
              <a:latin typeface="ＭＳ 明朝" panose="02020609040205080304" pitchFamily="17" charset="-128"/>
              <a:ea typeface="ＭＳ 明朝" panose="02020609040205080304" pitchFamily="17" charset="-128"/>
            </a:endParaRPr>
          </a:p>
        </p:txBody>
      </p:sp>
      <p:sp>
        <p:nvSpPr>
          <p:cNvPr id="3" name="正方形/長方形 2"/>
          <p:cNvSpPr/>
          <p:nvPr/>
        </p:nvSpPr>
        <p:spPr>
          <a:xfrm>
            <a:off x="179512" y="4092575"/>
            <a:ext cx="8568952" cy="1296144"/>
          </a:xfrm>
          <a:prstGeom prst="rect">
            <a:avLst/>
          </a:prstGeom>
          <a:solidFill>
            <a:schemeClr val="accent1">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円/楕円 4"/>
          <p:cNvSpPr/>
          <p:nvPr/>
        </p:nvSpPr>
        <p:spPr>
          <a:xfrm>
            <a:off x="499147" y="4335136"/>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Sub-Sys</a:t>
            </a:r>
            <a:endParaRPr kumimoji="1" lang="ja-JP" altLang="en-US" dirty="0"/>
          </a:p>
        </p:txBody>
      </p:sp>
      <p:sp>
        <p:nvSpPr>
          <p:cNvPr id="8" name="円/楕円 7"/>
          <p:cNvSpPr/>
          <p:nvPr/>
        </p:nvSpPr>
        <p:spPr>
          <a:xfrm>
            <a:off x="1742915" y="435833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Sub-Sys</a:t>
            </a:r>
            <a:endParaRPr kumimoji="1" lang="ja-JP" altLang="en-US" dirty="0"/>
          </a:p>
        </p:txBody>
      </p:sp>
      <p:sp>
        <p:nvSpPr>
          <p:cNvPr id="9" name="円/楕円 8"/>
          <p:cNvSpPr/>
          <p:nvPr/>
        </p:nvSpPr>
        <p:spPr>
          <a:xfrm>
            <a:off x="2888044" y="4335136"/>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Sub-Sys</a:t>
            </a:r>
            <a:endParaRPr kumimoji="1" lang="ja-JP" altLang="en-US" dirty="0"/>
          </a:p>
        </p:txBody>
      </p:sp>
      <p:sp>
        <p:nvSpPr>
          <p:cNvPr id="10" name="円/楕円 9"/>
          <p:cNvSpPr/>
          <p:nvPr/>
        </p:nvSpPr>
        <p:spPr>
          <a:xfrm>
            <a:off x="4131506" y="4390629"/>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Sub-Sys</a:t>
            </a:r>
            <a:endParaRPr kumimoji="1" lang="ja-JP" altLang="en-US" dirty="0"/>
          </a:p>
        </p:txBody>
      </p:sp>
      <p:sp>
        <p:nvSpPr>
          <p:cNvPr id="11" name="円/楕円 10"/>
          <p:cNvSpPr/>
          <p:nvPr/>
        </p:nvSpPr>
        <p:spPr>
          <a:xfrm>
            <a:off x="5272587" y="4364807"/>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Sub-Sys</a:t>
            </a:r>
            <a:endParaRPr kumimoji="1" lang="ja-JP" altLang="en-US" dirty="0"/>
          </a:p>
        </p:txBody>
      </p:sp>
      <p:sp>
        <p:nvSpPr>
          <p:cNvPr id="12" name="円/楕円 11"/>
          <p:cNvSpPr/>
          <p:nvPr/>
        </p:nvSpPr>
        <p:spPr>
          <a:xfrm>
            <a:off x="6516049" y="4364807"/>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Sub-Sys</a:t>
            </a:r>
            <a:endParaRPr kumimoji="1" lang="ja-JP" altLang="en-US" dirty="0"/>
          </a:p>
        </p:txBody>
      </p:sp>
      <p:sp>
        <p:nvSpPr>
          <p:cNvPr id="13" name="円/楕円 12"/>
          <p:cNvSpPr/>
          <p:nvPr/>
        </p:nvSpPr>
        <p:spPr>
          <a:xfrm>
            <a:off x="7629036" y="4364807"/>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Sub-Sys</a:t>
            </a:r>
            <a:endParaRPr kumimoji="1" lang="ja-JP" altLang="en-US" dirty="0"/>
          </a:p>
        </p:txBody>
      </p:sp>
      <p:sp>
        <p:nvSpPr>
          <p:cNvPr id="6" name="左右矢印 5"/>
          <p:cNvSpPr/>
          <p:nvPr/>
        </p:nvSpPr>
        <p:spPr>
          <a:xfrm>
            <a:off x="1285737" y="4592635"/>
            <a:ext cx="547366" cy="484632"/>
          </a:xfrm>
          <a:prstGeom prst="lef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左右矢印 14"/>
          <p:cNvSpPr/>
          <p:nvPr/>
        </p:nvSpPr>
        <p:spPr>
          <a:xfrm>
            <a:off x="2447677" y="4573214"/>
            <a:ext cx="547366" cy="484632"/>
          </a:xfrm>
          <a:prstGeom prst="lef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左右矢印 15"/>
          <p:cNvSpPr/>
          <p:nvPr/>
        </p:nvSpPr>
        <p:spPr>
          <a:xfrm>
            <a:off x="3673892" y="4550020"/>
            <a:ext cx="547366" cy="484632"/>
          </a:xfrm>
          <a:prstGeom prst="lef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左右矢印 16"/>
          <p:cNvSpPr/>
          <p:nvPr/>
        </p:nvSpPr>
        <p:spPr>
          <a:xfrm>
            <a:off x="4869994" y="4592635"/>
            <a:ext cx="547366" cy="484632"/>
          </a:xfrm>
          <a:prstGeom prst="lef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左右矢印 17"/>
          <p:cNvSpPr/>
          <p:nvPr/>
        </p:nvSpPr>
        <p:spPr>
          <a:xfrm>
            <a:off x="6092816" y="4607015"/>
            <a:ext cx="547366" cy="484632"/>
          </a:xfrm>
          <a:prstGeom prst="lef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左右矢印 18"/>
          <p:cNvSpPr/>
          <p:nvPr/>
        </p:nvSpPr>
        <p:spPr>
          <a:xfrm>
            <a:off x="7265597" y="4593981"/>
            <a:ext cx="547366" cy="484632"/>
          </a:xfrm>
          <a:prstGeom prst="lef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4111926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4) Contingency perspective</a:t>
            </a:r>
          </a:p>
        </p:txBody>
      </p:sp>
      <p:sp>
        <p:nvSpPr>
          <p:cNvPr id="51203" name="コンテンツ プレースホルダー 2"/>
          <p:cNvSpPr>
            <a:spLocks noGrp="1"/>
          </p:cNvSpPr>
          <p:nvPr>
            <p:ph idx="1"/>
          </p:nvPr>
        </p:nvSpPr>
        <p:spPr>
          <a:xfrm>
            <a:off x="0" y="1600200"/>
            <a:ext cx="9144000" cy="4997152"/>
          </a:xfrm>
        </p:spPr>
        <p:txBody>
          <a:bodyPr/>
          <a:lstStyle/>
          <a:p>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It refutes universal principles of management by stating that a variety of factors, both internal and external to the firm, may affect the organization’s performance.</a:t>
            </a:r>
          </a:p>
          <a:p>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There is no “one best way” to manage and organize because circumstances vary.</a:t>
            </a:r>
          </a:p>
        </p:txBody>
      </p:sp>
    </p:spTree>
    <p:extLst>
      <p:ext uri="{BB962C8B-B14F-4D97-AF65-F5344CB8AC3E}">
        <p14:creationId xmlns:p14="http://schemas.microsoft.com/office/powerpoint/2010/main" val="29096585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タイトル 1"/>
          <p:cNvSpPr>
            <a:spLocks noGrp="1"/>
          </p:cNvSpPr>
          <p:nvPr>
            <p:ph type="title"/>
          </p:nvPr>
        </p:nvSpPr>
        <p:spPr>
          <a:xfrm>
            <a:off x="628650" y="260649"/>
            <a:ext cx="7886700" cy="1008112"/>
          </a:xfrm>
        </p:spPr>
        <p:txBody>
          <a:bodyPr/>
          <a:lstStyle/>
          <a:p>
            <a:r>
              <a:rPr lang="en-US" altLang="ja-JP" dirty="0">
                <a:latin typeface="Times New Roman" panose="02020603050405020304" pitchFamily="18" charset="0"/>
                <a:cs typeface="Times New Roman" panose="02020603050405020304" pitchFamily="18" charset="0"/>
              </a:rPr>
              <a:t>4) Contingency perspective</a:t>
            </a:r>
          </a:p>
        </p:txBody>
      </p:sp>
      <p:sp>
        <p:nvSpPr>
          <p:cNvPr id="51203" name="コンテンツ プレースホルダー 2"/>
          <p:cNvSpPr>
            <a:spLocks noGrp="1"/>
          </p:cNvSpPr>
          <p:nvPr>
            <p:ph idx="1"/>
          </p:nvPr>
        </p:nvSpPr>
        <p:spPr>
          <a:xfrm>
            <a:off x="0" y="1268761"/>
            <a:ext cx="9144000" cy="5328591"/>
          </a:xfrm>
        </p:spPr>
        <p:txBody>
          <a:bodyPr/>
          <a:lstStyle/>
          <a:p>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Situational characteristics are called contingencies.</a:t>
            </a:r>
          </a:p>
          <a:p>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The contingencies include:</a:t>
            </a:r>
          </a:p>
          <a:p>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1) circumstances in the organization’s external environment, 2) the internal strengths and weaknesses of the organization, 3) the values, goals, skills, and attitudes of managers and workers in the organization. 4) the types of tasks, resources, and technologies the organization uses.  </a:t>
            </a:r>
          </a:p>
        </p:txBody>
      </p:sp>
    </p:spTree>
    <p:extLst>
      <p:ext uri="{BB962C8B-B14F-4D97-AF65-F5344CB8AC3E}">
        <p14:creationId xmlns:p14="http://schemas.microsoft.com/office/powerpoint/2010/main" val="27221615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An eye on the future</a:t>
            </a:r>
            <a:endParaRPr kumimoji="1" lang="ja-JP" altLang="en-US" dirty="0">
              <a:latin typeface="Times New Roman" panose="02020603050405020304" pitchFamily="18" charset="0"/>
              <a:cs typeface="Times New Roman" panose="02020603050405020304" pitchFamily="18" charset="0"/>
            </a:endParaRPr>
          </a:p>
        </p:txBody>
      </p:sp>
      <p:sp>
        <p:nvSpPr>
          <p:cNvPr id="3" name="コンテンツ プレースホルダー 2"/>
          <p:cNvSpPr>
            <a:spLocks noGrp="1"/>
          </p:cNvSpPr>
          <p:nvPr>
            <p:ph idx="1"/>
          </p:nvPr>
        </p:nvSpPr>
        <p:spPr>
          <a:xfrm>
            <a:off x="323528" y="1690688"/>
            <a:ext cx="8568952" cy="4690640"/>
          </a:xfrm>
        </p:spPr>
        <p:txBody>
          <a:bodyPr/>
          <a:lstStyle/>
          <a:p>
            <a:r>
              <a:rPr kumimoji="1" lang="en-US" altLang="ja-JP" sz="4400" dirty="0">
                <a:latin typeface="Times New Roman" panose="02020603050405020304" pitchFamily="18" charset="0"/>
                <a:cs typeface="Times New Roman" panose="02020603050405020304" pitchFamily="18" charset="0"/>
              </a:rPr>
              <a:t> Times do pass, and things do change.</a:t>
            </a:r>
          </a:p>
          <a:p>
            <a:r>
              <a:rPr lang="en-US" altLang="ja-JP" sz="4400" dirty="0">
                <a:latin typeface="Times New Roman" panose="02020603050405020304" pitchFamily="18" charset="0"/>
                <a:cs typeface="Times New Roman" panose="02020603050405020304" pitchFamily="18" charset="0"/>
              </a:rPr>
              <a:t> Business becomes global, and new technologies change our life, and the world.</a:t>
            </a:r>
          </a:p>
          <a:p>
            <a:r>
              <a:rPr lang="en-US" altLang="ja-JP" sz="4400" dirty="0">
                <a:latin typeface="Times New Roman" panose="02020603050405020304" pitchFamily="18" charset="0"/>
                <a:cs typeface="Times New Roman" panose="02020603050405020304" pitchFamily="18" charset="0"/>
              </a:rPr>
              <a:t> New management methods?</a:t>
            </a:r>
            <a:endParaRPr kumimoji="1" lang="ja-JP" alt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91636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468313" y="2636838"/>
            <a:ext cx="8229600" cy="1258887"/>
          </a:xfrm>
        </p:spPr>
        <p:txBody>
          <a:bodyPr/>
          <a:lstStyle/>
          <a:p>
            <a:pPr eaLnBrk="1" hangingPunct="1"/>
            <a:r>
              <a:rPr lang="en-US" altLang="ja-JP" sz="4800" b="1" dirty="0"/>
              <a:t>Thank you for your attention!</a:t>
            </a:r>
            <a:endParaRPr lang="ja-JP" altLang="en-US" sz="4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algn="ctr"/>
            <a:r>
              <a:rPr lang="en-US" altLang="ja-JP" sz="3600" dirty="0">
                <a:latin typeface="Times New Roman" panose="02020603050405020304" pitchFamily="18" charset="0"/>
                <a:cs typeface="Times New Roman" panose="02020603050405020304" pitchFamily="18" charset="0"/>
              </a:rPr>
              <a:t>1. The Industrial Revolution</a:t>
            </a:r>
            <a:endParaRPr lang="ja-JP" altLang="en-US" sz="3600" dirty="0">
              <a:latin typeface="Times New Roman" panose="02020603050405020304" pitchFamily="18" charset="0"/>
              <a:cs typeface="Times New Roman" panose="02020603050405020304" pitchFamily="18" charset="0"/>
            </a:endParaRPr>
          </a:p>
        </p:txBody>
      </p:sp>
      <p:sp>
        <p:nvSpPr>
          <p:cNvPr id="17411" name="コンテンツ プレースホルダー 2"/>
          <p:cNvSpPr>
            <a:spLocks noGrp="1"/>
          </p:cNvSpPr>
          <p:nvPr>
            <p:ph idx="1"/>
          </p:nvPr>
        </p:nvSpPr>
        <p:spPr>
          <a:xfrm>
            <a:off x="34925" y="1600200"/>
            <a:ext cx="9109075" cy="4997152"/>
          </a:xfrm>
        </p:spPr>
        <p:txBody>
          <a:bodyPr/>
          <a:lstStyle/>
          <a:p>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The Industrial Revolution included going from hand production methods to machines, new chemical manufacturing and iron production processes, improved efficiency of water power, the increasing use of steam power, and the development of machine tools. </a:t>
            </a:r>
            <a:endParaRPr lang="ja-JP" altLang="en-US" sz="4400" dirty="0">
              <a:latin typeface="Times New Roman" panose="020206030504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382530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type="body" sz="half" idx="1"/>
          </p:nvPr>
        </p:nvSpPr>
        <p:spPr>
          <a:xfrm>
            <a:off x="0" y="1196974"/>
            <a:ext cx="9144000" cy="5112345"/>
          </a:xfrm>
        </p:spPr>
        <p:txBody>
          <a:bodyPr/>
          <a:lstStyle/>
          <a:p>
            <a:pPr eaLnBrk="1" hangingPunct="1"/>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James Watt, 1736</a:t>
            </a:r>
            <a:r>
              <a:rPr lang="ja-JP" altLang="en-US" sz="3600" dirty="0">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1819 The Industrial Revolution was the transition to new manufacturing processes in the period from about 1760 to sometime between 1820 and 1840. This transition included going from hand production methods to machines, new chemical manufacturing and iron production processes, improved efficiency of water power, the increasing use of steam power, and the development of machine tools. </a:t>
            </a:r>
            <a:endParaRPr lang="ja-JP" altLang="en-US" sz="3600" dirty="0">
              <a:latin typeface="Times New Roman" panose="020206030504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42161675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1139">
                                            <p:txEl>
                                              <p:pRg st="0" end="0"/>
                                            </p:txEl>
                                          </p:spTgt>
                                        </p:tgtEl>
                                        <p:attrNameLst>
                                          <p:attrName>style.visibility</p:attrName>
                                        </p:attrNameLst>
                                      </p:cBhvr>
                                      <p:to>
                                        <p:strVal val="visible"/>
                                      </p:to>
                                    </p:set>
                                    <p:anim calcmode="discrete" valueType="clr">
                                      <p:cBhvr override="childStyle">
                                        <p:cTn id="7" dur="80"/>
                                        <p:tgtEl>
                                          <p:spTgt spid="9113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1139">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91139">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upload.wikimedia.org/wikipedia/commons/thumb/1/15/Watt_James_von_Breda.jpg/250px-Watt_James_von_Breda.jpg">
            <a:hlinkClick r:id="rId3" tooltip="肖像：カール・フレデリック・フォン・ブレダ(en)画"/>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196975"/>
            <a:ext cx="3024188" cy="379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3" name="Picture 4" descr="http://upload.wikimedia.org/wikipedia/commons/thumb/0/0e/20070616_Dampfmaschine.jpg/240px-20070616_Dampfmaschine.jp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59338" y="188913"/>
            <a:ext cx="4033837" cy="330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4" name="Picture 6" descr="http://upload.wikimedia.org/wikipedia/commons/thumb/b/b1/Matthew_Boulton.jpg/200px-Matthew_Boulton.jpg">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43213" y="3408363"/>
            <a:ext cx="2665412" cy="344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テキスト ボックス 6"/>
          <p:cNvSpPr txBox="1">
            <a:spLocks noChangeArrowheads="1"/>
          </p:cNvSpPr>
          <p:nvPr/>
        </p:nvSpPr>
        <p:spPr bwMode="auto">
          <a:xfrm>
            <a:off x="0" y="5300663"/>
            <a:ext cx="28432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2400" b="1" dirty="0">
                <a:latin typeface="Times New Roman" panose="02020603050405020304" pitchFamily="18" charset="0"/>
                <a:cs typeface="Times New Roman" panose="02020603050405020304" pitchFamily="18" charset="0"/>
              </a:rPr>
              <a:t>James Watt</a:t>
            </a:r>
            <a:endParaRPr lang="ja-JP" altLang="en-US" sz="2400" dirty="0">
              <a:latin typeface="Times New Roman" panose="02020603050405020304" pitchFamily="18" charset="0"/>
              <a:cs typeface="Times New Roman" panose="02020603050405020304" pitchFamily="18" charset="0"/>
            </a:endParaRPr>
          </a:p>
        </p:txBody>
      </p:sp>
      <p:sp>
        <p:nvSpPr>
          <p:cNvPr id="20486" name="テキスト ボックス 7"/>
          <p:cNvSpPr txBox="1">
            <a:spLocks noChangeArrowheads="1"/>
          </p:cNvSpPr>
          <p:nvPr/>
        </p:nvSpPr>
        <p:spPr bwMode="auto">
          <a:xfrm>
            <a:off x="5651500" y="6165850"/>
            <a:ext cx="30241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2400" b="1" dirty="0">
                <a:latin typeface="Times New Roman" panose="02020603050405020304" pitchFamily="18" charset="0"/>
                <a:cs typeface="Times New Roman" panose="02020603050405020304" pitchFamily="18" charset="0"/>
              </a:rPr>
              <a:t>Matthew Boulton</a:t>
            </a:r>
            <a:endParaRPr lang="ja-JP" altLang="en-US" sz="2400" dirty="0">
              <a:latin typeface="Times New Roman" panose="02020603050405020304" pitchFamily="18" charset="0"/>
              <a:cs typeface="Times New Roman" panose="02020603050405020304" pitchFamily="18" charset="0"/>
            </a:endParaRPr>
          </a:p>
        </p:txBody>
      </p:sp>
      <p:sp>
        <p:nvSpPr>
          <p:cNvPr id="20487" name="テキスト ボックス 8"/>
          <p:cNvSpPr txBox="1">
            <a:spLocks noChangeArrowheads="1"/>
          </p:cNvSpPr>
          <p:nvPr/>
        </p:nvSpPr>
        <p:spPr bwMode="auto">
          <a:xfrm>
            <a:off x="5364163" y="3644900"/>
            <a:ext cx="30241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GB" altLang="ja-JP" sz="2400" b="1" dirty="0">
                <a:latin typeface="Times New Roman" panose="02020603050405020304" pitchFamily="18" charset="0"/>
                <a:cs typeface="Times New Roman" panose="02020603050405020304" pitchFamily="18" charset="0"/>
              </a:rPr>
              <a:t>Steam Engine</a:t>
            </a:r>
            <a:endParaRPr lang="ja-JP" altLang="en-US" sz="2400" b="1" dirty="0">
              <a:latin typeface="Times New Roman" panose="02020603050405020304" pitchFamily="18" charset="0"/>
              <a:cs typeface="Times New Roman" panose="02020603050405020304" pitchFamily="18" charset="0"/>
            </a:endParaRPr>
          </a:p>
        </p:txBody>
      </p:sp>
      <p:sp>
        <p:nvSpPr>
          <p:cNvPr id="10" name="タイトル 1"/>
          <p:cNvSpPr txBox="1">
            <a:spLocks/>
          </p:cNvSpPr>
          <p:nvPr/>
        </p:nvSpPr>
        <p:spPr>
          <a:xfrm>
            <a:off x="0" y="0"/>
            <a:ext cx="4859338" cy="1143000"/>
          </a:xfrm>
          <a:prstGeom prst="rect">
            <a:avLst/>
          </a:prstGeom>
        </p:spPr>
        <p:txBody>
          <a:bodyPr anchor="ctr">
            <a:normAutofit/>
          </a:bodyPr>
          <a:lstStyle/>
          <a:p>
            <a:pPr algn="ctr" fontAlgn="auto">
              <a:spcAft>
                <a:spcPts val="0"/>
              </a:spcAft>
              <a:defRPr/>
            </a:pPr>
            <a:r>
              <a:rPr lang="en-US" altLang="ja-JP" sz="4400" dirty="0">
                <a:latin typeface="Times New Roman" panose="02020603050405020304" pitchFamily="18" charset="0"/>
                <a:ea typeface="+mj-ea"/>
                <a:cs typeface="Times New Roman" panose="02020603050405020304" pitchFamily="18" charset="0"/>
              </a:rPr>
              <a:t>Industry Revolution</a:t>
            </a:r>
            <a:endParaRPr lang="ja-JP" altLang="en-US" sz="44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1101087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5125"/>
            <a:ext cx="8352928" cy="1325563"/>
          </a:xfrm>
        </p:spPr>
        <p:txBody>
          <a:bodyPr>
            <a:normAutofit/>
          </a:bodyPr>
          <a:lstStyle/>
          <a:p>
            <a:r>
              <a:rPr lang="en-US" altLang="ja-JP" sz="3600" dirty="0">
                <a:latin typeface="Times New Roman" panose="02020603050405020304" pitchFamily="18" charset="0"/>
                <a:cs typeface="Times New Roman" panose="02020603050405020304" pitchFamily="18" charset="0"/>
              </a:rPr>
              <a:t>2. The Evaluation of Management Thought</a:t>
            </a:r>
            <a:endParaRPr kumimoji="1" lang="ja-JP" altLang="en-US" sz="3600" dirty="0">
              <a:latin typeface="Times New Roman" panose="02020603050405020304" pitchFamily="18" charset="0"/>
              <a:cs typeface="Times New Roman" panose="02020603050405020304" pitchFamily="18" charset="0"/>
            </a:endParaRPr>
          </a:p>
        </p:txBody>
      </p:sp>
      <p:cxnSp>
        <p:nvCxnSpPr>
          <p:cNvPr id="5" name="直線コネクタ 4"/>
          <p:cNvCxnSpPr/>
          <p:nvPr/>
        </p:nvCxnSpPr>
        <p:spPr>
          <a:xfrm>
            <a:off x="323528" y="2276874"/>
            <a:ext cx="8352928" cy="10237"/>
          </a:xfrm>
          <a:prstGeom prst="line">
            <a:avLst/>
          </a:prstGeom>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619575" y="1917779"/>
            <a:ext cx="652743" cy="369332"/>
          </a:xfrm>
          <a:prstGeom prst="rect">
            <a:avLst/>
          </a:prstGeom>
          <a:noFill/>
          <a:ln>
            <a:solidFill>
              <a:schemeClr val="accent1">
                <a:shade val="95000"/>
                <a:satMod val="105000"/>
              </a:schemeClr>
            </a:solidFill>
          </a:ln>
        </p:spPr>
        <p:txBody>
          <a:bodyPr wrap="none" rtlCol="0">
            <a:spAutoFit/>
          </a:bodyPr>
          <a:lstStyle/>
          <a:p>
            <a:r>
              <a:rPr kumimoji="1" lang="en-US" altLang="ja-JP" dirty="0"/>
              <a:t>1890</a:t>
            </a:r>
            <a:endParaRPr kumimoji="1" lang="ja-JP" altLang="en-US" dirty="0"/>
          </a:p>
        </p:txBody>
      </p:sp>
      <p:sp>
        <p:nvSpPr>
          <p:cNvPr id="9" name="テキスト ボックス 8"/>
          <p:cNvSpPr txBox="1"/>
          <p:nvPr/>
        </p:nvSpPr>
        <p:spPr>
          <a:xfrm>
            <a:off x="1272317" y="1917779"/>
            <a:ext cx="652743" cy="369332"/>
          </a:xfrm>
          <a:prstGeom prst="rect">
            <a:avLst/>
          </a:prstGeom>
          <a:noFill/>
          <a:ln>
            <a:solidFill>
              <a:schemeClr val="accent1">
                <a:shade val="95000"/>
                <a:satMod val="105000"/>
              </a:schemeClr>
            </a:solidFill>
          </a:ln>
        </p:spPr>
        <p:txBody>
          <a:bodyPr wrap="none" rtlCol="0">
            <a:spAutoFit/>
          </a:bodyPr>
          <a:lstStyle/>
          <a:p>
            <a:r>
              <a:rPr kumimoji="1" lang="en-US" altLang="ja-JP" dirty="0"/>
              <a:t>1900</a:t>
            </a:r>
            <a:endParaRPr kumimoji="1" lang="ja-JP" altLang="en-US" dirty="0"/>
          </a:p>
        </p:txBody>
      </p:sp>
      <p:sp>
        <p:nvSpPr>
          <p:cNvPr id="10" name="テキスト ボックス 9"/>
          <p:cNvSpPr txBox="1"/>
          <p:nvPr/>
        </p:nvSpPr>
        <p:spPr>
          <a:xfrm>
            <a:off x="1925060" y="1917779"/>
            <a:ext cx="652743" cy="369332"/>
          </a:xfrm>
          <a:prstGeom prst="rect">
            <a:avLst/>
          </a:prstGeom>
          <a:solidFill>
            <a:schemeClr val="accent6">
              <a:lumMod val="40000"/>
              <a:lumOff val="60000"/>
            </a:schemeClr>
          </a:solidFill>
          <a:ln>
            <a:solidFill>
              <a:schemeClr val="accent1">
                <a:shade val="95000"/>
                <a:satMod val="105000"/>
              </a:schemeClr>
            </a:solidFill>
          </a:ln>
        </p:spPr>
        <p:txBody>
          <a:bodyPr wrap="none" rtlCol="0">
            <a:spAutoFit/>
          </a:bodyPr>
          <a:lstStyle/>
          <a:p>
            <a:r>
              <a:rPr kumimoji="1" lang="en-US" altLang="ja-JP" dirty="0"/>
              <a:t>1910</a:t>
            </a:r>
            <a:endParaRPr kumimoji="1" lang="ja-JP" altLang="en-US" dirty="0"/>
          </a:p>
        </p:txBody>
      </p:sp>
      <p:sp>
        <p:nvSpPr>
          <p:cNvPr id="11" name="テキスト ボックス 10"/>
          <p:cNvSpPr txBox="1"/>
          <p:nvPr/>
        </p:nvSpPr>
        <p:spPr>
          <a:xfrm>
            <a:off x="2577802" y="1917779"/>
            <a:ext cx="652743" cy="369332"/>
          </a:xfrm>
          <a:prstGeom prst="rect">
            <a:avLst/>
          </a:prstGeom>
          <a:noFill/>
          <a:ln>
            <a:solidFill>
              <a:schemeClr val="accent1">
                <a:shade val="95000"/>
                <a:satMod val="105000"/>
              </a:schemeClr>
            </a:solidFill>
          </a:ln>
        </p:spPr>
        <p:txBody>
          <a:bodyPr wrap="none" rtlCol="0">
            <a:spAutoFit/>
          </a:bodyPr>
          <a:lstStyle/>
          <a:p>
            <a:r>
              <a:rPr kumimoji="1" lang="en-US" altLang="ja-JP" dirty="0"/>
              <a:t>1920</a:t>
            </a:r>
            <a:endParaRPr kumimoji="1" lang="ja-JP" altLang="en-US" dirty="0"/>
          </a:p>
        </p:txBody>
      </p:sp>
      <p:sp>
        <p:nvSpPr>
          <p:cNvPr id="12" name="テキスト ボックス 11"/>
          <p:cNvSpPr txBox="1"/>
          <p:nvPr/>
        </p:nvSpPr>
        <p:spPr>
          <a:xfrm>
            <a:off x="3230545" y="1916832"/>
            <a:ext cx="652743" cy="369332"/>
          </a:xfrm>
          <a:prstGeom prst="rect">
            <a:avLst/>
          </a:prstGeom>
          <a:noFill/>
          <a:ln>
            <a:solidFill>
              <a:schemeClr val="accent1">
                <a:shade val="95000"/>
                <a:satMod val="105000"/>
              </a:schemeClr>
            </a:solidFill>
          </a:ln>
        </p:spPr>
        <p:txBody>
          <a:bodyPr wrap="none" rtlCol="0">
            <a:spAutoFit/>
          </a:bodyPr>
          <a:lstStyle/>
          <a:p>
            <a:r>
              <a:rPr kumimoji="1" lang="en-US" altLang="ja-JP" dirty="0"/>
              <a:t>1930</a:t>
            </a:r>
            <a:endParaRPr kumimoji="1" lang="ja-JP" altLang="en-US" dirty="0"/>
          </a:p>
        </p:txBody>
      </p:sp>
      <p:sp>
        <p:nvSpPr>
          <p:cNvPr id="13" name="テキスト ボックス 12"/>
          <p:cNvSpPr txBox="1"/>
          <p:nvPr/>
        </p:nvSpPr>
        <p:spPr>
          <a:xfrm>
            <a:off x="4541439" y="1916832"/>
            <a:ext cx="652743" cy="369332"/>
          </a:xfrm>
          <a:prstGeom prst="rect">
            <a:avLst/>
          </a:prstGeom>
          <a:noFill/>
          <a:ln>
            <a:solidFill>
              <a:schemeClr val="accent1">
                <a:shade val="95000"/>
                <a:satMod val="105000"/>
              </a:schemeClr>
            </a:solidFill>
          </a:ln>
        </p:spPr>
        <p:txBody>
          <a:bodyPr wrap="none" rtlCol="0">
            <a:spAutoFit/>
          </a:bodyPr>
          <a:lstStyle/>
          <a:p>
            <a:r>
              <a:rPr kumimoji="1" lang="en-US" altLang="ja-JP" dirty="0"/>
              <a:t>1950</a:t>
            </a:r>
            <a:endParaRPr kumimoji="1" lang="ja-JP" altLang="en-US" dirty="0"/>
          </a:p>
        </p:txBody>
      </p:sp>
      <p:sp>
        <p:nvSpPr>
          <p:cNvPr id="14" name="テキスト ボックス 13"/>
          <p:cNvSpPr txBox="1"/>
          <p:nvPr/>
        </p:nvSpPr>
        <p:spPr>
          <a:xfrm>
            <a:off x="3885968" y="1916832"/>
            <a:ext cx="652743" cy="369332"/>
          </a:xfrm>
          <a:prstGeom prst="rect">
            <a:avLst/>
          </a:prstGeom>
          <a:noFill/>
          <a:ln>
            <a:solidFill>
              <a:schemeClr val="accent1">
                <a:shade val="95000"/>
                <a:satMod val="105000"/>
              </a:schemeClr>
            </a:solidFill>
          </a:ln>
        </p:spPr>
        <p:txBody>
          <a:bodyPr wrap="none" rtlCol="0">
            <a:spAutoFit/>
          </a:bodyPr>
          <a:lstStyle/>
          <a:p>
            <a:r>
              <a:rPr kumimoji="1" lang="en-US" altLang="ja-JP" dirty="0"/>
              <a:t>1940</a:t>
            </a:r>
            <a:endParaRPr kumimoji="1" lang="ja-JP" altLang="en-US" dirty="0"/>
          </a:p>
        </p:txBody>
      </p:sp>
      <p:sp>
        <p:nvSpPr>
          <p:cNvPr id="15" name="テキスト ボックス 14"/>
          <p:cNvSpPr txBox="1"/>
          <p:nvPr/>
        </p:nvSpPr>
        <p:spPr>
          <a:xfrm>
            <a:off x="5194182" y="1917779"/>
            <a:ext cx="652743" cy="369332"/>
          </a:xfrm>
          <a:prstGeom prst="rect">
            <a:avLst/>
          </a:prstGeom>
          <a:noFill/>
          <a:ln>
            <a:solidFill>
              <a:schemeClr val="accent1">
                <a:shade val="95000"/>
                <a:satMod val="105000"/>
              </a:schemeClr>
            </a:solidFill>
          </a:ln>
        </p:spPr>
        <p:txBody>
          <a:bodyPr wrap="none" rtlCol="0">
            <a:spAutoFit/>
          </a:bodyPr>
          <a:lstStyle/>
          <a:p>
            <a:r>
              <a:rPr kumimoji="1" lang="en-US" altLang="ja-JP" dirty="0"/>
              <a:t>1960</a:t>
            </a:r>
            <a:endParaRPr kumimoji="1" lang="ja-JP" altLang="en-US" dirty="0"/>
          </a:p>
        </p:txBody>
      </p:sp>
      <p:sp>
        <p:nvSpPr>
          <p:cNvPr id="16" name="テキスト ボックス 15"/>
          <p:cNvSpPr txBox="1"/>
          <p:nvPr/>
        </p:nvSpPr>
        <p:spPr>
          <a:xfrm>
            <a:off x="6502941" y="1913878"/>
            <a:ext cx="652743" cy="369332"/>
          </a:xfrm>
          <a:prstGeom prst="rect">
            <a:avLst/>
          </a:prstGeom>
          <a:noFill/>
          <a:ln>
            <a:solidFill>
              <a:schemeClr val="accent1">
                <a:shade val="95000"/>
                <a:satMod val="105000"/>
              </a:schemeClr>
            </a:solidFill>
          </a:ln>
        </p:spPr>
        <p:txBody>
          <a:bodyPr wrap="none" rtlCol="0">
            <a:spAutoFit/>
          </a:bodyPr>
          <a:lstStyle/>
          <a:p>
            <a:r>
              <a:rPr kumimoji="1" lang="en-US" altLang="ja-JP" dirty="0"/>
              <a:t>1980</a:t>
            </a:r>
            <a:endParaRPr kumimoji="1" lang="ja-JP" altLang="en-US" dirty="0"/>
          </a:p>
        </p:txBody>
      </p:sp>
      <p:sp>
        <p:nvSpPr>
          <p:cNvPr id="17" name="テキスト ボックス 16"/>
          <p:cNvSpPr txBox="1"/>
          <p:nvPr/>
        </p:nvSpPr>
        <p:spPr>
          <a:xfrm>
            <a:off x="5850198" y="1913878"/>
            <a:ext cx="652743" cy="369332"/>
          </a:xfrm>
          <a:prstGeom prst="rect">
            <a:avLst/>
          </a:prstGeom>
          <a:noFill/>
          <a:ln>
            <a:solidFill>
              <a:schemeClr val="accent1">
                <a:shade val="95000"/>
                <a:satMod val="105000"/>
              </a:schemeClr>
            </a:solidFill>
          </a:ln>
        </p:spPr>
        <p:txBody>
          <a:bodyPr wrap="none" rtlCol="0">
            <a:spAutoFit/>
          </a:bodyPr>
          <a:lstStyle/>
          <a:p>
            <a:r>
              <a:rPr kumimoji="1" lang="en-US" altLang="ja-JP" dirty="0"/>
              <a:t>1970</a:t>
            </a:r>
            <a:endParaRPr kumimoji="1" lang="ja-JP" altLang="en-US" dirty="0"/>
          </a:p>
        </p:txBody>
      </p:sp>
      <p:sp>
        <p:nvSpPr>
          <p:cNvPr id="18" name="テキスト ボックス 17"/>
          <p:cNvSpPr txBox="1"/>
          <p:nvPr/>
        </p:nvSpPr>
        <p:spPr>
          <a:xfrm>
            <a:off x="7158928" y="1913878"/>
            <a:ext cx="652743" cy="369332"/>
          </a:xfrm>
          <a:prstGeom prst="rect">
            <a:avLst/>
          </a:prstGeom>
          <a:noFill/>
          <a:ln>
            <a:solidFill>
              <a:schemeClr val="accent1">
                <a:shade val="95000"/>
                <a:satMod val="105000"/>
              </a:schemeClr>
            </a:solidFill>
          </a:ln>
        </p:spPr>
        <p:txBody>
          <a:bodyPr wrap="none" rtlCol="0">
            <a:spAutoFit/>
          </a:bodyPr>
          <a:lstStyle/>
          <a:p>
            <a:r>
              <a:rPr kumimoji="1" lang="en-US" altLang="ja-JP" dirty="0"/>
              <a:t>1990</a:t>
            </a:r>
            <a:endParaRPr kumimoji="1" lang="ja-JP" altLang="en-US" dirty="0"/>
          </a:p>
        </p:txBody>
      </p:sp>
      <p:sp>
        <p:nvSpPr>
          <p:cNvPr id="21" name="テキスト ボックス 20"/>
          <p:cNvSpPr txBox="1"/>
          <p:nvPr/>
        </p:nvSpPr>
        <p:spPr>
          <a:xfrm>
            <a:off x="1272318" y="1340768"/>
            <a:ext cx="2126672" cy="369332"/>
          </a:xfrm>
          <a:prstGeom prst="rect">
            <a:avLst/>
          </a:prstGeom>
          <a:noFill/>
        </p:spPr>
        <p:txBody>
          <a:bodyPr wrap="none" rtlCol="0">
            <a:spAutoFit/>
          </a:bodyPr>
          <a:lstStyle/>
          <a:p>
            <a:r>
              <a:rPr lang="en-US" altLang="ja-JP" dirty="0"/>
              <a:t>Classical Approaches</a:t>
            </a:r>
            <a:endParaRPr kumimoji="1" lang="ja-JP" altLang="en-US" dirty="0"/>
          </a:p>
        </p:txBody>
      </p:sp>
      <p:sp>
        <p:nvSpPr>
          <p:cNvPr id="22" name="テキスト ボックス 21"/>
          <p:cNvSpPr txBox="1"/>
          <p:nvPr/>
        </p:nvSpPr>
        <p:spPr>
          <a:xfrm>
            <a:off x="5225327" y="1340768"/>
            <a:ext cx="2755178" cy="369332"/>
          </a:xfrm>
          <a:prstGeom prst="rect">
            <a:avLst/>
          </a:prstGeom>
          <a:noFill/>
        </p:spPr>
        <p:txBody>
          <a:bodyPr wrap="none" rtlCol="0">
            <a:spAutoFit/>
          </a:bodyPr>
          <a:lstStyle/>
          <a:p>
            <a:r>
              <a:rPr lang="en-US" altLang="ja-JP" dirty="0"/>
              <a:t>Contemporary Approaches</a:t>
            </a:r>
            <a:endParaRPr kumimoji="1" lang="ja-JP" altLang="en-US" dirty="0"/>
          </a:p>
        </p:txBody>
      </p:sp>
      <p:sp>
        <p:nvSpPr>
          <p:cNvPr id="23" name="角丸四角形 22"/>
          <p:cNvSpPr/>
          <p:nvPr/>
        </p:nvSpPr>
        <p:spPr>
          <a:xfrm>
            <a:off x="209741" y="2708920"/>
            <a:ext cx="1572892" cy="648072"/>
          </a:xfrm>
          <a:prstGeom prst="roundRect">
            <a:avLst/>
          </a:prstGeom>
          <a:solidFill>
            <a:schemeClr val="accent1">
              <a:alpha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Systematic management</a:t>
            </a:r>
            <a:endParaRPr kumimoji="1" lang="ja-JP" altLang="en-US" sz="1600" dirty="0">
              <a:solidFill>
                <a:schemeClr val="tx1"/>
              </a:solidFill>
            </a:endParaRPr>
          </a:p>
        </p:txBody>
      </p:sp>
      <p:sp>
        <p:nvSpPr>
          <p:cNvPr id="24" name="角丸四角形 23"/>
          <p:cNvSpPr/>
          <p:nvPr/>
        </p:nvSpPr>
        <p:spPr>
          <a:xfrm>
            <a:off x="2007385" y="2708920"/>
            <a:ext cx="1572892" cy="648072"/>
          </a:xfrm>
          <a:prstGeom prst="roundRect">
            <a:avLst/>
          </a:prstGeom>
          <a:solidFill>
            <a:schemeClr val="accent1">
              <a:alpha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Administrative management</a:t>
            </a:r>
            <a:endParaRPr kumimoji="1" lang="ja-JP" altLang="en-US" sz="1600" dirty="0">
              <a:solidFill>
                <a:schemeClr val="tx1"/>
              </a:solidFill>
            </a:endParaRPr>
          </a:p>
        </p:txBody>
      </p:sp>
      <p:sp>
        <p:nvSpPr>
          <p:cNvPr id="25" name="角丸四角形 24"/>
          <p:cNvSpPr/>
          <p:nvPr/>
        </p:nvSpPr>
        <p:spPr>
          <a:xfrm>
            <a:off x="619575" y="3623885"/>
            <a:ext cx="1572892" cy="648072"/>
          </a:xfrm>
          <a:prstGeom prst="roundRect">
            <a:avLst/>
          </a:prstGeom>
          <a:solidFill>
            <a:schemeClr val="accent1">
              <a:alpha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Scientific management</a:t>
            </a:r>
            <a:endParaRPr kumimoji="1" lang="ja-JP" altLang="en-US" sz="1600" dirty="0">
              <a:solidFill>
                <a:schemeClr val="tx1"/>
              </a:solidFill>
            </a:endParaRPr>
          </a:p>
        </p:txBody>
      </p:sp>
      <p:sp>
        <p:nvSpPr>
          <p:cNvPr id="26" name="角丸四角形 25"/>
          <p:cNvSpPr/>
          <p:nvPr/>
        </p:nvSpPr>
        <p:spPr>
          <a:xfrm>
            <a:off x="1549208" y="4919652"/>
            <a:ext cx="1572892" cy="648072"/>
          </a:xfrm>
          <a:prstGeom prst="roundRect">
            <a:avLst/>
          </a:prstGeom>
          <a:solidFill>
            <a:schemeClr val="accent1">
              <a:alpha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Bureaucracy</a:t>
            </a:r>
            <a:endParaRPr kumimoji="1" lang="ja-JP" altLang="en-US" sz="1600" dirty="0">
              <a:solidFill>
                <a:schemeClr val="tx1"/>
              </a:solidFill>
            </a:endParaRPr>
          </a:p>
        </p:txBody>
      </p:sp>
      <p:sp>
        <p:nvSpPr>
          <p:cNvPr id="27" name="角丸四角形 26"/>
          <p:cNvSpPr/>
          <p:nvPr/>
        </p:nvSpPr>
        <p:spPr>
          <a:xfrm>
            <a:off x="3900593" y="2708920"/>
            <a:ext cx="1572892" cy="648072"/>
          </a:xfrm>
          <a:prstGeom prst="roundRect">
            <a:avLst/>
          </a:prstGeom>
          <a:solidFill>
            <a:schemeClr val="accent6">
              <a:lumMod val="40000"/>
              <a:lumOff val="60000"/>
              <a:alpha val="4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Quantitative Management</a:t>
            </a:r>
            <a:endParaRPr kumimoji="1" lang="ja-JP" altLang="en-US" sz="1600" dirty="0">
              <a:solidFill>
                <a:schemeClr val="tx1"/>
              </a:solidFill>
            </a:endParaRPr>
          </a:p>
        </p:txBody>
      </p:sp>
      <p:sp>
        <p:nvSpPr>
          <p:cNvPr id="28" name="角丸四角形 27"/>
          <p:cNvSpPr/>
          <p:nvPr/>
        </p:nvSpPr>
        <p:spPr>
          <a:xfrm>
            <a:off x="2661602" y="3635734"/>
            <a:ext cx="1572892" cy="648072"/>
          </a:xfrm>
          <a:prstGeom prst="roundRect">
            <a:avLst/>
          </a:prstGeom>
          <a:solidFill>
            <a:schemeClr val="accent1">
              <a:alpha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Human relations</a:t>
            </a:r>
            <a:endParaRPr kumimoji="1" lang="ja-JP" altLang="en-US" sz="1600" dirty="0">
              <a:solidFill>
                <a:schemeClr val="tx1"/>
              </a:solidFill>
            </a:endParaRPr>
          </a:p>
        </p:txBody>
      </p:sp>
      <p:sp>
        <p:nvSpPr>
          <p:cNvPr id="29" name="角丸四角形 28"/>
          <p:cNvSpPr/>
          <p:nvPr/>
        </p:nvSpPr>
        <p:spPr>
          <a:xfrm>
            <a:off x="4492854" y="3635734"/>
            <a:ext cx="1572892" cy="648072"/>
          </a:xfrm>
          <a:prstGeom prst="roundRect">
            <a:avLst/>
          </a:prstGeom>
          <a:solidFill>
            <a:schemeClr val="accent6">
              <a:lumMod val="40000"/>
              <a:lumOff val="60000"/>
              <a:alpha val="4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Organizational behavior</a:t>
            </a:r>
            <a:endParaRPr kumimoji="1" lang="ja-JP" altLang="en-US" sz="1600" dirty="0">
              <a:solidFill>
                <a:schemeClr val="tx1"/>
              </a:solidFill>
            </a:endParaRPr>
          </a:p>
        </p:txBody>
      </p:sp>
      <p:sp>
        <p:nvSpPr>
          <p:cNvPr id="30" name="角丸四角形 29"/>
          <p:cNvSpPr/>
          <p:nvPr/>
        </p:nvSpPr>
        <p:spPr>
          <a:xfrm>
            <a:off x="5228743" y="4919652"/>
            <a:ext cx="1572892" cy="648072"/>
          </a:xfrm>
          <a:prstGeom prst="roundRect">
            <a:avLst/>
          </a:prstGeom>
          <a:solidFill>
            <a:schemeClr val="accent6">
              <a:lumMod val="40000"/>
              <a:lumOff val="60000"/>
              <a:alpha val="4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System theory</a:t>
            </a:r>
            <a:endParaRPr kumimoji="1" lang="ja-JP" altLang="en-US" sz="1600" dirty="0">
              <a:solidFill>
                <a:schemeClr val="tx1"/>
              </a:solidFill>
            </a:endParaRPr>
          </a:p>
        </p:txBody>
      </p:sp>
      <p:sp>
        <p:nvSpPr>
          <p:cNvPr id="31" name="角丸四角形 30"/>
          <p:cNvSpPr/>
          <p:nvPr/>
        </p:nvSpPr>
        <p:spPr>
          <a:xfrm>
            <a:off x="6267153" y="3635734"/>
            <a:ext cx="1572892" cy="648072"/>
          </a:xfrm>
          <a:prstGeom prst="roundRect">
            <a:avLst/>
          </a:prstGeom>
          <a:solidFill>
            <a:schemeClr val="accent6">
              <a:lumMod val="40000"/>
              <a:lumOff val="60000"/>
              <a:alpha val="4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Contingency theory</a:t>
            </a:r>
            <a:endParaRPr kumimoji="1" lang="ja-JP" altLang="en-US" sz="1600" dirty="0">
              <a:solidFill>
                <a:schemeClr val="tx1"/>
              </a:solidFill>
            </a:endParaRPr>
          </a:p>
        </p:txBody>
      </p:sp>
      <p:sp>
        <p:nvSpPr>
          <p:cNvPr id="32" name="角丸四角形 31"/>
          <p:cNvSpPr/>
          <p:nvPr/>
        </p:nvSpPr>
        <p:spPr>
          <a:xfrm>
            <a:off x="7236296" y="2708920"/>
            <a:ext cx="1656184" cy="648072"/>
          </a:xfrm>
          <a:prstGeom prst="roundRect">
            <a:avLst/>
          </a:prstGeom>
          <a:solidFill>
            <a:schemeClr val="accent6">
              <a:lumMod val="40000"/>
              <a:lumOff val="60000"/>
              <a:alpha val="4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Current &amp; future revolutions</a:t>
            </a:r>
            <a:endParaRPr kumimoji="1" lang="ja-JP" altLang="en-US" sz="1600" dirty="0">
              <a:solidFill>
                <a:schemeClr val="tx1"/>
              </a:solidFill>
            </a:endParaRPr>
          </a:p>
        </p:txBody>
      </p:sp>
      <p:cxnSp>
        <p:nvCxnSpPr>
          <p:cNvPr id="34" name="直線矢印コネクタ 33"/>
          <p:cNvCxnSpPr/>
          <p:nvPr/>
        </p:nvCxnSpPr>
        <p:spPr>
          <a:xfrm flipV="1">
            <a:off x="539552" y="2286164"/>
            <a:ext cx="0" cy="422756"/>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flipV="1">
            <a:off x="1842592" y="2276874"/>
            <a:ext cx="0" cy="135886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2483768" y="2287111"/>
            <a:ext cx="0" cy="2644766"/>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2699792" y="2276875"/>
            <a:ext cx="0" cy="432045"/>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V="1">
            <a:off x="3779912" y="2281992"/>
            <a:ext cx="0" cy="1363032"/>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V="1">
            <a:off x="4788024" y="2276874"/>
            <a:ext cx="0" cy="422756"/>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stCxn id="29" idx="0"/>
          </p:cNvCxnSpPr>
          <p:nvPr/>
        </p:nvCxnSpPr>
        <p:spPr>
          <a:xfrm flipV="1">
            <a:off x="5279300" y="2287112"/>
            <a:ext cx="12780" cy="1348622"/>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7807132" y="1917779"/>
            <a:ext cx="723275" cy="369332"/>
          </a:xfrm>
          <a:prstGeom prst="rect">
            <a:avLst/>
          </a:prstGeom>
          <a:solidFill>
            <a:schemeClr val="accent6">
              <a:lumMod val="40000"/>
              <a:lumOff val="60000"/>
            </a:schemeClr>
          </a:solidFill>
          <a:ln>
            <a:solidFill>
              <a:schemeClr val="accent1">
                <a:shade val="95000"/>
                <a:satMod val="105000"/>
              </a:schemeClr>
            </a:solidFill>
          </a:ln>
        </p:spPr>
        <p:txBody>
          <a:bodyPr wrap="none" rtlCol="0">
            <a:spAutoFit/>
          </a:bodyPr>
          <a:lstStyle/>
          <a:p>
            <a:r>
              <a:rPr kumimoji="1" lang="en-US" altLang="ja-JP" dirty="0"/>
              <a:t>2000-</a:t>
            </a:r>
            <a:endParaRPr kumimoji="1" lang="ja-JP" altLang="en-US" dirty="0"/>
          </a:p>
        </p:txBody>
      </p:sp>
      <p:cxnSp>
        <p:nvCxnSpPr>
          <p:cNvPr id="56" name="直線矢印コネクタ 55"/>
          <p:cNvCxnSpPr/>
          <p:nvPr/>
        </p:nvCxnSpPr>
        <p:spPr>
          <a:xfrm flipV="1">
            <a:off x="5846925" y="2276874"/>
            <a:ext cx="3273" cy="264277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flipV="1">
            <a:off x="6602916" y="2287112"/>
            <a:ext cx="0" cy="1322382"/>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a:stCxn id="32" idx="0"/>
          </p:cNvCxnSpPr>
          <p:nvPr/>
        </p:nvCxnSpPr>
        <p:spPr>
          <a:xfrm flipH="1" flipV="1">
            <a:off x="8049784" y="2287112"/>
            <a:ext cx="14604" cy="42180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6207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Framework of </a:t>
            </a:r>
            <a:r>
              <a:rPr kumimoji="1" lang="en-US" altLang="ja-JP" dirty="0">
                <a:latin typeface="Times New Roman" panose="02020603050405020304" pitchFamily="18" charset="0"/>
                <a:cs typeface="Times New Roman" panose="02020603050405020304" pitchFamily="18" charset="0"/>
              </a:rPr>
              <a:t>an organization</a:t>
            </a:r>
            <a:endParaRPr kumimoji="1" lang="ja-JP" altLang="en-US" dirty="0">
              <a:latin typeface="Times New Roman" panose="02020603050405020304" pitchFamily="18" charset="0"/>
              <a:cs typeface="Times New Roman" panose="02020603050405020304" pitchFamily="18" charset="0"/>
            </a:endParaRPr>
          </a:p>
        </p:txBody>
      </p:sp>
      <p:cxnSp>
        <p:nvCxnSpPr>
          <p:cNvPr id="13" name="直線矢印コネクタ 12"/>
          <p:cNvCxnSpPr/>
          <p:nvPr/>
        </p:nvCxnSpPr>
        <p:spPr>
          <a:xfrm>
            <a:off x="2483768" y="3861048"/>
            <a:ext cx="936104"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5580112" y="3861048"/>
            <a:ext cx="936104"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7586794" y="4699440"/>
            <a:ext cx="9542" cy="6737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H="1">
            <a:off x="1259632" y="5373216"/>
            <a:ext cx="63367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1259632" y="4712292"/>
            <a:ext cx="0" cy="66092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323527" y="2036647"/>
            <a:ext cx="8428425" cy="369332"/>
          </a:xfrm>
          <a:prstGeom prst="rect">
            <a:avLst/>
          </a:prstGeom>
          <a:noFill/>
          <a:ln>
            <a:solidFill>
              <a:schemeClr val="tx1"/>
            </a:solidFill>
          </a:ln>
        </p:spPr>
        <p:txBody>
          <a:bodyPr wrap="square" rtlCol="0">
            <a:spAutoFit/>
          </a:bodyPr>
          <a:lstStyle/>
          <a:p>
            <a:pPr algn="ctr"/>
            <a:r>
              <a:rPr kumimoji="1" lang="en-US" altLang="ja-JP" dirty="0"/>
              <a:t>External Environment</a:t>
            </a:r>
            <a:endParaRPr kumimoji="1" lang="ja-JP" altLang="en-US" dirty="0"/>
          </a:p>
        </p:txBody>
      </p:sp>
      <p:grpSp>
        <p:nvGrpSpPr>
          <p:cNvPr id="3" name="Group 4"/>
          <p:cNvGrpSpPr>
            <a:grpSpLocks noChangeAspect="1"/>
          </p:cNvGrpSpPr>
          <p:nvPr/>
        </p:nvGrpSpPr>
        <p:grpSpPr bwMode="auto">
          <a:xfrm>
            <a:off x="350838" y="2994025"/>
            <a:ext cx="8440737" cy="1746250"/>
            <a:chOff x="221" y="1886"/>
            <a:chExt cx="5317" cy="1100"/>
          </a:xfrm>
        </p:grpSpPr>
        <p:sp>
          <p:nvSpPr>
            <p:cNvPr id="4" name="AutoShape 3"/>
            <p:cNvSpPr>
              <a:spLocks noChangeAspect="1" noChangeArrowheads="1" noTextEdit="1"/>
            </p:cNvSpPr>
            <p:nvPr/>
          </p:nvSpPr>
          <p:spPr bwMode="auto">
            <a:xfrm>
              <a:off x="221" y="1886"/>
              <a:ext cx="5309" cy="1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 name="Rectangle 5"/>
            <p:cNvSpPr>
              <a:spLocks noChangeArrowheads="1"/>
            </p:cNvSpPr>
            <p:nvPr/>
          </p:nvSpPr>
          <p:spPr bwMode="auto">
            <a:xfrm>
              <a:off x="246" y="2002"/>
              <a:ext cx="1118"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1) Human resources,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Rectangle 6"/>
            <p:cNvSpPr>
              <a:spLocks noChangeArrowheads="1"/>
            </p:cNvSpPr>
            <p:nvPr/>
          </p:nvSpPr>
          <p:spPr bwMode="auto">
            <a:xfrm>
              <a:off x="246" y="2151"/>
              <a:ext cx="1019"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2) Raw materials &amp;</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Rectangle 7"/>
            <p:cNvSpPr>
              <a:spLocks noChangeArrowheads="1"/>
            </p:cNvSpPr>
            <p:nvPr/>
          </p:nvSpPr>
          <p:spPr bwMode="auto">
            <a:xfrm>
              <a:off x="246" y="2300"/>
              <a:ext cx="608"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equipment,</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8"/>
            <p:cNvSpPr>
              <a:spLocks noChangeArrowheads="1"/>
            </p:cNvSpPr>
            <p:nvPr/>
          </p:nvSpPr>
          <p:spPr bwMode="auto">
            <a:xfrm>
              <a:off x="246" y="2449"/>
              <a:ext cx="1208"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3) Financial resources,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 name="Rectangle 9"/>
            <p:cNvSpPr>
              <a:spLocks noChangeArrowheads="1"/>
            </p:cNvSpPr>
            <p:nvPr/>
          </p:nvSpPr>
          <p:spPr bwMode="auto">
            <a:xfrm>
              <a:off x="246" y="2597"/>
              <a:ext cx="100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4) </a:t>
              </a:r>
              <a:r>
                <a:rPr kumimoji="1" lang="en-US"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Information</a:t>
              </a: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and</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Rectangle 10"/>
            <p:cNvSpPr>
              <a:spLocks noChangeArrowheads="1"/>
            </p:cNvSpPr>
            <p:nvPr/>
          </p:nvSpPr>
          <p:spPr bwMode="auto">
            <a:xfrm>
              <a:off x="246" y="2746"/>
              <a:ext cx="436"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5) Time</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 name="Rectangle 11"/>
            <p:cNvSpPr>
              <a:spLocks noChangeArrowheads="1"/>
            </p:cNvSpPr>
            <p:nvPr/>
          </p:nvSpPr>
          <p:spPr bwMode="auto">
            <a:xfrm>
              <a:off x="2489" y="2300"/>
              <a:ext cx="731"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1"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Organization:</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Rectangle 12"/>
            <p:cNvSpPr>
              <a:spLocks noChangeArrowheads="1"/>
            </p:cNvSpPr>
            <p:nvPr/>
          </p:nvSpPr>
          <p:spPr bwMode="auto">
            <a:xfrm>
              <a:off x="2251" y="2449"/>
              <a:ext cx="128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Transfoｒmation process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Rectangle 13"/>
            <p:cNvSpPr>
              <a:spLocks noChangeArrowheads="1"/>
            </p:cNvSpPr>
            <p:nvPr/>
          </p:nvSpPr>
          <p:spPr bwMode="auto">
            <a:xfrm>
              <a:off x="4371" y="2374"/>
              <a:ext cx="96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Goods</a:t>
              </a:r>
              <a:r>
                <a:rPr kumimoji="1" lang="ja-JP" altLang="ja-JP" sz="1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&amp; Services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 name="Rectangle 14"/>
            <p:cNvSpPr>
              <a:spLocks noChangeArrowheads="1"/>
            </p:cNvSpPr>
            <p:nvPr/>
          </p:nvSpPr>
          <p:spPr bwMode="auto">
            <a:xfrm>
              <a:off x="221" y="1886"/>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19" name="Line 15"/>
            <p:cNvSpPr>
              <a:spLocks noChangeShapeType="1"/>
            </p:cNvSpPr>
            <p:nvPr/>
          </p:nvSpPr>
          <p:spPr bwMode="auto">
            <a:xfrm>
              <a:off x="229" y="1886"/>
              <a:ext cx="137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0" name="Rectangle 16"/>
            <p:cNvSpPr>
              <a:spLocks noChangeArrowheads="1"/>
            </p:cNvSpPr>
            <p:nvPr/>
          </p:nvSpPr>
          <p:spPr bwMode="auto">
            <a:xfrm>
              <a:off x="229" y="1886"/>
              <a:ext cx="137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2" name="Rectangle 17"/>
            <p:cNvSpPr>
              <a:spLocks noChangeArrowheads="1"/>
            </p:cNvSpPr>
            <p:nvPr/>
          </p:nvSpPr>
          <p:spPr bwMode="auto">
            <a:xfrm>
              <a:off x="1593" y="1886"/>
              <a:ext cx="9"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3" name="Line 18"/>
            <p:cNvSpPr>
              <a:spLocks noChangeShapeType="1"/>
            </p:cNvSpPr>
            <p:nvPr/>
          </p:nvSpPr>
          <p:spPr bwMode="auto">
            <a:xfrm>
              <a:off x="1602" y="1886"/>
              <a:ext cx="583"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4" name="Rectangle 19"/>
            <p:cNvSpPr>
              <a:spLocks noChangeArrowheads="1"/>
            </p:cNvSpPr>
            <p:nvPr/>
          </p:nvSpPr>
          <p:spPr bwMode="auto">
            <a:xfrm>
              <a:off x="1602" y="1886"/>
              <a:ext cx="583"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5" name="Rectangle 20"/>
            <p:cNvSpPr>
              <a:spLocks noChangeArrowheads="1"/>
            </p:cNvSpPr>
            <p:nvPr/>
          </p:nvSpPr>
          <p:spPr bwMode="auto">
            <a:xfrm>
              <a:off x="2185" y="1886"/>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8" name="Line 21"/>
            <p:cNvSpPr>
              <a:spLocks noChangeShapeType="1"/>
            </p:cNvSpPr>
            <p:nvPr/>
          </p:nvSpPr>
          <p:spPr bwMode="auto">
            <a:xfrm>
              <a:off x="2193" y="1886"/>
              <a:ext cx="137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29" name="Rectangle 22"/>
            <p:cNvSpPr>
              <a:spLocks noChangeArrowheads="1"/>
            </p:cNvSpPr>
            <p:nvPr/>
          </p:nvSpPr>
          <p:spPr bwMode="auto">
            <a:xfrm>
              <a:off x="2193" y="1886"/>
              <a:ext cx="137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0" name="Rectangle 23"/>
            <p:cNvSpPr>
              <a:spLocks noChangeArrowheads="1"/>
            </p:cNvSpPr>
            <p:nvPr/>
          </p:nvSpPr>
          <p:spPr bwMode="auto">
            <a:xfrm>
              <a:off x="3558" y="1886"/>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1" name="Line 24"/>
            <p:cNvSpPr>
              <a:spLocks noChangeShapeType="1"/>
            </p:cNvSpPr>
            <p:nvPr/>
          </p:nvSpPr>
          <p:spPr bwMode="auto">
            <a:xfrm>
              <a:off x="3566" y="1886"/>
              <a:ext cx="583"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2" name="Rectangle 25"/>
            <p:cNvSpPr>
              <a:spLocks noChangeArrowheads="1"/>
            </p:cNvSpPr>
            <p:nvPr/>
          </p:nvSpPr>
          <p:spPr bwMode="auto">
            <a:xfrm>
              <a:off x="3566" y="1886"/>
              <a:ext cx="583"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3" name="Rectangle 26"/>
            <p:cNvSpPr>
              <a:spLocks noChangeArrowheads="1"/>
            </p:cNvSpPr>
            <p:nvPr/>
          </p:nvSpPr>
          <p:spPr bwMode="auto">
            <a:xfrm>
              <a:off x="4149" y="1886"/>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4" name="Line 27"/>
            <p:cNvSpPr>
              <a:spLocks noChangeShapeType="1"/>
            </p:cNvSpPr>
            <p:nvPr/>
          </p:nvSpPr>
          <p:spPr bwMode="auto">
            <a:xfrm>
              <a:off x="4157" y="1886"/>
              <a:ext cx="137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5" name="Rectangle 28"/>
            <p:cNvSpPr>
              <a:spLocks noChangeArrowheads="1"/>
            </p:cNvSpPr>
            <p:nvPr/>
          </p:nvSpPr>
          <p:spPr bwMode="auto">
            <a:xfrm>
              <a:off x="4157" y="1886"/>
              <a:ext cx="137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 name="Rectangle 29"/>
            <p:cNvSpPr>
              <a:spLocks noChangeArrowheads="1"/>
            </p:cNvSpPr>
            <p:nvPr/>
          </p:nvSpPr>
          <p:spPr bwMode="auto">
            <a:xfrm>
              <a:off x="5522" y="1886"/>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 name="Line 30"/>
            <p:cNvSpPr>
              <a:spLocks noChangeShapeType="1"/>
            </p:cNvSpPr>
            <p:nvPr/>
          </p:nvSpPr>
          <p:spPr bwMode="auto">
            <a:xfrm>
              <a:off x="221" y="1886"/>
              <a:ext cx="0" cy="109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 name="Rectangle 31"/>
            <p:cNvSpPr>
              <a:spLocks noChangeArrowheads="1"/>
            </p:cNvSpPr>
            <p:nvPr/>
          </p:nvSpPr>
          <p:spPr bwMode="auto">
            <a:xfrm>
              <a:off x="221" y="1886"/>
              <a:ext cx="8" cy="109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9" name="Line 32"/>
            <p:cNvSpPr>
              <a:spLocks noChangeShapeType="1"/>
            </p:cNvSpPr>
            <p:nvPr/>
          </p:nvSpPr>
          <p:spPr bwMode="auto">
            <a:xfrm>
              <a:off x="229" y="2970"/>
              <a:ext cx="137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0" name="Rectangle 33"/>
            <p:cNvSpPr>
              <a:spLocks noChangeArrowheads="1"/>
            </p:cNvSpPr>
            <p:nvPr/>
          </p:nvSpPr>
          <p:spPr bwMode="auto">
            <a:xfrm>
              <a:off x="229" y="2970"/>
              <a:ext cx="137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1" name="Line 34"/>
            <p:cNvSpPr>
              <a:spLocks noChangeShapeType="1"/>
            </p:cNvSpPr>
            <p:nvPr/>
          </p:nvSpPr>
          <p:spPr bwMode="auto">
            <a:xfrm>
              <a:off x="1593" y="1894"/>
              <a:ext cx="0" cy="108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2" name="Rectangle 35"/>
            <p:cNvSpPr>
              <a:spLocks noChangeArrowheads="1"/>
            </p:cNvSpPr>
            <p:nvPr/>
          </p:nvSpPr>
          <p:spPr bwMode="auto">
            <a:xfrm>
              <a:off x="1593" y="1894"/>
              <a:ext cx="9" cy="10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3" name="Line 36"/>
            <p:cNvSpPr>
              <a:spLocks noChangeShapeType="1"/>
            </p:cNvSpPr>
            <p:nvPr/>
          </p:nvSpPr>
          <p:spPr bwMode="auto">
            <a:xfrm>
              <a:off x="1602" y="2970"/>
              <a:ext cx="583"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4" name="Rectangle 37"/>
            <p:cNvSpPr>
              <a:spLocks noChangeArrowheads="1"/>
            </p:cNvSpPr>
            <p:nvPr/>
          </p:nvSpPr>
          <p:spPr bwMode="auto">
            <a:xfrm>
              <a:off x="1602" y="2970"/>
              <a:ext cx="583"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5" name="Line 38"/>
            <p:cNvSpPr>
              <a:spLocks noChangeShapeType="1"/>
            </p:cNvSpPr>
            <p:nvPr/>
          </p:nvSpPr>
          <p:spPr bwMode="auto">
            <a:xfrm>
              <a:off x="2185" y="1886"/>
              <a:ext cx="0" cy="109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6" name="Rectangle 39"/>
            <p:cNvSpPr>
              <a:spLocks noChangeArrowheads="1"/>
            </p:cNvSpPr>
            <p:nvPr/>
          </p:nvSpPr>
          <p:spPr bwMode="auto">
            <a:xfrm>
              <a:off x="2185" y="1886"/>
              <a:ext cx="8" cy="109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7" name="Line 40"/>
            <p:cNvSpPr>
              <a:spLocks noChangeShapeType="1"/>
            </p:cNvSpPr>
            <p:nvPr/>
          </p:nvSpPr>
          <p:spPr bwMode="auto">
            <a:xfrm>
              <a:off x="2193" y="2970"/>
              <a:ext cx="137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8" name="Rectangle 41"/>
            <p:cNvSpPr>
              <a:spLocks noChangeArrowheads="1"/>
            </p:cNvSpPr>
            <p:nvPr/>
          </p:nvSpPr>
          <p:spPr bwMode="auto">
            <a:xfrm>
              <a:off x="2193" y="2970"/>
              <a:ext cx="137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9" name="Line 42"/>
            <p:cNvSpPr>
              <a:spLocks noChangeShapeType="1"/>
            </p:cNvSpPr>
            <p:nvPr/>
          </p:nvSpPr>
          <p:spPr bwMode="auto">
            <a:xfrm>
              <a:off x="3558" y="1894"/>
              <a:ext cx="0" cy="108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0" name="Rectangle 43"/>
            <p:cNvSpPr>
              <a:spLocks noChangeArrowheads="1"/>
            </p:cNvSpPr>
            <p:nvPr/>
          </p:nvSpPr>
          <p:spPr bwMode="auto">
            <a:xfrm>
              <a:off x="3558" y="1894"/>
              <a:ext cx="8" cy="10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1" name="Line 44"/>
            <p:cNvSpPr>
              <a:spLocks noChangeShapeType="1"/>
            </p:cNvSpPr>
            <p:nvPr/>
          </p:nvSpPr>
          <p:spPr bwMode="auto">
            <a:xfrm>
              <a:off x="3566" y="2970"/>
              <a:ext cx="583"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2" name="Rectangle 45"/>
            <p:cNvSpPr>
              <a:spLocks noChangeArrowheads="1"/>
            </p:cNvSpPr>
            <p:nvPr/>
          </p:nvSpPr>
          <p:spPr bwMode="auto">
            <a:xfrm>
              <a:off x="3566" y="2970"/>
              <a:ext cx="583"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3" name="Line 46"/>
            <p:cNvSpPr>
              <a:spLocks noChangeShapeType="1"/>
            </p:cNvSpPr>
            <p:nvPr/>
          </p:nvSpPr>
          <p:spPr bwMode="auto">
            <a:xfrm>
              <a:off x="4149" y="1886"/>
              <a:ext cx="0" cy="109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4" name="Rectangle 47"/>
            <p:cNvSpPr>
              <a:spLocks noChangeArrowheads="1"/>
            </p:cNvSpPr>
            <p:nvPr/>
          </p:nvSpPr>
          <p:spPr bwMode="auto">
            <a:xfrm>
              <a:off x="4149" y="1886"/>
              <a:ext cx="8" cy="109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5" name="Line 48"/>
            <p:cNvSpPr>
              <a:spLocks noChangeShapeType="1"/>
            </p:cNvSpPr>
            <p:nvPr/>
          </p:nvSpPr>
          <p:spPr bwMode="auto">
            <a:xfrm>
              <a:off x="4157" y="2970"/>
              <a:ext cx="137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6" name="Rectangle 49"/>
            <p:cNvSpPr>
              <a:spLocks noChangeArrowheads="1"/>
            </p:cNvSpPr>
            <p:nvPr/>
          </p:nvSpPr>
          <p:spPr bwMode="auto">
            <a:xfrm>
              <a:off x="4157" y="2970"/>
              <a:ext cx="137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7" name="Line 50"/>
            <p:cNvSpPr>
              <a:spLocks noChangeShapeType="1"/>
            </p:cNvSpPr>
            <p:nvPr/>
          </p:nvSpPr>
          <p:spPr bwMode="auto">
            <a:xfrm>
              <a:off x="5522" y="1894"/>
              <a:ext cx="0" cy="108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8" name="Rectangle 51"/>
            <p:cNvSpPr>
              <a:spLocks noChangeArrowheads="1"/>
            </p:cNvSpPr>
            <p:nvPr/>
          </p:nvSpPr>
          <p:spPr bwMode="auto">
            <a:xfrm>
              <a:off x="5522" y="1894"/>
              <a:ext cx="8" cy="10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9" name="Line 52"/>
            <p:cNvSpPr>
              <a:spLocks noChangeShapeType="1"/>
            </p:cNvSpPr>
            <p:nvPr/>
          </p:nvSpPr>
          <p:spPr bwMode="auto">
            <a:xfrm>
              <a:off x="221" y="297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0" name="Rectangle 53"/>
            <p:cNvSpPr>
              <a:spLocks noChangeArrowheads="1"/>
            </p:cNvSpPr>
            <p:nvPr/>
          </p:nvSpPr>
          <p:spPr bwMode="auto">
            <a:xfrm>
              <a:off x="221" y="2978"/>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1" name="Line 54"/>
            <p:cNvSpPr>
              <a:spLocks noChangeShapeType="1"/>
            </p:cNvSpPr>
            <p:nvPr/>
          </p:nvSpPr>
          <p:spPr bwMode="auto">
            <a:xfrm>
              <a:off x="1593" y="297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2" name="Rectangle 55"/>
            <p:cNvSpPr>
              <a:spLocks noChangeArrowheads="1"/>
            </p:cNvSpPr>
            <p:nvPr/>
          </p:nvSpPr>
          <p:spPr bwMode="auto">
            <a:xfrm>
              <a:off x="1593" y="2978"/>
              <a:ext cx="9"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3" name="Line 56"/>
            <p:cNvSpPr>
              <a:spLocks noChangeShapeType="1"/>
            </p:cNvSpPr>
            <p:nvPr/>
          </p:nvSpPr>
          <p:spPr bwMode="auto">
            <a:xfrm>
              <a:off x="2185" y="297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4" name="Rectangle 57"/>
            <p:cNvSpPr>
              <a:spLocks noChangeArrowheads="1"/>
            </p:cNvSpPr>
            <p:nvPr/>
          </p:nvSpPr>
          <p:spPr bwMode="auto">
            <a:xfrm>
              <a:off x="2185" y="2978"/>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5" name="Line 58"/>
            <p:cNvSpPr>
              <a:spLocks noChangeShapeType="1"/>
            </p:cNvSpPr>
            <p:nvPr/>
          </p:nvSpPr>
          <p:spPr bwMode="auto">
            <a:xfrm>
              <a:off x="3558" y="297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6" name="Rectangle 59"/>
            <p:cNvSpPr>
              <a:spLocks noChangeArrowheads="1"/>
            </p:cNvSpPr>
            <p:nvPr/>
          </p:nvSpPr>
          <p:spPr bwMode="auto">
            <a:xfrm>
              <a:off x="3558" y="2978"/>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7" name="Line 60"/>
            <p:cNvSpPr>
              <a:spLocks noChangeShapeType="1"/>
            </p:cNvSpPr>
            <p:nvPr/>
          </p:nvSpPr>
          <p:spPr bwMode="auto">
            <a:xfrm>
              <a:off x="4149" y="297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8" name="Rectangle 61"/>
            <p:cNvSpPr>
              <a:spLocks noChangeArrowheads="1"/>
            </p:cNvSpPr>
            <p:nvPr/>
          </p:nvSpPr>
          <p:spPr bwMode="auto">
            <a:xfrm>
              <a:off x="4149" y="2978"/>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9" name="Line 62"/>
            <p:cNvSpPr>
              <a:spLocks noChangeShapeType="1"/>
            </p:cNvSpPr>
            <p:nvPr/>
          </p:nvSpPr>
          <p:spPr bwMode="auto">
            <a:xfrm>
              <a:off x="5522" y="297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70" name="Rectangle 63"/>
            <p:cNvSpPr>
              <a:spLocks noChangeArrowheads="1"/>
            </p:cNvSpPr>
            <p:nvPr/>
          </p:nvSpPr>
          <p:spPr bwMode="auto">
            <a:xfrm>
              <a:off x="5522" y="2978"/>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71" name="Line 64"/>
            <p:cNvSpPr>
              <a:spLocks noChangeShapeType="1"/>
            </p:cNvSpPr>
            <p:nvPr/>
          </p:nvSpPr>
          <p:spPr bwMode="auto">
            <a:xfrm>
              <a:off x="5530" y="18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72" name="Rectangle 65"/>
            <p:cNvSpPr>
              <a:spLocks noChangeArrowheads="1"/>
            </p:cNvSpPr>
            <p:nvPr/>
          </p:nvSpPr>
          <p:spPr bwMode="auto">
            <a:xfrm>
              <a:off x="5530" y="1886"/>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73" name="Line 66"/>
            <p:cNvSpPr>
              <a:spLocks noChangeShapeType="1"/>
            </p:cNvSpPr>
            <p:nvPr/>
          </p:nvSpPr>
          <p:spPr bwMode="auto">
            <a:xfrm>
              <a:off x="5530" y="297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74" name="Rectangle 67"/>
            <p:cNvSpPr>
              <a:spLocks noChangeArrowheads="1"/>
            </p:cNvSpPr>
            <p:nvPr/>
          </p:nvSpPr>
          <p:spPr bwMode="auto">
            <a:xfrm>
              <a:off x="5530" y="2970"/>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grpSp>
    </p:spTree>
    <p:extLst>
      <p:ext uri="{BB962C8B-B14F-4D97-AF65-F5344CB8AC3E}">
        <p14:creationId xmlns:p14="http://schemas.microsoft.com/office/powerpoint/2010/main" val="59982911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968</TotalTime>
  <Words>2790</Words>
  <Application>Microsoft Office PowerPoint</Application>
  <PresentationFormat>画面に合わせる (4:3)</PresentationFormat>
  <Paragraphs>333</Paragraphs>
  <Slides>44</Slides>
  <Notes>5</Notes>
  <HiddenSlides>1</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44</vt:i4>
      </vt:variant>
    </vt:vector>
  </HeadingPairs>
  <TitlesOfParts>
    <vt:vector size="54" baseType="lpstr">
      <vt:lpstr>ＭＳ Ｐゴシック</vt:lpstr>
      <vt:lpstr>ＭＳ 明朝</vt:lpstr>
      <vt:lpstr>游ゴシック</vt:lpstr>
      <vt:lpstr>Arial</vt:lpstr>
      <vt:lpstr>Arial Narrow</vt:lpstr>
      <vt:lpstr>Calibri</vt:lpstr>
      <vt:lpstr>Calibri Light</vt:lpstr>
      <vt:lpstr>Times New Roman</vt:lpstr>
      <vt:lpstr>Wingdings</vt:lpstr>
      <vt:lpstr>Office テーマ</vt:lpstr>
      <vt:lpstr>The MOT and Venture Business</vt:lpstr>
      <vt:lpstr>Schedule </vt:lpstr>
      <vt:lpstr>Topic 2 The Evolution of Management</vt:lpstr>
      <vt:lpstr>Agenda</vt:lpstr>
      <vt:lpstr>1. The Industrial Revolution</vt:lpstr>
      <vt:lpstr>PowerPoint プレゼンテーション</vt:lpstr>
      <vt:lpstr>PowerPoint プレゼンテーション</vt:lpstr>
      <vt:lpstr>2. The Evaluation of Management Thought</vt:lpstr>
      <vt:lpstr>Framework of an organization</vt:lpstr>
      <vt:lpstr>The Evolution of Management Thought</vt:lpstr>
      <vt:lpstr>Classical Approaches: from the mid-19th century through the early 1950s</vt:lpstr>
      <vt:lpstr>1) Systematic management</vt:lpstr>
      <vt:lpstr>1) Systematic management</vt:lpstr>
      <vt:lpstr>1) Systematic management</vt:lpstr>
      <vt:lpstr>1) Scientific management</vt:lpstr>
      <vt:lpstr>2) Scientific management</vt:lpstr>
      <vt:lpstr>2) Scientific management</vt:lpstr>
      <vt:lpstr>3) Bureaucracy</vt:lpstr>
      <vt:lpstr>3) Bureaucracy</vt:lpstr>
      <vt:lpstr>4) Administrative management</vt:lpstr>
      <vt:lpstr>4) Administrative management</vt:lpstr>
      <vt:lpstr>Administrative management: Principles of management</vt:lpstr>
      <vt:lpstr>Administrative management: Principles of management</vt:lpstr>
      <vt:lpstr>Administrative management: Principles of management</vt:lpstr>
      <vt:lpstr>Administrative management: Principles of management</vt:lpstr>
      <vt:lpstr>5) Human relations</vt:lpstr>
      <vt:lpstr>5) Human relations</vt:lpstr>
      <vt:lpstr>5) Human relations</vt:lpstr>
      <vt:lpstr>The Evolution of Management Thought</vt:lpstr>
      <vt:lpstr>Contemporary Approaches</vt:lpstr>
      <vt:lpstr>1) Quantitative management</vt:lpstr>
      <vt:lpstr>1) Quantitative management</vt:lpstr>
      <vt:lpstr>1) Quantitative management</vt:lpstr>
      <vt:lpstr>2) Organizational behavior</vt:lpstr>
      <vt:lpstr>2) Organizational behavior</vt:lpstr>
      <vt:lpstr>2) Organizational behavior</vt:lpstr>
      <vt:lpstr>2) Organizational behavior</vt:lpstr>
      <vt:lpstr>3) System theory</vt:lpstr>
      <vt:lpstr>Open-system Perspective of an organization</vt:lpstr>
      <vt:lpstr>3) System theory</vt:lpstr>
      <vt:lpstr>4) Contingency perspective</vt:lpstr>
      <vt:lpstr>4) Contingency perspective</vt:lpstr>
      <vt:lpstr>An eye on the future</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 and Venture Business</dc:title>
  <dc:creator>itotakao</dc:creator>
  <cp:lastModifiedBy>伊藤　孝夫</cp:lastModifiedBy>
  <cp:revision>131</cp:revision>
  <cp:lastPrinted>2017-06-11T05:36:53Z</cp:lastPrinted>
  <dcterms:created xsi:type="dcterms:W3CDTF">2009-10-22T07:47:52Z</dcterms:created>
  <dcterms:modified xsi:type="dcterms:W3CDTF">2023-09-07T02:45:08Z</dcterms:modified>
</cp:coreProperties>
</file>