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Lst>
  <p:notesMasterIdLst>
    <p:notesMasterId r:id="rId50"/>
  </p:notesMasterIdLst>
  <p:handoutMasterIdLst>
    <p:handoutMasterId r:id="rId51"/>
  </p:handoutMasterIdLst>
  <p:sldIdLst>
    <p:sldId id="486" r:id="rId2"/>
    <p:sldId id="487" r:id="rId3"/>
    <p:sldId id="298" r:id="rId4"/>
    <p:sldId id="484" r:id="rId5"/>
    <p:sldId id="458" r:id="rId6"/>
    <p:sldId id="414" r:id="rId7"/>
    <p:sldId id="459" r:id="rId8"/>
    <p:sldId id="460" r:id="rId9"/>
    <p:sldId id="461" r:id="rId10"/>
    <p:sldId id="462" r:id="rId11"/>
    <p:sldId id="463" r:id="rId12"/>
    <p:sldId id="464" r:id="rId13"/>
    <p:sldId id="465" r:id="rId14"/>
    <p:sldId id="466" r:id="rId15"/>
    <p:sldId id="467" r:id="rId16"/>
    <p:sldId id="479" r:id="rId17"/>
    <p:sldId id="421" r:id="rId18"/>
    <p:sldId id="422" r:id="rId19"/>
    <p:sldId id="423" r:id="rId20"/>
    <p:sldId id="424" r:id="rId21"/>
    <p:sldId id="425" r:id="rId22"/>
    <p:sldId id="426" r:id="rId23"/>
    <p:sldId id="468" r:id="rId24"/>
    <p:sldId id="469" r:id="rId25"/>
    <p:sldId id="470" r:id="rId26"/>
    <p:sldId id="477" r:id="rId27"/>
    <p:sldId id="478" r:id="rId28"/>
    <p:sldId id="471" r:id="rId29"/>
    <p:sldId id="472" r:id="rId30"/>
    <p:sldId id="473" r:id="rId31"/>
    <p:sldId id="474" r:id="rId32"/>
    <p:sldId id="475" r:id="rId33"/>
    <p:sldId id="480" r:id="rId34"/>
    <p:sldId id="440" r:id="rId35"/>
    <p:sldId id="431" r:id="rId36"/>
    <p:sldId id="432" r:id="rId37"/>
    <p:sldId id="433" r:id="rId38"/>
    <p:sldId id="434" r:id="rId39"/>
    <p:sldId id="435" r:id="rId40"/>
    <p:sldId id="436" r:id="rId41"/>
    <p:sldId id="437" r:id="rId42"/>
    <p:sldId id="438" r:id="rId43"/>
    <p:sldId id="481" r:id="rId44"/>
    <p:sldId id="441" r:id="rId45"/>
    <p:sldId id="442" r:id="rId46"/>
    <p:sldId id="444" r:id="rId47"/>
    <p:sldId id="443" r:id="rId48"/>
    <p:sldId id="289" r:id="rId49"/>
  </p:sldIdLst>
  <p:sldSz cx="9144000" cy="6858000" type="screen4x3"/>
  <p:notesSz cx="6805613" cy="9939338"/>
  <p:defaultTextStyle>
    <a:defPPr>
      <a:defRPr lang="ja-JP"/>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77419" autoAdjust="0"/>
  </p:normalViewPr>
  <p:slideViewPr>
    <p:cSldViewPr>
      <p:cViewPr varScale="1">
        <p:scale>
          <a:sx n="86" d="100"/>
          <a:sy n="86" d="100"/>
        </p:scale>
        <p:origin x="2334" y="90"/>
      </p:cViewPr>
      <p:guideLst>
        <p:guide orient="horz" pos="2160"/>
        <p:guide pos="2880"/>
      </p:guideLst>
    </p:cSldViewPr>
  </p:slideViewPr>
  <p:outlineViewPr>
    <p:cViewPr>
      <p:scale>
        <a:sx n="33" d="100"/>
        <a:sy n="33" d="100"/>
      </p:scale>
      <p:origin x="0" y="-1164"/>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81" d="100"/>
          <a:sy n="81" d="100"/>
        </p:scale>
        <p:origin x="4890"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伊藤　孝夫" userId="7223191e-6c99-4ba4-b4dc-210160b35a3d" providerId="ADAL" clId="{B57498BE-C905-45D3-9784-0F58EFAAEE69}"/>
    <pc:docChg chg="delSld">
      <pc:chgData name="伊藤　孝夫" userId="7223191e-6c99-4ba4-b4dc-210160b35a3d" providerId="ADAL" clId="{B57498BE-C905-45D3-9784-0F58EFAAEE69}" dt="2022-10-19T05:09:36.082" v="0" actId="2696"/>
      <pc:docMkLst>
        <pc:docMk/>
      </pc:docMkLst>
      <pc:sldChg chg="del">
        <pc:chgData name="伊藤　孝夫" userId="7223191e-6c99-4ba4-b4dc-210160b35a3d" providerId="ADAL" clId="{B57498BE-C905-45D3-9784-0F58EFAAEE69}" dt="2022-10-19T05:09:36.082" v="0" actId="2696"/>
        <pc:sldMkLst>
          <pc:docMk/>
          <pc:sldMk cId="4042959562" sldId="485"/>
        </pc:sldMkLst>
      </pc:sldChg>
    </pc:docChg>
  </pc:docChgLst>
  <pc:docChgLst>
    <pc:chgData name="伊藤　孝夫" userId="7223191e-6c99-4ba4-b4dc-210160b35a3d" providerId="ADAL" clId="{9F3A14C0-061F-406E-809B-F274590ACB15}"/>
    <pc:docChg chg="undo custSel modSld">
      <pc:chgData name="伊藤　孝夫" userId="7223191e-6c99-4ba4-b4dc-210160b35a3d" providerId="ADAL" clId="{9F3A14C0-061F-406E-809B-F274590ACB15}" dt="2023-09-07T02:47:36.992" v="16" actId="14100"/>
      <pc:docMkLst>
        <pc:docMk/>
      </pc:docMkLst>
      <pc:sldChg chg="modSp mod">
        <pc:chgData name="伊藤　孝夫" userId="7223191e-6c99-4ba4-b4dc-210160b35a3d" providerId="ADAL" clId="{9F3A14C0-061F-406E-809B-F274590ACB15}" dt="2023-09-07T02:46:43.328" v="5" actId="14100"/>
        <pc:sldMkLst>
          <pc:docMk/>
          <pc:sldMk cId="4019198494" sldId="472"/>
        </pc:sldMkLst>
        <pc:spChg chg="mod">
          <ac:chgData name="伊藤　孝夫" userId="7223191e-6c99-4ba4-b4dc-210160b35a3d" providerId="ADAL" clId="{9F3A14C0-061F-406E-809B-F274590ACB15}" dt="2023-09-07T02:46:43.328" v="5" actId="14100"/>
          <ac:spMkLst>
            <pc:docMk/>
            <pc:sldMk cId="4019198494" sldId="472"/>
            <ac:spMk id="27650" creationId="{00000000-0000-0000-0000-000000000000}"/>
          </ac:spMkLst>
        </pc:spChg>
      </pc:sldChg>
      <pc:sldChg chg="modSp mod">
        <pc:chgData name="伊藤　孝夫" userId="7223191e-6c99-4ba4-b4dc-210160b35a3d" providerId="ADAL" clId="{9F3A14C0-061F-406E-809B-F274590ACB15}" dt="2023-09-07T02:47:03.616" v="10" actId="14100"/>
        <pc:sldMkLst>
          <pc:docMk/>
          <pc:sldMk cId="1176515363" sldId="473"/>
        </pc:sldMkLst>
        <pc:spChg chg="mod">
          <ac:chgData name="伊藤　孝夫" userId="7223191e-6c99-4ba4-b4dc-210160b35a3d" providerId="ADAL" clId="{9F3A14C0-061F-406E-809B-F274590ACB15}" dt="2023-09-07T02:47:03.616" v="10" actId="14100"/>
          <ac:spMkLst>
            <pc:docMk/>
            <pc:sldMk cId="1176515363" sldId="473"/>
            <ac:spMk id="28674" creationId="{00000000-0000-0000-0000-000000000000}"/>
          </ac:spMkLst>
        </pc:spChg>
      </pc:sldChg>
      <pc:sldChg chg="modSp mod">
        <pc:chgData name="伊藤　孝夫" userId="7223191e-6c99-4ba4-b4dc-210160b35a3d" providerId="ADAL" clId="{9F3A14C0-061F-406E-809B-F274590ACB15}" dt="2023-09-07T02:47:22.336" v="13" actId="14100"/>
        <pc:sldMkLst>
          <pc:docMk/>
          <pc:sldMk cId="3399488891" sldId="474"/>
        </pc:sldMkLst>
        <pc:spChg chg="mod">
          <ac:chgData name="伊藤　孝夫" userId="7223191e-6c99-4ba4-b4dc-210160b35a3d" providerId="ADAL" clId="{9F3A14C0-061F-406E-809B-F274590ACB15}" dt="2023-09-07T02:47:22.336" v="13" actId="14100"/>
          <ac:spMkLst>
            <pc:docMk/>
            <pc:sldMk cId="3399488891" sldId="474"/>
            <ac:spMk id="29698" creationId="{00000000-0000-0000-0000-000000000000}"/>
          </ac:spMkLst>
        </pc:spChg>
      </pc:sldChg>
      <pc:sldChg chg="modSp mod">
        <pc:chgData name="伊藤　孝夫" userId="7223191e-6c99-4ba4-b4dc-210160b35a3d" providerId="ADAL" clId="{9F3A14C0-061F-406E-809B-F274590ACB15}" dt="2023-09-07T02:47:36.992" v="16" actId="14100"/>
        <pc:sldMkLst>
          <pc:docMk/>
          <pc:sldMk cId="2706646289" sldId="475"/>
        </pc:sldMkLst>
        <pc:spChg chg="mod">
          <ac:chgData name="伊藤　孝夫" userId="7223191e-6c99-4ba4-b4dc-210160b35a3d" providerId="ADAL" clId="{9F3A14C0-061F-406E-809B-F274590ACB15}" dt="2023-09-07T02:47:36.992" v="16" actId="14100"/>
          <ac:spMkLst>
            <pc:docMk/>
            <pc:sldMk cId="2706646289" sldId="475"/>
            <ac:spMk id="30722" creationId="{00000000-0000-0000-0000-000000000000}"/>
          </ac:spMkLst>
        </pc:spChg>
      </pc:sldChg>
    </pc:docChg>
  </pc:docChgLst>
  <pc:docChgLst>
    <pc:chgData name="伊藤　孝夫" userId="7223191e-6c99-4ba4-b4dc-210160b35a3d" providerId="ADAL" clId="{364CD88A-1B9E-47F5-A30E-94429B80785F}"/>
    <pc:docChg chg="delSld">
      <pc:chgData name="伊藤　孝夫" userId="7223191e-6c99-4ba4-b4dc-210160b35a3d" providerId="ADAL" clId="{364CD88A-1B9E-47F5-A30E-94429B80785F}" dt="2023-08-24T07:52:15.698" v="0" actId="2696"/>
      <pc:docMkLst>
        <pc:docMk/>
      </pc:docMkLst>
      <pc:sldChg chg="del">
        <pc:chgData name="伊藤　孝夫" userId="7223191e-6c99-4ba4-b4dc-210160b35a3d" providerId="ADAL" clId="{364CD88A-1B9E-47F5-A30E-94429B80785F}" dt="2023-08-24T07:52:15.698" v="0" actId="2696"/>
        <pc:sldMkLst>
          <pc:docMk/>
          <pc:sldMk cId="2934623251" sldId="326"/>
        </pc:sldMkLst>
      </pc:sldChg>
    </pc:docChg>
  </pc:docChgLst>
</pc:chgInfo>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ltLang="ja-JP" dirty="0"/>
              <a:t>Sales</a:t>
            </a:r>
            <a:endParaRPr lang="ja-JP" altLang="en-US" dirty="0"/>
          </a:p>
        </c:rich>
      </c:tx>
      <c:overlay val="0"/>
    </c:title>
    <c:autoTitleDeleted val="0"/>
    <c:plotArea>
      <c:layout/>
      <c:barChart>
        <c:barDir val="col"/>
        <c:grouping val="clustered"/>
        <c:varyColors val="0"/>
        <c:ser>
          <c:idx val="0"/>
          <c:order val="0"/>
          <c:tx>
            <c:strRef>
              <c:f>Sheet1!$D$4</c:f>
              <c:strCache>
                <c:ptCount val="1"/>
                <c:pt idx="0">
                  <c:v>販売数量</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Sheet1!$C$5:$C$9</c:f>
              <c:strCache>
                <c:ptCount val="5"/>
                <c:pt idx="0">
                  <c:v>1915年</c:v>
                </c:pt>
                <c:pt idx="1">
                  <c:v>1921年</c:v>
                </c:pt>
                <c:pt idx="2">
                  <c:v>1922年</c:v>
                </c:pt>
                <c:pt idx="3">
                  <c:v>1923年</c:v>
                </c:pt>
                <c:pt idx="4">
                  <c:v>1925年</c:v>
                </c:pt>
              </c:strCache>
            </c:strRef>
          </c:cat>
          <c:val>
            <c:numRef>
              <c:f>Sheet1!$D$5:$D$9</c:f>
              <c:numCache>
                <c:formatCode>General</c:formatCode>
                <c:ptCount val="5"/>
                <c:pt idx="0">
                  <c:v>355276</c:v>
                </c:pt>
                <c:pt idx="1">
                  <c:v>933720</c:v>
                </c:pt>
                <c:pt idx="2">
                  <c:v>1351333</c:v>
                </c:pt>
                <c:pt idx="3">
                  <c:v>1917353</c:v>
                </c:pt>
                <c:pt idx="4">
                  <c:v>1771338</c:v>
                </c:pt>
              </c:numCache>
            </c:numRef>
          </c:val>
          <c:extLst>
            <c:ext xmlns:c16="http://schemas.microsoft.com/office/drawing/2014/chart" uri="{C3380CC4-5D6E-409C-BE32-E72D297353CC}">
              <c16:uniqueId val="{00000000-7E91-47EE-8780-CB0056FC6C19}"/>
            </c:ext>
          </c:extLst>
        </c:ser>
        <c:dLbls>
          <c:showLegendKey val="0"/>
          <c:showVal val="0"/>
          <c:showCatName val="0"/>
          <c:showSerName val="0"/>
          <c:showPercent val="0"/>
          <c:showBubbleSize val="0"/>
        </c:dLbls>
        <c:gapWidth val="150"/>
        <c:axId val="191970688"/>
        <c:axId val="128218240"/>
      </c:barChart>
      <c:catAx>
        <c:axId val="191970688"/>
        <c:scaling>
          <c:orientation val="minMax"/>
        </c:scaling>
        <c:delete val="0"/>
        <c:axPos val="b"/>
        <c:numFmt formatCode="General" sourceLinked="0"/>
        <c:majorTickMark val="out"/>
        <c:minorTickMark val="none"/>
        <c:tickLblPos val="nextTo"/>
        <c:crossAx val="128218240"/>
        <c:crosses val="autoZero"/>
        <c:auto val="1"/>
        <c:lblAlgn val="ctr"/>
        <c:lblOffset val="100"/>
        <c:noMultiLvlLbl val="0"/>
      </c:catAx>
      <c:valAx>
        <c:axId val="128218240"/>
        <c:scaling>
          <c:orientation val="minMax"/>
        </c:scaling>
        <c:delete val="0"/>
        <c:axPos val="l"/>
        <c:majorGridlines/>
        <c:numFmt formatCode="General" sourceLinked="1"/>
        <c:majorTickMark val="out"/>
        <c:minorTickMark val="none"/>
        <c:tickLblPos val="nextTo"/>
        <c:crossAx val="191970688"/>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ltLang="ja-JP" dirty="0"/>
              <a:t>Price</a:t>
            </a:r>
            <a:endParaRPr lang="ja-JP" altLang="en-US" dirty="0"/>
          </a:p>
        </c:rich>
      </c:tx>
      <c:overlay val="0"/>
    </c:title>
    <c:autoTitleDeleted val="0"/>
    <c:plotArea>
      <c:layout/>
      <c:barChart>
        <c:barDir val="col"/>
        <c:grouping val="clustered"/>
        <c:varyColors val="0"/>
        <c:ser>
          <c:idx val="0"/>
          <c:order val="0"/>
          <c:tx>
            <c:strRef>
              <c:f>Sheet1!$E$4</c:f>
              <c:strCache>
                <c:ptCount val="1"/>
                <c:pt idx="0">
                  <c:v>価格</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Sheet1!$C$5:$C$9</c:f>
              <c:strCache>
                <c:ptCount val="5"/>
                <c:pt idx="0">
                  <c:v>1915年</c:v>
                </c:pt>
                <c:pt idx="1">
                  <c:v>1921年</c:v>
                </c:pt>
                <c:pt idx="2">
                  <c:v>1922年</c:v>
                </c:pt>
                <c:pt idx="3">
                  <c:v>1923年</c:v>
                </c:pt>
                <c:pt idx="4">
                  <c:v>1925年</c:v>
                </c:pt>
              </c:strCache>
            </c:strRef>
          </c:cat>
          <c:val>
            <c:numRef>
              <c:f>Sheet1!$E$5:$E$9</c:f>
              <c:numCache>
                <c:formatCode>General</c:formatCode>
                <c:ptCount val="5"/>
                <c:pt idx="0">
                  <c:v>440</c:v>
                </c:pt>
                <c:pt idx="1">
                  <c:v>355</c:v>
                </c:pt>
                <c:pt idx="2">
                  <c:v>298</c:v>
                </c:pt>
                <c:pt idx="3">
                  <c:v>275</c:v>
                </c:pt>
                <c:pt idx="4">
                  <c:v>290</c:v>
                </c:pt>
              </c:numCache>
            </c:numRef>
          </c:val>
          <c:extLst>
            <c:ext xmlns:c16="http://schemas.microsoft.com/office/drawing/2014/chart" uri="{C3380CC4-5D6E-409C-BE32-E72D297353CC}">
              <c16:uniqueId val="{00000000-BB3B-4873-883E-0E8095D98F83}"/>
            </c:ext>
          </c:extLst>
        </c:ser>
        <c:dLbls>
          <c:showLegendKey val="0"/>
          <c:showVal val="0"/>
          <c:showCatName val="0"/>
          <c:showSerName val="0"/>
          <c:showPercent val="0"/>
          <c:showBubbleSize val="0"/>
        </c:dLbls>
        <c:gapWidth val="150"/>
        <c:axId val="128128512"/>
        <c:axId val="128130048"/>
      </c:barChart>
      <c:catAx>
        <c:axId val="128128512"/>
        <c:scaling>
          <c:orientation val="minMax"/>
        </c:scaling>
        <c:delete val="0"/>
        <c:axPos val="b"/>
        <c:numFmt formatCode="General" sourceLinked="0"/>
        <c:majorTickMark val="out"/>
        <c:minorTickMark val="none"/>
        <c:tickLblPos val="nextTo"/>
        <c:crossAx val="128130048"/>
        <c:crosses val="autoZero"/>
        <c:auto val="1"/>
        <c:lblAlgn val="ctr"/>
        <c:lblOffset val="100"/>
        <c:noMultiLvlLbl val="0"/>
      </c:catAx>
      <c:valAx>
        <c:axId val="128130048"/>
        <c:scaling>
          <c:orientation val="minMax"/>
        </c:scaling>
        <c:delete val="0"/>
        <c:axPos val="l"/>
        <c:majorGridlines/>
        <c:numFmt formatCode="General" sourceLinked="1"/>
        <c:majorTickMark val="out"/>
        <c:minorTickMark val="none"/>
        <c:tickLblPos val="nextTo"/>
        <c:crossAx val="128128512"/>
        <c:crosses val="autoZero"/>
        <c:crossBetween val="between"/>
      </c:valAx>
    </c:plotArea>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39" name="Rectangle 3"/>
          <p:cNvSpPr>
            <a:spLocks noGrp="1" noChangeArrowheads="1"/>
          </p:cNvSpPr>
          <p:nvPr>
            <p:ph type="dt" sz="quarter" idx="1"/>
          </p:nvPr>
        </p:nvSpPr>
        <p:spPr bwMode="auto">
          <a:xfrm>
            <a:off x="385445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200">
                <a:latin typeface="Arial" charset="0"/>
                <a:ea typeface="ＭＳ Ｐゴシック" charset="-128"/>
              </a:defRPr>
            </a:lvl1pPr>
          </a:lstStyle>
          <a:p>
            <a:pPr>
              <a:defRPr/>
            </a:pPr>
            <a:endParaRPr lang="en-US" altLang="ja-JP" dirty="0"/>
          </a:p>
        </p:txBody>
      </p:sp>
      <p:sp>
        <p:nvSpPr>
          <p:cNvPr id="39940" name="Rectangle 4"/>
          <p:cNvSpPr>
            <a:spLocks noGrp="1" noChangeArrowheads="1"/>
          </p:cNvSpPr>
          <p:nvPr>
            <p:ph type="ftr" sz="quarter" idx="2"/>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41" name="Rectangle 5"/>
          <p:cNvSpPr>
            <a:spLocks noGrp="1" noChangeArrowheads="1"/>
          </p:cNvSpPr>
          <p:nvPr>
            <p:ph type="sldNum" sz="quarter" idx="3"/>
          </p:nvPr>
        </p:nvSpPr>
        <p:spPr bwMode="auto">
          <a:xfrm>
            <a:off x="385445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1" sz="1200"/>
            </a:lvl1pPr>
          </a:lstStyle>
          <a:p>
            <a:pPr>
              <a:defRPr/>
            </a:pPr>
            <a:fld id="{C545BC11-C2FB-440A-AD80-8A80956471BC}" type="slidenum">
              <a:rPr lang="en-US" altLang="ja-JP"/>
              <a:pPr>
                <a:defRPr/>
              </a:pPr>
              <a:t>‹#›</a:t>
            </a:fld>
            <a:endParaRPr lang="en-US" altLang="ja-JP" dirty="0"/>
          </a:p>
        </p:txBody>
      </p:sp>
    </p:spTree>
    <p:extLst>
      <p:ext uri="{BB962C8B-B14F-4D97-AF65-F5344CB8AC3E}">
        <p14:creationId xmlns:p14="http://schemas.microsoft.com/office/powerpoint/2010/main" val="362751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kumimoji="1" sz="1200"/>
            </a:lvl1pPr>
          </a:lstStyle>
          <a:p>
            <a:pPr>
              <a:defRPr/>
            </a:pPr>
            <a:endParaRPr lang="ja-JP" altLang="en-US" dirty="0"/>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kumimoji="1" sz="1200"/>
            </a:lvl1pPr>
          </a:lstStyle>
          <a:p>
            <a:pPr>
              <a:defRPr/>
            </a:pPr>
            <a:fld id="{B4A3485C-C6B4-4979-987A-6DE3B86CAAB0}" type="datetimeFigureOut">
              <a:rPr lang="ja-JP" altLang="en-US"/>
              <a:pPr>
                <a:defRPr/>
              </a:pPr>
              <a:t>2023/9/7</a:t>
            </a:fld>
            <a:endParaRPr lang="ja-JP" altLang="en-US" dirty="0"/>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kumimoji="1" sz="1200"/>
            </a:lvl1pPr>
          </a:lstStyle>
          <a:p>
            <a:pPr>
              <a:defRPr/>
            </a:pPr>
            <a:endParaRPr lang="ja-JP" altLang="en-US" dirty="0"/>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kumimoji="1" sz="1200"/>
            </a:lvl1pPr>
          </a:lstStyle>
          <a:p>
            <a:pPr>
              <a:defRPr/>
            </a:pPr>
            <a:fld id="{ED0BC824-272E-4D76-9CFD-CBB6948C9DE3}" type="slidenum">
              <a:rPr lang="ja-JP" altLang="en-US"/>
              <a:pPr>
                <a:defRPr/>
              </a:pPr>
              <a:t>‹#›</a:t>
            </a:fld>
            <a:endParaRPr lang="ja-JP" altLang="en-US" dirty="0"/>
          </a:p>
        </p:txBody>
      </p:sp>
    </p:spTree>
    <p:extLst>
      <p:ext uri="{BB962C8B-B14F-4D97-AF65-F5344CB8AC3E}">
        <p14:creationId xmlns:p14="http://schemas.microsoft.com/office/powerpoint/2010/main" val="40231423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ja.wikipedia.org/wiki/1819%E5%B9%B4" TargetMode="External"/><Relationship Id="rId13" Type="http://schemas.openxmlformats.org/officeDocument/2006/relationships/hyperlink" Target="http://ja.wikipedia.org/wiki/3%E6%9C%8821%E6%97%A5" TargetMode="External"/><Relationship Id="rId3" Type="http://schemas.openxmlformats.org/officeDocument/2006/relationships/hyperlink" Target="http://ja.wikipedia.org/wiki/%E7%8E%8B%E7%AB%8B%E5%8D%94%E4%BC%9A" TargetMode="External"/><Relationship Id="rId7" Type="http://schemas.openxmlformats.org/officeDocument/2006/relationships/hyperlink" Target="http://ja.wikipedia.org/wiki/1%E6%9C%8819%E6%97%A5" TargetMode="External"/><Relationship Id="rId12" Type="http://schemas.openxmlformats.org/officeDocument/2006/relationships/hyperlink" Target="http://ja.wikipedia.org/wiki/1915%E5%B9%B4"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ja.wikipedia.org/wiki/1736%E5%B9%B4" TargetMode="External"/><Relationship Id="rId11" Type="http://schemas.openxmlformats.org/officeDocument/2006/relationships/hyperlink" Target="http://ja.wikipedia.org/wiki/3%E6%9C%8820%E6%97%A5" TargetMode="External"/><Relationship Id="rId5" Type="http://schemas.openxmlformats.org/officeDocument/2006/relationships/hyperlink" Target="http://ja.wikipedia.org/wiki/%E8%8B%B1%E8%AA%9E" TargetMode="External"/><Relationship Id="rId10" Type="http://schemas.openxmlformats.org/officeDocument/2006/relationships/hyperlink" Target="http://ja.wikipedia.org/wiki/1856%E5%B9%B4" TargetMode="External"/><Relationship Id="rId4" Type="http://schemas.openxmlformats.org/officeDocument/2006/relationships/hyperlink" Target="http://en.wikipedia.org/wiki/FRSE" TargetMode="External"/><Relationship Id="rId9" Type="http://schemas.openxmlformats.org/officeDocument/2006/relationships/hyperlink" Target="http://ja.wikipedia.org/wiki/8%E6%9C%8825%E6%97%A5" TargetMode="External"/><Relationship Id="rId14" Type="http://schemas.openxmlformats.org/officeDocument/2006/relationships/hyperlink" Target="http://www.gutenberg.org/etext/6435"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ja.wikipedia.org/wiki/1819%E5%B9%B4" TargetMode="External"/><Relationship Id="rId13" Type="http://schemas.openxmlformats.org/officeDocument/2006/relationships/hyperlink" Target="http://ja.wikipedia.org/wiki/3%E6%9C%8821%E6%97%A5" TargetMode="External"/><Relationship Id="rId3" Type="http://schemas.openxmlformats.org/officeDocument/2006/relationships/hyperlink" Target="http://ja.wikipedia.org/wiki/%E7%8E%8B%E7%AB%8B%E5%8D%94%E4%BC%9A" TargetMode="External"/><Relationship Id="rId7" Type="http://schemas.openxmlformats.org/officeDocument/2006/relationships/hyperlink" Target="http://ja.wikipedia.org/wiki/1%E6%9C%8819%E6%97%A5" TargetMode="External"/><Relationship Id="rId12" Type="http://schemas.openxmlformats.org/officeDocument/2006/relationships/hyperlink" Target="http://ja.wikipedia.org/wiki/1915%E5%B9%B4"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ja.wikipedia.org/wiki/1736%E5%B9%B4" TargetMode="External"/><Relationship Id="rId11" Type="http://schemas.openxmlformats.org/officeDocument/2006/relationships/hyperlink" Target="http://ja.wikipedia.org/wiki/3%E6%9C%8820%E6%97%A5" TargetMode="External"/><Relationship Id="rId5" Type="http://schemas.openxmlformats.org/officeDocument/2006/relationships/hyperlink" Target="http://ja.wikipedia.org/wiki/%E8%8B%B1%E8%AA%9E" TargetMode="External"/><Relationship Id="rId10" Type="http://schemas.openxmlformats.org/officeDocument/2006/relationships/hyperlink" Target="http://ja.wikipedia.org/wiki/1856%E5%B9%B4" TargetMode="External"/><Relationship Id="rId4" Type="http://schemas.openxmlformats.org/officeDocument/2006/relationships/hyperlink" Target="http://en.wikipedia.org/wiki/FRSE" TargetMode="External"/><Relationship Id="rId9" Type="http://schemas.openxmlformats.org/officeDocument/2006/relationships/hyperlink" Target="http://ja.wikipedia.org/wiki/8%E6%9C%8825%E6%97%A5" TargetMode="External"/><Relationship Id="rId14" Type="http://schemas.openxmlformats.org/officeDocument/2006/relationships/hyperlink" Target="http://www.gutenberg.org/etext/6435" TargetMode="Externa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ja.wikipedia.org/wiki/1819%E5%B9%B4" TargetMode="External"/><Relationship Id="rId13" Type="http://schemas.openxmlformats.org/officeDocument/2006/relationships/hyperlink" Target="http://ja.wikipedia.org/wiki/3%E6%9C%8821%E6%97%A5" TargetMode="External"/><Relationship Id="rId3" Type="http://schemas.openxmlformats.org/officeDocument/2006/relationships/hyperlink" Target="http://ja.wikipedia.org/wiki/%E7%8E%8B%E7%AB%8B%E5%8D%94%E4%BC%9A" TargetMode="External"/><Relationship Id="rId7" Type="http://schemas.openxmlformats.org/officeDocument/2006/relationships/hyperlink" Target="http://ja.wikipedia.org/wiki/1%E6%9C%8819%E6%97%A5" TargetMode="External"/><Relationship Id="rId12" Type="http://schemas.openxmlformats.org/officeDocument/2006/relationships/hyperlink" Target="http://ja.wikipedia.org/wiki/1915%E5%B9%B4" TargetMode="External"/><Relationship Id="rId2" Type="http://schemas.openxmlformats.org/officeDocument/2006/relationships/slide" Target="../slides/slide33.xml"/><Relationship Id="rId1" Type="http://schemas.openxmlformats.org/officeDocument/2006/relationships/notesMaster" Target="../notesMasters/notesMaster1.xml"/><Relationship Id="rId6" Type="http://schemas.openxmlformats.org/officeDocument/2006/relationships/hyperlink" Target="http://ja.wikipedia.org/wiki/1736%E5%B9%B4" TargetMode="External"/><Relationship Id="rId11" Type="http://schemas.openxmlformats.org/officeDocument/2006/relationships/hyperlink" Target="http://ja.wikipedia.org/wiki/3%E6%9C%8820%E6%97%A5" TargetMode="External"/><Relationship Id="rId5" Type="http://schemas.openxmlformats.org/officeDocument/2006/relationships/hyperlink" Target="http://ja.wikipedia.org/wiki/%E8%8B%B1%E8%AA%9E" TargetMode="External"/><Relationship Id="rId10" Type="http://schemas.openxmlformats.org/officeDocument/2006/relationships/hyperlink" Target="http://ja.wikipedia.org/wiki/1856%E5%B9%B4" TargetMode="External"/><Relationship Id="rId4" Type="http://schemas.openxmlformats.org/officeDocument/2006/relationships/hyperlink" Target="http://en.wikipedia.org/wiki/FRSE" TargetMode="External"/><Relationship Id="rId9" Type="http://schemas.openxmlformats.org/officeDocument/2006/relationships/hyperlink" Target="http://ja.wikipedia.org/wiki/8%E6%9C%8825%E6%97%A5" TargetMode="External"/><Relationship Id="rId14" Type="http://schemas.openxmlformats.org/officeDocument/2006/relationships/hyperlink" Target="http://www.gutenberg.org/etext/6435"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ja.wikipedia.org/wiki/1819%E5%B9%B4" TargetMode="External"/><Relationship Id="rId13" Type="http://schemas.openxmlformats.org/officeDocument/2006/relationships/hyperlink" Target="http://ja.wikipedia.org/wiki/3%E6%9C%8821%E6%97%A5" TargetMode="External"/><Relationship Id="rId3" Type="http://schemas.openxmlformats.org/officeDocument/2006/relationships/hyperlink" Target="http://ja.wikipedia.org/wiki/%E7%8E%8B%E7%AB%8B%E5%8D%94%E4%BC%9A" TargetMode="External"/><Relationship Id="rId7" Type="http://schemas.openxmlformats.org/officeDocument/2006/relationships/hyperlink" Target="http://ja.wikipedia.org/wiki/1%E6%9C%8819%E6%97%A5" TargetMode="External"/><Relationship Id="rId12" Type="http://schemas.openxmlformats.org/officeDocument/2006/relationships/hyperlink" Target="http://ja.wikipedia.org/wiki/1915%E5%B9%B4"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ja.wikipedia.org/wiki/1736%E5%B9%B4" TargetMode="External"/><Relationship Id="rId11" Type="http://schemas.openxmlformats.org/officeDocument/2006/relationships/hyperlink" Target="http://ja.wikipedia.org/wiki/3%E6%9C%8820%E6%97%A5" TargetMode="External"/><Relationship Id="rId5" Type="http://schemas.openxmlformats.org/officeDocument/2006/relationships/hyperlink" Target="http://ja.wikipedia.org/wiki/%E8%8B%B1%E8%AA%9E" TargetMode="External"/><Relationship Id="rId10" Type="http://schemas.openxmlformats.org/officeDocument/2006/relationships/hyperlink" Target="http://ja.wikipedia.org/wiki/1856%E5%B9%B4" TargetMode="External"/><Relationship Id="rId4" Type="http://schemas.openxmlformats.org/officeDocument/2006/relationships/hyperlink" Target="http://en.wikipedia.org/wiki/FRSE" TargetMode="External"/><Relationship Id="rId9" Type="http://schemas.openxmlformats.org/officeDocument/2006/relationships/hyperlink" Target="http://ja.wikipedia.org/wiki/8%E6%9C%8825%E6%97%A5" TargetMode="External"/><Relationship Id="rId14" Type="http://schemas.openxmlformats.org/officeDocument/2006/relationships/hyperlink" Target="http://www.gutenberg.org/etext/6435"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ja.wikipedia.org/wiki/1819%E5%B9%B4" TargetMode="External"/><Relationship Id="rId13" Type="http://schemas.openxmlformats.org/officeDocument/2006/relationships/hyperlink" Target="http://ja.wikipedia.org/wiki/3%E6%9C%8821%E6%97%A5" TargetMode="External"/><Relationship Id="rId3" Type="http://schemas.openxmlformats.org/officeDocument/2006/relationships/hyperlink" Target="http://ja.wikipedia.org/wiki/%E7%8E%8B%E7%AB%8B%E5%8D%94%E4%BC%9A" TargetMode="External"/><Relationship Id="rId7" Type="http://schemas.openxmlformats.org/officeDocument/2006/relationships/hyperlink" Target="http://ja.wikipedia.org/wiki/1%E6%9C%8819%E6%97%A5" TargetMode="External"/><Relationship Id="rId12" Type="http://schemas.openxmlformats.org/officeDocument/2006/relationships/hyperlink" Target="http://ja.wikipedia.org/wiki/1915%E5%B9%B4"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ja.wikipedia.org/wiki/1736%E5%B9%B4" TargetMode="External"/><Relationship Id="rId11" Type="http://schemas.openxmlformats.org/officeDocument/2006/relationships/hyperlink" Target="http://ja.wikipedia.org/wiki/3%E6%9C%8820%E6%97%A5" TargetMode="External"/><Relationship Id="rId5" Type="http://schemas.openxmlformats.org/officeDocument/2006/relationships/hyperlink" Target="http://ja.wikipedia.org/wiki/%E8%8B%B1%E8%AA%9E" TargetMode="External"/><Relationship Id="rId10" Type="http://schemas.openxmlformats.org/officeDocument/2006/relationships/hyperlink" Target="http://ja.wikipedia.org/wiki/1856%E5%B9%B4" TargetMode="External"/><Relationship Id="rId4" Type="http://schemas.openxmlformats.org/officeDocument/2006/relationships/hyperlink" Target="http://en.wikipedia.org/wiki/FRSE" TargetMode="External"/><Relationship Id="rId9" Type="http://schemas.openxmlformats.org/officeDocument/2006/relationships/hyperlink" Target="http://ja.wikipedia.org/wiki/8%E6%9C%8825%E6%97%A5" TargetMode="External"/><Relationship Id="rId14" Type="http://schemas.openxmlformats.org/officeDocument/2006/relationships/hyperlink" Target="http://www.gutenberg.org/etext/643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ja.wikipedia.org/wiki/1819%E5%B9%B4" TargetMode="External"/><Relationship Id="rId13" Type="http://schemas.openxmlformats.org/officeDocument/2006/relationships/hyperlink" Target="http://ja.wikipedia.org/wiki/3%E6%9C%8821%E6%97%A5" TargetMode="External"/><Relationship Id="rId3" Type="http://schemas.openxmlformats.org/officeDocument/2006/relationships/hyperlink" Target="http://ja.wikipedia.org/wiki/%E7%8E%8B%E7%AB%8B%E5%8D%94%E4%BC%9A" TargetMode="External"/><Relationship Id="rId7" Type="http://schemas.openxmlformats.org/officeDocument/2006/relationships/hyperlink" Target="http://ja.wikipedia.org/wiki/1%E6%9C%8819%E6%97%A5" TargetMode="External"/><Relationship Id="rId12" Type="http://schemas.openxmlformats.org/officeDocument/2006/relationships/hyperlink" Target="http://ja.wikipedia.org/wiki/1915%E5%B9%B4"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ja.wikipedia.org/wiki/1736%E5%B9%B4" TargetMode="External"/><Relationship Id="rId11" Type="http://schemas.openxmlformats.org/officeDocument/2006/relationships/hyperlink" Target="http://ja.wikipedia.org/wiki/3%E6%9C%8820%E6%97%A5" TargetMode="External"/><Relationship Id="rId5" Type="http://schemas.openxmlformats.org/officeDocument/2006/relationships/hyperlink" Target="http://ja.wikipedia.org/wiki/%E8%8B%B1%E8%AA%9E" TargetMode="External"/><Relationship Id="rId10" Type="http://schemas.openxmlformats.org/officeDocument/2006/relationships/hyperlink" Target="http://ja.wikipedia.org/wiki/1856%E5%B9%B4" TargetMode="External"/><Relationship Id="rId4" Type="http://schemas.openxmlformats.org/officeDocument/2006/relationships/hyperlink" Target="http://en.wikipedia.org/wiki/FRSE" TargetMode="External"/><Relationship Id="rId9" Type="http://schemas.openxmlformats.org/officeDocument/2006/relationships/hyperlink" Target="http://ja.wikipedia.org/wiki/8%E6%9C%8825%E6%97%A5" TargetMode="External"/><Relationship Id="rId14" Type="http://schemas.openxmlformats.org/officeDocument/2006/relationships/hyperlink" Target="http://www.gutenberg.org/etext/643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ja.wikipedia.org/wiki/1819%E5%B9%B4" TargetMode="External"/><Relationship Id="rId13" Type="http://schemas.openxmlformats.org/officeDocument/2006/relationships/hyperlink" Target="http://ja.wikipedia.org/wiki/3%E6%9C%8821%E6%97%A5" TargetMode="External"/><Relationship Id="rId3" Type="http://schemas.openxmlformats.org/officeDocument/2006/relationships/hyperlink" Target="http://ja.wikipedia.org/wiki/%E7%8E%8B%E7%AB%8B%E5%8D%94%E4%BC%9A" TargetMode="External"/><Relationship Id="rId7" Type="http://schemas.openxmlformats.org/officeDocument/2006/relationships/hyperlink" Target="http://ja.wikipedia.org/wiki/1%E6%9C%8819%E6%97%A5" TargetMode="External"/><Relationship Id="rId12" Type="http://schemas.openxmlformats.org/officeDocument/2006/relationships/hyperlink" Target="http://ja.wikipedia.org/wiki/1915%E5%B9%B4"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ja.wikipedia.org/wiki/1736%E5%B9%B4" TargetMode="External"/><Relationship Id="rId11" Type="http://schemas.openxmlformats.org/officeDocument/2006/relationships/hyperlink" Target="http://ja.wikipedia.org/wiki/3%E6%9C%8820%E6%97%A5" TargetMode="External"/><Relationship Id="rId5" Type="http://schemas.openxmlformats.org/officeDocument/2006/relationships/hyperlink" Target="http://ja.wikipedia.org/wiki/%E8%8B%B1%E8%AA%9E" TargetMode="External"/><Relationship Id="rId10" Type="http://schemas.openxmlformats.org/officeDocument/2006/relationships/hyperlink" Target="http://ja.wikipedia.org/wiki/1856%E5%B9%B4" TargetMode="External"/><Relationship Id="rId4" Type="http://schemas.openxmlformats.org/officeDocument/2006/relationships/hyperlink" Target="http://en.wikipedia.org/wiki/FRSE" TargetMode="External"/><Relationship Id="rId9" Type="http://schemas.openxmlformats.org/officeDocument/2006/relationships/hyperlink" Target="http://ja.wikipedia.org/wiki/8%E6%9C%8825%E6%97%A5" TargetMode="External"/><Relationship Id="rId14" Type="http://schemas.openxmlformats.org/officeDocument/2006/relationships/hyperlink" Target="http://www.gutenberg.org/etext/6435"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ja.wikipedia.org/wiki/1819%E5%B9%B4" TargetMode="External"/><Relationship Id="rId13" Type="http://schemas.openxmlformats.org/officeDocument/2006/relationships/hyperlink" Target="http://ja.wikipedia.org/wiki/3%E6%9C%8821%E6%97%A5" TargetMode="External"/><Relationship Id="rId3" Type="http://schemas.openxmlformats.org/officeDocument/2006/relationships/hyperlink" Target="http://ja.wikipedia.org/wiki/%E7%8E%8B%E7%AB%8B%E5%8D%94%E4%BC%9A" TargetMode="External"/><Relationship Id="rId7" Type="http://schemas.openxmlformats.org/officeDocument/2006/relationships/hyperlink" Target="http://ja.wikipedia.org/wiki/1%E6%9C%8819%E6%97%A5" TargetMode="External"/><Relationship Id="rId12" Type="http://schemas.openxmlformats.org/officeDocument/2006/relationships/hyperlink" Target="http://ja.wikipedia.org/wiki/1915%E5%B9%B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ja.wikipedia.org/wiki/1736%E5%B9%B4" TargetMode="External"/><Relationship Id="rId11" Type="http://schemas.openxmlformats.org/officeDocument/2006/relationships/hyperlink" Target="http://ja.wikipedia.org/wiki/3%E6%9C%8820%E6%97%A5" TargetMode="External"/><Relationship Id="rId5" Type="http://schemas.openxmlformats.org/officeDocument/2006/relationships/hyperlink" Target="http://ja.wikipedia.org/wiki/%E8%8B%B1%E8%AA%9E" TargetMode="External"/><Relationship Id="rId10" Type="http://schemas.openxmlformats.org/officeDocument/2006/relationships/hyperlink" Target="http://ja.wikipedia.org/wiki/1856%E5%B9%B4" TargetMode="External"/><Relationship Id="rId4" Type="http://schemas.openxmlformats.org/officeDocument/2006/relationships/hyperlink" Target="http://en.wikipedia.org/wiki/FRSE" TargetMode="External"/><Relationship Id="rId9" Type="http://schemas.openxmlformats.org/officeDocument/2006/relationships/hyperlink" Target="http://ja.wikipedia.org/wiki/8%E6%9C%8825%E6%97%A5" TargetMode="External"/><Relationship Id="rId14" Type="http://schemas.openxmlformats.org/officeDocument/2006/relationships/hyperlink" Target="http://www.gutenberg.org/etext/6435"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ja.wikipedia.org/wiki/%E3%83%95%E3%82%A9%E3%83%BC%E3%83%89%E3%83%BB%E3%83%A2%E3%83%BC%E3%82%BF%E3%83%BC"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ja.wikipedia.org/wiki/%E3%83%98%E3%83%B3%E3%83%AA%E3%83%BC%E3%83%BB%E3%83%95%E3%82%A9%E3%83%BC%E3%83%89#cite_note-birth-10"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50" charset="-128"/>
              </a:defRPr>
            </a:lvl1pPr>
            <a:lvl2pPr marL="768350" indent="-295275">
              <a:defRPr>
                <a:solidFill>
                  <a:schemeClr val="tx1"/>
                </a:solidFill>
                <a:latin typeface="Arial" panose="020B0604020202020204" pitchFamily="34" charset="0"/>
                <a:ea typeface="ＭＳ Ｐゴシック" panose="020B0600070205080204" pitchFamily="50" charset="-128"/>
              </a:defRPr>
            </a:lvl2pPr>
            <a:lvl3pPr marL="1182688" indent="-236538">
              <a:defRPr>
                <a:solidFill>
                  <a:schemeClr val="tx1"/>
                </a:solidFill>
                <a:latin typeface="Arial" panose="020B0604020202020204" pitchFamily="34" charset="0"/>
                <a:ea typeface="ＭＳ Ｐゴシック" panose="020B0600070205080204" pitchFamily="50" charset="-128"/>
              </a:defRPr>
            </a:lvl3pPr>
            <a:lvl4pPr marL="1655763" indent="-236538">
              <a:defRPr>
                <a:solidFill>
                  <a:schemeClr val="tx1"/>
                </a:solidFill>
                <a:latin typeface="Arial" panose="020B0604020202020204" pitchFamily="34" charset="0"/>
                <a:ea typeface="ＭＳ Ｐゴシック" panose="020B0600070205080204" pitchFamily="50" charset="-128"/>
              </a:defRPr>
            </a:lvl4pPr>
            <a:lvl5pPr marL="2128838" indent="-236538">
              <a:defRPr>
                <a:solidFill>
                  <a:schemeClr val="tx1"/>
                </a:solidFill>
                <a:latin typeface="Arial" panose="020B0604020202020204" pitchFamily="34" charset="0"/>
                <a:ea typeface="ＭＳ Ｐゴシック" panose="020B0600070205080204" pitchFamily="50" charset="-128"/>
              </a:defRPr>
            </a:lvl5pPr>
            <a:lvl6pPr marL="25860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30432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5004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9576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B5709509-275E-44DA-8FF5-551ABAA17C4D}" type="slidenum">
              <a:rPr lang="ja-JP" altLang="en-US" smtClean="0"/>
              <a:pPr/>
              <a:t>1</a:t>
            </a:fld>
            <a:endParaRPr lang="ja-JP" altLang="en-US" dirty="0"/>
          </a:p>
        </p:txBody>
      </p:sp>
    </p:spTree>
    <p:extLst>
      <p:ext uri="{BB962C8B-B14F-4D97-AF65-F5344CB8AC3E}">
        <p14:creationId xmlns:p14="http://schemas.microsoft.com/office/powerpoint/2010/main" val="2873666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3209" eaLnBrk="1" hangingPunct="1">
              <a:spcBef>
                <a:spcPct val="0"/>
              </a:spcBef>
            </a:pPr>
            <a:r>
              <a:rPr lang="en-US" altLang="ja-JP" dirty="0"/>
              <a:t>1927</a:t>
            </a:r>
            <a:r>
              <a:rPr lang="ja-JP" altLang="en-US" dirty="0"/>
              <a:t>年</a:t>
            </a:r>
            <a:r>
              <a:rPr lang="en-US" altLang="ja-JP" dirty="0"/>
              <a:t>27</a:t>
            </a:r>
            <a:r>
              <a:rPr lang="ja-JP" altLang="en-US" dirty="0"/>
              <a:t>万台、</a:t>
            </a:r>
            <a:r>
              <a:rPr lang="en-US" altLang="ja-JP" dirty="0"/>
              <a:t>3300</a:t>
            </a:r>
            <a:r>
              <a:rPr lang="ja-JP" altLang="en-US" dirty="0"/>
              <a:t>万ドルの赤字、</a:t>
            </a:r>
            <a:r>
              <a:rPr lang="en-US" altLang="ja-JP" dirty="0"/>
              <a:t>5</a:t>
            </a:r>
            <a:r>
              <a:rPr lang="ja-JP" altLang="en-US" dirty="0"/>
              <a:t>月</a:t>
            </a:r>
            <a:r>
              <a:rPr lang="en-US" altLang="ja-JP" dirty="0"/>
              <a:t>26</a:t>
            </a:r>
            <a:r>
              <a:rPr lang="ja-JP" altLang="en-US" dirty="0"/>
              <a:t>日</a:t>
            </a:r>
            <a:r>
              <a:rPr lang="en-US" altLang="ja-JP" dirty="0"/>
              <a:t>15,485,486</a:t>
            </a:r>
            <a:r>
              <a:rPr lang="ja-JP" altLang="en-US" dirty="0"/>
              <a:t>台目で製造中止</a:t>
            </a:r>
          </a:p>
          <a:p>
            <a:pPr defTabSz="943209" eaLnBrk="1" hangingPunct="1">
              <a:spcBef>
                <a:spcPct val="0"/>
              </a:spcBef>
            </a:pPr>
            <a:endParaRPr lang="ja-JP" altLang="en-US" dirty="0"/>
          </a:p>
        </p:txBody>
      </p:sp>
      <p:sp>
        <p:nvSpPr>
          <p:cNvPr id="7373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4C662F78-2CD8-463B-895B-5B62CCD70C29}" type="slidenum">
              <a:rPr lang="ja-JP" altLang="en-US" sz="1100">
                <a:solidFill>
                  <a:srgbClr val="000000"/>
                </a:solidFill>
                <a:latin typeface="Arial Narrow" panose="020B0606020202030204" pitchFamily="34" charset="0"/>
              </a:rPr>
              <a:pPr eaLnBrk="1" hangingPunct="1">
                <a:spcBef>
                  <a:spcPct val="0"/>
                </a:spcBef>
              </a:pPr>
              <a:t>13</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777817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3209" eaLnBrk="1" hangingPunct="1">
              <a:spcBef>
                <a:spcPct val="0"/>
              </a:spcBef>
            </a:pPr>
            <a:r>
              <a:rPr lang="ja-JP" altLang="ja-JP" b="1" dirty="0"/>
              <a:t>ジェームズ・ワット</a:t>
            </a:r>
            <a:r>
              <a:rPr lang="ja-JP" altLang="ja-JP" dirty="0"/>
              <a:t> </a:t>
            </a:r>
            <a:r>
              <a:rPr lang="ja-JP" altLang="ja-JP" dirty="0">
                <a:hlinkClick r:id="rId3" tooltip="王立協会"/>
              </a:rPr>
              <a:t>ERS</a:t>
            </a:r>
            <a:r>
              <a:rPr lang="ja-JP" altLang="ja-JP" dirty="0"/>
              <a:t> </a:t>
            </a:r>
            <a:r>
              <a:rPr lang="ja-JP" altLang="ja-JP" dirty="0">
                <a:hlinkClick r:id="rId4" tooltip="en:FRSE"/>
              </a:rPr>
              <a:t>ERSE</a:t>
            </a:r>
            <a:r>
              <a:rPr lang="ja-JP" altLang="ja-JP" dirty="0"/>
              <a:t> （</a:t>
            </a:r>
            <a:r>
              <a:rPr lang="ja-JP" altLang="ja-JP" dirty="0">
                <a:hlinkClick r:id="rId5" tooltip="英語"/>
              </a:rPr>
              <a:t>英</a:t>
            </a:r>
            <a:r>
              <a:rPr lang="ja-JP" altLang="ja-JP" dirty="0"/>
              <a:t>: James Watt </a:t>
            </a:r>
            <a:r>
              <a:rPr lang="ja-JP" altLang="ja-JP" dirty="0">
                <a:hlinkClick r:id="rId3" tooltip="王立協会"/>
              </a:rPr>
              <a:t>FRS</a:t>
            </a:r>
            <a:r>
              <a:rPr lang="ja-JP" altLang="ja-JP" dirty="0"/>
              <a:t> </a:t>
            </a:r>
            <a:r>
              <a:rPr lang="ja-JP" altLang="ja-JP" dirty="0">
                <a:hlinkClick r:id="rId4" tooltip="en:FRSE"/>
              </a:rPr>
              <a:t>FRSE</a:t>
            </a:r>
            <a:r>
              <a:rPr lang="ja-JP" altLang="ja-JP" dirty="0"/>
              <a:t>, </a:t>
            </a:r>
            <a:r>
              <a:rPr lang="ja-JP" altLang="ja-JP" dirty="0">
                <a:hlinkClick r:id="rId6" tooltip="1736年"/>
              </a:rPr>
              <a:t>1736年</a:t>
            </a:r>
            <a:r>
              <a:rPr lang="ja-JP" altLang="ja-JP" dirty="0">
                <a:hlinkClick r:id="rId7" tooltip="1月19日"/>
              </a:rPr>
              <a:t>1月19日</a:t>
            </a:r>
            <a:r>
              <a:rPr lang="ja-JP" altLang="ja-JP" dirty="0"/>
              <a:t> - </a:t>
            </a:r>
            <a:r>
              <a:rPr lang="ja-JP" altLang="ja-JP" dirty="0">
                <a:hlinkClick r:id="rId8" tooltip="1819年"/>
              </a:rPr>
              <a:t>1819年</a:t>
            </a:r>
            <a:r>
              <a:rPr lang="ja-JP" altLang="ja-JP" dirty="0">
                <a:hlinkClick r:id="rId9" tooltip="8月25日"/>
              </a:rPr>
              <a:t>8月25日</a:t>
            </a:r>
            <a:r>
              <a:rPr lang="ja-JP" altLang="ja-JP" dirty="0"/>
              <a:t>）</a:t>
            </a:r>
            <a:endParaRPr lang="en-US" altLang="ja-JP" b="1" dirty="0"/>
          </a:p>
          <a:p>
            <a:pPr defTabSz="943209" eaLnBrk="1" hangingPunct="1">
              <a:spcBef>
                <a:spcPct val="0"/>
              </a:spcBef>
            </a:pPr>
            <a:r>
              <a:rPr lang="ja-JP" altLang="ja-JP" b="1" dirty="0"/>
              <a:t>フレデリック・ウィンズロー・テイラー</a:t>
            </a:r>
            <a:r>
              <a:rPr lang="ja-JP" altLang="ja-JP" dirty="0"/>
              <a:t> (</a:t>
            </a:r>
            <a:r>
              <a:rPr lang="ja-JP" altLang="ja-JP" b="1" dirty="0"/>
              <a:t>Frederick Winslow Taylor</a:t>
            </a:r>
            <a:r>
              <a:rPr lang="ja-JP" altLang="ja-JP" dirty="0"/>
              <a:t>, </a:t>
            </a:r>
            <a:r>
              <a:rPr lang="ja-JP" altLang="ja-JP" dirty="0">
                <a:hlinkClick r:id="rId10" tooltip="1856年"/>
              </a:rPr>
              <a:t>1856年</a:t>
            </a:r>
            <a:r>
              <a:rPr lang="ja-JP" altLang="ja-JP" dirty="0">
                <a:hlinkClick r:id="rId11" tooltip="3月20日"/>
              </a:rPr>
              <a:t>3月20日</a:t>
            </a:r>
            <a:r>
              <a:rPr lang="ja-JP" altLang="ja-JP" dirty="0"/>
              <a:t> - </a:t>
            </a:r>
            <a:r>
              <a:rPr lang="ja-JP" altLang="ja-JP" dirty="0">
                <a:hlinkClick r:id="rId12" tooltip="1915年"/>
              </a:rPr>
              <a:t>1915年</a:t>
            </a:r>
            <a:r>
              <a:rPr lang="ja-JP" altLang="ja-JP" dirty="0">
                <a:hlinkClick r:id="rId13" tooltip="3月21日"/>
              </a:rPr>
              <a:t>3月21日</a:t>
            </a:r>
            <a:r>
              <a:rPr lang="ja-JP" altLang="ja-JP" dirty="0"/>
              <a:t>）</a:t>
            </a:r>
            <a:endParaRPr lang="ja-JP" altLang="en-US" dirty="0"/>
          </a:p>
          <a:p>
            <a:pPr defTabSz="943209" eaLnBrk="1" hangingPunct="1">
              <a:spcBef>
                <a:spcPct val="0"/>
              </a:spcBef>
            </a:pPr>
            <a:r>
              <a:rPr lang="en-US" altLang="ja-JP" dirty="0"/>
              <a:t>Shop Management</a:t>
            </a:r>
          </a:p>
          <a:p>
            <a:pPr defTabSz="943209" eaLnBrk="1" hangingPunct="1">
              <a:spcBef>
                <a:spcPct val="0"/>
              </a:spcBef>
            </a:pPr>
            <a:r>
              <a:rPr lang="ja-JP" altLang="ja-JP" dirty="0">
                <a:hlinkClick r:id="rId14"/>
              </a:rPr>
              <a:t>『The Principles of Scientific Management』</a:t>
            </a:r>
            <a:r>
              <a:rPr lang="ja-JP" altLang="ja-JP" dirty="0"/>
              <a:t>（プロジェクトグーテンベルク</a:t>
            </a:r>
            <a:r>
              <a:rPr lang="ja-JP" altLang="en-US" dirty="0"/>
              <a:t>）</a:t>
            </a:r>
          </a:p>
        </p:txBody>
      </p:sp>
      <p:sp>
        <p:nvSpPr>
          <p:cNvPr id="6861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EF5A9FD4-5B8F-4489-8D9A-B6396F3B79DF}" type="slidenum">
              <a:rPr lang="ja-JP" altLang="en-US" sz="1100">
                <a:solidFill>
                  <a:srgbClr val="000000"/>
                </a:solidFill>
                <a:latin typeface="Arial Narrow" panose="020B0606020202030204" pitchFamily="34" charset="0"/>
              </a:rPr>
              <a:pPr eaLnBrk="1" hangingPunct="1">
                <a:spcBef>
                  <a:spcPct val="0"/>
                </a:spcBef>
              </a:pPr>
              <a:t>14</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470325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Trifle</a:t>
            </a:r>
            <a:r>
              <a:rPr kumimoji="1" lang="ja-JP" altLang="en-US" dirty="0"/>
              <a:t>つまらない；</a:t>
            </a:r>
            <a:r>
              <a:rPr kumimoji="1" lang="en-US" altLang="ja-JP" dirty="0"/>
              <a:t>Scarce</a:t>
            </a:r>
            <a:r>
              <a:rPr kumimoji="1" lang="ja-JP" altLang="en-US" dirty="0"/>
              <a:t>　不足、貧しい</a:t>
            </a:r>
            <a:endParaRPr kumimoji="1" lang="en-US" altLang="ja-JP" dirty="0"/>
          </a:p>
        </p:txBody>
      </p:sp>
      <p:sp>
        <p:nvSpPr>
          <p:cNvPr id="4" name="スライド番号プレースホルダー 3"/>
          <p:cNvSpPr>
            <a:spLocks noGrp="1"/>
          </p:cNvSpPr>
          <p:nvPr>
            <p:ph type="sldNum" sz="quarter" idx="10"/>
          </p:nvPr>
        </p:nvSpPr>
        <p:spPr/>
        <p:txBody>
          <a:bodyPr/>
          <a:lstStyle/>
          <a:p>
            <a:fld id="{4934D4CC-ABE9-4CE4-B377-37DFF58EDA96}" type="slidenum">
              <a:rPr kumimoji="1" lang="ja-JP" altLang="en-US" smtClean="0"/>
              <a:t>18</a:t>
            </a:fld>
            <a:endParaRPr kumimoji="1" lang="ja-JP" altLang="en-US" dirty="0"/>
          </a:p>
        </p:txBody>
      </p:sp>
    </p:spTree>
    <p:extLst>
      <p:ext uri="{BB962C8B-B14F-4D97-AF65-F5344CB8AC3E}">
        <p14:creationId xmlns:p14="http://schemas.microsoft.com/office/powerpoint/2010/main" val="3095128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Peculiar</a:t>
            </a:r>
            <a:r>
              <a:rPr kumimoji="1" lang="ja-JP" altLang="en-US" dirty="0"/>
              <a:t>異常、変な</a:t>
            </a:r>
          </a:p>
        </p:txBody>
      </p:sp>
      <p:sp>
        <p:nvSpPr>
          <p:cNvPr id="4" name="スライド番号プレースホルダー 3"/>
          <p:cNvSpPr>
            <a:spLocks noGrp="1"/>
          </p:cNvSpPr>
          <p:nvPr>
            <p:ph type="sldNum" sz="quarter" idx="10"/>
          </p:nvPr>
        </p:nvSpPr>
        <p:spPr/>
        <p:txBody>
          <a:bodyPr/>
          <a:lstStyle/>
          <a:p>
            <a:fld id="{4934D4CC-ABE9-4CE4-B377-37DFF58EDA96}" type="slidenum">
              <a:rPr kumimoji="1" lang="ja-JP" altLang="en-US" smtClean="0"/>
              <a:t>19</a:t>
            </a:fld>
            <a:endParaRPr kumimoji="1" lang="ja-JP" altLang="en-US" dirty="0"/>
          </a:p>
        </p:txBody>
      </p:sp>
    </p:spTree>
    <p:extLst>
      <p:ext uri="{BB962C8B-B14F-4D97-AF65-F5344CB8AC3E}">
        <p14:creationId xmlns:p14="http://schemas.microsoft.com/office/powerpoint/2010/main" val="4041270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Grind</a:t>
            </a:r>
            <a:r>
              <a:rPr kumimoji="1" lang="ja-JP" altLang="en-US" dirty="0"/>
              <a:t>細かく砕く、磨く　</a:t>
            </a:r>
            <a:r>
              <a:rPr kumimoji="1" lang="en-US" altLang="ja-JP" dirty="0"/>
              <a:t>distinct</a:t>
            </a:r>
            <a:r>
              <a:rPr kumimoji="1" lang="ja-JP" altLang="en-US" dirty="0"/>
              <a:t>別々</a:t>
            </a:r>
          </a:p>
        </p:txBody>
      </p:sp>
      <p:sp>
        <p:nvSpPr>
          <p:cNvPr id="4" name="スライド番号プレースホルダー 3"/>
          <p:cNvSpPr>
            <a:spLocks noGrp="1"/>
          </p:cNvSpPr>
          <p:nvPr>
            <p:ph type="sldNum" sz="quarter" idx="10"/>
          </p:nvPr>
        </p:nvSpPr>
        <p:spPr/>
        <p:txBody>
          <a:bodyPr/>
          <a:lstStyle/>
          <a:p>
            <a:fld id="{4934D4CC-ABE9-4CE4-B377-37DFF58EDA96}" type="slidenum">
              <a:rPr kumimoji="1" lang="ja-JP" altLang="en-US" smtClean="0"/>
              <a:t>20</a:t>
            </a:fld>
            <a:endParaRPr kumimoji="1" lang="ja-JP" altLang="en-US" dirty="0"/>
          </a:p>
        </p:txBody>
      </p:sp>
    </p:spTree>
    <p:extLst>
      <p:ext uri="{BB962C8B-B14F-4D97-AF65-F5344CB8AC3E}">
        <p14:creationId xmlns:p14="http://schemas.microsoft.com/office/powerpoint/2010/main" val="2620676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Indifferently</a:t>
            </a:r>
            <a:r>
              <a:rPr kumimoji="1" lang="ja-JP" altLang="en-US" dirty="0"/>
              <a:t>粛々、無関心　</a:t>
            </a:r>
            <a:r>
              <a:rPr kumimoji="1" lang="en-US" altLang="ja-JP" dirty="0"/>
              <a:t>accommodate</a:t>
            </a:r>
            <a:r>
              <a:rPr kumimoji="1" lang="ja-JP" altLang="en-US" dirty="0"/>
              <a:t>適応、順応　</a:t>
            </a:r>
            <a:r>
              <a:rPr kumimoji="1" lang="en-US" altLang="ja-JP" dirty="0"/>
              <a:t>exert</a:t>
            </a:r>
            <a:r>
              <a:rPr kumimoji="1" lang="ja-JP" altLang="en-US" dirty="0"/>
              <a:t>働く、全力を尽くす</a:t>
            </a:r>
          </a:p>
        </p:txBody>
      </p:sp>
      <p:sp>
        <p:nvSpPr>
          <p:cNvPr id="4" name="スライド番号プレースホルダー 3"/>
          <p:cNvSpPr>
            <a:spLocks noGrp="1"/>
          </p:cNvSpPr>
          <p:nvPr>
            <p:ph type="sldNum" sz="quarter" idx="10"/>
          </p:nvPr>
        </p:nvSpPr>
        <p:spPr/>
        <p:txBody>
          <a:bodyPr/>
          <a:lstStyle/>
          <a:p>
            <a:fld id="{4934D4CC-ABE9-4CE4-B377-37DFF58EDA96}" type="slidenum">
              <a:rPr kumimoji="1" lang="ja-JP" altLang="en-US" smtClean="0"/>
              <a:t>21</a:t>
            </a:fld>
            <a:endParaRPr kumimoji="1" lang="ja-JP" altLang="en-US" dirty="0"/>
          </a:p>
        </p:txBody>
      </p:sp>
    </p:spTree>
    <p:extLst>
      <p:ext uri="{BB962C8B-B14F-4D97-AF65-F5344CB8AC3E}">
        <p14:creationId xmlns:p14="http://schemas.microsoft.com/office/powerpoint/2010/main" val="1168074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Wrought</a:t>
            </a:r>
            <a:r>
              <a:rPr kumimoji="1" lang="ja-JP" altLang="en-US" dirty="0"/>
              <a:t>精製</a:t>
            </a:r>
          </a:p>
        </p:txBody>
      </p:sp>
      <p:sp>
        <p:nvSpPr>
          <p:cNvPr id="4" name="スライド番号プレースホルダー 3"/>
          <p:cNvSpPr>
            <a:spLocks noGrp="1"/>
          </p:cNvSpPr>
          <p:nvPr>
            <p:ph type="sldNum" sz="quarter" idx="10"/>
          </p:nvPr>
        </p:nvSpPr>
        <p:spPr/>
        <p:txBody>
          <a:bodyPr/>
          <a:lstStyle/>
          <a:p>
            <a:fld id="{4934D4CC-ABE9-4CE4-B377-37DFF58EDA96}" type="slidenum">
              <a:rPr kumimoji="1" lang="ja-JP" altLang="en-US" smtClean="0"/>
              <a:t>22</a:t>
            </a:fld>
            <a:endParaRPr kumimoji="1" lang="ja-JP" altLang="en-US" dirty="0"/>
          </a:p>
        </p:txBody>
      </p:sp>
    </p:spTree>
    <p:extLst>
      <p:ext uri="{BB962C8B-B14F-4D97-AF65-F5344CB8AC3E}">
        <p14:creationId xmlns:p14="http://schemas.microsoft.com/office/powerpoint/2010/main" val="4025594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26</a:t>
            </a:fld>
            <a:endParaRPr lang="ja-JP" altLang="en-US" dirty="0"/>
          </a:p>
        </p:txBody>
      </p:sp>
    </p:spTree>
    <p:extLst>
      <p:ext uri="{BB962C8B-B14F-4D97-AF65-F5344CB8AC3E}">
        <p14:creationId xmlns:p14="http://schemas.microsoft.com/office/powerpoint/2010/main" val="36839293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27</a:t>
            </a:fld>
            <a:endParaRPr lang="ja-JP" altLang="en-US" dirty="0"/>
          </a:p>
        </p:txBody>
      </p:sp>
    </p:spTree>
    <p:extLst>
      <p:ext uri="{BB962C8B-B14F-4D97-AF65-F5344CB8AC3E}">
        <p14:creationId xmlns:p14="http://schemas.microsoft.com/office/powerpoint/2010/main" val="29997775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
        <p:nvSpPr>
          <p:cNvPr id="5018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3004045B-49F7-4447-9656-97539FF526EE}" type="slidenum">
              <a:rPr lang="ja-JP" altLang="en-US"/>
              <a:pPr/>
              <a:t>28</a:t>
            </a:fld>
            <a:endParaRPr lang="ja-JP" altLang="en-US" dirty="0"/>
          </a:p>
        </p:txBody>
      </p:sp>
    </p:spTree>
    <p:extLst>
      <p:ext uri="{BB962C8B-B14F-4D97-AF65-F5344CB8AC3E}">
        <p14:creationId xmlns:p14="http://schemas.microsoft.com/office/powerpoint/2010/main" val="49939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3209" eaLnBrk="1" hangingPunct="1">
              <a:spcBef>
                <a:spcPct val="0"/>
              </a:spcBef>
            </a:pPr>
            <a:r>
              <a:rPr lang="ja-JP" altLang="ja-JP" b="1" dirty="0"/>
              <a:t>ジェームズ・ワット</a:t>
            </a:r>
            <a:r>
              <a:rPr lang="ja-JP" altLang="ja-JP" dirty="0"/>
              <a:t> </a:t>
            </a:r>
            <a:r>
              <a:rPr lang="ja-JP" altLang="ja-JP" dirty="0">
                <a:hlinkClick r:id="rId3" tooltip="王立協会"/>
              </a:rPr>
              <a:t>ERS</a:t>
            </a:r>
            <a:r>
              <a:rPr lang="ja-JP" altLang="ja-JP" dirty="0"/>
              <a:t> </a:t>
            </a:r>
            <a:r>
              <a:rPr lang="ja-JP" altLang="ja-JP" dirty="0">
                <a:hlinkClick r:id="rId4" tooltip="en:FRSE"/>
              </a:rPr>
              <a:t>ERSE</a:t>
            </a:r>
            <a:r>
              <a:rPr lang="ja-JP" altLang="ja-JP" dirty="0"/>
              <a:t> （</a:t>
            </a:r>
            <a:r>
              <a:rPr lang="ja-JP" altLang="ja-JP" dirty="0">
                <a:hlinkClick r:id="rId5" tooltip="英語"/>
              </a:rPr>
              <a:t>英</a:t>
            </a:r>
            <a:r>
              <a:rPr lang="ja-JP" altLang="ja-JP" dirty="0"/>
              <a:t>: James Watt </a:t>
            </a:r>
            <a:r>
              <a:rPr lang="ja-JP" altLang="ja-JP" dirty="0">
                <a:hlinkClick r:id="rId3" tooltip="王立協会"/>
              </a:rPr>
              <a:t>FRS</a:t>
            </a:r>
            <a:r>
              <a:rPr lang="ja-JP" altLang="ja-JP" dirty="0"/>
              <a:t> </a:t>
            </a:r>
            <a:r>
              <a:rPr lang="ja-JP" altLang="ja-JP" dirty="0">
                <a:hlinkClick r:id="rId4" tooltip="en:FRSE"/>
              </a:rPr>
              <a:t>FRSE</a:t>
            </a:r>
            <a:r>
              <a:rPr lang="ja-JP" altLang="ja-JP" dirty="0"/>
              <a:t>, </a:t>
            </a:r>
            <a:r>
              <a:rPr lang="ja-JP" altLang="ja-JP" dirty="0">
                <a:hlinkClick r:id="rId6" tooltip="1736年"/>
              </a:rPr>
              <a:t>1736年</a:t>
            </a:r>
            <a:r>
              <a:rPr lang="ja-JP" altLang="ja-JP" dirty="0">
                <a:hlinkClick r:id="rId7" tooltip="1月19日"/>
              </a:rPr>
              <a:t>1月19日</a:t>
            </a:r>
            <a:r>
              <a:rPr lang="ja-JP" altLang="ja-JP" dirty="0"/>
              <a:t> - </a:t>
            </a:r>
            <a:r>
              <a:rPr lang="ja-JP" altLang="ja-JP" dirty="0">
                <a:hlinkClick r:id="rId8" tooltip="1819年"/>
              </a:rPr>
              <a:t>1819年</a:t>
            </a:r>
            <a:r>
              <a:rPr lang="ja-JP" altLang="ja-JP" dirty="0">
                <a:hlinkClick r:id="rId9" tooltip="8月25日"/>
              </a:rPr>
              <a:t>8月25日</a:t>
            </a:r>
            <a:r>
              <a:rPr lang="ja-JP" altLang="ja-JP" dirty="0"/>
              <a:t>）</a:t>
            </a:r>
            <a:endParaRPr lang="en-US" altLang="ja-JP" b="1" dirty="0"/>
          </a:p>
          <a:p>
            <a:pPr defTabSz="943209" eaLnBrk="1" hangingPunct="1">
              <a:spcBef>
                <a:spcPct val="0"/>
              </a:spcBef>
            </a:pPr>
            <a:r>
              <a:rPr lang="ja-JP" altLang="ja-JP" b="1" dirty="0"/>
              <a:t>フレデリック・ウィンズロー・テイラー</a:t>
            </a:r>
            <a:r>
              <a:rPr lang="ja-JP" altLang="ja-JP" dirty="0"/>
              <a:t> (</a:t>
            </a:r>
            <a:r>
              <a:rPr lang="ja-JP" altLang="ja-JP" b="1" dirty="0"/>
              <a:t>Frederick Winslow Taylor</a:t>
            </a:r>
            <a:r>
              <a:rPr lang="ja-JP" altLang="ja-JP" dirty="0"/>
              <a:t>, </a:t>
            </a:r>
            <a:r>
              <a:rPr lang="ja-JP" altLang="ja-JP" dirty="0">
                <a:hlinkClick r:id="rId10" tooltip="1856年"/>
              </a:rPr>
              <a:t>1856年</a:t>
            </a:r>
            <a:r>
              <a:rPr lang="ja-JP" altLang="ja-JP" dirty="0">
                <a:hlinkClick r:id="rId11" tooltip="3月20日"/>
              </a:rPr>
              <a:t>3月20日</a:t>
            </a:r>
            <a:r>
              <a:rPr lang="ja-JP" altLang="ja-JP" dirty="0"/>
              <a:t> - </a:t>
            </a:r>
            <a:r>
              <a:rPr lang="ja-JP" altLang="ja-JP" dirty="0">
                <a:hlinkClick r:id="rId12" tooltip="1915年"/>
              </a:rPr>
              <a:t>1915年</a:t>
            </a:r>
            <a:r>
              <a:rPr lang="ja-JP" altLang="ja-JP" dirty="0">
                <a:hlinkClick r:id="rId13" tooltip="3月21日"/>
              </a:rPr>
              <a:t>3月21日</a:t>
            </a:r>
            <a:r>
              <a:rPr lang="ja-JP" altLang="ja-JP" dirty="0"/>
              <a:t>）</a:t>
            </a:r>
            <a:endParaRPr lang="ja-JP" altLang="en-US" dirty="0"/>
          </a:p>
          <a:p>
            <a:pPr defTabSz="943209" eaLnBrk="1" hangingPunct="1">
              <a:spcBef>
                <a:spcPct val="0"/>
              </a:spcBef>
            </a:pPr>
            <a:r>
              <a:rPr lang="en-US" altLang="ja-JP" dirty="0"/>
              <a:t>Shop Management</a:t>
            </a:r>
          </a:p>
          <a:p>
            <a:pPr defTabSz="943209" eaLnBrk="1" hangingPunct="1">
              <a:spcBef>
                <a:spcPct val="0"/>
              </a:spcBef>
            </a:pPr>
            <a:r>
              <a:rPr lang="ja-JP" altLang="ja-JP" dirty="0">
                <a:hlinkClick r:id="rId14"/>
              </a:rPr>
              <a:t>『The Principles of Scientific Management』</a:t>
            </a:r>
            <a:r>
              <a:rPr lang="ja-JP" altLang="ja-JP" dirty="0"/>
              <a:t>（プロジェクトグーテンベルク</a:t>
            </a:r>
            <a:r>
              <a:rPr lang="ja-JP" altLang="en-US" dirty="0"/>
              <a:t>）</a:t>
            </a:r>
          </a:p>
        </p:txBody>
      </p:sp>
      <p:sp>
        <p:nvSpPr>
          <p:cNvPr id="6861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EF5A9FD4-5B8F-4489-8D9A-B6396F3B79DF}" type="slidenum">
              <a:rPr lang="ja-JP" altLang="en-US" sz="1100">
                <a:solidFill>
                  <a:srgbClr val="000000"/>
                </a:solidFill>
                <a:latin typeface="Arial Narrow" panose="020B0606020202030204" pitchFamily="34" charset="0"/>
              </a:rPr>
              <a:pPr eaLnBrk="1" hangingPunct="1">
                <a:spcBef>
                  <a:spcPct val="0"/>
                </a:spcBef>
              </a:pPr>
              <a:t>5</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8852433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3209" eaLnBrk="1" hangingPunct="1">
              <a:spcBef>
                <a:spcPct val="0"/>
              </a:spcBef>
            </a:pPr>
            <a:r>
              <a:rPr lang="ja-JP" altLang="ja-JP" b="1" dirty="0"/>
              <a:t>ジェームズ・ワット</a:t>
            </a:r>
            <a:r>
              <a:rPr lang="ja-JP" altLang="ja-JP" dirty="0"/>
              <a:t> </a:t>
            </a:r>
            <a:r>
              <a:rPr lang="ja-JP" altLang="ja-JP" dirty="0">
                <a:hlinkClick r:id="rId3" tooltip="王立協会"/>
              </a:rPr>
              <a:t>ERS</a:t>
            </a:r>
            <a:r>
              <a:rPr lang="ja-JP" altLang="ja-JP" dirty="0"/>
              <a:t> </a:t>
            </a:r>
            <a:r>
              <a:rPr lang="ja-JP" altLang="ja-JP" dirty="0">
                <a:hlinkClick r:id="rId4" tooltip="en:FRSE"/>
              </a:rPr>
              <a:t>ERSE</a:t>
            </a:r>
            <a:r>
              <a:rPr lang="ja-JP" altLang="ja-JP" dirty="0"/>
              <a:t> （</a:t>
            </a:r>
            <a:r>
              <a:rPr lang="ja-JP" altLang="ja-JP" dirty="0">
                <a:hlinkClick r:id="rId5" tooltip="英語"/>
              </a:rPr>
              <a:t>英</a:t>
            </a:r>
            <a:r>
              <a:rPr lang="ja-JP" altLang="ja-JP" dirty="0"/>
              <a:t>: James Watt </a:t>
            </a:r>
            <a:r>
              <a:rPr lang="ja-JP" altLang="ja-JP" dirty="0">
                <a:hlinkClick r:id="rId3" tooltip="王立協会"/>
              </a:rPr>
              <a:t>FRS</a:t>
            </a:r>
            <a:r>
              <a:rPr lang="ja-JP" altLang="ja-JP" dirty="0"/>
              <a:t> </a:t>
            </a:r>
            <a:r>
              <a:rPr lang="ja-JP" altLang="ja-JP" dirty="0">
                <a:hlinkClick r:id="rId4" tooltip="en:FRSE"/>
              </a:rPr>
              <a:t>FRSE</a:t>
            </a:r>
            <a:r>
              <a:rPr lang="ja-JP" altLang="ja-JP" dirty="0"/>
              <a:t>, </a:t>
            </a:r>
            <a:r>
              <a:rPr lang="ja-JP" altLang="ja-JP" dirty="0">
                <a:hlinkClick r:id="rId6" tooltip="1736年"/>
              </a:rPr>
              <a:t>1736年</a:t>
            </a:r>
            <a:r>
              <a:rPr lang="ja-JP" altLang="ja-JP" dirty="0">
                <a:hlinkClick r:id="rId7" tooltip="1月19日"/>
              </a:rPr>
              <a:t>1月19日</a:t>
            </a:r>
            <a:r>
              <a:rPr lang="ja-JP" altLang="ja-JP" dirty="0"/>
              <a:t> - </a:t>
            </a:r>
            <a:r>
              <a:rPr lang="ja-JP" altLang="ja-JP" dirty="0">
                <a:hlinkClick r:id="rId8" tooltip="1819年"/>
              </a:rPr>
              <a:t>1819年</a:t>
            </a:r>
            <a:r>
              <a:rPr lang="ja-JP" altLang="ja-JP" dirty="0">
                <a:hlinkClick r:id="rId9" tooltip="8月25日"/>
              </a:rPr>
              <a:t>8月25日</a:t>
            </a:r>
            <a:r>
              <a:rPr lang="ja-JP" altLang="ja-JP" dirty="0"/>
              <a:t>）</a:t>
            </a:r>
            <a:endParaRPr lang="en-US" altLang="ja-JP" b="1" dirty="0"/>
          </a:p>
          <a:p>
            <a:pPr defTabSz="943209" eaLnBrk="1" hangingPunct="1">
              <a:spcBef>
                <a:spcPct val="0"/>
              </a:spcBef>
            </a:pPr>
            <a:r>
              <a:rPr lang="ja-JP" altLang="ja-JP" b="1" dirty="0"/>
              <a:t>フレデリック・ウィンズロー・テイラー</a:t>
            </a:r>
            <a:r>
              <a:rPr lang="ja-JP" altLang="ja-JP" dirty="0"/>
              <a:t> (</a:t>
            </a:r>
            <a:r>
              <a:rPr lang="ja-JP" altLang="ja-JP" b="1" dirty="0"/>
              <a:t>Frederick Winslow Taylor</a:t>
            </a:r>
            <a:r>
              <a:rPr lang="ja-JP" altLang="ja-JP" dirty="0"/>
              <a:t>, </a:t>
            </a:r>
            <a:r>
              <a:rPr lang="ja-JP" altLang="ja-JP" dirty="0">
                <a:hlinkClick r:id="rId10" tooltip="1856年"/>
              </a:rPr>
              <a:t>1856年</a:t>
            </a:r>
            <a:r>
              <a:rPr lang="ja-JP" altLang="ja-JP" dirty="0">
                <a:hlinkClick r:id="rId11" tooltip="3月20日"/>
              </a:rPr>
              <a:t>3月20日</a:t>
            </a:r>
            <a:r>
              <a:rPr lang="ja-JP" altLang="ja-JP" dirty="0"/>
              <a:t> - </a:t>
            </a:r>
            <a:r>
              <a:rPr lang="ja-JP" altLang="ja-JP" dirty="0">
                <a:hlinkClick r:id="rId12" tooltip="1915年"/>
              </a:rPr>
              <a:t>1915年</a:t>
            </a:r>
            <a:r>
              <a:rPr lang="ja-JP" altLang="ja-JP" dirty="0">
                <a:hlinkClick r:id="rId13" tooltip="3月21日"/>
              </a:rPr>
              <a:t>3月21日</a:t>
            </a:r>
            <a:r>
              <a:rPr lang="ja-JP" altLang="ja-JP" dirty="0"/>
              <a:t>）</a:t>
            </a:r>
            <a:endParaRPr lang="ja-JP" altLang="en-US" dirty="0"/>
          </a:p>
          <a:p>
            <a:pPr defTabSz="943209" eaLnBrk="1" hangingPunct="1">
              <a:spcBef>
                <a:spcPct val="0"/>
              </a:spcBef>
            </a:pPr>
            <a:r>
              <a:rPr lang="en-US" altLang="ja-JP" dirty="0"/>
              <a:t>Shop Management</a:t>
            </a:r>
          </a:p>
          <a:p>
            <a:pPr defTabSz="943209" eaLnBrk="1" hangingPunct="1">
              <a:spcBef>
                <a:spcPct val="0"/>
              </a:spcBef>
            </a:pPr>
            <a:r>
              <a:rPr lang="ja-JP" altLang="ja-JP" dirty="0">
                <a:hlinkClick r:id="rId14"/>
              </a:rPr>
              <a:t>『The Principles of Scientific Management』</a:t>
            </a:r>
            <a:r>
              <a:rPr lang="ja-JP" altLang="ja-JP" dirty="0"/>
              <a:t>（プロジェクトグーテンベルク</a:t>
            </a:r>
            <a:r>
              <a:rPr lang="ja-JP" altLang="en-US" dirty="0"/>
              <a:t>）</a:t>
            </a:r>
          </a:p>
        </p:txBody>
      </p:sp>
      <p:sp>
        <p:nvSpPr>
          <p:cNvPr id="6861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EF5A9FD4-5B8F-4489-8D9A-B6396F3B79DF}" type="slidenum">
              <a:rPr lang="ja-JP" altLang="en-US" sz="1100">
                <a:solidFill>
                  <a:srgbClr val="000000"/>
                </a:solidFill>
                <a:latin typeface="Arial Narrow" panose="020B0606020202030204" pitchFamily="34" charset="0"/>
              </a:rPr>
              <a:pPr eaLnBrk="1" hangingPunct="1">
                <a:spcBef>
                  <a:spcPct val="0"/>
                </a:spcBef>
              </a:pPr>
              <a:t>33</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42412141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Economies of scope are "efficiencies wrought by variety, not volume" (the latter concept is "economies of scale"). For example, many corporate diversification plans assume that economies of scope will be achieved.</a:t>
            </a:r>
          </a:p>
          <a:p>
            <a:r>
              <a:rPr kumimoji="1" lang="en-US" altLang="ja-JP" dirty="0"/>
              <a:t>The property that a firm's average cost falls as it produces a larger number of different products.</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44</a:t>
            </a:fld>
            <a:endParaRPr lang="ja-JP" altLang="en-US" dirty="0"/>
          </a:p>
        </p:txBody>
      </p:sp>
    </p:spTree>
    <p:extLst>
      <p:ext uri="{BB962C8B-B14F-4D97-AF65-F5344CB8AC3E}">
        <p14:creationId xmlns:p14="http://schemas.microsoft.com/office/powerpoint/2010/main" val="7473678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46</a:t>
            </a:fld>
            <a:endParaRPr lang="ja-JP" altLang="en-US" dirty="0"/>
          </a:p>
        </p:txBody>
      </p:sp>
    </p:spTree>
    <p:extLst>
      <p:ext uri="{BB962C8B-B14F-4D97-AF65-F5344CB8AC3E}">
        <p14:creationId xmlns:p14="http://schemas.microsoft.com/office/powerpoint/2010/main" val="393214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120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E0756BD1-9E4C-4698-8910-753ED4C0DF37}" type="slidenum">
              <a:rPr kumimoji="0" lang="ja-JP" altLang="en-US"/>
              <a:pPr/>
              <a:t>6</a:t>
            </a:fld>
            <a:endParaRPr kumimoji="0" lang="ja-JP" altLang="en-US" dirty="0"/>
          </a:p>
        </p:txBody>
      </p:sp>
    </p:spTree>
    <p:extLst>
      <p:ext uri="{BB962C8B-B14F-4D97-AF65-F5344CB8AC3E}">
        <p14:creationId xmlns:p14="http://schemas.microsoft.com/office/powerpoint/2010/main" val="3910664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3209" eaLnBrk="1" hangingPunct="1">
              <a:spcBef>
                <a:spcPct val="0"/>
              </a:spcBef>
            </a:pPr>
            <a:r>
              <a:rPr lang="ja-JP" altLang="ja-JP" b="1" dirty="0"/>
              <a:t>ジェームズ・ワット</a:t>
            </a:r>
            <a:r>
              <a:rPr lang="ja-JP" altLang="ja-JP" dirty="0"/>
              <a:t> </a:t>
            </a:r>
            <a:r>
              <a:rPr lang="ja-JP" altLang="ja-JP" dirty="0">
                <a:hlinkClick r:id="rId3" tooltip="王立協会"/>
              </a:rPr>
              <a:t>ERS</a:t>
            </a:r>
            <a:r>
              <a:rPr lang="ja-JP" altLang="ja-JP" dirty="0"/>
              <a:t> </a:t>
            </a:r>
            <a:r>
              <a:rPr lang="ja-JP" altLang="ja-JP" dirty="0">
                <a:hlinkClick r:id="rId4" tooltip="en:FRSE"/>
              </a:rPr>
              <a:t>ERSE</a:t>
            </a:r>
            <a:r>
              <a:rPr lang="ja-JP" altLang="ja-JP" dirty="0"/>
              <a:t> （</a:t>
            </a:r>
            <a:r>
              <a:rPr lang="ja-JP" altLang="ja-JP" dirty="0">
                <a:hlinkClick r:id="rId5" tooltip="英語"/>
              </a:rPr>
              <a:t>英</a:t>
            </a:r>
            <a:r>
              <a:rPr lang="ja-JP" altLang="ja-JP" dirty="0"/>
              <a:t>: James Watt </a:t>
            </a:r>
            <a:r>
              <a:rPr lang="ja-JP" altLang="ja-JP" dirty="0">
                <a:hlinkClick r:id="rId3" tooltip="王立協会"/>
              </a:rPr>
              <a:t>FRS</a:t>
            </a:r>
            <a:r>
              <a:rPr lang="ja-JP" altLang="ja-JP" dirty="0"/>
              <a:t> </a:t>
            </a:r>
            <a:r>
              <a:rPr lang="ja-JP" altLang="ja-JP" dirty="0">
                <a:hlinkClick r:id="rId4" tooltip="en:FRSE"/>
              </a:rPr>
              <a:t>FRSE</a:t>
            </a:r>
            <a:r>
              <a:rPr lang="ja-JP" altLang="ja-JP" dirty="0"/>
              <a:t>, </a:t>
            </a:r>
            <a:r>
              <a:rPr lang="ja-JP" altLang="ja-JP" dirty="0">
                <a:hlinkClick r:id="rId6" tooltip="1736年"/>
              </a:rPr>
              <a:t>1736年</a:t>
            </a:r>
            <a:r>
              <a:rPr lang="ja-JP" altLang="ja-JP" dirty="0">
                <a:hlinkClick r:id="rId7" tooltip="1月19日"/>
              </a:rPr>
              <a:t>1月19日</a:t>
            </a:r>
            <a:r>
              <a:rPr lang="ja-JP" altLang="ja-JP" dirty="0"/>
              <a:t> - </a:t>
            </a:r>
            <a:r>
              <a:rPr lang="ja-JP" altLang="ja-JP" dirty="0">
                <a:hlinkClick r:id="rId8" tooltip="1819年"/>
              </a:rPr>
              <a:t>1819年</a:t>
            </a:r>
            <a:r>
              <a:rPr lang="ja-JP" altLang="ja-JP" dirty="0">
                <a:hlinkClick r:id="rId9" tooltip="8月25日"/>
              </a:rPr>
              <a:t>8月25日</a:t>
            </a:r>
            <a:r>
              <a:rPr lang="ja-JP" altLang="ja-JP" dirty="0"/>
              <a:t>）</a:t>
            </a:r>
            <a:endParaRPr lang="en-US" altLang="ja-JP" b="1" dirty="0"/>
          </a:p>
          <a:p>
            <a:pPr defTabSz="943209" eaLnBrk="1" hangingPunct="1">
              <a:spcBef>
                <a:spcPct val="0"/>
              </a:spcBef>
            </a:pPr>
            <a:r>
              <a:rPr lang="ja-JP" altLang="ja-JP" b="1" dirty="0"/>
              <a:t>フレデリック・ウィンズロー・テイラー</a:t>
            </a:r>
            <a:r>
              <a:rPr lang="ja-JP" altLang="ja-JP" dirty="0"/>
              <a:t> (</a:t>
            </a:r>
            <a:r>
              <a:rPr lang="ja-JP" altLang="ja-JP" b="1" dirty="0"/>
              <a:t>Frederick Winslow Taylor</a:t>
            </a:r>
            <a:r>
              <a:rPr lang="ja-JP" altLang="ja-JP" dirty="0"/>
              <a:t>, </a:t>
            </a:r>
            <a:r>
              <a:rPr lang="ja-JP" altLang="ja-JP" dirty="0">
                <a:hlinkClick r:id="rId10" tooltip="1856年"/>
              </a:rPr>
              <a:t>1856年</a:t>
            </a:r>
            <a:r>
              <a:rPr lang="ja-JP" altLang="ja-JP" dirty="0">
                <a:hlinkClick r:id="rId11" tooltip="3月20日"/>
              </a:rPr>
              <a:t>3月20日</a:t>
            </a:r>
            <a:r>
              <a:rPr lang="ja-JP" altLang="ja-JP" dirty="0"/>
              <a:t> - </a:t>
            </a:r>
            <a:r>
              <a:rPr lang="ja-JP" altLang="ja-JP" dirty="0">
                <a:hlinkClick r:id="rId12" tooltip="1915年"/>
              </a:rPr>
              <a:t>1915年</a:t>
            </a:r>
            <a:r>
              <a:rPr lang="ja-JP" altLang="ja-JP" dirty="0">
                <a:hlinkClick r:id="rId13" tooltip="3月21日"/>
              </a:rPr>
              <a:t>3月21日</a:t>
            </a:r>
            <a:r>
              <a:rPr lang="ja-JP" altLang="ja-JP" dirty="0"/>
              <a:t>）</a:t>
            </a:r>
            <a:endParaRPr lang="ja-JP" altLang="en-US" dirty="0"/>
          </a:p>
          <a:p>
            <a:pPr defTabSz="943209" eaLnBrk="1" hangingPunct="1">
              <a:spcBef>
                <a:spcPct val="0"/>
              </a:spcBef>
            </a:pPr>
            <a:r>
              <a:rPr lang="en-US" altLang="ja-JP" dirty="0"/>
              <a:t>Shop Management</a:t>
            </a:r>
          </a:p>
          <a:p>
            <a:pPr defTabSz="943209" eaLnBrk="1" hangingPunct="1">
              <a:spcBef>
                <a:spcPct val="0"/>
              </a:spcBef>
            </a:pPr>
            <a:r>
              <a:rPr lang="ja-JP" altLang="ja-JP" dirty="0">
                <a:hlinkClick r:id="rId14"/>
              </a:rPr>
              <a:t>『The Principles of Scientific Management』</a:t>
            </a:r>
            <a:r>
              <a:rPr lang="ja-JP" altLang="ja-JP" dirty="0"/>
              <a:t>（プロジェクトグーテンベルク</a:t>
            </a:r>
            <a:r>
              <a:rPr lang="ja-JP" altLang="en-US" dirty="0"/>
              <a:t>）</a:t>
            </a:r>
          </a:p>
        </p:txBody>
      </p:sp>
      <p:sp>
        <p:nvSpPr>
          <p:cNvPr id="6861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EF5A9FD4-5B8F-4489-8D9A-B6396F3B79DF}" type="slidenum">
              <a:rPr lang="ja-JP" altLang="en-US" sz="1100">
                <a:solidFill>
                  <a:srgbClr val="000000"/>
                </a:solidFill>
                <a:latin typeface="Arial Narrow" panose="020B0606020202030204" pitchFamily="34" charset="0"/>
              </a:rPr>
              <a:pPr eaLnBrk="1" hangingPunct="1">
                <a:spcBef>
                  <a:spcPct val="0"/>
                </a:spcBef>
              </a:pPr>
              <a:t>7</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2511533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3209" eaLnBrk="1" hangingPunct="1">
              <a:spcBef>
                <a:spcPct val="0"/>
              </a:spcBef>
            </a:pPr>
            <a:r>
              <a:rPr lang="ja-JP" altLang="ja-JP" b="1" dirty="0"/>
              <a:t>ジェームズ・ワット</a:t>
            </a:r>
            <a:r>
              <a:rPr lang="ja-JP" altLang="ja-JP" dirty="0"/>
              <a:t> </a:t>
            </a:r>
            <a:r>
              <a:rPr lang="ja-JP" altLang="ja-JP" dirty="0">
                <a:hlinkClick r:id="rId3" tooltip="王立協会"/>
              </a:rPr>
              <a:t>ERS</a:t>
            </a:r>
            <a:r>
              <a:rPr lang="ja-JP" altLang="ja-JP" dirty="0"/>
              <a:t> </a:t>
            </a:r>
            <a:r>
              <a:rPr lang="ja-JP" altLang="ja-JP" dirty="0">
                <a:hlinkClick r:id="rId4" tooltip="en:FRSE"/>
              </a:rPr>
              <a:t>ERSE</a:t>
            </a:r>
            <a:r>
              <a:rPr lang="ja-JP" altLang="ja-JP" dirty="0"/>
              <a:t> （</a:t>
            </a:r>
            <a:r>
              <a:rPr lang="ja-JP" altLang="ja-JP" dirty="0">
                <a:hlinkClick r:id="rId5" tooltip="英語"/>
              </a:rPr>
              <a:t>英</a:t>
            </a:r>
            <a:r>
              <a:rPr lang="ja-JP" altLang="ja-JP" dirty="0"/>
              <a:t>: James Watt </a:t>
            </a:r>
            <a:r>
              <a:rPr lang="ja-JP" altLang="ja-JP" dirty="0">
                <a:hlinkClick r:id="rId3" tooltip="王立協会"/>
              </a:rPr>
              <a:t>FRS</a:t>
            </a:r>
            <a:r>
              <a:rPr lang="ja-JP" altLang="ja-JP" dirty="0"/>
              <a:t> </a:t>
            </a:r>
            <a:r>
              <a:rPr lang="ja-JP" altLang="ja-JP" dirty="0">
                <a:hlinkClick r:id="rId4" tooltip="en:FRSE"/>
              </a:rPr>
              <a:t>FRSE</a:t>
            </a:r>
            <a:r>
              <a:rPr lang="ja-JP" altLang="ja-JP" dirty="0"/>
              <a:t>, </a:t>
            </a:r>
            <a:r>
              <a:rPr lang="ja-JP" altLang="ja-JP" dirty="0">
                <a:hlinkClick r:id="rId6" tooltip="1736年"/>
              </a:rPr>
              <a:t>1736年</a:t>
            </a:r>
            <a:r>
              <a:rPr lang="ja-JP" altLang="ja-JP" dirty="0">
                <a:hlinkClick r:id="rId7" tooltip="1月19日"/>
              </a:rPr>
              <a:t>1月19日</a:t>
            </a:r>
            <a:r>
              <a:rPr lang="ja-JP" altLang="ja-JP" dirty="0"/>
              <a:t> - </a:t>
            </a:r>
            <a:r>
              <a:rPr lang="ja-JP" altLang="ja-JP" dirty="0">
                <a:hlinkClick r:id="rId8" tooltip="1819年"/>
              </a:rPr>
              <a:t>1819年</a:t>
            </a:r>
            <a:r>
              <a:rPr lang="ja-JP" altLang="ja-JP" dirty="0">
                <a:hlinkClick r:id="rId9" tooltip="8月25日"/>
              </a:rPr>
              <a:t>8月25日</a:t>
            </a:r>
            <a:r>
              <a:rPr lang="ja-JP" altLang="ja-JP" dirty="0"/>
              <a:t>）</a:t>
            </a:r>
            <a:endParaRPr lang="en-US" altLang="ja-JP" b="1" dirty="0"/>
          </a:p>
          <a:p>
            <a:pPr defTabSz="943209" eaLnBrk="1" hangingPunct="1">
              <a:spcBef>
                <a:spcPct val="0"/>
              </a:spcBef>
            </a:pPr>
            <a:r>
              <a:rPr lang="ja-JP" altLang="ja-JP" b="1" dirty="0"/>
              <a:t>フレデリック・ウィンズロー・テイラー</a:t>
            </a:r>
            <a:r>
              <a:rPr lang="ja-JP" altLang="ja-JP" dirty="0"/>
              <a:t> (</a:t>
            </a:r>
            <a:r>
              <a:rPr lang="ja-JP" altLang="ja-JP" b="1" dirty="0"/>
              <a:t>Frederick Winslow Taylor</a:t>
            </a:r>
            <a:r>
              <a:rPr lang="ja-JP" altLang="ja-JP" dirty="0"/>
              <a:t>, </a:t>
            </a:r>
            <a:r>
              <a:rPr lang="ja-JP" altLang="ja-JP" dirty="0">
                <a:hlinkClick r:id="rId10" tooltip="1856年"/>
              </a:rPr>
              <a:t>1856年</a:t>
            </a:r>
            <a:r>
              <a:rPr lang="ja-JP" altLang="ja-JP" dirty="0">
                <a:hlinkClick r:id="rId11" tooltip="3月20日"/>
              </a:rPr>
              <a:t>3月20日</a:t>
            </a:r>
            <a:r>
              <a:rPr lang="ja-JP" altLang="ja-JP" dirty="0"/>
              <a:t> - </a:t>
            </a:r>
            <a:r>
              <a:rPr lang="ja-JP" altLang="ja-JP" dirty="0">
                <a:hlinkClick r:id="rId12" tooltip="1915年"/>
              </a:rPr>
              <a:t>1915年</a:t>
            </a:r>
            <a:r>
              <a:rPr lang="ja-JP" altLang="ja-JP" dirty="0">
                <a:hlinkClick r:id="rId13" tooltip="3月21日"/>
              </a:rPr>
              <a:t>3月21日</a:t>
            </a:r>
            <a:r>
              <a:rPr lang="ja-JP" altLang="ja-JP" dirty="0"/>
              <a:t>）</a:t>
            </a:r>
            <a:endParaRPr lang="ja-JP" altLang="en-US" dirty="0"/>
          </a:p>
          <a:p>
            <a:pPr defTabSz="943209" eaLnBrk="1" hangingPunct="1">
              <a:spcBef>
                <a:spcPct val="0"/>
              </a:spcBef>
            </a:pPr>
            <a:r>
              <a:rPr lang="en-US" altLang="ja-JP" dirty="0"/>
              <a:t>Shop Management</a:t>
            </a:r>
          </a:p>
          <a:p>
            <a:pPr defTabSz="943209" eaLnBrk="1" hangingPunct="1">
              <a:spcBef>
                <a:spcPct val="0"/>
              </a:spcBef>
            </a:pPr>
            <a:r>
              <a:rPr lang="ja-JP" altLang="ja-JP" dirty="0">
                <a:hlinkClick r:id="rId14"/>
              </a:rPr>
              <a:t>『The Principles of Scientific Management』</a:t>
            </a:r>
            <a:r>
              <a:rPr lang="ja-JP" altLang="ja-JP" dirty="0"/>
              <a:t>（プロジェクトグーテンベルク</a:t>
            </a:r>
            <a:r>
              <a:rPr lang="ja-JP" altLang="en-US" dirty="0"/>
              <a:t>）</a:t>
            </a:r>
          </a:p>
        </p:txBody>
      </p:sp>
      <p:sp>
        <p:nvSpPr>
          <p:cNvPr id="6861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EF5A9FD4-5B8F-4489-8D9A-B6396F3B79DF}" type="slidenum">
              <a:rPr lang="ja-JP" altLang="en-US" sz="1100">
                <a:solidFill>
                  <a:srgbClr val="000000"/>
                </a:solidFill>
                <a:latin typeface="Arial Narrow" panose="020B0606020202030204" pitchFamily="34" charset="0"/>
              </a:rPr>
              <a:pPr eaLnBrk="1" hangingPunct="1">
                <a:spcBef>
                  <a:spcPct val="0"/>
                </a:spcBef>
              </a:pPr>
              <a:t>8</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4259117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3209" eaLnBrk="1" hangingPunct="1">
              <a:spcBef>
                <a:spcPct val="0"/>
              </a:spcBef>
            </a:pPr>
            <a:r>
              <a:rPr lang="ja-JP" altLang="ja-JP" b="1" dirty="0"/>
              <a:t>ジェームズ・ワット</a:t>
            </a:r>
            <a:r>
              <a:rPr lang="ja-JP" altLang="ja-JP" dirty="0"/>
              <a:t> </a:t>
            </a:r>
            <a:r>
              <a:rPr lang="ja-JP" altLang="ja-JP" dirty="0">
                <a:hlinkClick r:id="rId3" tooltip="王立協会"/>
              </a:rPr>
              <a:t>ERS</a:t>
            </a:r>
            <a:r>
              <a:rPr lang="ja-JP" altLang="ja-JP" dirty="0"/>
              <a:t> </a:t>
            </a:r>
            <a:r>
              <a:rPr lang="ja-JP" altLang="ja-JP" dirty="0">
                <a:hlinkClick r:id="rId4" tooltip="en:FRSE"/>
              </a:rPr>
              <a:t>ERSE</a:t>
            </a:r>
            <a:r>
              <a:rPr lang="ja-JP" altLang="ja-JP" dirty="0"/>
              <a:t> （</a:t>
            </a:r>
            <a:r>
              <a:rPr lang="ja-JP" altLang="ja-JP" dirty="0">
                <a:hlinkClick r:id="rId5" tooltip="英語"/>
              </a:rPr>
              <a:t>英</a:t>
            </a:r>
            <a:r>
              <a:rPr lang="ja-JP" altLang="ja-JP" dirty="0"/>
              <a:t>: James Watt </a:t>
            </a:r>
            <a:r>
              <a:rPr lang="ja-JP" altLang="ja-JP" dirty="0">
                <a:hlinkClick r:id="rId3" tooltip="王立協会"/>
              </a:rPr>
              <a:t>FRS</a:t>
            </a:r>
            <a:r>
              <a:rPr lang="ja-JP" altLang="ja-JP" dirty="0"/>
              <a:t> </a:t>
            </a:r>
            <a:r>
              <a:rPr lang="ja-JP" altLang="ja-JP" dirty="0">
                <a:hlinkClick r:id="rId4" tooltip="en:FRSE"/>
              </a:rPr>
              <a:t>FRSE</a:t>
            </a:r>
            <a:r>
              <a:rPr lang="ja-JP" altLang="ja-JP" dirty="0"/>
              <a:t>, </a:t>
            </a:r>
            <a:r>
              <a:rPr lang="ja-JP" altLang="ja-JP" dirty="0">
                <a:hlinkClick r:id="rId6" tooltip="1736年"/>
              </a:rPr>
              <a:t>1736年</a:t>
            </a:r>
            <a:r>
              <a:rPr lang="ja-JP" altLang="ja-JP" dirty="0">
                <a:hlinkClick r:id="rId7" tooltip="1月19日"/>
              </a:rPr>
              <a:t>1月19日</a:t>
            </a:r>
            <a:r>
              <a:rPr lang="ja-JP" altLang="ja-JP" dirty="0"/>
              <a:t> - </a:t>
            </a:r>
            <a:r>
              <a:rPr lang="ja-JP" altLang="ja-JP" dirty="0">
                <a:hlinkClick r:id="rId8" tooltip="1819年"/>
              </a:rPr>
              <a:t>1819年</a:t>
            </a:r>
            <a:r>
              <a:rPr lang="ja-JP" altLang="ja-JP" dirty="0">
                <a:hlinkClick r:id="rId9" tooltip="8月25日"/>
              </a:rPr>
              <a:t>8月25日</a:t>
            </a:r>
            <a:r>
              <a:rPr lang="ja-JP" altLang="ja-JP" dirty="0"/>
              <a:t>）</a:t>
            </a:r>
            <a:endParaRPr lang="en-US" altLang="ja-JP" b="1" dirty="0"/>
          </a:p>
          <a:p>
            <a:pPr defTabSz="943209" eaLnBrk="1" hangingPunct="1">
              <a:spcBef>
                <a:spcPct val="0"/>
              </a:spcBef>
            </a:pPr>
            <a:r>
              <a:rPr lang="ja-JP" altLang="ja-JP" b="1" dirty="0"/>
              <a:t>フレデリック・ウィンズロー・テイラー</a:t>
            </a:r>
            <a:r>
              <a:rPr lang="ja-JP" altLang="ja-JP" dirty="0"/>
              <a:t> (</a:t>
            </a:r>
            <a:r>
              <a:rPr lang="ja-JP" altLang="ja-JP" b="1" dirty="0"/>
              <a:t>Frederick Winslow Taylor</a:t>
            </a:r>
            <a:r>
              <a:rPr lang="ja-JP" altLang="ja-JP" dirty="0"/>
              <a:t>, </a:t>
            </a:r>
            <a:r>
              <a:rPr lang="ja-JP" altLang="ja-JP" dirty="0">
                <a:hlinkClick r:id="rId10" tooltip="1856年"/>
              </a:rPr>
              <a:t>1856年</a:t>
            </a:r>
            <a:r>
              <a:rPr lang="ja-JP" altLang="ja-JP" dirty="0">
                <a:hlinkClick r:id="rId11" tooltip="3月20日"/>
              </a:rPr>
              <a:t>3月20日</a:t>
            </a:r>
            <a:r>
              <a:rPr lang="ja-JP" altLang="ja-JP" dirty="0"/>
              <a:t> - </a:t>
            </a:r>
            <a:r>
              <a:rPr lang="ja-JP" altLang="ja-JP" dirty="0">
                <a:hlinkClick r:id="rId12" tooltip="1915年"/>
              </a:rPr>
              <a:t>1915年</a:t>
            </a:r>
            <a:r>
              <a:rPr lang="ja-JP" altLang="ja-JP" dirty="0">
                <a:hlinkClick r:id="rId13" tooltip="3月21日"/>
              </a:rPr>
              <a:t>3月21日</a:t>
            </a:r>
            <a:r>
              <a:rPr lang="ja-JP" altLang="ja-JP" dirty="0"/>
              <a:t>）</a:t>
            </a:r>
            <a:endParaRPr lang="ja-JP" altLang="en-US" dirty="0"/>
          </a:p>
          <a:p>
            <a:pPr defTabSz="943209" eaLnBrk="1" hangingPunct="1">
              <a:spcBef>
                <a:spcPct val="0"/>
              </a:spcBef>
            </a:pPr>
            <a:r>
              <a:rPr lang="en-US" altLang="ja-JP" dirty="0"/>
              <a:t>Shop Management</a:t>
            </a:r>
          </a:p>
          <a:p>
            <a:pPr defTabSz="943209" eaLnBrk="1" hangingPunct="1">
              <a:spcBef>
                <a:spcPct val="0"/>
              </a:spcBef>
            </a:pPr>
            <a:r>
              <a:rPr lang="ja-JP" altLang="ja-JP" dirty="0">
                <a:hlinkClick r:id="rId14"/>
              </a:rPr>
              <a:t>『The Principles of Scientific Management』</a:t>
            </a:r>
            <a:r>
              <a:rPr lang="ja-JP" altLang="ja-JP" dirty="0"/>
              <a:t>（プロジェクトグーテンベルク</a:t>
            </a:r>
            <a:r>
              <a:rPr lang="ja-JP" altLang="en-US" dirty="0"/>
              <a:t>）</a:t>
            </a:r>
          </a:p>
        </p:txBody>
      </p:sp>
      <p:sp>
        <p:nvSpPr>
          <p:cNvPr id="6861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EF5A9FD4-5B8F-4489-8D9A-B6396F3B79DF}" type="slidenum">
              <a:rPr lang="ja-JP" altLang="en-US" sz="1100">
                <a:solidFill>
                  <a:srgbClr val="000000"/>
                </a:solidFill>
                <a:latin typeface="Arial Narrow" panose="020B0606020202030204" pitchFamily="34" charset="0"/>
              </a:rPr>
              <a:pPr eaLnBrk="1" hangingPunct="1">
                <a:spcBef>
                  <a:spcPct val="0"/>
                </a:spcBef>
              </a:pPr>
              <a:t>9</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2485940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3209" eaLnBrk="1" hangingPunct="1">
              <a:spcBef>
                <a:spcPct val="0"/>
              </a:spcBef>
            </a:pPr>
            <a:r>
              <a:rPr lang="ja-JP" altLang="ja-JP" b="1" dirty="0"/>
              <a:t>ジェームズ・ワット</a:t>
            </a:r>
            <a:r>
              <a:rPr lang="ja-JP" altLang="ja-JP" dirty="0"/>
              <a:t> </a:t>
            </a:r>
            <a:r>
              <a:rPr lang="ja-JP" altLang="ja-JP" dirty="0">
                <a:hlinkClick r:id="rId3" tooltip="王立協会"/>
              </a:rPr>
              <a:t>ERS</a:t>
            </a:r>
            <a:r>
              <a:rPr lang="ja-JP" altLang="ja-JP" dirty="0"/>
              <a:t> </a:t>
            </a:r>
            <a:r>
              <a:rPr lang="ja-JP" altLang="ja-JP" dirty="0">
                <a:hlinkClick r:id="rId4" tooltip="en:FRSE"/>
              </a:rPr>
              <a:t>ERSE</a:t>
            </a:r>
            <a:r>
              <a:rPr lang="ja-JP" altLang="ja-JP" dirty="0"/>
              <a:t> （</a:t>
            </a:r>
            <a:r>
              <a:rPr lang="ja-JP" altLang="ja-JP" dirty="0">
                <a:hlinkClick r:id="rId5" tooltip="英語"/>
              </a:rPr>
              <a:t>英</a:t>
            </a:r>
            <a:r>
              <a:rPr lang="ja-JP" altLang="ja-JP" dirty="0"/>
              <a:t>: James Watt </a:t>
            </a:r>
            <a:r>
              <a:rPr lang="ja-JP" altLang="ja-JP" dirty="0">
                <a:hlinkClick r:id="rId3" tooltip="王立協会"/>
              </a:rPr>
              <a:t>FRS</a:t>
            </a:r>
            <a:r>
              <a:rPr lang="ja-JP" altLang="ja-JP" dirty="0"/>
              <a:t> </a:t>
            </a:r>
            <a:r>
              <a:rPr lang="ja-JP" altLang="ja-JP" dirty="0">
                <a:hlinkClick r:id="rId4" tooltip="en:FRSE"/>
              </a:rPr>
              <a:t>FRSE</a:t>
            </a:r>
            <a:r>
              <a:rPr lang="ja-JP" altLang="ja-JP" dirty="0"/>
              <a:t>, </a:t>
            </a:r>
            <a:r>
              <a:rPr lang="ja-JP" altLang="ja-JP" dirty="0">
                <a:hlinkClick r:id="rId6" tooltip="1736年"/>
              </a:rPr>
              <a:t>1736年</a:t>
            </a:r>
            <a:r>
              <a:rPr lang="ja-JP" altLang="ja-JP" dirty="0">
                <a:hlinkClick r:id="rId7" tooltip="1月19日"/>
              </a:rPr>
              <a:t>1月19日</a:t>
            </a:r>
            <a:r>
              <a:rPr lang="ja-JP" altLang="ja-JP" dirty="0"/>
              <a:t> - </a:t>
            </a:r>
            <a:r>
              <a:rPr lang="ja-JP" altLang="ja-JP" dirty="0">
                <a:hlinkClick r:id="rId8" tooltip="1819年"/>
              </a:rPr>
              <a:t>1819年</a:t>
            </a:r>
            <a:r>
              <a:rPr lang="ja-JP" altLang="ja-JP" dirty="0">
                <a:hlinkClick r:id="rId9" tooltip="8月25日"/>
              </a:rPr>
              <a:t>8月25日</a:t>
            </a:r>
            <a:r>
              <a:rPr lang="ja-JP" altLang="ja-JP" dirty="0"/>
              <a:t>）</a:t>
            </a:r>
            <a:endParaRPr lang="en-US" altLang="ja-JP" b="1" dirty="0"/>
          </a:p>
          <a:p>
            <a:pPr defTabSz="943209" eaLnBrk="1" hangingPunct="1">
              <a:spcBef>
                <a:spcPct val="0"/>
              </a:spcBef>
            </a:pPr>
            <a:r>
              <a:rPr lang="ja-JP" altLang="ja-JP" b="1" dirty="0"/>
              <a:t>フレデリック・ウィンズロー・テイラー</a:t>
            </a:r>
            <a:r>
              <a:rPr lang="ja-JP" altLang="ja-JP" dirty="0"/>
              <a:t> (</a:t>
            </a:r>
            <a:r>
              <a:rPr lang="ja-JP" altLang="ja-JP" b="1" dirty="0"/>
              <a:t>Frederick Winslow Taylor</a:t>
            </a:r>
            <a:r>
              <a:rPr lang="ja-JP" altLang="ja-JP" dirty="0"/>
              <a:t>, </a:t>
            </a:r>
            <a:r>
              <a:rPr lang="ja-JP" altLang="ja-JP" dirty="0">
                <a:hlinkClick r:id="rId10" tooltip="1856年"/>
              </a:rPr>
              <a:t>1856年</a:t>
            </a:r>
            <a:r>
              <a:rPr lang="ja-JP" altLang="ja-JP" dirty="0">
                <a:hlinkClick r:id="rId11" tooltip="3月20日"/>
              </a:rPr>
              <a:t>3月20日</a:t>
            </a:r>
            <a:r>
              <a:rPr lang="ja-JP" altLang="ja-JP" dirty="0"/>
              <a:t> - </a:t>
            </a:r>
            <a:r>
              <a:rPr lang="ja-JP" altLang="ja-JP" dirty="0">
                <a:hlinkClick r:id="rId12" tooltip="1915年"/>
              </a:rPr>
              <a:t>1915年</a:t>
            </a:r>
            <a:r>
              <a:rPr lang="ja-JP" altLang="ja-JP" dirty="0">
                <a:hlinkClick r:id="rId13" tooltip="3月21日"/>
              </a:rPr>
              <a:t>3月21日</a:t>
            </a:r>
            <a:r>
              <a:rPr lang="ja-JP" altLang="ja-JP" dirty="0"/>
              <a:t>）</a:t>
            </a:r>
            <a:endParaRPr lang="ja-JP" altLang="en-US" dirty="0"/>
          </a:p>
          <a:p>
            <a:pPr defTabSz="943209" eaLnBrk="1" hangingPunct="1">
              <a:spcBef>
                <a:spcPct val="0"/>
              </a:spcBef>
            </a:pPr>
            <a:r>
              <a:rPr lang="en-US" altLang="ja-JP" dirty="0"/>
              <a:t>Shop Management</a:t>
            </a:r>
          </a:p>
          <a:p>
            <a:pPr defTabSz="943209" eaLnBrk="1" hangingPunct="1">
              <a:spcBef>
                <a:spcPct val="0"/>
              </a:spcBef>
            </a:pPr>
            <a:r>
              <a:rPr lang="ja-JP" altLang="ja-JP" dirty="0">
                <a:hlinkClick r:id="rId14"/>
              </a:rPr>
              <a:t>『The Principles of Scientific Management』</a:t>
            </a:r>
            <a:r>
              <a:rPr lang="ja-JP" altLang="ja-JP" dirty="0"/>
              <a:t>（プロジェクトグーテンベルク</a:t>
            </a:r>
            <a:r>
              <a:rPr lang="ja-JP" altLang="en-US" dirty="0"/>
              <a:t>）</a:t>
            </a:r>
          </a:p>
        </p:txBody>
      </p:sp>
      <p:sp>
        <p:nvSpPr>
          <p:cNvPr id="6861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EF5A9FD4-5B8F-4489-8D9A-B6396F3B79DF}" type="slidenum">
              <a:rPr lang="ja-JP" altLang="en-US" sz="1100">
                <a:solidFill>
                  <a:srgbClr val="000000"/>
                </a:solidFill>
                <a:latin typeface="Arial Narrow" panose="020B0606020202030204" pitchFamily="34" charset="0"/>
              </a:rPr>
              <a:pPr eaLnBrk="1" hangingPunct="1">
                <a:spcBef>
                  <a:spcPct val="0"/>
                </a:spcBef>
              </a:pPr>
              <a:t>10</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225544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3209" eaLnBrk="1" hangingPunct="1">
              <a:spcBef>
                <a:spcPct val="0"/>
              </a:spcBef>
            </a:pPr>
            <a:r>
              <a:rPr lang="ja-JP" altLang="ja-JP" b="1" dirty="0"/>
              <a:t>ジェームズ・ワット</a:t>
            </a:r>
            <a:r>
              <a:rPr lang="ja-JP" altLang="ja-JP" dirty="0"/>
              <a:t> </a:t>
            </a:r>
            <a:r>
              <a:rPr lang="ja-JP" altLang="ja-JP" dirty="0">
                <a:hlinkClick r:id="rId3" tooltip="王立協会"/>
              </a:rPr>
              <a:t>ERS</a:t>
            </a:r>
            <a:r>
              <a:rPr lang="ja-JP" altLang="ja-JP" dirty="0"/>
              <a:t> </a:t>
            </a:r>
            <a:r>
              <a:rPr lang="ja-JP" altLang="ja-JP" dirty="0">
                <a:hlinkClick r:id="rId4" tooltip="en:FRSE"/>
              </a:rPr>
              <a:t>ERSE</a:t>
            </a:r>
            <a:r>
              <a:rPr lang="ja-JP" altLang="ja-JP" dirty="0"/>
              <a:t> （</a:t>
            </a:r>
            <a:r>
              <a:rPr lang="ja-JP" altLang="ja-JP" dirty="0">
                <a:hlinkClick r:id="rId5" tooltip="英語"/>
              </a:rPr>
              <a:t>英</a:t>
            </a:r>
            <a:r>
              <a:rPr lang="ja-JP" altLang="ja-JP" dirty="0"/>
              <a:t>: James Watt </a:t>
            </a:r>
            <a:r>
              <a:rPr lang="ja-JP" altLang="ja-JP" dirty="0">
                <a:hlinkClick r:id="rId3" tooltip="王立協会"/>
              </a:rPr>
              <a:t>FRS</a:t>
            </a:r>
            <a:r>
              <a:rPr lang="ja-JP" altLang="ja-JP" dirty="0"/>
              <a:t> </a:t>
            </a:r>
            <a:r>
              <a:rPr lang="ja-JP" altLang="ja-JP" dirty="0">
                <a:hlinkClick r:id="rId4" tooltip="en:FRSE"/>
              </a:rPr>
              <a:t>FRSE</a:t>
            </a:r>
            <a:r>
              <a:rPr lang="ja-JP" altLang="ja-JP" dirty="0"/>
              <a:t>, </a:t>
            </a:r>
            <a:r>
              <a:rPr lang="ja-JP" altLang="ja-JP" dirty="0">
                <a:hlinkClick r:id="rId6" tooltip="1736年"/>
              </a:rPr>
              <a:t>1736年</a:t>
            </a:r>
            <a:r>
              <a:rPr lang="ja-JP" altLang="ja-JP" dirty="0">
                <a:hlinkClick r:id="rId7" tooltip="1月19日"/>
              </a:rPr>
              <a:t>1月19日</a:t>
            </a:r>
            <a:r>
              <a:rPr lang="ja-JP" altLang="ja-JP" dirty="0"/>
              <a:t> - </a:t>
            </a:r>
            <a:r>
              <a:rPr lang="ja-JP" altLang="ja-JP" dirty="0">
                <a:hlinkClick r:id="rId8" tooltip="1819年"/>
              </a:rPr>
              <a:t>1819年</a:t>
            </a:r>
            <a:r>
              <a:rPr lang="ja-JP" altLang="ja-JP" dirty="0">
                <a:hlinkClick r:id="rId9" tooltip="8月25日"/>
              </a:rPr>
              <a:t>8月25日</a:t>
            </a:r>
            <a:r>
              <a:rPr lang="ja-JP" altLang="ja-JP" dirty="0"/>
              <a:t>）</a:t>
            </a:r>
            <a:endParaRPr lang="en-US" altLang="ja-JP" b="1" dirty="0"/>
          </a:p>
          <a:p>
            <a:pPr defTabSz="943209" eaLnBrk="1" hangingPunct="1">
              <a:spcBef>
                <a:spcPct val="0"/>
              </a:spcBef>
            </a:pPr>
            <a:r>
              <a:rPr lang="ja-JP" altLang="ja-JP" b="1" dirty="0"/>
              <a:t>フレデリック・ウィンズロー・テイラー</a:t>
            </a:r>
            <a:r>
              <a:rPr lang="ja-JP" altLang="ja-JP" dirty="0"/>
              <a:t> (</a:t>
            </a:r>
            <a:r>
              <a:rPr lang="ja-JP" altLang="ja-JP" b="1" dirty="0"/>
              <a:t>Frederick Winslow Taylor</a:t>
            </a:r>
            <a:r>
              <a:rPr lang="ja-JP" altLang="ja-JP" dirty="0"/>
              <a:t>, </a:t>
            </a:r>
            <a:r>
              <a:rPr lang="ja-JP" altLang="ja-JP" dirty="0">
                <a:hlinkClick r:id="rId10" tooltip="1856年"/>
              </a:rPr>
              <a:t>1856年</a:t>
            </a:r>
            <a:r>
              <a:rPr lang="ja-JP" altLang="ja-JP" dirty="0">
                <a:hlinkClick r:id="rId11" tooltip="3月20日"/>
              </a:rPr>
              <a:t>3月20日</a:t>
            </a:r>
            <a:r>
              <a:rPr lang="ja-JP" altLang="ja-JP" dirty="0"/>
              <a:t> - </a:t>
            </a:r>
            <a:r>
              <a:rPr lang="ja-JP" altLang="ja-JP" dirty="0">
                <a:hlinkClick r:id="rId12" tooltip="1915年"/>
              </a:rPr>
              <a:t>1915年</a:t>
            </a:r>
            <a:r>
              <a:rPr lang="ja-JP" altLang="ja-JP" dirty="0">
                <a:hlinkClick r:id="rId13" tooltip="3月21日"/>
              </a:rPr>
              <a:t>3月21日</a:t>
            </a:r>
            <a:r>
              <a:rPr lang="ja-JP" altLang="ja-JP" dirty="0"/>
              <a:t>）</a:t>
            </a:r>
            <a:endParaRPr lang="ja-JP" altLang="en-US" dirty="0"/>
          </a:p>
          <a:p>
            <a:pPr defTabSz="943209" eaLnBrk="1" hangingPunct="1">
              <a:spcBef>
                <a:spcPct val="0"/>
              </a:spcBef>
            </a:pPr>
            <a:r>
              <a:rPr lang="en-US" altLang="ja-JP" dirty="0"/>
              <a:t>Shop Management</a:t>
            </a:r>
          </a:p>
          <a:p>
            <a:pPr defTabSz="943209" eaLnBrk="1" hangingPunct="1">
              <a:spcBef>
                <a:spcPct val="0"/>
              </a:spcBef>
            </a:pPr>
            <a:r>
              <a:rPr lang="ja-JP" altLang="ja-JP" dirty="0">
                <a:hlinkClick r:id="rId14"/>
              </a:rPr>
              <a:t>『The Principles of Scientific Management』</a:t>
            </a:r>
            <a:r>
              <a:rPr lang="ja-JP" altLang="ja-JP" dirty="0"/>
              <a:t>（プロジェクトグーテンベルク</a:t>
            </a:r>
            <a:r>
              <a:rPr lang="ja-JP" altLang="en-US" dirty="0"/>
              <a:t>）</a:t>
            </a:r>
          </a:p>
        </p:txBody>
      </p:sp>
      <p:sp>
        <p:nvSpPr>
          <p:cNvPr id="6861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EF5A9FD4-5B8F-4489-8D9A-B6396F3B79DF}" type="slidenum">
              <a:rPr lang="ja-JP" altLang="en-US" sz="1100">
                <a:solidFill>
                  <a:srgbClr val="000000"/>
                </a:solidFill>
                <a:latin typeface="Arial Narrow" panose="020B0606020202030204" pitchFamily="34" charset="0"/>
              </a:rPr>
              <a:pPr eaLnBrk="1" hangingPunct="1">
                <a:spcBef>
                  <a:spcPct val="0"/>
                </a:spcBef>
              </a:pPr>
              <a:t>11</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3254071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ヘンリー・フォード（</a:t>
            </a:r>
            <a:r>
              <a:rPr lang="en-US" altLang="ja-JP" dirty="0"/>
              <a:t>1863</a:t>
            </a:r>
            <a:r>
              <a:rPr lang="ja-JP" altLang="en-US" dirty="0"/>
              <a:t>年</a:t>
            </a:r>
            <a:r>
              <a:rPr lang="en-US" altLang="ja-JP" dirty="0"/>
              <a:t>7</a:t>
            </a:r>
            <a:r>
              <a:rPr lang="ja-JP" altLang="en-US" dirty="0"/>
              <a:t>月</a:t>
            </a:r>
            <a:r>
              <a:rPr lang="en-US" altLang="ja-JP" dirty="0"/>
              <a:t>30</a:t>
            </a:r>
            <a:r>
              <a:rPr lang="ja-JP" altLang="en-US" dirty="0"/>
              <a:t>日～</a:t>
            </a:r>
            <a:r>
              <a:rPr lang="en-US" altLang="ja-JP" dirty="0"/>
              <a:t>1947</a:t>
            </a:r>
            <a:r>
              <a:rPr lang="ja-JP" altLang="en-US" dirty="0"/>
              <a:t>年</a:t>
            </a:r>
            <a:r>
              <a:rPr lang="en-US" altLang="ja-JP" dirty="0"/>
              <a:t>4</a:t>
            </a:r>
            <a:r>
              <a:rPr lang="ja-JP" altLang="en-US" dirty="0"/>
              <a:t>月</a:t>
            </a:r>
            <a:r>
              <a:rPr lang="en-US" altLang="ja-JP" dirty="0"/>
              <a:t>7</a:t>
            </a:r>
            <a:r>
              <a:rPr lang="ja-JP" altLang="en-US" dirty="0"/>
              <a:t>日）</a:t>
            </a:r>
            <a:endParaRPr lang="en-US" altLang="ja-JP" dirty="0"/>
          </a:p>
          <a:p>
            <a:pPr eaLnBrk="1" hangingPunct="1">
              <a:spcBef>
                <a:spcPct val="0"/>
              </a:spcBef>
            </a:pPr>
            <a:r>
              <a:rPr lang="ja-JP" altLang="ja-JP" dirty="0"/>
              <a:t>1903年6月16日、Ford &amp; Malcomson は資本金2万8千ドルで新会社</a:t>
            </a:r>
            <a:r>
              <a:rPr lang="ja-JP" altLang="ja-JP" dirty="0">
                <a:hlinkClick r:id="rId3" tooltip="フォード・モーター"/>
              </a:rPr>
              <a:t>フォード・モーター・カンパニー</a:t>
            </a:r>
            <a:r>
              <a:rPr lang="ja-JP" altLang="ja-JP" dirty="0"/>
              <a:t>へと再結成された</a:t>
            </a:r>
            <a:r>
              <a:rPr lang="ja-JP" altLang="ja-JP" baseline="30000" dirty="0">
                <a:hlinkClick r:id="rId4"/>
              </a:rPr>
              <a:t>[10</a:t>
            </a:r>
            <a:endParaRPr lang="en-US" altLang="ja-JP" baseline="30000" dirty="0"/>
          </a:p>
          <a:p>
            <a:pPr eaLnBrk="1" hangingPunct="1">
              <a:spcBef>
                <a:spcPct val="0"/>
              </a:spcBef>
            </a:pPr>
            <a:endParaRPr lang="ja-JP" altLang="en-US" dirty="0"/>
          </a:p>
        </p:txBody>
      </p:sp>
      <p:sp>
        <p:nvSpPr>
          <p:cNvPr id="7168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26304" indent="-27770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173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65990"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12947" indent="-22183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86194"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9442"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690"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05937" indent="-22183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C37C2C9F-9726-488D-905C-C066F91115E0}" type="slidenum">
              <a:rPr lang="ja-JP" altLang="en-US" sz="1100">
                <a:solidFill>
                  <a:srgbClr val="000000"/>
                </a:solidFill>
                <a:latin typeface="Arial Narrow" panose="020B0606020202030204" pitchFamily="34" charset="0"/>
              </a:rPr>
              <a:pPr eaLnBrk="1" hangingPunct="1">
                <a:spcBef>
                  <a:spcPct val="0"/>
                </a:spcBef>
              </a:pPr>
              <a:t>12</a:t>
            </a:fld>
            <a:endParaRPr lang="ja-JP" altLang="en-US" sz="11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12791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565697DD-78AB-4EEB-A1AD-D23E93F74AB8}" type="slidenum">
              <a:rPr lang="en-US" altLang="ja-JP"/>
              <a:pPr>
                <a:defRPr/>
              </a:pPr>
              <a:t>‹#›</a:t>
            </a:fld>
            <a:endParaRPr lang="en-US" altLang="ja-JP" dirty="0"/>
          </a:p>
        </p:txBody>
      </p:sp>
    </p:spTree>
    <p:extLst>
      <p:ext uri="{BB962C8B-B14F-4D97-AF65-F5344CB8AC3E}">
        <p14:creationId xmlns:p14="http://schemas.microsoft.com/office/powerpoint/2010/main" val="2123023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E2BDD077-51E2-4C06-9098-92BEE20F0514}" type="slidenum">
              <a:rPr lang="en-US" altLang="ja-JP"/>
              <a:pPr>
                <a:defRPr/>
              </a:pPr>
              <a:t>‹#›</a:t>
            </a:fld>
            <a:endParaRPr lang="en-US" altLang="ja-JP" dirty="0"/>
          </a:p>
        </p:txBody>
      </p:sp>
    </p:spTree>
    <p:extLst>
      <p:ext uri="{BB962C8B-B14F-4D97-AF65-F5344CB8AC3E}">
        <p14:creationId xmlns:p14="http://schemas.microsoft.com/office/powerpoint/2010/main" val="254293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23EB8F45-55AC-4940-85CE-06E16E73DAA3}" type="slidenum">
              <a:rPr lang="en-US" altLang="ja-JP"/>
              <a:pPr>
                <a:defRPr/>
              </a:pPr>
              <a:t>‹#›</a:t>
            </a:fld>
            <a:endParaRPr lang="en-US" altLang="ja-JP" dirty="0"/>
          </a:p>
        </p:txBody>
      </p:sp>
    </p:spTree>
    <p:extLst>
      <p:ext uri="{BB962C8B-B14F-4D97-AF65-F5344CB8AC3E}">
        <p14:creationId xmlns:p14="http://schemas.microsoft.com/office/powerpoint/2010/main" val="2147477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8750"/>
            <a:ext cx="8229600" cy="1258888"/>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600200"/>
            <a:ext cx="4038600" cy="45307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91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941763"/>
            <a:ext cx="4038600" cy="218916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13"/>
          <p:cNvSpPr>
            <a:spLocks noGrp="1"/>
          </p:cNvSpPr>
          <p:nvPr>
            <p:ph type="dt" sz="half" idx="10"/>
          </p:nvPr>
        </p:nvSpPr>
        <p:spPr/>
        <p:txBody>
          <a:bodyPr/>
          <a:lstStyle>
            <a:lvl1pPr>
              <a:defRPr/>
            </a:lvl1pPr>
          </a:lstStyle>
          <a:p>
            <a:pPr>
              <a:defRPr/>
            </a:pPr>
            <a:endParaRPr lang="en-US" altLang="ja-JP" dirty="0"/>
          </a:p>
        </p:txBody>
      </p:sp>
      <p:sp>
        <p:nvSpPr>
          <p:cNvPr id="7" name="フッター プレースホルダ 2"/>
          <p:cNvSpPr>
            <a:spLocks noGrp="1"/>
          </p:cNvSpPr>
          <p:nvPr>
            <p:ph type="ftr" sz="quarter" idx="11"/>
          </p:nvPr>
        </p:nvSpPr>
        <p:spPr/>
        <p:txBody>
          <a:bodyPr/>
          <a:lstStyle>
            <a:lvl1pPr>
              <a:defRPr/>
            </a:lvl1pPr>
          </a:lstStyle>
          <a:p>
            <a:pPr>
              <a:defRPr/>
            </a:pPr>
            <a:endParaRPr lang="en-US" altLang="ja-JP" dirty="0"/>
          </a:p>
        </p:txBody>
      </p:sp>
      <p:sp>
        <p:nvSpPr>
          <p:cNvPr id="8" name="スライド番号プレースホルダ 22"/>
          <p:cNvSpPr>
            <a:spLocks noGrp="1"/>
          </p:cNvSpPr>
          <p:nvPr>
            <p:ph type="sldNum" sz="quarter" idx="12"/>
          </p:nvPr>
        </p:nvSpPr>
        <p:spPr/>
        <p:txBody>
          <a:bodyPr/>
          <a:lstStyle>
            <a:lvl1pPr>
              <a:defRPr/>
            </a:lvl1pPr>
          </a:lstStyle>
          <a:p>
            <a:fld id="{53FD9A12-46DE-4752-BF05-95043FA93AA1}" type="slidenum">
              <a:rPr lang="en-US" altLang="ja-JP"/>
              <a:pPr/>
              <a:t>‹#›</a:t>
            </a:fld>
            <a:endParaRPr lang="en-US" altLang="ja-JP" dirty="0"/>
          </a:p>
        </p:txBody>
      </p:sp>
    </p:spTree>
    <p:extLst>
      <p:ext uri="{BB962C8B-B14F-4D97-AF65-F5344CB8AC3E}">
        <p14:creationId xmlns:p14="http://schemas.microsoft.com/office/powerpoint/2010/main" val="1478640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9400"/>
            <a:ext cx="82296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600200"/>
            <a:ext cx="4038600" cy="45339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339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fld id="{4C7739CD-1A88-4BEE-B9A4-F92AD5250E61}" type="slidenum">
              <a:rPr lang="en-US" altLang="ja-JP"/>
              <a:pPr/>
              <a:t>‹#›</a:t>
            </a:fld>
            <a:endParaRPr lang="en-US" altLang="ja-JP" dirty="0"/>
          </a:p>
        </p:txBody>
      </p:sp>
    </p:spTree>
    <p:extLst>
      <p:ext uri="{BB962C8B-B14F-4D97-AF65-F5344CB8AC3E}">
        <p14:creationId xmlns:p14="http://schemas.microsoft.com/office/powerpoint/2010/main" val="414355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6498778A-CFC0-475C-BE08-E1C5DB03BBA1}" type="slidenum">
              <a:rPr lang="en-US" altLang="ja-JP"/>
              <a:pPr>
                <a:defRPr/>
              </a:pPr>
              <a:t>‹#›</a:t>
            </a:fld>
            <a:endParaRPr lang="en-US" altLang="ja-JP" dirty="0"/>
          </a:p>
        </p:txBody>
      </p:sp>
    </p:spTree>
    <p:extLst>
      <p:ext uri="{BB962C8B-B14F-4D97-AF65-F5344CB8AC3E}">
        <p14:creationId xmlns:p14="http://schemas.microsoft.com/office/powerpoint/2010/main" val="254036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C6581A41-70AB-4974-857B-EBCCAFC77169}" type="slidenum">
              <a:rPr lang="en-US" altLang="ja-JP"/>
              <a:pPr>
                <a:defRPr/>
              </a:pPr>
              <a:t>‹#›</a:t>
            </a:fld>
            <a:endParaRPr lang="en-US" altLang="ja-JP" dirty="0"/>
          </a:p>
        </p:txBody>
      </p:sp>
    </p:spTree>
    <p:extLst>
      <p:ext uri="{BB962C8B-B14F-4D97-AF65-F5344CB8AC3E}">
        <p14:creationId xmlns:p14="http://schemas.microsoft.com/office/powerpoint/2010/main" val="3339340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B2136496-96B6-4C7A-94C6-1FE26C3F98BC}" type="slidenum">
              <a:rPr lang="en-US" altLang="ja-JP"/>
              <a:pPr>
                <a:defRPr/>
              </a:pPr>
              <a:t>‹#›</a:t>
            </a:fld>
            <a:endParaRPr lang="en-US" altLang="ja-JP" dirty="0"/>
          </a:p>
        </p:txBody>
      </p:sp>
    </p:spTree>
    <p:extLst>
      <p:ext uri="{BB962C8B-B14F-4D97-AF65-F5344CB8AC3E}">
        <p14:creationId xmlns:p14="http://schemas.microsoft.com/office/powerpoint/2010/main" val="4286238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9" name="スライド番号プレースホルダー 5"/>
          <p:cNvSpPr>
            <a:spLocks noGrp="1"/>
          </p:cNvSpPr>
          <p:nvPr>
            <p:ph type="sldNum" sz="quarter" idx="12"/>
          </p:nvPr>
        </p:nvSpPr>
        <p:spPr/>
        <p:txBody>
          <a:bodyPr/>
          <a:lstStyle>
            <a:lvl1pPr>
              <a:defRPr/>
            </a:lvl1pPr>
          </a:lstStyle>
          <a:p>
            <a:pPr>
              <a:defRPr/>
            </a:pPr>
            <a:fld id="{15ED2411-093E-4466-8C7F-97A941FEC505}" type="slidenum">
              <a:rPr lang="en-US" altLang="ja-JP"/>
              <a:pPr>
                <a:defRPr/>
              </a:pPr>
              <a:t>‹#›</a:t>
            </a:fld>
            <a:endParaRPr lang="en-US" altLang="ja-JP" dirty="0"/>
          </a:p>
        </p:txBody>
      </p:sp>
    </p:spTree>
    <p:extLst>
      <p:ext uri="{BB962C8B-B14F-4D97-AF65-F5344CB8AC3E}">
        <p14:creationId xmlns:p14="http://schemas.microsoft.com/office/powerpoint/2010/main" val="284286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pPr>
              <a:defRPr/>
            </a:pPr>
            <a:fld id="{A262CA89-3461-4F9B-9845-6EA2A92F6C4A}" type="slidenum">
              <a:rPr lang="en-US" altLang="ja-JP"/>
              <a:pPr>
                <a:defRPr/>
              </a:pPr>
              <a:t>‹#›</a:t>
            </a:fld>
            <a:endParaRPr lang="en-US" altLang="ja-JP" dirty="0"/>
          </a:p>
        </p:txBody>
      </p:sp>
    </p:spTree>
    <p:extLst>
      <p:ext uri="{BB962C8B-B14F-4D97-AF65-F5344CB8AC3E}">
        <p14:creationId xmlns:p14="http://schemas.microsoft.com/office/powerpoint/2010/main" val="1510290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4" name="スライド番号プレースホルダー 5"/>
          <p:cNvSpPr>
            <a:spLocks noGrp="1"/>
          </p:cNvSpPr>
          <p:nvPr>
            <p:ph type="sldNum" sz="quarter" idx="12"/>
          </p:nvPr>
        </p:nvSpPr>
        <p:spPr/>
        <p:txBody>
          <a:bodyPr/>
          <a:lstStyle>
            <a:lvl1pPr>
              <a:defRPr/>
            </a:lvl1pPr>
          </a:lstStyle>
          <a:p>
            <a:pPr>
              <a:defRPr/>
            </a:pPr>
            <a:fld id="{75F4486F-28A2-40D6-A893-FE1DEF7C7A88}" type="slidenum">
              <a:rPr lang="en-US" altLang="ja-JP"/>
              <a:pPr>
                <a:defRPr/>
              </a:pPr>
              <a:t>‹#›</a:t>
            </a:fld>
            <a:endParaRPr lang="en-US" altLang="ja-JP" dirty="0"/>
          </a:p>
        </p:txBody>
      </p:sp>
    </p:spTree>
    <p:extLst>
      <p:ext uri="{BB962C8B-B14F-4D97-AF65-F5344CB8AC3E}">
        <p14:creationId xmlns:p14="http://schemas.microsoft.com/office/powerpoint/2010/main" val="324538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55AF04D2-AB50-4826-9E3D-EB5FF35A8B27}" type="slidenum">
              <a:rPr lang="en-US" altLang="ja-JP"/>
              <a:pPr>
                <a:defRPr/>
              </a:pPr>
              <a:t>‹#›</a:t>
            </a:fld>
            <a:endParaRPr lang="en-US" altLang="ja-JP" dirty="0"/>
          </a:p>
        </p:txBody>
      </p:sp>
    </p:spTree>
    <p:extLst>
      <p:ext uri="{BB962C8B-B14F-4D97-AF65-F5344CB8AC3E}">
        <p14:creationId xmlns:p14="http://schemas.microsoft.com/office/powerpoint/2010/main" val="296018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C961B084-95BB-4A7D-B42D-3C9F5499DA2A}" type="slidenum">
              <a:rPr lang="en-US" altLang="ja-JP"/>
              <a:pPr>
                <a:defRPr/>
              </a:pPr>
              <a:t>‹#›</a:t>
            </a:fld>
            <a:endParaRPr lang="en-US" altLang="ja-JP" dirty="0"/>
          </a:p>
        </p:txBody>
      </p:sp>
    </p:spTree>
    <p:extLst>
      <p:ext uri="{BB962C8B-B14F-4D97-AF65-F5344CB8AC3E}">
        <p14:creationId xmlns:p14="http://schemas.microsoft.com/office/powerpoint/2010/main" val="147654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dirty="0"/>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dirty="0"/>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6FC5766-271C-436A-AE05-E1536F2B57BC}"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006"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7" r:id="rId12"/>
    <p:sldLayoutId id="2147484008" r:id="rId13"/>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totakao@Hiroshima-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www.hiroshima-u.ac.jp/index-j.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ja.wikipedia.org/wiki/%E3%83%95%E3%82%A1%E3%82%A4%E3%83%AB:Henry_ford_1919.jp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hyperlink" Target="http://ja.wikipedia.org/wiki/%E3%83%95%E3%82%A1%E3%82%A4%E3%83%AB:1910Ford-T.jpg" TargetMode="Externa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Ford%20and%20Taylor%20Scientific%20Management%20(Edited).avi"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1.bin"/><Relationship Id="rId1" Type="http://schemas.openxmlformats.org/officeDocument/2006/relationships/slideLayout" Target="../slideLayouts/slideLayout12.xml"/><Relationship Id="rId5" Type="http://schemas.openxmlformats.org/officeDocument/2006/relationships/image" Target="../media/image9.wmf"/><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088" y="2133600"/>
            <a:ext cx="7988300" cy="1565513"/>
          </a:xfrm>
          <a:ln>
            <a:solidFill>
              <a:schemeClr val="tx1"/>
            </a:solidFill>
            <a:miter lim="800000"/>
            <a:headEnd/>
            <a:tailEnd/>
          </a:ln>
        </p:spPr>
        <p:txBody>
          <a:bodyPr/>
          <a:lstStyle/>
          <a:p>
            <a:pPr eaLnBrk="1" hangingPunct="1"/>
            <a:r>
              <a:rPr lang="en-US" altLang="ja-JP" sz="4800" dirty="0"/>
              <a:t>The MOT and Venture Business</a:t>
            </a:r>
          </a:p>
        </p:txBody>
      </p:sp>
      <p:sp>
        <p:nvSpPr>
          <p:cNvPr id="5123" name="Rectangle 3"/>
          <p:cNvSpPr>
            <a:spLocks noGrp="1" noChangeArrowheads="1"/>
          </p:cNvSpPr>
          <p:nvPr>
            <p:ph type="subTitle" idx="1"/>
          </p:nvPr>
        </p:nvSpPr>
        <p:spPr>
          <a:xfrm>
            <a:off x="734219" y="3699112"/>
            <a:ext cx="8174037" cy="2394183"/>
          </a:xfrm>
        </p:spPr>
        <p:txBody>
          <a:bodyPr/>
          <a:lstStyle/>
          <a:p>
            <a:pPr eaLnBrk="1" hangingPunct="1"/>
            <a:r>
              <a:rPr lang="en-US" altLang="ja-JP" sz="2800" dirty="0">
                <a:solidFill>
                  <a:srgbClr val="FF0000"/>
                </a:solidFill>
              </a:rPr>
              <a:t>Prof. Takao Ito, </a:t>
            </a:r>
          </a:p>
          <a:p>
            <a:pPr eaLnBrk="1" hangingPunct="1"/>
            <a:r>
              <a:rPr lang="en-US" altLang="ja-JP" sz="2800" dirty="0"/>
              <a:t>Doctor of Economics, PH.D. of Engineering, </a:t>
            </a:r>
          </a:p>
          <a:p>
            <a:pPr eaLnBrk="1" hangingPunct="1"/>
            <a:r>
              <a:rPr lang="en-US" altLang="ja-JP" sz="2800" dirty="0"/>
              <a:t>Graduate School</a:t>
            </a:r>
            <a:r>
              <a:rPr lang="ja-JP" altLang="en-US" sz="2800" dirty="0"/>
              <a:t> </a:t>
            </a:r>
            <a:r>
              <a:rPr lang="en-US" altLang="ja-JP" sz="2800" dirty="0"/>
              <a:t>of Advanced Science and Engineering, Hiroshima University</a:t>
            </a:r>
          </a:p>
          <a:p>
            <a:pPr eaLnBrk="1" hangingPunct="1"/>
            <a:r>
              <a:rPr lang="en-US" altLang="ja-JP" sz="2800" dirty="0"/>
              <a:t>E-Mail: </a:t>
            </a:r>
            <a:r>
              <a:rPr lang="en-US" altLang="ja-JP" sz="2800" dirty="0">
                <a:hlinkClick r:id="rId3"/>
              </a:rPr>
              <a:t>itotakao@Hiroshima-u.ac.jp</a:t>
            </a:r>
            <a:endParaRPr lang="en-US" altLang="ja-JP" sz="2800" dirty="0"/>
          </a:p>
        </p:txBody>
      </p:sp>
      <p:grpSp>
        <p:nvGrpSpPr>
          <p:cNvPr id="5124" name="グループ化 5"/>
          <p:cNvGrpSpPr>
            <a:grpSpLocks/>
          </p:cNvGrpSpPr>
          <p:nvPr/>
        </p:nvGrpSpPr>
        <p:grpSpPr bwMode="auto">
          <a:xfrm>
            <a:off x="0" y="0"/>
            <a:ext cx="1655763" cy="2090738"/>
            <a:chOff x="1979712" y="404664"/>
            <a:chExt cx="1656184" cy="2091159"/>
          </a:xfrm>
        </p:grpSpPr>
        <p:pic>
          <p:nvPicPr>
            <p:cNvPr id="5127" name="Picture 4" descr="広島大学">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712" y="2060848"/>
              <a:ext cx="1656184"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図 3" descr="1321661042.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404664"/>
              <a:ext cx="1656184"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スライド番号プレースホルダー 1"/>
          <p:cNvSpPr>
            <a:spLocks noGrp="1"/>
          </p:cNvSpPr>
          <p:nvPr>
            <p:ph type="sldNum" sz="quarter" idx="12"/>
          </p:nvPr>
        </p:nvSpPr>
        <p:spPr/>
        <p:txBody>
          <a:bodyPr/>
          <a:lstStyle/>
          <a:p>
            <a:pPr>
              <a:defRPr/>
            </a:pPr>
            <a:fld id="{1880152E-3181-4F9E-9E7C-1F0A88825FF5}" type="slidenum">
              <a:rPr lang="en-US" altLang="ja-JP" smtClean="0"/>
              <a:pPr>
                <a:defRPr/>
              </a:pPr>
              <a:t>1</a:t>
            </a:fld>
            <a:endParaRPr lang="en-US" altLang="ja-JP" dirty="0"/>
          </a:p>
        </p:txBody>
      </p:sp>
      <p:sp>
        <p:nvSpPr>
          <p:cNvPr id="9" name="正方形/長方形 8"/>
          <p:cNvSpPr/>
          <p:nvPr/>
        </p:nvSpPr>
        <p:spPr>
          <a:xfrm>
            <a:off x="4932041" y="190500"/>
            <a:ext cx="4211960" cy="1600438"/>
          </a:xfrm>
          <a:prstGeom prst="rect">
            <a:avLst/>
          </a:prstGeom>
        </p:spPr>
        <p:txBody>
          <a:bodyPr wrap="square">
            <a:spAutoFit/>
          </a:bodyPr>
          <a:lstStyle/>
          <a:p>
            <a:pPr>
              <a:defRPr/>
            </a:pPr>
            <a:r>
              <a:rPr lang="ja-JP" altLang="en-US" sz="1400" b="1" dirty="0"/>
              <a:t>５ </a:t>
            </a:r>
            <a:r>
              <a:rPr lang="en-US" altLang="ja-JP" sz="1400" b="1" dirty="0"/>
              <a:t>Guiding Principles</a:t>
            </a:r>
          </a:p>
          <a:p>
            <a:pPr marL="285750" indent="-285750">
              <a:buFont typeface="Wingdings" pitchFamily="2" charset="2"/>
              <a:buChar char="Ø"/>
              <a:defRPr/>
            </a:pPr>
            <a:r>
              <a:rPr lang="en-US" altLang="ja-JP" sz="1400" dirty="0"/>
              <a:t>The</a:t>
            </a:r>
            <a:r>
              <a:rPr lang="ja-JP" altLang="en-US" sz="1400" dirty="0"/>
              <a:t> </a:t>
            </a:r>
            <a:r>
              <a:rPr lang="en-US" altLang="ja-JP" sz="1400" dirty="0"/>
              <a:t>Pursuit</a:t>
            </a:r>
            <a:r>
              <a:rPr lang="ja-JP" altLang="en-US" sz="1400" dirty="0"/>
              <a:t> </a:t>
            </a:r>
            <a:r>
              <a:rPr lang="en-US" altLang="ja-JP" sz="1400" dirty="0"/>
              <a:t>of</a:t>
            </a:r>
            <a:r>
              <a:rPr lang="ja-JP" altLang="en-US" sz="1400" dirty="0"/>
              <a:t> </a:t>
            </a:r>
            <a:r>
              <a:rPr lang="en-US" altLang="ja-JP" sz="1400" dirty="0"/>
              <a:t>Peace</a:t>
            </a:r>
          </a:p>
          <a:p>
            <a:pPr marL="285750" indent="-285750">
              <a:buFont typeface="Wingdings" pitchFamily="2" charset="2"/>
              <a:buChar char="Ø"/>
              <a:defRPr/>
            </a:pPr>
            <a:r>
              <a:rPr lang="en-US" altLang="ja-JP" sz="1400" dirty="0"/>
              <a:t>The</a:t>
            </a:r>
            <a:r>
              <a:rPr lang="ja-JP" altLang="en-US" sz="1400" dirty="0"/>
              <a:t> </a:t>
            </a:r>
            <a:r>
              <a:rPr lang="en-US" altLang="ja-JP" sz="1400" dirty="0"/>
              <a:t>Creation</a:t>
            </a:r>
            <a:r>
              <a:rPr lang="ja-JP" altLang="en-US" sz="1400" dirty="0"/>
              <a:t> </a:t>
            </a:r>
            <a:r>
              <a:rPr lang="en-US" altLang="ja-JP" sz="1400" dirty="0"/>
              <a:t>of</a:t>
            </a:r>
            <a:r>
              <a:rPr lang="ja-JP" altLang="en-US" sz="1400" dirty="0"/>
              <a:t> </a:t>
            </a:r>
            <a:r>
              <a:rPr lang="en-US" altLang="ja-JP" sz="1400" dirty="0"/>
              <a:t>New</a:t>
            </a:r>
            <a:r>
              <a:rPr lang="ja-JP" altLang="en-US" sz="1400" dirty="0"/>
              <a:t> </a:t>
            </a:r>
            <a:r>
              <a:rPr lang="en-US" altLang="ja-JP" sz="1400" dirty="0"/>
              <a:t>Forms</a:t>
            </a:r>
            <a:r>
              <a:rPr lang="ja-JP" altLang="en-US" sz="1400" dirty="0"/>
              <a:t> </a:t>
            </a:r>
            <a:r>
              <a:rPr lang="en-US" altLang="ja-JP" sz="1400" dirty="0"/>
              <a:t>of</a:t>
            </a:r>
            <a:r>
              <a:rPr lang="ja-JP" altLang="en-US" sz="1400" dirty="0"/>
              <a:t> </a:t>
            </a:r>
            <a:r>
              <a:rPr lang="en-US" altLang="ja-JP" sz="1400" dirty="0"/>
              <a:t>Knowledge</a:t>
            </a:r>
          </a:p>
          <a:p>
            <a:pPr marL="285750" indent="-285750">
              <a:buFont typeface="Wingdings" pitchFamily="2" charset="2"/>
              <a:buChar char="Ø"/>
              <a:defRPr/>
            </a:pPr>
            <a:r>
              <a:rPr lang="en-US" altLang="ja-JP" sz="1400" dirty="0"/>
              <a:t>The</a:t>
            </a:r>
            <a:r>
              <a:rPr lang="ja-JP" altLang="en-US" sz="1400" dirty="0"/>
              <a:t> </a:t>
            </a:r>
            <a:r>
              <a:rPr lang="en-US" altLang="ja-JP" sz="1400" dirty="0"/>
              <a:t>Nurturing</a:t>
            </a:r>
            <a:r>
              <a:rPr lang="ja-JP" altLang="en-US" sz="1400" dirty="0"/>
              <a:t> </a:t>
            </a:r>
            <a:r>
              <a:rPr lang="en-US" altLang="ja-JP" sz="1400" dirty="0"/>
              <a:t>of</a:t>
            </a:r>
            <a:r>
              <a:rPr lang="ja-JP" altLang="en-US" sz="1400" dirty="0"/>
              <a:t> </a:t>
            </a:r>
            <a:r>
              <a:rPr lang="en-US" altLang="ja-JP" sz="1400" dirty="0"/>
              <a:t>Well-Rounded</a:t>
            </a:r>
            <a:r>
              <a:rPr lang="ja-JP" altLang="en-US" sz="1400" dirty="0"/>
              <a:t> </a:t>
            </a:r>
            <a:r>
              <a:rPr lang="en-US" altLang="ja-JP" sz="1400" dirty="0"/>
              <a:t>Human</a:t>
            </a:r>
            <a:r>
              <a:rPr lang="ja-JP" altLang="en-US" sz="1400" dirty="0"/>
              <a:t> </a:t>
            </a:r>
            <a:r>
              <a:rPr lang="en-US" altLang="ja-JP" sz="1400" dirty="0"/>
              <a:t>Beings</a:t>
            </a:r>
          </a:p>
          <a:p>
            <a:pPr marL="285750" indent="-285750">
              <a:buFont typeface="Wingdings" pitchFamily="2" charset="2"/>
              <a:buChar char="Ø"/>
              <a:defRPr/>
            </a:pPr>
            <a:r>
              <a:rPr lang="en-US" altLang="ja-JP" sz="1400" dirty="0"/>
              <a:t>Collaboration with the Local, Regional, and International Community</a:t>
            </a:r>
          </a:p>
          <a:p>
            <a:pPr marL="285750" indent="-285750">
              <a:buFont typeface="Wingdings" pitchFamily="2" charset="2"/>
              <a:buChar char="Ø"/>
              <a:defRPr/>
            </a:pPr>
            <a:r>
              <a:rPr lang="en-US" altLang="ja-JP" sz="1400" dirty="0"/>
              <a:t>Continuous Self-Development</a:t>
            </a:r>
            <a:endParaRPr lang="ja-JP" altLang="en-US" sz="1400" dirty="0"/>
          </a:p>
        </p:txBody>
      </p:sp>
      <p:sp>
        <p:nvSpPr>
          <p:cNvPr id="10" name="Text Box 5"/>
          <p:cNvSpPr txBox="1">
            <a:spLocks noChangeArrowheads="1"/>
          </p:cNvSpPr>
          <p:nvPr/>
        </p:nvSpPr>
        <p:spPr bwMode="auto">
          <a:xfrm>
            <a:off x="827088" y="2133600"/>
            <a:ext cx="302418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514350" indent="-1714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857250" indent="-17145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2001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15430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0002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4574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29146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3718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dirty="0">
                <a:latin typeface="Arial" panose="020B0604020202020204" pitchFamily="34" charset="0"/>
              </a:rPr>
              <a:t>Intensive Course of</a:t>
            </a:r>
            <a:r>
              <a:rPr lang="en-US" altLang="ja-JP" sz="1800" dirty="0">
                <a:latin typeface="Arial" panose="020B0604020202020204" pitchFamily="34" charset="0"/>
              </a:rPr>
              <a:t> </a:t>
            </a:r>
          </a:p>
        </p:txBody>
      </p:sp>
    </p:spTree>
    <p:extLst>
      <p:ext uri="{BB962C8B-B14F-4D97-AF65-F5344CB8AC3E}">
        <p14:creationId xmlns:p14="http://schemas.microsoft.com/office/powerpoint/2010/main" val="2235551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altLang="ja-JP" dirty="0">
                <a:latin typeface="Times New Roman" panose="02020603050405020304" pitchFamily="18" charset="0"/>
                <a:cs typeface="Times New Roman" panose="02020603050405020304" pitchFamily="18" charset="0"/>
              </a:rPr>
              <a:t>Ford System</a:t>
            </a:r>
            <a:endParaRPr lang="ja-JP" altLang="en-US" dirty="0">
              <a:latin typeface="Times New Roman" panose="02020603050405020304" pitchFamily="18" charset="0"/>
              <a:cs typeface="Times New Roman" panose="02020603050405020304" pitchFamily="18" charset="0"/>
            </a:endParaRPr>
          </a:p>
        </p:txBody>
      </p:sp>
      <p:sp>
        <p:nvSpPr>
          <p:cNvPr id="91142" name="Rectangle 6"/>
          <p:cNvSpPr>
            <a:spLocks noChangeArrowheads="1"/>
          </p:cNvSpPr>
          <p:nvPr/>
        </p:nvSpPr>
        <p:spPr bwMode="auto">
          <a:xfrm>
            <a:off x="-26138" y="1196752"/>
            <a:ext cx="9144000" cy="5544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spcBef>
                <a:spcPct val="20000"/>
              </a:spcBef>
              <a:buClr>
                <a:srgbClr val="4F81BD"/>
              </a:buClr>
              <a:buSzPct val="75000"/>
              <a:buFont typeface="Wingdings" pitchFamily="2" charset="2"/>
              <a:buChar char="v"/>
              <a:defRPr/>
            </a:pPr>
            <a:r>
              <a:rPr lang="en-US" altLang="ja-JP" sz="4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The manufacture of parts likewise was revolutionized. For example, formerly it had taken one worker 20 minutes to assemble a flywheel magneto. By splitting the job into 29 different operations, putting the product on a mechanical conveyor, and changing the height of the conveyor, Ford cut production time to 5 minutes.</a:t>
            </a:r>
            <a:endParaRPr lang="ja-JP" altLang="en-US" sz="4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46707869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1138"/>
                                        </p:tgtEl>
                                        <p:attrNameLst>
                                          <p:attrName>style.visibility</p:attrName>
                                        </p:attrNameLst>
                                      </p:cBhvr>
                                      <p:to>
                                        <p:strVal val="visible"/>
                                      </p:to>
                                    </p:set>
                                    <p:anim calcmode="discrete" valueType="clr">
                                      <p:cBhvr override="childStyle">
                                        <p:cTn id="7" dur="80"/>
                                        <p:tgtEl>
                                          <p:spTgt spid="91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8"/>
                                        </p:tgtEl>
                                        <p:attrNameLst>
                                          <p:attrName>fillcolor</p:attrName>
                                        </p:attrNameLst>
                                      </p:cBhvr>
                                      <p:tavLst>
                                        <p:tav tm="0">
                                          <p:val>
                                            <p:clrVal>
                                              <a:schemeClr val="accent2"/>
                                            </p:clrVal>
                                          </p:val>
                                        </p:tav>
                                        <p:tav tm="50000">
                                          <p:val>
                                            <p:clrVal>
                                              <a:schemeClr val="hlink"/>
                                            </p:clrVal>
                                          </p:val>
                                        </p:tav>
                                      </p:tavLst>
                                    </p:anim>
                                    <p:set>
                                      <p:cBhvr>
                                        <p:cTn id="9" dur="80"/>
                                        <p:tgtEl>
                                          <p:spTgt spid="9113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1142"/>
                                        </p:tgtEl>
                                        <p:attrNameLst>
                                          <p:attrName>style.visibility</p:attrName>
                                        </p:attrNameLst>
                                      </p:cBhvr>
                                      <p:to>
                                        <p:strVal val="visible"/>
                                      </p:to>
                                    </p:set>
                                    <p:anim calcmode="discrete" valueType="clr">
                                      <p:cBhvr override="childStyle">
                                        <p:cTn id="14" dur="80"/>
                                        <p:tgtEl>
                                          <p:spTgt spid="9114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1142"/>
                                        </p:tgtEl>
                                        <p:attrNameLst>
                                          <p:attrName>fillcolor</p:attrName>
                                        </p:attrNameLst>
                                      </p:cBhvr>
                                      <p:tavLst>
                                        <p:tav tm="0">
                                          <p:val>
                                            <p:clrVal>
                                              <a:schemeClr val="accent2"/>
                                            </p:clrVal>
                                          </p:val>
                                        </p:tav>
                                        <p:tav tm="50000">
                                          <p:val>
                                            <p:clrVal>
                                              <a:schemeClr val="hlink"/>
                                            </p:clrVal>
                                          </p:val>
                                        </p:tav>
                                      </p:tavLst>
                                    </p:anim>
                                    <p:set>
                                      <p:cBhvr>
                                        <p:cTn id="16" dur="80"/>
                                        <p:tgtEl>
                                          <p:spTgt spid="911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4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altLang="ja-JP" dirty="0">
                <a:latin typeface="Times New Roman" panose="02020603050405020304" pitchFamily="18" charset="0"/>
                <a:cs typeface="Times New Roman" panose="02020603050405020304" pitchFamily="18" charset="0"/>
              </a:rPr>
              <a:t>Ford System</a:t>
            </a:r>
            <a:endParaRPr lang="ja-JP" altLang="en-US" dirty="0">
              <a:latin typeface="Times New Roman" panose="02020603050405020304" pitchFamily="18" charset="0"/>
              <a:cs typeface="Times New Roman" panose="02020603050405020304" pitchFamily="18" charset="0"/>
            </a:endParaRPr>
          </a:p>
        </p:txBody>
      </p:sp>
      <p:sp>
        <p:nvSpPr>
          <p:cNvPr id="91142" name="Rectangle 6"/>
          <p:cNvSpPr>
            <a:spLocks noChangeArrowheads="1"/>
          </p:cNvSpPr>
          <p:nvPr/>
        </p:nvSpPr>
        <p:spPr bwMode="auto">
          <a:xfrm>
            <a:off x="-26138" y="1196752"/>
            <a:ext cx="9144000"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spcBef>
                <a:spcPct val="20000"/>
              </a:spcBef>
              <a:buClr>
                <a:srgbClr val="4F81BD"/>
              </a:buClr>
              <a:buSzPct val="75000"/>
              <a:buFont typeface="Wingdings" pitchFamily="2" charset="2"/>
              <a:buChar char="v"/>
              <a:defRPr/>
            </a:pPr>
            <a:r>
              <a:rPr lang="en-US" altLang="ja-JP" sz="48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By 1914, chassis assembly time had been trimmed from almost 13 hours to 1.5 hours.</a:t>
            </a:r>
            <a:endParaRPr lang="ja-JP" altLang="en-US" sz="48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5952549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1138"/>
                                        </p:tgtEl>
                                        <p:attrNameLst>
                                          <p:attrName>style.visibility</p:attrName>
                                        </p:attrNameLst>
                                      </p:cBhvr>
                                      <p:to>
                                        <p:strVal val="visible"/>
                                      </p:to>
                                    </p:set>
                                    <p:anim calcmode="discrete" valueType="clr">
                                      <p:cBhvr override="childStyle">
                                        <p:cTn id="7" dur="80"/>
                                        <p:tgtEl>
                                          <p:spTgt spid="91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8"/>
                                        </p:tgtEl>
                                        <p:attrNameLst>
                                          <p:attrName>fillcolor</p:attrName>
                                        </p:attrNameLst>
                                      </p:cBhvr>
                                      <p:tavLst>
                                        <p:tav tm="0">
                                          <p:val>
                                            <p:clrVal>
                                              <a:schemeClr val="accent2"/>
                                            </p:clrVal>
                                          </p:val>
                                        </p:tav>
                                        <p:tav tm="50000">
                                          <p:val>
                                            <p:clrVal>
                                              <a:schemeClr val="hlink"/>
                                            </p:clrVal>
                                          </p:val>
                                        </p:tav>
                                      </p:tavLst>
                                    </p:anim>
                                    <p:set>
                                      <p:cBhvr>
                                        <p:cTn id="9" dur="80"/>
                                        <p:tgtEl>
                                          <p:spTgt spid="9113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1142"/>
                                        </p:tgtEl>
                                        <p:attrNameLst>
                                          <p:attrName>style.visibility</p:attrName>
                                        </p:attrNameLst>
                                      </p:cBhvr>
                                      <p:to>
                                        <p:strVal val="visible"/>
                                      </p:to>
                                    </p:set>
                                    <p:anim calcmode="discrete" valueType="clr">
                                      <p:cBhvr override="childStyle">
                                        <p:cTn id="14" dur="80"/>
                                        <p:tgtEl>
                                          <p:spTgt spid="9114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1142"/>
                                        </p:tgtEl>
                                        <p:attrNameLst>
                                          <p:attrName>fillcolor</p:attrName>
                                        </p:attrNameLst>
                                      </p:cBhvr>
                                      <p:tavLst>
                                        <p:tav tm="0">
                                          <p:val>
                                            <p:clrVal>
                                              <a:schemeClr val="accent2"/>
                                            </p:clrVal>
                                          </p:val>
                                        </p:tav>
                                        <p:tav tm="50000">
                                          <p:val>
                                            <p:clrVal>
                                              <a:schemeClr val="hlink"/>
                                            </p:clrVal>
                                          </p:val>
                                        </p:tav>
                                      </p:tavLst>
                                    </p:anim>
                                    <p:set>
                                      <p:cBhvr>
                                        <p:cTn id="16" dur="80"/>
                                        <p:tgtEl>
                                          <p:spTgt spid="911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4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http://upload.wikimedia.org/wikipedia/commons/thumb/1/18/Henry_ford_1919.jpg/200px-Henry_ford_1919.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765175"/>
            <a:ext cx="3384550" cy="431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テキスト ボックス 9"/>
          <p:cNvSpPr txBox="1">
            <a:spLocks noChangeArrowheads="1"/>
          </p:cNvSpPr>
          <p:nvPr/>
        </p:nvSpPr>
        <p:spPr bwMode="auto">
          <a:xfrm>
            <a:off x="1076202" y="5229225"/>
            <a:ext cx="196239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dirty="0">
                <a:solidFill>
                  <a:srgbClr val="000000"/>
                </a:solidFill>
                <a:latin typeface="Arial Narrow" panose="020B0606020202030204" pitchFamily="34" charset="0"/>
              </a:rPr>
              <a:t>Henry Ford </a:t>
            </a:r>
            <a:endParaRPr lang="ja-JP" altLang="en-US" dirty="0">
              <a:solidFill>
                <a:srgbClr val="000000"/>
              </a:solidFill>
              <a:latin typeface="Arial Narrow" panose="020B0606020202030204" pitchFamily="34" charset="0"/>
            </a:endParaRPr>
          </a:p>
        </p:txBody>
      </p:sp>
      <p:pic>
        <p:nvPicPr>
          <p:cNvPr id="37892" name="Picture 5" descr="http://upload.wikimedia.org/wikipedia/commons/thumb/7/74/1910Ford-T.jpg/220px-1910Ford-T.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175" y="1196975"/>
            <a:ext cx="4213225"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3" name="テキスト ボックス 11"/>
          <p:cNvSpPr txBox="1">
            <a:spLocks noChangeArrowheads="1"/>
          </p:cNvSpPr>
          <p:nvPr/>
        </p:nvSpPr>
        <p:spPr bwMode="auto">
          <a:xfrm>
            <a:off x="4140200" y="4941888"/>
            <a:ext cx="410368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dirty="0">
                <a:solidFill>
                  <a:srgbClr val="000000"/>
                </a:solidFill>
                <a:latin typeface="Arial Narrow" panose="020B0606020202030204" pitchFamily="34" charset="0"/>
              </a:rPr>
              <a:t>the model T</a:t>
            </a:r>
            <a:endParaRPr lang="ja-JP" altLang="en-US"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608950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3"/>
          <p:cNvSpPr>
            <a:spLocks noGrp="1" noChangeArrowheads="1"/>
          </p:cNvSpPr>
          <p:nvPr>
            <p:ph type="title"/>
          </p:nvPr>
        </p:nvSpPr>
        <p:spPr>
          <a:xfrm>
            <a:off x="323528" y="365125"/>
            <a:ext cx="8568952" cy="1911747"/>
          </a:xfrm>
        </p:spPr>
        <p:txBody>
          <a:bodyPr/>
          <a:lstStyle/>
          <a:p>
            <a:pPr eaLnBrk="1" hangingPunct="1"/>
            <a:r>
              <a:rPr lang="en-US" altLang="ja-JP" dirty="0">
                <a:solidFill>
                  <a:srgbClr val="FF0000"/>
                </a:solidFill>
                <a:latin typeface="Times New Roman" panose="02020603050405020304" pitchFamily="18" charset="0"/>
                <a:cs typeface="Times New Roman" panose="02020603050405020304" pitchFamily="18" charset="0"/>
              </a:rPr>
              <a:t>Fordism</a:t>
            </a:r>
            <a:r>
              <a:rPr lang="en-US" altLang="ja-JP" dirty="0">
                <a:latin typeface="Times New Roman" panose="02020603050405020304" pitchFamily="18" charset="0"/>
                <a:cs typeface="Times New Roman" panose="02020603050405020304" pitchFamily="18" charset="0"/>
              </a:rPr>
              <a:t>, named after Henry Ford, is a notion of a modern economic and social system based on an industrialized and standardized form of mass production.</a:t>
            </a:r>
            <a:endParaRPr lang="ja-JP" altLang="en-US" dirty="0">
              <a:latin typeface="Times New Roman" panose="02020603050405020304" pitchFamily="18" charset="0"/>
              <a:cs typeface="Times New Roman" panose="02020603050405020304" pitchFamily="18" charset="0"/>
            </a:endParaRPr>
          </a:p>
        </p:txBody>
      </p:sp>
      <p:graphicFrame>
        <p:nvGraphicFramePr>
          <p:cNvPr id="8" name="グラフ 7"/>
          <p:cNvGraphicFramePr/>
          <p:nvPr/>
        </p:nvGraphicFramePr>
        <p:xfrm>
          <a:off x="0" y="234888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p:cNvGraphicFramePr/>
          <p:nvPr/>
        </p:nvGraphicFramePr>
        <p:xfrm>
          <a:off x="4560339" y="234888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8849227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1619"/>
                                        </p:tgtEl>
                                        <p:attrNameLst>
                                          <p:attrName>style.visibility</p:attrName>
                                        </p:attrNameLst>
                                      </p:cBhvr>
                                      <p:to>
                                        <p:strVal val="visible"/>
                                      </p:to>
                                    </p:set>
                                    <p:anim calcmode="discrete" valueType="clr">
                                      <p:cBhvr override="childStyle">
                                        <p:cTn id="7" dur="80"/>
                                        <p:tgtEl>
                                          <p:spTgt spid="11161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1619"/>
                                        </p:tgtEl>
                                        <p:attrNameLst>
                                          <p:attrName>fillcolor</p:attrName>
                                        </p:attrNameLst>
                                      </p:cBhvr>
                                      <p:tavLst>
                                        <p:tav tm="0">
                                          <p:val>
                                            <p:clrVal>
                                              <a:schemeClr val="accent2"/>
                                            </p:clrVal>
                                          </p:val>
                                        </p:tav>
                                        <p:tav tm="50000">
                                          <p:val>
                                            <p:clrVal>
                                              <a:schemeClr val="hlink"/>
                                            </p:clrVal>
                                          </p:val>
                                        </p:tav>
                                      </p:tavLst>
                                    </p:anim>
                                    <p:set>
                                      <p:cBhvr>
                                        <p:cTn id="9" dur="80"/>
                                        <p:tgtEl>
                                          <p:spTgt spid="111619"/>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altLang="ja-JP" dirty="0">
                <a:latin typeface="Times New Roman" panose="02020603050405020304" pitchFamily="18" charset="0"/>
                <a:cs typeface="Times New Roman" panose="02020603050405020304" pitchFamily="18" charset="0"/>
              </a:rPr>
              <a:t>Fordism</a:t>
            </a:r>
            <a:endParaRPr lang="ja-JP" altLang="en-US" dirty="0">
              <a:latin typeface="Times New Roman" panose="02020603050405020304" pitchFamily="18" charset="0"/>
              <a:cs typeface="Times New Roman" panose="02020603050405020304" pitchFamily="18" charset="0"/>
            </a:endParaRPr>
          </a:p>
        </p:txBody>
      </p:sp>
      <p:sp>
        <p:nvSpPr>
          <p:cNvPr id="91142" name="Rectangle 6"/>
          <p:cNvSpPr>
            <a:spLocks noChangeArrowheads="1"/>
          </p:cNvSpPr>
          <p:nvPr/>
        </p:nvSpPr>
        <p:spPr bwMode="auto">
          <a:xfrm>
            <a:off x="-26138" y="1196752"/>
            <a:ext cx="9144000"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spcBef>
                <a:spcPct val="20000"/>
              </a:spcBef>
              <a:buClr>
                <a:srgbClr val="4F81BD"/>
              </a:buClr>
              <a:buSzPct val="75000"/>
              <a:buFont typeface="Wingdings" pitchFamily="2" charset="2"/>
              <a:buChar char="v"/>
              <a:defRPr/>
            </a:pPr>
            <a:r>
              <a:rPr lang="en-US" altLang="ja-JP" sz="32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Major success stemmed from three major principles:</a:t>
            </a:r>
          </a:p>
          <a:p>
            <a:pPr eaLnBrk="1" hangingPunct="1">
              <a:spcBef>
                <a:spcPct val="20000"/>
              </a:spcBef>
              <a:buClr>
                <a:srgbClr val="4F81BD"/>
              </a:buClr>
              <a:buSzPct val="75000"/>
              <a:buFont typeface="Wingdings" pitchFamily="2" charset="2"/>
              <a:buChar char="v"/>
              <a:defRPr/>
            </a:pPr>
            <a:r>
              <a:rPr lang="en-US" altLang="ja-JP" sz="32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1.The standardization of the product (nothing hand-made: everything is made through machines and molds by unskilled workers)</a:t>
            </a:r>
          </a:p>
          <a:p>
            <a:pPr eaLnBrk="1" hangingPunct="1">
              <a:spcBef>
                <a:spcPct val="20000"/>
              </a:spcBef>
              <a:buClr>
                <a:srgbClr val="4F81BD"/>
              </a:buClr>
              <a:buSzPct val="75000"/>
              <a:buFont typeface="Wingdings" pitchFamily="2" charset="2"/>
              <a:buChar char="v"/>
              <a:defRPr/>
            </a:pPr>
            <a:r>
              <a:rPr lang="en-US" altLang="ja-JP" sz="32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2.The employment of assembly lines, which used special-purpose tools and/or equipment to allow unskilled workers to contribute to the finished product</a:t>
            </a:r>
          </a:p>
          <a:p>
            <a:pPr eaLnBrk="1" hangingPunct="1">
              <a:spcBef>
                <a:spcPct val="20000"/>
              </a:spcBef>
              <a:buClr>
                <a:srgbClr val="4F81BD"/>
              </a:buClr>
              <a:buSzPct val="75000"/>
              <a:buFont typeface="Wingdings" pitchFamily="2" charset="2"/>
              <a:buChar char="v"/>
              <a:defRPr/>
            </a:pPr>
            <a:r>
              <a:rPr lang="en-US" altLang="ja-JP" sz="32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3.Workers are paid higher "living" wages, so they can afford to purchase the products they make.</a:t>
            </a:r>
          </a:p>
        </p:txBody>
      </p:sp>
    </p:spTree>
    <p:extLst>
      <p:ext uri="{BB962C8B-B14F-4D97-AF65-F5344CB8AC3E}">
        <p14:creationId xmlns:p14="http://schemas.microsoft.com/office/powerpoint/2010/main" val="99447808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1138"/>
                                        </p:tgtEl>
                                        <p:attrNameLst>
                                          <p:attrName>style.visibility</p:attrName>
                                        </p:attrNameLst>
                                      </p:cBhvr>
                                      <p:to>
                                        <p:strVal val="visible"/>
                                      </p:to>
                                    </p:set>
                                    <p:anim calcmode="discrete" valueType="clr">
                                      <p:cBhvr override="childStyle">
                                        <p:cTn id="7" dur="80"/>
                                        <p:tgtEl>
                                          <p:spTgt spid="91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8"/>
                                        </p:tgtEl>
                                        <p:attrNameLst>
                                          <p:attrName>fillcolor</p:attrName>
                                        </p:attrNameLst>
                                      </p:cBhvr>
                                      <p:tavLst>
                                        <p:tav tm="0">
                                          <p:val>
                                            <p:clrVal>
                                              <a:schemeClr val="accent2"/>
                                            </p:clrVal>
                                          </p:val>
                                        </p:tav>
                                        <p:tav tm="50000">
                                          <p:val>
                                            <p:clrVal>
                                              <a:schemeClr val="hlink"/>
                                            </p:clrVal>
                                          </p:val>
                                        </p:tav>
                                      </p:tavLst>
                                    </p:anim>
                                    <p:set>
                                      <p:cBhvr>
                                        <p:cTn id="9" dur="80"/>
                                        <p:tgtEl>
                                          <p:spTgt spid="9113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1142"/>
                                        </p:tgtEl>
                                        <p:attrNameLst>
                                          <p:attrName>style.visibility</p:attrName>
                                        </p:attrNameLst>
                                      </p:cBhvr>
                                      <p:to>
                                        <p:strVal val="visible"/>
                                      </p:to>
                                    </p:set>
                                    <p:anim calcmode="discrete" valueType="clr">
                                      <p:cBhvr override="childStyle">
                                        <p:cTn id="14" dur="80"/>
                                        <p:tgtEl>
                                          <p:spTgt spid="9114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1142"/>
                                        </p:tgtEl>
                                        <p:attrNameLst>
                                          <p:attrName>fillcolor</p:attrName>
                                        </p:attrNameLst>
                                      </p:cBhvr>
                                      <p:tavLst>
                                        <p:tav tm="0">
                                          <p:val>
                                            <p:clrVal>
                                              <a:schemeClr val="accent2"/>
                                            </p:clrVal>
                                          </p:val>
                                        </p:tav>
                                        <p:tav tm="50000">
                                          <p:val>
                                            <p:clrVal>
                                              <a:schemeClr val="hlink"/>
                                            </p:clrVal>
                                          </p:val>
                                        </p:tav>
                                      </p:tavLst>
                                    </p:anim>
                                    <p:set>
                                      <p:cBhvr>
                                        <p:cTn id="16" dur="80"/>
                                        <p:tgtEl>
                                          <p:spTgt spid="911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4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Movies</a:t>
            </a:r>
            <a:r>
              <a:rPr kumimoji="1" lang="ja-JP" altLang="en-US" dirty="0"/>
              <a:t>　</a:t>
            </a:r>
          </a:p>
        </p:txBody>
      </p:sp>
      <p:sp>
        <p:nvSpPr>
          <p:cNvPr id="3" name="テキスト プレースホルダー 2"/>
          <p:cNvSpPr>
            <a:spLocks noGrp="1"/>
          </p:cNvSpPr>
          <p:nvPr>
            <p:ph type="body" sz="half" idx="1"/>
          </p:nvPr>
        </p:nvSpPr>
        <p:spPr>
          <a:xfrm>
            <a:off x="457200" y="1600200"/>
            <a:ext cx="8147248" cy="4533900"/>
          </a:xfrm>
        </p:spPr>
        <p:txBody>
          <a:bodyPr/>
          <a:lstStyle/>
          <a:p>
            <a:r>
              <a:rPr lang="en-US" altLang="ja-JP" dirty="0">
                <a:hlinkClick r:id="rId2" action="ppaction://hlinkfile"/>
              </a:rPr>
              <a:t>Ford and Taylor Scientific Management</a:t>
            </a:r>
            <a:endParaRPr kumimoji="1" lang="ja-JP" altLang="en-US" dirty="0"/>
          </a:p>
        </p:txBody>
      </p:sp>
    </p:spTree>
    <p:extLst>
      <p:ext uri="{BB962C8B-B14F-4D97-AF65-F5344CB8AC3E}">
        <p14:creationId xmlns:p14="http://schemas.microsoft.com/office/powerpoint/2010/main" val="4249095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a:xfrm>
            <a:off x="107504" y="188641"/>
            <a:ext cx="8712968" cy="864096"/>
          </a:xfrm>
        </p:spPr>
        <p:txBody>
          <a:bodyPr/>
          <a:lstStyle/>
          <a:p>
            <a:r>
              <a:rPr lang="en-US" altLang="ja-JP" sz="2800" dirty="0">
                <a:latin typeface="Times New Roman" panose="02020603050405020304" pitchFamily="18" charset="0"/>
                <a:cs typeface="Times New Roman" panose="02020603050405020304" pitchFamily="18" charset="0"/>
              </a:rPr>
              <a:t>3</a:t>
            </a:r>
            <a:r>
              <a:rPr lang="ja-JP" altLang="en-US" sz="2800" dirty="0" err="1">
                <a:latin typeface="Times New Roman" panose="02020603050405020304" pitchFamily="18" charset="0"/>
                <a:cs typeface="Times New Roman" panose="02020603050405020304" pitchFamily="18" charset="0"/>
              </a:rPr>
              <a:t>．</a:t>
            </a:r>
            <a:r>
              <a:rPr lang="en-US" altLang="ja-JP" sz="2800" dirty="0">
                <a:latin typeface="Times New Roman" panose="02020603050405020304" pitchFamily="18" charset="0"/>
                <a:cs typeface="Times New Roman" panose="02020603050405020304" pitchFamily="18" charset="0"/>
              </a:rPr>
              <a:t>Administrative management: Principles of management</a:t>
            </a:r>
          </a:p>
        </p:txBody>
      </p:sp>
      <p:sp>
        <p:nvSpPr>
          <p:cNvPr id="3" name="コンテンツ プレースホルダー 2"/>
          <p:cNvSpPr>
            <a:spLocks noGrp="1"/>
          </p:cNvSpPr>
          <p:nvPr>
            <p:ph idx="1"/>
          </p:nvPr>
        </p:nvSpPr>
        <p:spPr>
          <a:xfrm>
            <a:off x="0" y="980728"/>
            <a:ext cx="9144000" cy="5832648"/>
          </a:xfrm>
        </p:spPr>
        <p:txBody>
          <a:bodyPr>
            <a:normAutofit fontScale="55000" lnSpcReduction="20000"/>
          </a:bodyPr>
          <a:lstStyle/>
          <a:p>
            <a:pPr>
              <a:buFont typeface="Arial" charset="0"/>
              <a:buChar char="•"/>
              <a:defRPr/>
            </a:pPr>
            <a:r>
              <a:rPr lang="en-US" altLang="ja-JP" sz="2900" dirty="0">
                <a:latin typeface="Times New Roman" panose="02020603050405020304" pitchFamily="18" charset="0"/>
                <a:cs typeface="Times New Roman" panose="02020603050405020304" pitchFamily="18" charset="0"/>
              </a:rPr>
              <a:t>1.Division of labor - The division of work is the course of tasks assigned to, and completed by, a group of workers in order to increase efficiency. Division of work, which is also known as division of labor, is the breaking down of a job so as to have a number of different tasks that make up the whole. This means that for every one job, there can be any number of processes that must occur for the job to be complete.</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2.Authority - Managers must be able to give orders. Authority gives them this right. Note that responsibility arises wherever authority is exercised.</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3.Discipline - Employees must obey and respect the rules that govern the organization. Good discipline is the result of effective leadership.</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4.Unity of command - Every employee should receive orders from only one superior.</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5.Unity of direction - Each group of organizational activities that have the same objective should be directed by one manager using one plan for achievement of one common goal.</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6.Subordination - The interests of any one employee or group of employees should not take precedence over the interests of the organization as a whole.</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7.Remuneration - Workers must be paid a fair wage for their services.</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8.Centralization - Centralization refers to the degree to which subordinates are involved in decision making.</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9.Scalar chain - The line of authority from top management to the lowest ranks represents the scalar chain. Communications should follow this chain.</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10.Order - this principle is concerned with systematic arrangement of men, machine, material etc. there should be a specific place for every employee in an organization</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11.Equity - Managers should be kind and fair to their subordinates.</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12.Stability of tenure of personnel - High employee turnover is inefficient. Management should provide orderly personnel planning and ensure that replacements are available to fill vacancies.</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13.Initiative - Employees who are allowed to originate and carry out plans will exert high levels of effort.</a:t>
            </a:r>
          </a:p>
          <a:p>
            <a:pPr>
              <a:buFont typeface="Arial" charset="0"/>
              <a:buChar char="•"/>
              <a:defRPr/>
            </a:pPr>
            <a:r>
              <a:rPr lang="en-US" altLang="ja-JP" sz="2900" dirty="0">
                <a:latin typeface="Times New Roman" panose="02020603050405020304" pitchFamily="18" charset="0"/>
                <a:cs typeface="Times New Roman" panose="02020603050405020304" pitchFamily="18" charset="0"/>
              </a:rPr>
              <a:t>14.Esprit de corps - Promoting team spirit will build harmony and unity within the organization.</a:t>
            </a:r>
          </a:p>
          <a:p>
            <a:pPr>
              <a:buFont typeface="Arial" charset="0"/>
              <a:buChar char="•"/>
              <a:defRPr/>
            </a:pPr>
            <a:endParaRPr lang="ja-JP" altLang="en-US" dirty="0"/>
          </a:p>
        </p:txBody>
      </p:sp>
      <p:pic>
        <p:nvPicPr>
          <p:cNvPr id="4" name="Picture 10" descr="img_Mgt_Henri_Fay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6444208" y="3195369"/>
            <a:ext cx="2473162" cy="3527247"/>
          </a:xfrm>
          <a:prstGeom prst="rect">
            <a:avLst/>
          </a:prstGeom>
          <a:noFill/>
        </p:spPr>
      </p:pic>
    </p:spTree>
    <p:extLst>
      <p:ext uri="{BB962C8B-B14F-4D97-AF65-F5344CB8AC3E}">
        <p14:creationId xmlns:p14="http://schemas.microsoft.com/office/powerpoint/2010/main" val="1893560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nodeType="clickEffect">
                                  <p:stCondLst>
                                    <p:cond delay="0"/>
                                  </p:stCondLst>
                                  <p:childTnLst>
                                    <p:set>
                                      <p:cBhvr>
                                        <p:cTn id="62" dur="1" fill="hold">
                                          <p:stCondLst>
                                            <p:cond delay="0"/>
                                          </p:stCondLst>
                                        </p:cTn>
                                        <p:tgtEl>
                                          <p:spTgt spid="4"/>
                                        </p:tgtEl>
                                        <p:attrNameLst>
                                          <p:attrName>style.visibility</p:attrName>
                                        </p:attrNameLst>
                                      </p:cBhvr>
                                      <p:to>
                                        <p:strVal val="visible"/>
                                      </p:to>
                                    </p:set>
                                    <p:animEffect transition="in" filter="box(in)">
                                      <p:cBhvr>
                                        <p:cTn id="6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a:t>Division of Labor</a:t>
            </a:r>
            <a:endParaRPr kumimoji="1" lang="ja-JP" altLang="en-US" dirty="0"/>
          </a:p>
        </p:txBody>
      </p:sp>
      <p:sp>
        <p:nvSpPr>
          <p:cNvPr id="3" name="サブタイトル 2"/>
          <p:cNvSpPr>
            <a:spLocks noGrp="1"/>
          </p:cNvSpPr>
          <p:nvPr>
            <p:ph type="subTitle" idx="1"/>
          </p:nvPr>
        </p:nvSpPr>
        <p:spPr/>
        <p:txBody>
          <a:bodyPr/>
          <a:lstStyle/>
          <a:p>
            <a:r>
              <a:rPr lang="en-US" altLang="ja-JP" b="1" i="1" dirty="0"/>
              <a:t>An Inquiry into the Nature and Causes of the Wealth of Nations</a:t>
            </a:r>
          </a:p>
          <a:p>
            <a:r>
              <a:rPr lang="en-US" altLang="ja-JP" dirty="0"/>
              <a:t>Smith, Adam (1723-1790) published in 1776</a:t>
            </a:r>
          </a:p>
          <a:p>
            <a:endParaRPr kumimoji="1" lang="ja-JP" altLang="en-US" dirty="0"/>
          </a:p>
        </p:txBody>
      </p:sp>
      <p:sp>
        <p:nvSpPr>
          <p:cNvPr id="4" name="Rectangle 2"/>
          <p:cNvSpPr txBox="1">
            <a:spLocks noChangeArrowheads="1"/>
          </p:cNvSpPr>
          <p:nvPr/>
        </p:nvSpPr>
        <p:spPr bwMode="auto">
          <a:xfrm>
            <a:off x="457200" y="279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ctr" defTabSz="685800" rtl="0" eaLnBrk="0" fontAlgn="base" hangingPunct="0">
              <a:lnSpc>
                <a:spcPct val="90000"/>
              </a:lnSpc>
              <a:spcBef>
                <a:spcPct val="0"/>
              </a:spcBef>
              <a:spcAft>
                <a:spcPct val="0"/>
              </a:spcAft>
              <a:defRPr kumimoji="1" sz="45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a:lstStyle>
          <a:p>
            <a:pPr algn="l" eaLnBrk="1" hangingPunct="1"/>
            <a:r>
              <a:rPr lang="en-US" altLang="ja-JP" dirty="0">
                <a:latin typeface="Times New Roman" panose="02020603050405020304" pitchFamily="18" charset="0"/>
                <a:cs typeface="Times New Roman" panose="02020603050405020304" pitchFamily="18" charset="0"/>
              </a:rPr>
              <a:t>Division of Labor</a:t>
            </a:r>
            <a:endParaRPr lang="ja-JP"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839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249203"/>
            <a:ext cx="9144000" cy="4297204"/>
          </a:xfrm>
        </p:spPr>
        <p:txBody>
          <a:bodyPr>
            <a:normAutofit lnSpcReduction="10000"/>
          </a:bodyPr>
          <a:lstStyle/>
          <a:p>
            <a:r>
              <a:rPr lang="en-US" altLang="ja-JP" sz="3000" dirty="0"/>
              <a:t>From </a:t>
            </a:r>
            <a:r>
              <a:rPr lang="en-US" altLang="ja-JP" sz="3000" dirty="0">
                <a:solidFill>
                  <a:srgbClr val="FF0000"/>
                </a:solidFill>
              </a:rPr>
              <a:t>a very trifling manufacture</a:t>
            </a:r>
            <a:r>
              <a:rPr lang="en-US" altLang="ja-JP" sz="3000" dirty="0"/>
              <a:t>; but one in which the division of labour has been very often taken notice of, </a:t>
            </a:r>
            <a:r>
              <a:rPr lang="en-US" altLang="ja-JP" sz="3000" dirty="0">
                <a:solidFill>
                  <a:srgbClr val="FF0000"/>
                </a:solidFill>
              </a:rPr>
              <a:t>the trade of the pin-maker</a:t>
            </a:r>
            <a:r>
              <a:rPr lang="en-US" altLang="ja-JP" sz="3000" dirty="0"/>
              <a:t>.</a:t>
            </a:r>
          </a:p>
          <a:p>
            <a:r>
              <a:rPr lang="en-US" altLang="ja-JP" sz="3000" dirty="0">
                <a:solidFill>
                  <a:srgbClr val="FF0000"/>
                </a:solidFill>
              </a:rPr>
              <a:t>A workman not educated to this business </a:t>
            </a:r>
            <a:r>
              <a:rPr lang="en-US" altLang="ja-JP" sz="3000" dirty="0"/>
              <a:t>(which the division of labour has rendered a distinct trade), </a:t>
            </a:r>
            <a:r>
              <a:rPr lang="en-US" altLang="ja-JP" sz="3000" dirty="0">
                <a:solidFill>
                  <a:srgbClr val="FF0000"/>
                </a:solidFill>
              </a:rPr>
              <a:t>nor acquainted with the use of the machinery</a:t>
            </a:r>
            <a:r>
              <a:rPr lang="en-US" altLang="ja-JP" sz="3000" dirty="0"/>
              <a:t> employed in it (to the invention of which the same division of labour has probably given occasion), could scarce, perhaps, </a:t>
            </a:r>
            <a:r>
              <a:rPr lang="en-US" altLang="ja-JP" sz="3000" dirty="0">
                <a:solidFill>
                  <a:srgbClr val="FF0000"/>
                </a:solidFill>
              </a:rPr>
              <a:t>with his utmost industry, make one pin in a day</a:t>
            </a:r>
            <a:r>
              <a:rPr lang="en-US" altLang="ja-JP" sz="3000" dirty="0"/>
              <a:t>, and certainly could not make twenty</a:t>
            </a:r>
            <a:endParaRPr lang="ja-JP" altLang="en-US" sz="3000" dirty="0"/>
          </a:p>
        </p:txBody>
      </p:sp>
    </p:spTree>
    <p:extLst>
      <p:ext uri="{BB962C8B-B14F-4D97-AF65-F5344CB8AC3E}">
        <p14:creationId xmlns:p14="http://schemas.microsoft.com/office/powerpoint/2010/main" val="85470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777829"/>
            <a:ext cx="9144000" cy="3416643"/>
          </a:xfrm>
        </p:spPr>
        <p:txBody>
          <a:bodyPr>
            <a:normAutofit/>
          </a:bodyPr>
          <a:lstStyle/>
          <a:p>
            <a:r>
              <a:rPr lang="en-US" altLang="ja-JP" sz="3000" dirty="0"/>
              <a:t>But in the way in which this business is now carried on, not only the whole work is a peculiar trade, but </a:t>
            </a:r>
            <a:r>
              <a:rPr lang="en-US" altLang="ja-JP" sz="3000" dirty="0">
                <a:solidFill>
                  <a:srgbClr val="FF0000"/>
                </a:solidFill>
              </a:rPr>
              <a:t>it is divided into a number of branches</a:t>
            </a:r>
            <a:r>
              <a:rPr lang="en-US" altLang="ja-JP" sz="3000" dirty="0"/>
              <a:t>, of which the greater part are likewise peculiar trades.</a:t>
            </a:r>
          </a:p>
        </p:txBody>
      </p:sp>
    </p:spTree>
    <p:extLst>
      <p:ext uri="{BB962C8B-B14F-4D97-AF65-F5344CB8AC3E}">
        <p14:creationId xmlns:p14="http://schemas.microsoft.com/office/powerpoint/2010/main" val="3503193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15888"/>
            <a:ext cx="7467600" cy="504825"/>
          </a:xfrm>
        </p:spPr>
        <p:txBody>
          <a:bodyPr rtlCol="0">
            <a:normAutofit fontScale="90000"/>
          </a:bodyPr>
          <a:lstStyle/>
          <a:p>
            <a:pPr eaLnBrk="1" fontAlgn="auto" hangingPunct="1">
              <a:spcAft>
                <a:spcPts val="0"/>
              </a:spcAft>
              <a:defRPr/>
            </a:pPr>
            <a:r>
              <a:rPr lang="en-US" altLang="ja-JP" dirty="0"/>
              <a:t>Schedule </a:t>
            </a:r>
          </a:p>
        </p:txBody>
      </p:sp>
      <p:sp>
        <p:nvSpPr>
          <p:cNvPr id="10243"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75DC932-79DB-44E0-964A-9499C46C9C09}" type="slidenum">
              <a:rPr lang="en-US" altLang="ja-JP" smtClean="0">
                <a:solidFill>
                  <a:srgbClr val="898989"/>
                </a:solidFill>
              </a:rPr>
              <a:pPr/>
              <a:t>2</a:t>
            </a:fld>
            <a:endParaRPr lang="en-US" altLang="ja-JP" dirty="0">
              <a:solidFill>
                <a:srgbClr val="898989"/>
              </a:solidFill>
            </a:endParaRPr>
          </a:p>
        </p:txBody>
      </p:sp>
      <p:graphicFrame>
        <p:nvGraphicFramePr>
          <p:cNvPr id="2" name="表 1">
            <a:extLst>
              <a:ext uri="{FF2B5EF4-FFF2-40B4-BE49-F238E27FC236}">
                <a16:creationId xmlns:a16="http://schemas.microsoft.com/office/drawing/2014/main" id="{FE8F149D-A1BF-A01F-929A-823B25EB2BB0}"/>
              </a:ext>
            </a:extLst>
          </p:cNvPr>
          <p:cNvGraphicFramePr>
            <a:graphicFrameLocks noGrp="1"/>
          </p:cNvGraphicFramePr>
          <p:nvPr/>
        </p:nvGraphicFramePr>
        <p:xfrm>
          <a:off x="755576" y="764704"/>
          <a:ext cx="7759773" cy="5591643"/>
        </p:xfrm>
        <a:graphic>
          <a:graphicData uri="http://schemas.openxmlformats.org/drawingml/2006/table">
            <a:tbl>
              <a:tblPr>
                <a:tableStyleId>{5C22544A-7EE6-4342-B048-85BDC9FD1C3A}</a:tableStyleId>
              </a:tblPr>
              <a:tblGrid>
                <a:gridCol w="463494">
                  <a:extLst>
                    <a:ext uri="{9D8B030D-6E8A-4147-A177-3AD203B41FA5}">
                      <a16:colId xmlns:a16="http://schemas.microsoft.com/office/drawing/2014/main" val="3111080311"/>
                    </a:ext>
                  </a:extLst>
                </a:gridCol>
                <a:gridCol w="1300772">
                  <a:extLst>
                    <a:ext uri="{9D8B030D-6E8A-4147-A177-3AD203B41FA5}">
                      <a16:colId xmlns:a16="http://schemas.microsoft.com/office/drawing/2014/main" val="1159738318"/>
                    </a:ext>
                  </a:extLst>
                </a:gridCol>
                <a:gridCol w="493397">
                  <a:extLst>
                    <a:ext uri="{9D8B030D-6E8A-4147-A177-3AD203B41FA5}">
                      <a16:colId xmlns:a16="http://schemas.microsoft.com/office/drawing/2014/main" val="1157085376"/>
                    </a:ext>
                  </a:extLst>
                </a:gridCol>
                <a:gridCol w="4021922">
                  <a:extLst>
                    <a:ext uri="{9D8B030D-6E8A-4147-A177-3AD203B41FA5}">
                      <a16:colId xmlns:a16="http://schemas.microsoft.com/office/drawing/2014/main" val="1885992662"/>
                    </a:ext>
                  </a:extLst>
                </a:gridCol>
                <a:gridCol w="1480188">
                  <a:extLst>
                    <a:ext uri="{9D8B030D-6E8A-4147-A177-3AD203B41FA5}">
                      <a16:colId xmlns:a16="http://schemas.microsoft.com/office/drawing/2014/main" val="787600818"/>
                    </a:ext>
                  </a:extLst>
                </a:gridCol>
              </a:tblGrid>
              <a:tr h="294297">
                <a:tc gridSpan="5">
                  <a:txBody>
                    <a:bodyPr/>
                    <a:lstStyle/>
                    <a:p>
                      <a:pPr algn="l" fontAlgn="ctr"/>
                      <a:r>
                        <a:rPr lang="en-US" sz="1800" u="none" strike="noStrike" dirty="0">
                          <a:effectLst/>
                        </a:rPr>
                        <a:t>MOT and Venture Business (An Intensive Course)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12182"/>
                  </a:ext>
                </a:extLst>
              </a:tr>
              <a:tr h="294297">
                <a:tc gridSpan="5">
                  <a:txBody>
                    <a:bodyPr/>
                    <a:lstStyle/>
                    <a:p>
                      <a:pPr algn="l" fontAlgn="ctr"/>
                      <a:r>
                        <a:rPr lang="en-US" sz="1800" u="none" strike="noStrike" dirty="0">
                          <a:effectLst/>
                        </a:rPr>
                        <a:t>08:50-16:20, Saturday and Sunday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28461256"/>
                  </a:ext>
                </a:extLst>
              </a:tr>
              <a:tr h="294297">
                <a:tc>
                  <a:txBody>
                    <a:bodyPr/>
                    <a:lstStyle/>
                    <a:p>
                      <a:pPr algn="ctr" fontAlgn="ctr"/>
                      <a:r>
                        <a:rPr lang="en-US" sz="1800" u="none" strike="noStrike" dirty="0">
                          <a:effectLst/>
                        </a:rPr>
                        <a:t>No.</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gridSpan="2">
                  <a:txBody>
                    <a:bodyPr/>
                    <a:lstStyle/>
                    <a:p>
                      <a:pPr algn="ctr" fontAlgn="ctr"/>
                      <a:r>
                        <a:rPr lang="en-US" sz="1800" u="none" strike="noStrike" dirty="0">
                          <a:effectLst/>
                        </a:rPr>
                        <a:t>Date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gridSpan="2">
                  <a:txBody>
                    <a:bodyPr/>
                    <a:lstStyle/>
                    <a:p>
                      <a:pPr algn="ctr" fontAlgn="ctr"/>
                      <a:r>
                        <a:rPr lang="en-US" sz="1800" u="none" strike="noStrike" dirty="0">
                          <a:effectLst/>
                        </a:rPr>
                        <a:t>Lecture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extLst>
                  <a:ext uri="{0D108BD9-81ED-4DB2-BD59-A6C34878D82A}">
                    <a16:rowId xmlns:a16="http://schemas.microsoft.com/office/drawing/2014/main" val="1183186168"/>
                  </a:ext>
                </a:extLst>
              </a:tr>
              <a:tr h="294297">
                <a:tc>
                  <a:txBody>
                    <a:bodyPr/>
                    <a:lstStyle/>
                    <a:p>
                      <a:pPr algn="ctr" fontAlgn="ctr"/>
                      <a:r>
                        <a:rPr lang="en-US" altLang="ja-JP" sz="1800" u="none" strike="noStrike" dirty="0">
                          <a:effectLst/>
                        </a:rPr>
                        <a:t>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Outlines and Introduction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664124302"/>
                  </a:ext>
                </a:extLst>
              </a:tr>
              <a:tr h="294297">
                <a:tc>
                  <a:txBody>
                    <a:bodyPr/>
                    <a:lstStyle/>
                    <a:p>
                      <a:pPr algn="ctr" fontAlgn="ctr"/>
                      <a:r>
                        <a:rPr lang="en-US" altLang="ja-JP" sz="1800" u="none" strike="noStrike" dirty="0">
                          <a:effectLst/>
                        </a:rPr>
                        <a:t>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The evolution of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159942664"/>
                  </a:ext>
                </a:extLst>
              </a:tr>
              <a:tr h="294297">
                <a:tc>
                  <a:txBody>
                    <a:bodyPr/>
                    <a:lstStyle/>
                    <a:p>
                      <a:pPr algn="ctr" fontAlgn="ctr"/>
                      <a:r>
                        <a:rPr lang="en-US" altLang="ja-JP" sz="1800" u="none" strike="noStrike" dirty="0">
                          <a:effectLst/>
                        </a:rPr>
                        <a:t>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Key Issues in Corporate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66683704"/>
                  </a:ext>
                </a:extLst>
              </a:tr>
              <a:tr h="294297">
                <a:tc>
                  <a:txBody>
                    <a:bodyPr/>
                    <a:lstStyle/>
                    <a:p>
                      <a:pPr algn="ctr" fontAlgn="ctr"/>
                      <a:r>
                        <a:rPr lang="en-US" altLang="ja-JP" sz="1800" u="none" strike="noStrike" dirty="0">
                          <a:effectLst/>
                        </a:rPr>
                        <a:t>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Break-Even Point Analysis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723274852"/>
                  </a:ext>
                </a:extLst>
              </a:tr>
              <a:tr h="294297">
                <a:tc>
                  <a:txBody>
                    <a:bodyPr/>
                    <a:lstStyle/>
                    <a:p>
                      <a:pPr algn="ctr" fontAlgn="ctr"/>
                      <a:r>
                        <a:rPr lang="en-US" altLang="ja-JP" sz="1800" u="none" strike="noStrike" dirty="0">
                          <a:effectLst/>
                        </a:rPr>
                        <a:t>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Cost Benefit Analysis and Ethics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000512510"/>
                  </a:ext>
                </a:extLst>
              </a:tr>
              <a:tr h="294297">
                <a:tc>
                  <a:txBody>
                    <a:bodyPr/>
                    <a:lstStyle/>
                    <a:p>
                      <a:pPr algn="ctr" fontAlgn="ctr"/>
                      <a:r>
                        <a:rPr lang="en-US" altLang="ja-JP" sz="1800" u="none" strike="noStrike" dirty="0">
                          <a:effectLst/>
                        </a:rPr>
                        <a:t>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Stock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693630138"/>
                  </a:ext>
                </a:extLst>
              </a:tr>
              <a:tr h="294297">
                <a:tc>
                  <a:txBody>
                    <a:bodyPr/>
                    <a:lstStyle/>
                    <a:p>
                      <a:pPr algn="ctr" fontAlgn="ctr"/>
                      <a:r>
                        <a:rPr lang="en-US" altLang="ja-JP" sz="1800" u="none" strike="noStrike" dirty="0">
                          <a:effectLst/>
                        </a:rPr>
                        <a:t>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Case Studies and Group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300617916"/>
                  </a:ext>
                </a:extLst>
              </a:tr>
              <a:tr h="294297">
                <a:tc>
                  <a:txBody>
                    <a:bodyPr/>
                    <a:lstStyle/>
                    <a:p>
                      <a:pPr algn="ctr" fontAlgn="ctr"/>
                      <a:r>
                        <a:rPr lang="en-US" altLang="ja-JP" sz="1800" u="none" strike="noStrike" dirty="0">
                          <a:effectLst/>
                        </a:rPr>
                        <a:t>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Kaizen and Quality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27476719"/>
                  </a:ext>
                </a:extLst>
              </a:tr>
              <a:tr h="294297">
                <a:tc>
                  <a:txBody>
                    <a:bodyPr/>
                    <a:lstStyle/>
                    <a:p>
                      <a:pPr algn="ctr" fontAlgn="ctr"/>
                      <a:r>
                        <a:rPr lang="en-US" altLang="ja-JP" sz="1800" u="none" strike="noStrike" dirty="0">
                          <a:effectLst/>
                        </a:rPr>
                        <a:t>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Motivation (self Learning)</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152896092"/>
                  </a:ext>
                </a:extLst>
              </a:tr>
              <a:tr h="294297">
                <a:tc>
                  <a:txBody>
                    <a:bodyPr/>
                    <a:lstStyle/>
                    <a:p>
                      <a:pPr algn="ctr" fontAlgn="ctr"/>
                      <a:r>
                        <a:rPr lang="en-US" altLang="ja-JP" sz="1800" u="none" strike="noStrike" dirty="0">
                          <a:effectLst/>
                        </a:rPr>
                        <a:t>10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Organization Structure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79529942"/>
                  </a:ext>
                </a:extLst>
              </a:tr>
              <a:tr h="294297">
                <a:tc>
                  <a:txBody>
                    <a:bodyPr/>
                    <a:lstStyle/>
                    <a:p>
                      <a:pPr algn="ctr" fontAlgn="ctr"/>
                      <a:r>
                        <a:rPr lang="en-US" altLang="ja-JP" sz="1800" u="none" strike="noStrike" dirty="0">
                          <a:effectLst/>
                        </a:rPr>
                        <a:t>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Decision-making and Strategy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624636837"/>
                  </a:ext>
                </a:extLst>
              </a:tr>
              <a:tr h="294297">
                <a:tc>
                  <a:txBody>
                    <a:bodyPr/>
                    <a:lstStyle/>
                    <a:p>
                      <a:pPr algn="ctr" fontAlgn="ctr"/>
                      <a:r>
                        <a:rPr lang="en-US" altLang="ja-JP" sz="1800" u="none" strike="noStrike" dirty="0">
                          <a:effectLst/>
                        </a:rPr>
                        <a:t>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Leadership</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08568928"/>
                  </a:ext>
                </a:extLst>
              </a:tr>
              <a:tr h="294297">
                <a:tc>
                  <a:txBody>
                    <a:bodyPr/>
                    <a:lstStyle/>
                    <a:p>
                      <a:pPr algn="ctr" fontAlgn="ctr"/>
                      <a:r>
                        <a:rPr lang="en-US" altLang="ja-JP" sz="1800" u="none" strike="noStrike" dirty="0">
                          <a:effectLst/>
                        </a:rPr>
                        <a:t>13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Business Plan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792640606"/>
                  </a:ext>
                </a:extLst>
              </a:tr>
              <a:tr h="294297">
                <a:tc>
                  <a:txBody>
                    <a:bodyPr/>
                    <a:lstStyle/>
                    <a:p>
                      <a:pPr algn="ctr" fontAlgn="ctr"/>
                      <a:r>
                        <a:rPr lang="en-US" altLang="ja-JP" sz="1800" u="none" strike="noStrike" dirty="0">
                          <a:effectLst/>
                        </a:rPr>
                        <a:t>14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Entrepreneur and Venture Business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26823798"/>
                  </a:ext>
                </a:extLst>
              </a:tr>
              <a:tr h="294297">
                <a:tc>
                  <a:txBody>
                    <a:bodyPr/>
                    <a:lstStyle/>
                    <a:p>
                      <a:pPr algn="ctr" fontAlgn="ctr"/>
                      <a:r>
                        <a:rPr lang="en-US" altLang="ja-JP" sz="1800" u="none" strike="noStrike" dirty="0">
                          <a:effectLst/>
                        </a:rPr>
                        <a:t>15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Presentation and/or Final Examination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40526671"/>
                  </a:ext>
                </a:extLst>
              </a:tr>
              <a:tr h="294297">
                <a:tc>
                  <a:txBody>
                    <a:bodyPr/>
                    <a:lstStyle/>
                    <a:p>
                      <a:pPr algn="ctr" fontAlgn="ctr"/>
                      <a:r>
                        <a:rPr lang="en-US" altLang="ja-JP" sz="1800" u="none" strike="noStrike" dirty="0">
                          <a:effectLst/>
                        </a:rPr>
                        <a:t>16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Review and Free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15978067"/>
                  </a:ext>
                </a:extLst>
              </a:tr>
            </a:tbl>
          </a:graphicData>
        </a:graphic>
      </p:graphicFrame>
    </p:spTree>
    <p:extLst>
      <p:ext uri="{BB962C8B-B14F-4D97-AF65-F5344CB8AC3E}">
        <p14:creationId xmlns:p14="http://schemas.microsoft.com/office/powerpoint/2010/main" val="1927326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132896"/>
            <a:ext cx="9144000" cy="4642343"/>
          </a:xfrm>
        </p:spPr>
        <p:txBody>
          <a:bodyPr>
            <a:normAutofit/>
          </a:bodyPr>
          <a:lstStyle/>
          <a:p>
            <a:r>
              <a:rPr lang="en-US" altLang="ja-JP" sz="3000" dirty="0"/>
              <a:t>One man </a:t>
            </a:r>
            <a:r>
              <a:rPr lang="en-US" altLang="ja-JP" sz="3000" dirty="0">
                <a:solidFill>
                  <a:srgbClr val="FF0000"/>
                </a:solidFill>
              </a:rPr>
              <a:t>draws out the wire</a:t>
            </a:r>
            <a:r>
              <a:rPr lang="en-US" altLang="ja-JP" sz="3000" dirty="0"/>
              <a:t>, another </a:t>
            </a:r>
            <a:r>
              <a:rPr lang="en-US" altLang="ja-JP" sz="3000" dirty="0">
                <a:solidFill>
                  <a:srgbClr val="FF0000"/>
                </a:solidFill>
              </a:rPr>
              <a:t>straights it</a:t>
            </a:r>
            <a:r>
              <a:rPr lang="en-US" altLang="ja-JP" sz="3000" dirty="0"/>
              <a:t>, a third </a:t>
            </a:r>
            <a:r>
              <a:rPr lang="en-US" altLang="ja-JP" sz="3000" dirty="0">
                <a:solidFill>
                  <a:srgbClr val="FF0000"/>
                </a:solidFill>
              </a:rPr>
              <a:t>cuts it</a:t>
            </a:r>
            <a:r>
              <a:rPr lang="en-US" altLang="ja-JP" sz="3000" dirty="0"/>
              <a:t>, a fourth </a:t>
            </a:r>
            <a:r>
              <a:rPr lang="en-US" altLang="ja-JP" sz="3000" dirty="0">
                <a:solidFill>
                  <a:srgbClr val="FF0000"/>
                </a:solidFill>
              </a:rPr>
              <a:t>points it</a:t>
            </a:r>
            <a:r>
              <a:rPr lang="en-US" altLang="ja-JP" sz="3000" dirty="0"/>
              <a:t>, a fifth </a:t>
            </a:r>
            <a:r>
              <a:rPr lang="en-US" altLang="ja-JP" sz="3000" dirty="0">
                <a:solidFill>
                  <a:srgbClr val="FF0000"/>
                </a:solidFill>
              </a:rPr>
              <a:t>grinds it at the top for receiving the head</a:t>
            </a:r>
            <a:r>
              <a:rPr lang="en-US" altLang="ja-JP" sz="3000" dirty="0"/>
              <a:t>; </a:t>
            </a:r>
            <a:r>
              <a:rPr lang="en-US" altLang="ja-JP" sz="3000" dirty="0">
                <a:solidFill>
                  <a:srgbClr val="FF0000"/>
                </a:solidFill>
              </a:rPr>
              <a:t>to make the head requires two or three distinct operations</a:t>
            </a:r>
            <a:r>
              <a:rPr lang="en-US" altLang="ja-JP" sz="3000" dirty="0"/>
              <a:t>; </a:t>
            </a:r>
            <a:r>
              <a:rPr lang="en-US" altLang="ja-JP" sz="3000" dirty="0">
                <a:solidFill>
                  <a:srgbClr val="FF0000"/>
                </a:solidFill>
              </a:rPr>
              <a:t>to put it on</a:t>
            </a:r>
            <a:r>
              <a:rPr lang="en-US" altLang="ja-JP" sz="3000" dirty="0"/>
              <a:t>, is a peculiar business, </a:t>
            </a:r>
            <a:r>
              <a:rPr lang="en-US" altLang="ja-JP" sz="3000" dirty="0">
                <a:solidFill>
                  <a:srgbClr val="FF0000"/>
                </a:solidFill>
              </a:rPr>
              <a:t>to whiten the pins </a:t>
            </a:r>
            <a:r>
              <a:rPr lang="en-US" altLang="ja-JP" sz="3000" dirty="0"/>
              <a:t>is another; it is even a trade by itself to put them into the paper; and the important business of making a pin is, in this manner, </a:t>
            </a:r>
            <a:r>
              <a:rPr lang="en-US" altLang="ja-JP" sz="3000" dirty="0">
                <a:solidFill>
                  <a:srgbClr val="FF0000"/>
                </a:solidFill>
              </a:rPr>
              <a:t>divided into about eighteen distinct operations</a:t>
            </a:r>
            <a:r>
              <a:rPr lang="en-US" altLang="ja-JP" sz="3000" dirty="0"/>
              <a:t>, which, in some manufactories, are all performed by distinct hands, though in others the same man will sometimes perform two or three of them.</a:t>
            </a:r>
            <a:endParaRPr lang="ja-JP" altLang="en-US" sz="3000" dirty="0"/>
          </a:p>
        </p:txBody>
      </p:sp>
    </p:spTree>
    <p:extLst>
      <p:ext uri="{BB962C8B-B14F-4D97-AF65-F5344CB8AC3E}">
        <p14:creationId xmlns:p14="http://schemas.microsoft.com/office/powerpoint/2010/main" val="551071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219394"/>
            <a:ext cx="9144000" cy="4456992"/>
          </a:xfrm>
        </p:spPr>
        <p:txBody>
          <a:bodyPr>
            <a:noAutofit/>
          </a:bodyPr>
          <a:lstStyle/>
          <a:p>
            <a:r>
              <a:rPr lang="en-US" altLang="ja-JP" sz="2700" dirty="0"/>
              <a:t>I have seen a small manufactory of this kind where </a:t>
            </a:r>
            <a:r>
              <a:rPr lang="en-US" altLang="ja-JP" sz="2700" dirty="0">
                <a:solidFill>
                  <a:srgbClr val="FF0000"/>
                </a:solidFill>
              </a:rPr>
              <a:t>ten men only were employed</a:t>
            </a:r>
            <a:r>
              <a:rPr lang="en-US" altLang="ja-JP" sz="2700" dirty="0"/>
              <a:t>, and where </a:t>
            </a:r>
            <a:r>
              <a:rPr lang="en-US" altLang="ja-JP" sz="2700" dirty="0">
                <a:solidFill>
                  <a:srgbClr val="FF0000"/>
                </a:solidFill>
              </a:rPr>
              <a:t>some of them consequently performed two or three distinct operations</a:t>
            </a:r>
            <a:r>
              <a:rPr lang="en-US" altLang="ja-JP" sz="2700" dirty="0"/>
              <a:t>. But though they were very poor, and therefore but </a:t>
            </a:r>
            <a:r>
              <a:rPr lang="en-US" altLang="ja-JP" sz="2700" dirty="0">
                <a:solidFill>
                  <a:srgbClr val="FF0000"/>
                </a:solidFill>
              </a:rPr>
              <a:t>indifferently accommodated with the necessary machinery</a:t>
            </a:r>
            <a:r>
              <a:rPr lang="en-US" altLang="ja-JP" sz="2700" dirty="0"/>
              <a:t>, they could, when </a:t>
            </a:r>
            <a:r>
              <a:rPr lang="en-US" altLang="ja-JP" sz="2700" dirty="0">
                <a:solidFill>
                  <a:srgbClr val="FF0000"/>
                </a:solidFill>
              </a:rPr>
              <a:t>they exerted themselves</a:t>
            </a:r>
            <a:r>
              <a:rPr lang="en-US" altLang="ja-JP" sz="2700" dirty="0"/>
              <a:t>, make among them about </a:t>
            </a:r>
            <a:r>
              <a:rPr lang="en-US" altLang="ja-JP" sz="2700" b="1" dirty="0">
                <a:solidFill>
                  <a:srgbClr val="FF0000"/>
                </a:solidFill>
              </a:rPr>
              <a:t>twelve pounds of pins in a day</a:t>
            </a:r>
            <a:r>
              <a:rPr lang="en-US" altLang="ja-JP" sz="2700" dirty="0"/>
              <a:t>. There are </a:t>
            </a:r>
            <a:r>
              <a:rPr lang="en-US" altLang="ja-JP" sz="2700" dirty="0">
                <a:solidFill>
                  <a:srgbClr val="FF0000"/>
                </a:solidFill>
              </a:rPr>
              <a:t>in a pound upwards of four thousand pins of a middling size</a:t>
            </a:r>
            <a:r>
              <a:rPr lang="en-US" altLang="ja-JP" sz="2700" dirty="0"/>
              <a:t>. Those </a:t>
            </a:r>
            <a:r>
              <a:rPr lang="en-US" altLang="ja-JP" sz="2700" dirty="0">
                <a:solidFill>
                  <a:srgbClr val="FF0000"/>
                </a:solidFill>
              </a:rPr>
              <a:t>ten persons</a:t>
            </a:r>
            <a:r>
              <a:rPr lang="en-US" altLang="ja-JP" sz="2700" dirty="0"/>
              <a:t>, therefore, could make among them </a:t>
            </a:r>
            <a:r>
              <a:rPr lang="en-US" altLang="ja-JP" sz="2700" dirty="0">
                <a:solidFill>
                  <a:srgbClr val="FF0000"/>
                </a:solidFill>
              </a:rPr>
              <a:t>upwards of forty-eight thousand pins in a day</a:t>
            </a:r>
            <a:r>
              <a:rPr lang="en-US" altLang="ja-JP" sz="2700" dirty="0"/>
              <a:t>. Each person, therefore, making a tenth part of forty-eight thousand pins, might be considered as making </a:t>
            </a:r>
            <a:r>
              <a:rPr lang="en-US" altLang="ja-JP" sz="2700" dirty="0">
                <a:solidFill>
                  <a:srgbClr val="FF0000"/>
                </a:solidFill>
              </a:rPr>
              <a:t>four thousand eight hundred pins in a day</a:t>
            </a:r>
            <a:r>
              <a:rPr lang="en-US" altLang="ja-JP" sz="2700" dirty="0"/>
              <a:t>.</a:t>
            </a:r>
            <a:endParaRPr lang="ja-JP" altLang="en-US" sz="2700" dirty="0"/>
          </a:p>
        </p:txBody>
      </p:sp>
    </p:spTree>
    <p:extLst>
      <p:ext uri="{BB962C8B-B14F-4D97-AF65-F5344CB8AC3E}">
        <p14:creationId xmlns:p14="http://schemas.microsoft.com/office/powerpoint/2010/main" val="2163751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194679"/>
            <a:ext cx="9144000" cy="4580560"/>
          </a:xfrm>
        </p:spPr>
        <p:txBody>
          <a:bodyPr>
            <a:noAutofit/>
          </a:bodyPr>
          <a:lstStyle/>
          <a:p>
            <a:r>
              <a:rPr lang="en-US" altLang="ja-JP" sz="3300" dirty="0"/>
              <a:t>But if they had all wrought separately and independently, and without any of them having been educated to this peculiar business, they certainly could not each of them </a:t>
            </a:r>
            <a:r>
              <a:rPr lang="en-US" altLang="ja-JP" sz="3300" dirty="0">
                <a:solidFill>
                  <a:srgbClr val="FF0000"/>
                </a:solidFill>
              </a:rPr>
              <a:t>have made twenty, perhaps not one pin in a day</a:t>
            </a:r>
            <a:r>
              <a:rPr lang="en-US" altLang="ja-JP" sz="3300" dirty="0"/>
              <a:t>; that is, certainly, not the two hundred and fortieth, perhaps not the four thousand eight hundredth part of what they are at present capable of performing, in consequence of a proper division and combination of their different operations. </a:t>
            </a:r>
            <a:endParaRPr lang="ja-JP" altLang="en-US" sz="3300" dirty="0"/>
          </a:p>
        </p:txBody>
      </p:sp>
    </p:spTree>
    <p:extLst>
      <p:ext uri="{BB962C8B-B14F-4D97-AF65-F5344CB8AC3E}">
        <p14:creationId xmlns:p14="http://schemas.microsoft.com/office/powerpoint/2010/main" val="874825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正方形/長方形 3"/>
          <p:cNvSpPr>
            <a:spLocks noChangeArrowheads="1"/>
          </p:cNvSpPr>
          <p:nvPr/>
        </p:nvSpPr>
        <p:spPr bwMode="auto">
          <a:xfrm>
            <a:off x="179388" y="2276475"/>
            <a:ext cx="2305050" cy="3528789"/>
          </a:xfrm>
          <a:prstGeom prst="rect">
            <a:avLst/>
          </a:prstGeom>
          <a:solidFill>
            <a:schemeClr val="accent1"/>
          </a:solidFill>
          <a:ln w="9525" algn="ctr">
            <a:solidFill>
              <a:schemeClr val="tx1"/>
            </a:solidFill>
            <a:round/>
            <a:headEnd/>
            <a:tailEnd/>
          </a:ln>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2400" dirty="0">
                <a:solidFill>
                  <a:schemeClr val="bg1"/>
                </a:solidFill>
              </a:rPr>
              <a:t>1) Human-resources</a:t>
            </a:r>
          </a:p>
          <a:p>
            <a:r>
              <a:rPr lang="en-US" altLang="ja-JP" sz="2400" dirty="0">
                <a:solidFill>
                  <a:schemeClr val="bg1"/>
                </a:solidFill>
              </a:rPr>
              <a:t>2) Raw materials</a:t>
            </a:r>
            <a:r>
              <a:rPr lang="ja-JP" altLang="en-US" sz="2400" dirty="0">
                <a:solidFill>
                  <a:schemeClr val="bg1"/>
                </a:solidFill>
              </a:rPr>
              <a:t>；</a:t>
            </a:r>
            <a:r>
              <a:rPr lang="en-US" altLang="ja-JP" sz="2400" dirty="0">
                <a:solidFill>
                  <a:schemeClr val="bg1"/>
                </a:solidFill>
              </a:rPr>
              <a:t>Equipment etc.</a:t>
            </a:r>
          </a:p>
          <a:p>
            <a:r>
              <a:rPr lang="en-US" altLang="ja-JP" sz="2400" dirty="0">
                <a:solidFill>
                  <a:schemeClr val="bg1"/>
                </a:solidFill>
              </a:rPr>
              <a:t>3) Financial-resources</a:t>
            </a:r>
          </a:p>
          <a:p>
            <a:r>
              <a:rPr lang="en-US" altLang="ja-JP" sz="2400" dirty="0">
                <a:solidFill>
                  <a:schemeClr val="bg1"/>
                </a:solidFill>
              </a:rPr>
              <a:t>4) Information</a:t>
            </a:r>
          </a:p>
          <a:p>
            <a:r>
              <a:rPr lang="en-US" altLang="ja-JP" sz="2400" dirty="0">
                <a:solidFill>
                  <a:schemeClr val="bg1"/>
                </a:solidFill>
              </a:rPr>
              <a:t>5) Time</a:t>
            </a:r>
          </a:p>
        </p:txBody>
      </p:sp>
      <p:sp>
        <p:nvSpPr>
          <p:cNvPr id="17411" name="正方形/長方形 4"/>
          <p:cNvSpPr>
            <a:spLocks noChangeArrowheads="1"/>
          </p:cNvSpPr>
          <p:nvPr/>
        </p:nvSpPr>
        <p:spPr bwMode="auto">
          <a:xfrm>
            <a:off x="3348038" y="2276475"/>
            <a:ext cx="2232025" cy="3528789"/>
          </a:xfrm>
          <a:prstGeom prst="rect">
            <a:avLst/>
          </a:prstGeom>
          <a:solidFill>
            <a:schemeClr val="accent2">
              <a:lumMod val="75000"/>
            </a:schemeClr>
          </a:solidFill>
          <a:ln w="9525" algn="ctr">
            <a:solidFill>
              <a:schemeClr val="tx1"/>
            </a:solidFill>
            <a:round/>
            <a:headEnd/>
            <a:tailEnd/>
          </a:ln>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endParaRPr lang="en-US" altLang="ja-JP" sz="2400" dirty="0"/>
          </a:p>
          <a:p>
            <a:endParaRPr lang="en-US" altLang="ja-JP" sz="2400" dirty="0"/>
          </a:p>
          <a:p>
            <a:endParaRPr lang="en-US" altLang="ja-JP" sz="2400" dirty="0"/>
          </a:p>
          <a:p>
            <a:r>
              <a:rPr lang="en-US" altLang="ja-JP" sz="2400" dirty="0">
                <a:solidFill>
                  <a:schemeClr val="bg1"/>
                </a:solidFill>
              </a:rPr>
              <a:t>Organization</a:t>
            </a:r>
            <a:r>
              <a:rPr lang="ja-JP" altLang="en-US" sz="2400" dirty="0">
                <a:solidFill>
                  <a:schemeClr val="bg1"/>
                </a:solidFill>
              </a:rPr>
              <a:t>：</a:t>
            </a:r>
            <a:endParaRPr lang="en-US" altLang="ja-JP" sz="2400" dirty="0">
              <a:solidFill>
                <a:schemeClr val="bg1"/>
              </a:solidFill>
            </a:endParaRPr>
          </a:p>
          <a:p>
            <a:r>
              <a:rPr lang="en-US" altLang="ja-JP" sz="2400" dirty="0">
                <a:solidFill>
                  <a:schemeClr val="bg1"/>
                </a:solidFill>
              </a:rPr>
              <a:t>Transformation</a:t>
            </a:r>
          </a:p>
          <a:p>
            <a:r>
              <a:rPr lang="en-US" altLang="ja-JP" sz="2400" dirty="0">
                <a:solidFill>
                  <a:schemeClr val="bg1"/>
                </a:solidFill>
              </a:rPr>
              <a:t>process</a:t>
            </a:r>
            <a:endParaRPr lang="ja-JP" altLang="en-US" sz="2400" dirty="0">
              <a:solidFill>
                <a:schemeClr val="bg1"/>
              </a:solidFill>
            </a:endParaRPr>
          </a:p>
        </p:txBody>
      </p:sp>
      <p:sp>
        <p:nvSpPr>
          <p:cNvPr id="17412" name="正方形/長方形 5"/>
          <p:cNvSpPr>
            <a:spLocks noChangeArrowheads="1"/>
          </p:cNvSpPr>
          <p:nvPr/>
        </p:nvSpPr>
        <p:spPr bwMode="auto">
          <a:xfrm>
            <a:off x="6588125" y="2276474"/>
            <a:ext cx="2376488" cy="3528789"/>
          </a:xfrm>
          <a:prstGeom prst="rect">
            <a:avLst/>
          </a:prstGeom>
          <a:solidFill>
            <a:schemeClr val="accent6"/>
          </a:solidFill>
          <a:ln w="9525" algn="ctr">
            <a:solidFill>
              <a:schemeClr val="tx1"/>
            </a:solidFill>
            <a:round/>
            <a:headEnd/>
            <a:tailEnd/>
          </a:ln>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endParaRPr lang="en-US" altLang="ja-JP" sz="2400" dirty="0"/>
          </a:p>
          <a:p>
            <a:endParaRPr lang="en-US" altLang="ja-JP" sz="2400" dirty="0"/>
          </a:p>
          <a:p>
            <a:endParaRPr lang="en-US" altLang="ja-JP" sz="2400" dirty="0"/>
          </a:p>
          <a:p>
            <a:r>
              <a:rPr lang="en-US" altLang="ja-JP" sz="2400" dirty="0">
                <a:solidFill>
                  <a:schemeClr val="bg1"/>
                </a:solidFill>
              </a:rPr>
              <a:t>Goods and Services</a:t>
            </a:r>
            <a:endParaRPr lang="ja-JP" altLang="en-US" sz="2400" dirty="0">
              <a:solidFill>
                <a:schemeClr val="bg1"/>
              </a:solidFill>
            </a:endParaRPr>
          </a:p>
        </p:txBody>
      </p:sp>
      <p:sp>
        <p:nvSpPr>
          <p:cNvPr id="17413" name="右矢印 6"/>
          <p:cNvSpPr>
            <a:spLocks noChangeArrowheads="1"/>
          </p:cNvSpPr>
          <p:nvPr/>
        </p:nvSpPr>
        <p:spPr bwMode="auto">
          <a:xfrm>
            <a:off x="2484438" y="3860800"/>
            <a:ext cx="863600" cy="268288"/>
          </a:xfrm>
          <a:prstGeom prst="rightArrow">
            <a:avLst>
              <a:gd name="adj1" fmla="val 50000"/>
              <a:gd name="adj2" fmla="val 50028"/>
            </a:avLst>
          </a:prstGeom>
          <a:solidFill>
            <a:schemeClr val="accent1"/>
          </a:solidFill>
          <a:ln w="9525" algn="ctr">
            <a:solidFill>
              <a:schemeClr val="tx1"/>
            </a:solidFill>
            <a:round/>
            <a:headEnd/>
            <a:tailEnd/>
          </a:ln>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dirty="0"/>
              <a:t>inputs</a:t>
            </a:r>
            <a:endParaRPr lang="ja-JP" altLang="en-US" dirty="0"/>
          </a:p>
        </p:txBody>
      </p:sp>
      <p:sp>
        <p:nvSpPr>
          <p:cNvPr id="17414" name="右矢印 7"/>
          <p:cNvSpPr>
            <a:spLocks noChangeArrowheads="1"/>
          </p:cNvSpPr>
          <p:nvPr/>
        </p:nvSpPr>
        <p:spPr bwMode="auto">
          <a:xfrm>
            <a:off x="5580063" y="3860800"/>
            <a:ext cx="1008062" cy="268288"/>
          </a:xfrm>
          <a:prstGeom prst="rightArrow">
            <a:avLst>
              <a:gd name="adj1" fmla="val 50000"/>
              <a:gd name="adj2" fmla="val 50064"/>
            </a:avLst>
          </a:prstGeom>
          <a:solidFill>
            <a:schemeClr val="accent1"/>
          </a:solidFill>
          <a:ln w="9525" algn="ctr">
            <a:solidFill>
              <a:schemeClr val="tx1"/>
            </a:solidFill>
            <a:round/>
            <a:headEnd/>
            <a:tailEnd/>
          </a:ln>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dirty="0"/>
              <a:t>outputs</a:t>
            </a:r>
            <a:endParaRPr lang="ja-JP" altLang="en-US" dirty="0"/>
          </a:p>
        </p:txBody>
      </p:sp>
      <p:sp>
        <p:nvSpPr>
          <p:cNvPr id="11" name="Rectangle 2"/>
          <p:cNvSpPr txBox="1">
            <a:spLocks noChangeArrowheads="1"/>
          </p:cNvSpPr>
          <p:nvPr/>
        </p:nvSpPr>
        <p:spPr bwMode="auto">
          <a:xfrm>
            <a:off x="457200" y="279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ctr" defTabSz="685800" rtl="0" eaLnBrk="0" fontAlgn="base" hangingPunct="0">
              <a:lnSpc>
                <a:spcPct val="90000"/>
              </a:lnSpc>
              <a:spcBef>
                <a:spcPct val="0"/>
              </a:spcBef>
              <a:spcAft>
                <a:spcPct val="0"/>
              </a:spcAft>
              <a:defRPr kumimoji="1" sz="45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a:lstStyle>
          <a:p>
            <a:pPr algn="l" eaLnBrk="1" hangingPunct="1"/>
            <a:r>
              <a:rPr lang="en-US" altLang="ja-JP" dirty="0">
                <a:latin typeface="Times New Roman" panose="02020603050405020304" pitchFamily="18" charset="0"/>
                <a:cs typeface="Times New Roman" panose="02020603050405020304" pitchFamily="18" charset="0"/>
              </a:rPr>
              <a:t>4. Efficiency and Effectiveness</a:t>
            </a:r>
            <a:endParaRPr lang="ja-JP"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174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
                                        </p:tgtEl>
                                        <p:attrNameLst>
                                          <p:attrName>style.visibility</p:attrName>
                                        </p:attrNameLst>
                                      </p:cBhvr>
                                      <p:to>
                                        <p:strVal val="visible"/>
                                      </p:to>
                                    </p:set>
                                    <p:anim calcmode="discrete" valueType="clr">
                                      <p:cBhvr override="childStyle">
                                        <p:cTn id="7"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
                                        </p:tgtEl>
                                        <p:attrNameLst>
                                          <p:attrName>fillcolor</p:attrName>
                                        </p:attrNameLst>
                                      </p:cBhvr>
                                      <p:tavLst>
                                        <p:tav tm="0">
                                          <p:val>
                                            <p:clrVal>
                                              <a:schemeClr val="accent2"/>
                                            </p:clrVal>
                                          </p:val>
                                        </p:tav>
                                        <p:tav tm="50000">
                                          <p:val>
                                            <p:clrVal>
                                              <a:schemeClr val="hlink"/>
                                            </p:clrVal>
                                          </p:val>
                                        </p:tav>
                                      </p:tavLst>
                                    </p:anim>
                                    <p:set>
                                      <p:cBhvr>
                                        <p:cTn id="9" dur="80"/>
                                        <p:tgtEl>
                                          <p:spTgt spid="11"/>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741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741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741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741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74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nimBg="1"/>
      <p:bldP spid="17411" grpId="0" animBg="1"/>
      <p:bldP spid="17412" grpId="0" animBg="1"/>
      <p:bldP spid="17413" grpId="0" animBg="1"/>
      <p:bldP spid="17414" grpId="0" animBg="1"/>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pPr eaLnBrk="1" fontAlgn="auto" hangingPunct="1">
              <a:spcAft>
                <a:spcPts val="0"/>
              </a:spcAft>
              <a:defRPr/>
            </a:pPr>
            <a:r>
              <a:rPr lang="en-US" altLang="ja-JP" dirty="0"/>
              <a:t>Efficient and effectiveness</a:t>
            </a:r>
            <a:endParaRPr lang="ja-JP" altLang="en-US" dirty="0"/>
          </a:p>
        </p:txBody>
      </p:sp>
      <p:sp>
        <p:nvSpPr>
          <p:cNvPr id="1029" name="Rectangle 3"/>
          <p:cNvSpPr>
            <a:spLocks noGrp="1" noChangeArrowheads="1"/>
          </p:cNvSpPr>
          <p:nvPr>
            <p:ph type="body" sz="half" idx="1"/>
          </p:nvPr>
        </p:nvSpPr>
        <p:spPr>
          <a:xfrm>
            <a:off x="539750" y="2924175"/>
            <a:ext cx="7859713" cy="792163"/>
          </a:xfrm>
        </p:spPr>
        <p:txBody>
          <a:bodyPr/>
          <a:lstStyle/>
          <a:p>
            <a:pPr eaLnBrk="1" hangingPunct="1"/>
            <a:r>
              <a:rPr lang="en-US" altLang="ja-JP" sz="2800" dirty="0"/>
              <a:t>Productivity</a:t>
            </a:r>
          </a:p>
          <a:p>
            <a:pPr eaLnBrk="1" hangingPunct="1">
              <a:buFont typeface="Wingdings" panose="05000000000000000000" pitchFamily="2" charset="2"/>
              <a:buNone/>
            </a:pPr>
            <a:endParaRPr lang="en-US" altLang="ja-JP" sz="2800" dirty="0"/>
          </a:p>
          <a:p>
            <a:pPr eaLnBrk="1" hangingPunct="1">
              <a:buFont typeface="Wingdings" panose="05000000000000000000" pitchFamily="2" charset="2"/>
              <a:buNone/>
            </a:pPr>
            <a:endParaRPr lang="en-US" altLang="ja-JP" sz="2800" dirty="0"/>
          </a:p>
          <a:p>
            <a:pPr eaLnBrk="1" hangingPunct="1">
              <a:buFont typeface="Wingdings" panose="05000000000000000000" pitchFamily="2" charset="2"/>
              <a:buNone/>
            </a:pPr>
            <a:endParaRPr lang="en-US" altLang="ja-JP" sz="2800" dirty="0"/>
          </a:p>
        </p:txBody>
      </p:sp>
      <p:graphicFrame>
        <p:nvGraphicFramePr>
          <p:cNvPr id="1026" name="Object 4"/>
          <p:cNvGraphicFramePr>
            <a:graphicFrameLocks noGrp="1" noChangeAspect="1"/>
          </p:cNvGraphicFramePr>
          <p:nvPr>
            <p:ph sz="quarter" idx="2"/>
          </p:nvPr>
        </p:nvGraphicFramePr>
        <p:xfrm>
          <a:off x="3708400" y="1597025"/>
          <a:ext cx="1727200" cy="1462088"/>
        </p:xfrm>
        <a:graphic>
          <a:graphicData uri="http://schemas.openxmlformats.org/presentationml/2006/ole">
            <mc:AlternateContent xmlns:mc="http://schemas.openxmlformats.org/markup-compatibility/2006">
              <mc:Choice xmlns:v="urn:schemas-microsoft-com:vml" Requires="v">
                <p:oleObj name="数式" r:id="rId2" imgW="495000" imgH="419040" progId="Equation.3">
                  <p:embed/>
                </p:oleObj>
              </mc:Choice>
              <mc:Fallback>
                <p:oleObj name="数式" r:id="rId2" imgW="495000" imgH="419040" progId="Equation.3">
                  <p:embed/>
                  <p:pic>
                    <p:nvPicPr>
                      <p:cNvPr id="1026" name="Object 4"/>
                      <p:cNvPicPr>
                        <a:picLocks noChangeAspect="1" noChangeArrowheads="1"/>
                      </p:cNvPicPr>
                      <p:nvPr/>
                    </p:nvPicPr>
                    <p:blipFill>
                      <a:blip r:embed="rId3"/>
                      <a:srcRect/>
                      <a:stretch>
                        <a:fillRect/>
                      </a:stretch>
                    </p:blipFill>
                    <p:spPr bwMode="auto">
                      <a:xfrm>
                        <a:off x="3708400" y="1597025"/>
                        <a:ext cx="1727200" cy="1462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7" name="Object 6"/>
          <p:cNvGraphicFramePr>
            <a:graphicFrameLocks noGrp="1" noChangeAspect="1"/>
          </p:cNvGraphicFramePr>
          <p:nvPr>
            <p:ph sz="quarter" idx="3"/>
          </p:nvPr>
        </p:nvGraphicFramePr>
        <p:xfrm>
          <a:off x="2122488" y="3789363"/>
          <a:ext cx="6237287" cy="1212850"/>
        </p:xfrm>
        <a:graphic>
          <a:graphicData uri="http://schemas.openxmlformats.org/presentationml/2006/ole">
            <mc:AlternateContent xmlns:mc="http://schemas.openxmlformats.org/markup-compatibility/2006">
              <mc:Choice xmlns:v="urn:schemas-microsoft-com:vml" Requires="v">
                <p:oleObj name="数式" r:id="rId4" imgW="2286000" imgH="444240" progId="Equation.3">
                  <p:embed/>
                </p:oleObj>
              </mc:Choice>
              <mc:Fallback>
                <p:oleObj name="数式" r:id="rId4" imgW="2286000" imgH="444240" progId="Equation.3">
                  <p:embed/>
                  <p:pic>
                    <p:nvPicPr>
                      <p:cNvPr id="1027" name="Object 6"/>
                      <p:cNvPicPr>
                        <a:picLocks noChangeAspect="1" noChangeArrowheads="1"/>
                      </p:cNvPicPr>
                      <p:nvPr/>
                    </p:nvPicPr>
                    <p:blipFill>
                      <a:blip r:embed="rId5"/>
                      <a:srcRect/>
                      <a:stretch>
                        <a:fillRect/>
                      </a:stretch>
                    </p:blipFill>
                    <p:spPr bwMode="auto">
                      <a:xfrm>
                        <a:off x="2122488" y="3789363"/>
                        <a:ext cx="6237287" cy="1212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216216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01744" y="188640"/>
            <a:ext cx="8634751" cy="1224235"/>
          </a:xfrm>
        </p:spPr>
        <p:txBody>
          <a:bodyPr>
            <a:normAutofit/>
          </a:bodyPr>
          <a:lstStyle/>
          <a:p>
            <a:pPr eaLnBrk="1" fontAlgn="auto" hangingPunct="1">
              <a:spcAft>
                <a:spcPts val="0"/>
              </a:spcAft>
              <a:defRPr/>
            </a:pPr>
            <a:r>
              <a:rPr lang="en-US" altLang="ja-JP" sz="4000" dirty="0"/>
              <a:t>Key Concepts of Corporate Management </a:t>
            </a:r>
          </a:p>
        </p:txBody>
      </p:sp>
      <p:sp>
        <p:nvSpPr>
          <p:cNvPr id="25604" name="Rectangle 4"/>
          <p:cNvSpPr>
            <a:spLocks noChangeArrowheads="1"/>
          </p:cNvSpPr>
          <p:nvPr/>
        </p:nvSpPr>
        <p:spPr bwMode="auto">
          <a:xfrm>
            <a:off x="395288" y="3357563"/>
            <a:ext cx="8353425" cy="28082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spcBef>
                <a:spcPct val="20000"/>
              </a:spcBef>
              <a:buClr>
                <a:schemeClr val="accent1"/>
              </a:buClr>
              <a:buSzPct val="75000"/>
              <a:buFont typeface="Wingdings" panose="05000000000000000000" pitchFamily="2" charset="2"/>
              <a:buChar char="v"/>
            </a:pPr>
            <a:r>
              <a:rPr lang="en-US" altLang="ja-JP" sz="3600" b="1" dirty="0"/>
              <a:t>E</a:t>
            </a:r>
            <a:r>
              <a:rPr lang="en-US" altLang="en-US" sz="3600" b="1" dirty="0"/>
              <a:t>ffectiveness: A measure of the appropriateness of the goals an organization is pursuing and of the degree to which the organization achieves those goal.</a:t>
            </a:r>
            <a:endParaRPr lang="en-US" altLang="ja-JP" sz="3600" b="1" dirty="0"/>
          </a:p>
        </p:txBody>
      </p:sp>
      <p:sp>
        <p:nvSpPr>
          <p:cNvPr id="7" name="Rectangle 4"/>
          <p:cNvSpPr>
            <a:spLocks noChangeArrowheads="1"/>
          </p:cNvSpPr>
          <p:nvPr/>
        </p:nvSpPr>
        <p:spPr bwMode="auto">
          <a:xfrm>
            <a:off x="395287" y="1340769"/>
            <a:ext cx="8353425" cy="187220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spcBef>
                <a:spcPct val="20000"/>
              </a:spcBef>
              <a:buClr>
                <a:schemeClr val="accent1"/>
              </a:buClr>
              <a:buSzPct val="75000"/>
              <a:buFont typeface="Wingdings" panose="05000000000000000000" pitchFamily="2" charset="2"/>
              <a:buChar char="v"/>
            </a:pPr>
            <a:r>
              <a:rPr lang="en-US" altLang="en-US" sz="3600" b="1" dirty="0"/>
              <a:t>Efficiency: A measure of how well or how productively resources are used to achieve a goal.</a:t>
            </a:r>
            <a:endParaRPr lang="en-US" altLang="ja-JP" sz="3600" b="1" dirty="0"/>
          </a:p>
        </p:txBody>
      </p:sp>
    </p:spTree>
    <p:extLst>
      <p:ext uri="{BB962C8B-B14F-4D97-AF65-F5344CB8AC3E}">
        <p14:creationId xmlns:p14="http://schemas.microsoft.com/office/powerpoint/2010/main" val="24048224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3"/>
          <p:cNvSpPr>
            <a:spLocks noGrp="1" noChangeArrowheads="1"/>
          </p:cNvSpPr>
          <p:nvPr>
            <p:ph type="title"/>
          </p:nvPr>
        </p:nvSpPr>
        <p:spPr/>
        <p:txBody>
          <a:bodyPr/>
          <a:lstStyle/>
          <a:p>
            <a:pPr eaLnBrk="1" fontAlgn="auto" hangingPunct="1">
              <a:spcAft>
                <a:spcPts val="0"/>
              </a:spcAft>
              <a:defRPr/>
            </a:pPr>
            <a:r>
              <a:rPr lang="en-US" altLang="ja-JP" dirty="0"/>
              <a:t>Definition of Management</a:t>
            </a:r>
            <a:endParaRPr lang="ja-JP" altLang="en-US" dirty="0"/>
          </a:p>
        </p:txBody>
      </p:sp>
      <p:sp>
        <p:nvSpPr>
          <p:cNvPr id="111618" name="Rectangle 2"/>
          <p:cNvSpPr>
            <a:spLocks noGrp="1" noChangeArrowheads="1"/>
          </p:cNvSpPr>
          <p:nvPr>
            <p:ph sz="quarter" idx="1"/>
          </p:nvPr>
        </p:nvSpPr>
        <p:spPr>
          <a:xfrm>
            <a:off x="-25302" y="1340768"/>
            <a:ext cx="9169302" cy="5184576"/>
          </a:xfrm>
        </p:spPr>
        <p:txBody>
          <a:bodyPr>
            <a:normAutofit/>
          </a:bodyPr>
          <a:lstStyle/>
          <a:p>
            <a:pPr marL="274320" indent="-274320" eaLnBrk="1" fontAlgn="auto" hangingPunct="1">
              <a:spcAft>
                <a:spcPts val="0"/>
              </a:spcAft>
              <a:buFont typeface="Wingdings"/>
              <a:buChar char=""/>
              <a:defRPr/>
            </a:pPr>
            <a:r>
              <a:rPr lang="en-US" altLang="ja-JP" sz="4800" dirty="0"/>
              <a:t>Management is the attainment of organizational goals in an effective and efficient manner through planning, organizing, leading, and controlling organizational resources.</a:t>
            </a:r>
          </a:p>
        </p:txBody>
      </p:sp>
    </p:spTree>
    <p:extLst>
      <p:ext uri="{BB962C8B-B14F-4D97-AF65-F5344CB8AC3E}">
        <p14:creationId xmlns:p14="http://schemas.microsoft.com/office/powerpoint/2010/main" val="86314904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11619"/>
                                        </p:tgtEl>
                                        <p:attrNameLst>
                                          <p:attrName>style.visibility</p:attrName>
                                        </p:attrNameLst>
                                      </p:cBhvr>
                                      <p:to>
                                        <p:strVal val="visible"/>
                                      </p:to>
                                    </p:set>
                                    <p:anim calcmode="discrete" valueType="clr">
                                      <p:cBhvr override="childStyle">
                                        <p:cTn id="7" dur="80"/>
                                        <p:tgtEl>
                                          <p:spTgt spid="11161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1619"/>
                                        </p:tgtEl>
                                        <p:attrNameLst>
                                          <p:attrName>fillcolor</p:attrName>
                                        </p:attrNameLst>
                                      </p:cBhvr>
                                      <p:tavLst>
                                        <p:tav tm="0">
                                          <p:val>
                                            <p:clrVal>
                                              <a:schemeClr val="accent2"/>
                                            </p:clrVal>
                                          </p:val>
                                        </p:tav>
                                        <p:tav tm="50000">
                                          <p:val>
                                            <p:clrVal>
                                              <a:schemeClr val="hlink"/>
                                            </p:clrVal>
                                          </p:val>
                                        </p:tav>
                                      </p:tavLst>
                                    </p:anim>
                                    <p:set>
                                      <p:cBhvr>
                                        <p:cTn id="9" dur="80"/>
                                        <p:tgtEl>
                                          <p:spTgt spid="111619"/>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11618">
                                            <p:txEl>
                                              <p:pRg st="0" end="0"/>
                                            </p:txEl>
                                          </p:spTgt>
                                        </p:tgtEl>
                                        <p:attrNameLst>
                                          <p:attrName>style.visibility</p:attrName>
                                        </p:attrNameLst>
                                      </p:cBhvr>
                                      <p:to>
                                        <p:strVal val="visible"/>
                                      </p:to>
                                    </p:set>
                                    <p:anim calcmode="discrete" valueType="clr">
                                      <p:cBhvr override="childStyle">
                                        <p:cTn id="14" dur="80"/>
                                        <p:tgtEl>
                                          <p:spTgt spid="11161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11618">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111618">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556419" y="246857"/>
            <a:ext cx="7886700" cy="1325563"/>
          </a:xfrm>
        </p:spPr>
        <p:txBody>
          <a:bodyPr/>
          <a:lstStyle/>
          <a:p>
            <a:pPr eaLnBrk="1" fontAlgn="auto" hangingPunct="1">
              <a:spcAft>
                <a:spcPts val="0"/>
              </a:spcAft>
              <a:defRPr/>
            </a:pPr>
            <a:r>
              <a:rPr lang="en-US" altLang="ja-JP" dirty="0"/>
              <a:t>Management Functions</a:t>
            </a:r>
          </a:p>
        </p:txBody>
      </p:sp>
      <p:sp>
        <p:nvSpPr>
          <p:cNvPr id="33795" name="Oval 3"/>
          <p:cNvSpPr>
            <a:spLocks noChangeArrowheads="1"/>
          </p:cNvSpPr>
          <p:nvPr/>
        </p:nvSpPr>
        <p:spPr bwMode="auto">
          <a:xfrm>
            <a:off x="34926" y="2420889"/>
            <a:ext cx="1800224" cy="2663874"/>
          </a:xfrm>
          <a:prstGeom prst="ellipse">
            <a:avLst/>
          </a:prstGeom>
          <a:solidFill>
            <a:srgbClr val="FFCC99"/>
          </a:solidFill>
          <a:ln w="9525">
            <a:solidFill>
              <a:schemeClr val="tx1"/>
            </a:solidFill>
            <a:round/>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600" b="1" dirty="0">
                <a:latin typeface="Times New Roman" panose="02020603050405020304" pitchFamily="18" charset="0"/>
              </a:rPr>
              <a:t>Resources</a:t>
            </a:r>
          </a:p>
          <a:p>
            <a:pPr marL="342900" indent="-342900">
              <a:buAutoNum type="arabicParenR"/>
            </a:pPr>
            <a:r>
              <a:rPr lang="en-US" altLang="ja-JP" sz="1600" dirty="0"/>
              <a:t>Human-</a:t>
            </a:r>
          </a:p>
          <a:p>
            <a:r>
              <a:rPr lang="en-US" altLang="ja-JP" sz="1600" dirty="0"/>
              <a:t>resources</a:t>
            </a:r>
          </a:p>
          <a:p>
            <a:r>
              <a:rPr lang="en-US" altLang="ja-JP" sz="1600" dirty="0"/>
              <a:t>2) Raw </a:t>
            </a:r>
          </a:p>
          <a:p>
            <a:r>
              <a:rPr lang="en-US" altLang="ja-JP" sz="1600" dirty="0"/>
              <a:t>materials etc.</a:t>
            </a:r>
          </a:p>
          <a:p>
            <a:r>
              <a:rPr lang="en-US" altLang="ja-JP" sz="1600" dirty="0"/>
              <a:t>3) Financial-</a:t>
            </a:r>
          </a:p>
          <a:p>
            <a:r>
              <a:rPr lang="en-US" altLang="ja-JP" sz="1600" dirty="0"/>
              <a:t>resources</a:t>
            </a:r>
          </a:p>
          <a:p>
            <a:r>
              <a:rPr lang="en-US" altLang="ja-JP" sz="1600" dirty="0"/>
              <a:t>4) Information</a:t>
            </a:r>
          </a:p>
          <a:p>
            <a:r>
              <a:rPr lang="en-US" altLang="ja-JP" sz="1600" dirty="0"/>
              <a:t>5) Time</a:t>
            </a:r>
          </a:p>
        </p:txBody>
      </p:sp>
      <p:sp>
        <p:nvSpPr>
          <p:cNvPr id="33796" name="Oval 4"/>
          <p:cNvSpPr>
            <a:spLocks noChangeArrowheads="1"/>
          </p:cNvSpPr>
          <p:nvPr/>
        </p:nvSpPr>
        <p:spPr bwMode="auto">
          <a:xfrm>
            <a:off x="7308850" y="2492375"/>
            <a:ext cx="1655763" cy="2592388"/>
          </a:xfrm>
          <a:prstGeom prst="ellipse">
            <a:avLst/>
          </a:prstGeom>
          <a:solidFill>
            <a:srgbClr val="FFCC99"/>
          </a:solidFill>
          <a:ln w="9525">
            <a:solidFill>
              <a:schemeClr val="tx1"/>
            </a:solidFill>
            <a:round/>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1600" b="1" dirty="0">
                <a:latin typeface="Times New Roman" panose="02020603050405020304" pitchFamily="18" charset="0"/>
              </a:rPr>
              <a:t>Output</a:t>
            </a:r>
          </a:p>
          <a:p>
            <a:r>
              <a:rPr lang="en-US" altLang="ja-JP" sz="1600" dirty="0">
                <a:latin typeface="Times New Roman" panose="02020603050405020304" pitchFamily="18" charset="0"/>
              </a:rPr>
              <a:t>*Products</a:t>
            </a:r>
          </a:p>
          <a:p>
            <a:r>
              <a:rPr lang="en-US" altLang="ja-JP" sz="1600" dirty="0">
                <a:latin typeface="Times New Roman" panose="02020603050405020304" pitchFamily="18" charset="0"/>
              </a:rPr>
              <a:t>*Services</a:t>
            </a:r>
          </a:p>
        </p:txBody>
      </p:sp>
      <p:sp>
        <p:nvSpPr>
          <p:cNvPr id="33797" name="Oval 5"/>
          <p:cNvSpPr>
            <a:spLocks noChangeArrowheads="1"/>
          </p:cNvSpPr>
          <p:nvPr/>
        </p:nvSpPr>
        <p:spPr bwMode="auto">
          <a:xfrm>
            <a:off x="1979613" y="2708275"/>
            <a:ext cx="1728787" cy="1800225"/>
          </a:xfrm>
          <a:prstGeom prst="ellipse">
            <a:avLst/>
          </a:prstGeom>
          <a:solidFill>
            <a:srgbClr val="993366"/>
          </a:solidFill>
          <a:ln w="9525">
            <a:solidFill>
              <a:schemeClr val="tx1"/>
            </a:solidFill>
            <a:round/>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gn="ctr"/>
            <a:r>
              <a:rPr lang="en-US" altLang="ja-JP" sz="1600" b="1" dirty="0">
                <a:solidFill>
                  <a:schemeClr val="bg1"/>
                </a:solidFill>
                <a:latin typeface="Times New Roman" panose="02020603050405020304" pitchFamily="18" charset="0"/>
              </a:rPr>
              <a:t>Controlling</a:t>
            </a:r>
          </a:p>
          <a:p>
            <a:pPr algn="ctr"/>
            <a:r>
              <a:rPr lang="en-US" altLang="ja-JP" sz="1600" dirty="0">
                <a:solidFill>
                  <a:schemeClr val="bg1"/>
                </a:solidFill>
                <a:latin typeface="Times New Roman" panose="02020603050405020304" pitchFamily="18" charset="0"/>
              </a:rPr>
              <a:t>Monitor activities </a:t>
            </a:r>
          </a:p>
          <a:p>
            <a:pPr algn="ctr"/>
            <a:r>
              <a:rPr lang="en-US" altLang="ja-JP" sz="1600" dirty="0">
                <a:solidFill>
                  <a:schemeClr val="bg1"/>
                </a:solidFill>
                <a:latin typeface="Times New Roman" panose="02020603050405020304" pitchFamily="18" charset="0"/>
              </a:rPr>
              <a:t>and make </a:t>
            </a:r>
          </a:p>
          <a:p>
            <a:pPr algn="ctr"/>
            <a:r>
              <a:rPr lang="en-US" altLang="ja-JP" sz="1600" dirty="0">
                <a:solidFill>
                  <a:schemeClr val="bg1"/>
                </a:solidFill>
                <a:latin typeface="Times New Roman" panose="02020603050405020304" pitchFamily="18" charset="0"/>
              </a:rPr>
              <a:t>corrections</a:t>
            </a:r>
          </a:p>
        </p:txBody>
      </p:sp>
      <p:sp>
        <p:nvSpPr>
          <p:cNvPr id="33798" name="Oval 6"/>
          <p:cNvSpPr>
            <a:spLocks noChangeArrowheads="1"/>
          </p:cNvSpPr>
          <p:nvPr/>
        </p:nvSpPr>
        <p:spPr bwMode="auto">
          <a:xfrm>
            <a:off x="3635375" y="1341438"/>
            <a:ext cx="1728788" cy="1655762"/>
          </a:xfrm>
          <a:prstGeom prst="ellipse">
            <a:avLst/>
          </a:prstGeom>
          <a:solidFill>
            <a:srgbClr val="339966"/>
          </a:solidFill>
          <a:ln w="9525">
            <a:solidFill>
              <a:schemeClr val="tx1"/>
            </a:solidFill>
            <a:round/>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gn="ctr"/>
            <a:r>
              <a:rPr lang="en-US" altLang="ja-JP" sz="1600" b="1" dirty="0">
                <a:solidFill>
                  <a:schemeClr val="bg1"/>
                </a:solidFill>
                <a:latin typeface="Times New Roman" panose="02020603050405020304" pitchFamily="18" charset="0"/>
              </a:rPr>
              <a:t>Planning</a:t>
            </a:r>
          </a:p>
          <a:p>
            <a:pPr algn="ctr"/>
            <a:r>
              <a:rPr lang="en-US" altLang="ja-JP" sz="1600" dirty="0">
                <a:solidFill>
                  <a:schemeClr val="bg1"/>
                </a:solidFill>
                <a:latin typeface="Times New Roman" panose="02020603050405020304" pitchFamily="18" charset="0"/>
              </a:rPr>
              <a:t>Select goals </a:t>
            </a:r>
          </a:p>
          <a:p>
            <a:pPr algn="ctr"/>
            <a:r>
              <a:rPr lang="en-US" altLang="ja-JP" sz="1600" dirty="0">
                <a:solidFill>
                  <a:schemeClr val="bg1"/>
                </a:solidFill>
                <a:latin typeface="Times New Roman" panose="02020603050405020304" pitchFamily="18" charset="0"/>
              </a:rPr>
              <a:t>and ways </a:t>
            </a:r>
          </a:p>
          <a:p>
            <a:pPr algn="ctr"/>
            <a:r>
              <a:rPr lang="en-US" altLang="ja-JP" sz="1600" dirty="0">
                <a:solidFill>
                  <a:schemeClr val="bg1"/>
                </a:solidFill>
                <a:latin typeface="Times New Roman" panose="02020603050405020304" pitchFamily="18" charset="0"/>
              </a:rPr>
              <a:t>to attain them</a:t>
            </a:r>
          </a:p>
        </p:txBody>
      </p:sp>
      <p:sp>
        <p:nvSpPr>
          <p:cNvPr id="33799" name="Oval 7"/>
          <p:cNvSpPr>
            <a:spLocks noChangeArrowheads="1"/>
          </p:cNvSpPr>
          <p:nvPr/>
        </p:nvSpPr>
        <p:spPr bwMode="auto">
          <a:xfrm>
            <a:off x="5292725" y="2708275"/>
            <a:ext cx="1728788" cy="1800225"/>
          </a:xfrm>
          <a:prstGeom prst="ellipse">
            <a:avLst/>
          </a:prstGeom>
          <a:solidFill>
            <a:srgbClr val="993366"/>
          </a:solidFill>
          <a:ln w="9525">
            <a:solidFill>
              <a:schemeClr val="tx1"/>
            </a:solidFill>
            <a:round/>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gn="ctr"/>
            <a:r>
              <a:rPr lang="en-US" altLang="ja-JP" sz="1600" b="1" dirty="0">
                <a:solidFill>
                  <a:schemeClr val="bg1"/>
                </a:solidFill>
                <a:latin typeface="Times New Roman" panose="02020603050405020304" pitchFamily="18" charset="0"/>
              </a:rPr>
              <a:t>Organizing</a:t>
            </a:r>
          </a:p>
          <a:p>
            <a:pPr algn="ctr"/>
            <a:r>
              <a:rPr lang="en-US" altLang="ja-JP" sz="1600" dirty="0">
                <a:solidFill>
                  <a:schemeClr val="bg1"/>
                </a:solidFill>
                <a:latin typeface="Times New Roman" panose="02020603050405020304" pitchFamily="18" charset="0"/>
              </a:rPr>
              <a:t>Assign </a:t>
            </a:r>
          </a:p>
          <a:p>
            <a:pPr algn="ctr"/>
            <a:r>
              <a:rPr lang="en-US" altLang="ja-JP" sz="1600" dirty="0">
                <a:solidFill>
                  <a:schemeClr val="bg1"/>
                </a:solidFill>
                <a:latin typeface="Times New Roman" panose="02020603050405020304" pitchFamily="18" charset="0"/>
              </a:rPr>
              <a:t>responsibility</a:t>
            </a:r>
          </a:p>
          <a:p>
            <a:pPr algn="ctr"/>
            <a:r>
              <a:rPr lang="en-US" altLang="ja-JP" sz="1600" dirty="0">
                <a:solidFill>
                  <a:schemeClr val="bg1"/>
                </a:solidFill>
                <a:latin typeface="Times New Roman" panose="02020603050405020304" pitchFamily="18" charset="0"/>
              </a:rPr>
              <a:t> for task </a:t>
            </a:r>
          </a:p>
          <a:p>
            <a:pPr algn="ctr"/>
            <a:r>
              <a:rPr lang="en-US" altLang="ja-JP" sz="1600" dirty="0">
                <a:solidFill>
                  <a:schemeClr val="bg1"/>
                </a:solidFill>
                <a:latin typeface="Times New Roman" panose="02020603050405020304" pitchFamily="18" charset="0"/>
              </a:rPr>
              <a:t>accomplishment</a:t>
            </a:r>
          </a:p>
        </p:txBody>
      </p:sp>
      <p:sp>
        <p:nvSpPr>
          <p:cNvPr id="33800" name="Oval 8"/>
          <p:cNvSpPr>
            <a:spLocks noChangeArrowheads="1"/>
          </p:cNvSpPr>
          <p:nvPr/>
        </p:nvSpPr>
        <p:spPr bwMode="auto">
          <a:xfrm>
            <a:off x="3779838" y="4292600"/>
            <a:ext cx="1728787" cy="1655763"/>
          </a:xfrm>
          <a:prstGeom prst="ellipse">
            <a:avLst/>
          </a:prstGeom>
          <a:solidFill>
            <a:srgbClr val="339966"/>
          </a:solidFill>
          <a:ln w="9525">
            <a:solidFill>
              <a:schemeClr val="tx1"/>
            </a:solidFill>
            <a:round/>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gn="ctr"/>
            <a:r>
              <a:rPr lang="en-US" altLang="ja-JP" sz="1600" b="1" dirty="0">
                <a:solidFill>
                  <a:schemeClr val="bg1"/>
                </a:solidFill>
                <a:latin typeface="Times New Roman" panose="02020603050405020304" pitchFamily="18" charset="0"/>
              </a:rPr>
              <a:t>Leading</a:t>
            </a:r>
          </a:p>
          <a:p>
            <a:pPr algn="ctr"/>
            <a:r>
              <a:rPr lang="en-US" altLang="ja-JP" sz="1600" dirty="0">
                <a:solidFill>
                  <a:schemeClr val="bg1"/>
                </a:solidFill>
                <a:latin typeface="Times New Roman" panose="02020603050405020304" pitchFamily="18" charset="0"/>
              </a:rPr>
              <a:t>Use influence </a:t>
            </a:r>
          </a:p>
          <a:p>
            <a:pPr algn="ctr"/>
            <a:r>
              <a:rPr lang="en-US" altLang="ja-JP" sz="1600" dirty="0">
                <a:solidFill>
                  <a:schemeClr val="bg1"/>
                </a:solidFill>
                <a:latin typeface="Times New Roman" panose="02020603050405020304" pitchFamily="18" charset="0"/>
              </a:rPr>
              <a:t>to motivate </a:t>
            </a:r>
          </a:p>
          <a:p>
            <a:pPr algn="ctr"/>
            <a:r>
              <a:rPr lang="en-US" altLang="ja-JP" sz="1600" dirty="0">
                <a:solidFill>
                  <a:schemeClr val="bg1"/>
                </a:solidFill>
                <a:latin typeface="Times New Roman" panose="02020603050405020304" pitchFamily="18" charset="0"/>
              </a:rPr>
              <a:t>employees</a:t>
            </a:r>
          </a:p>
        </p:txBody>
      </p:sp>
      <p:sp>
        <p:nvSpPr>
          <p:cNvPr id="33801" name="Line 9"/>
          <p:cNvSpPr>
            <a:spLocks noChangeShapeType="1"/>
          </p:cNvSpPr>
          <p:nvPr/>
        </p:nvSpPr>
        <p:spPr bwMode="auto">
          <a:xfrm>
            <a:off x="1692275" y="3716338"/>
            <a:ext cx="287338" cy="0"/>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dirty="0"/>
          </a:p>
        </p:txBody>
      </p:sp>
      <p:sp>
        <p:nvSpPr>
          <p:cNvPr id="33802" name="Line 10"/>
          <p:cNvSpPr>
            <a:spLocks noChangeShapeType="1"/>
          </p:cNvSpPr>
          <p:nvPr/>
        </p:nvSpPr>
        <p:spPr bwMode="auto">
          <a:xfrm>
            <a:off x="3708400" y="3644900"/>
            <a:ext cx="1584325" cy="0"/>
          </a:xfrm>
          <a:prstGeom prst="line">
            <a:avLst/>
          </a:prstGeom>
          <a:noFill/>
          <a:ln w="349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dirty="0"/>
          </a:p>
        </p:txBody>
      </p:sp>
      <p:sp>
        <p:nvSpPr>
          <p:cNvPr id="33803" name="Line 11"/>
          <p:cNvSpPr>
            <a:spLocks noChangeShapeType="1"/>
          </p:cNvSpPr>
          <p:nvPr/>
        </p:nvSpPr>
        <p:spPr bwMode="auto">
          <a:xfrm rot="-5400000">
            <a:off x="3852863" y="3644900"/>
            <a:ext cx="1295400" cy="0"/>
          </a:xfrm>
          <a:prstGeom prst="line">
            <a:avLst/>
          </a:prstGeom>
          <a:noFill/>
          <a:ln w="349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dirty="0"/>
          </a:p>
        </p:txBody>
      </p:sp>
      <p:sp>
        <p:nvSpPr>
          <p:cNvPr id="33804" name="Line 12"/>
          <p:cNvSpPr>
            <a:spLocks noChangeShapeType="1"/>
          </p:cNvSpPr>
          <p:nvPr/>
        </p:nvSpPr>
        <p:spPr bwMode="auto">
          <a:xfrm>
            <a:off x="7019925" y="3644900"/>
            <a:ext cx="288925" cy="0"/>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dirty="0"/>
          </a:p>
        </p:txBody>
      </p:sp>
      <p:sp>
        <p:nvSpPr>
          <p:cNvPr id="33805" name="AutoShape 13"/>
          <p:cNvSpPr>
            <a:spLocks noChangeArrowheads="1"/>
          </p:cNvSpPr>
          <p:nvPr/>
        </p:nvSpPr>
        <p:spPr bwMode="auto">
          <a:xfrm rot="16200000" flipH="1">
            <a:off x="5472114" y="4545013"/>
            <a:ext cx="865188" cy="792163"/>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8619 h 21600"/>
              <a:gd name="T20" fmla="*/ 16572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6732"/>
                </a:lnTo>
                <a:lnTo>
                  <a:pt x="14285" y="6732"/>
                </a:lnTo>
                <a:lnTo>
                  <a:pt x="14285" y="18619"/>
                </a:lnTo>
                <a:lnTo>
                  <a:pt x="0" y="18619"/>
                </a:lnTo>
                <a:lnTo>
                  <a:pt x="0" y="21600"/>
                </a:lnTo>
                <a:lnTo>
                  <a:pt x="16572" y="21600"/>
                </a:lnTo>
                <a:lnTo>
                  <a:pt x="16572" y="6732"/>
                </a:lnTo>
                <a:lnTo>
                  <a:pt x="21600" y="6732"/>
                </a:lnTo>
                <a:lnTo>
                  <a:pt x="15429" y="0"/>
                </a:lnTo>
                <a:close/>
              </a:path>
            </a:pathLst>
          </a:custGeom>
          <a:solidFill>
            <a:srgbClr val="C0C0C0"/>
          </a:solidFill>
          <a:ln w="9525">
            <a:solidFill>
              <a:schemeClr val="tx1"/>
            </a:solidFill>
            <a:miter lim="800000"/>
            <a:headEnd/>
            <a:tailEnd/>
          </a:ln>
        </p:spPr>
        <p:txBody>
          <a:bodyPr wrap="none" anchor="ctr"/>
          <a:lstStyle/>
          <a:p>
            <a:endParaRPr lang="ja-JP" altLang="en-US" dirty="0"/>
          </a:p>
        </p:txBody>
      </p:sp>
      <p:sp>
        <p:nvSpPr>
          <p:cNvPr id="33806" name="AutoShape 14"/>
          <p:cNvSpPr>
            <a:spLocks noChangeArrowheads="1"/>
          </p:cNvSpPr>
          <p:nvPr/>
        </p:nvSpPr>
        <p:spPr bwMode="auto">
          <a:xfrm rot="16200000" flipV="1">
            <a:off x="2718594" y="1791494"/>
            <a:ext cx="935037" cy="898525"/>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8619 h 21600"/>
              <a:gd name="T20" fmla="*/ 16572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6732"/>
                </a:lnTo>
                <a:lnTo>
                  <a:pt x="14285" y="6732"/>
                </a:lnTo>
                <a:lnTo>
                  <a:pt x="14285" y="18619"/>
                </a:lnTo>
                <a:lnTo>
                  <a:pt x="0" y="18619"/>
                </a:lnTo>
                <a:lnTo>
                  <a:pt x="0" y="21600"/>
                </a:lnTo>
                <a:lnTo>
                  <a:pt x="16572" y="21600"/>
                </a:lnTo>
                <a:lnTo>
                  <a:pt x="16572" y="6732"/>
                </a:lnTo>
                <a:lnTo>
                  <a:pt x="21600" y="6732"/>
                </a:lnTo>
                <a:lnTo>
                  <a:pt x="15429" y="0"/>
                </a:lnTo>
                <a:close/>
              </a:path>
            </a:pathLst>
          </a:custGeom>
          <a:solidFill>
            <a:srgbClr val="C0C0C0"/>
          </a:solidFill>
          <a:ln w="9525">
            <a:solidFill>
              <a:schemeClr val="tx1"/>
            </a:solidFill>
            <a:miter lim="800000"/>
            <a:headEnd/>
            <a:tailEnd/>
          </a:ln>
        </p:spPr>
        <p:txBody>
          <a:bodyPr wrap="none" anchor="ctr"/>
          <a:lstStyle/>
          <a:p>
            <a:endParaRPr lang="ja-JP" altLang="en-US" dirty="0"/>
          </a:p>
        </p:txBody>
      </p:sp>
      <p:sp>
        <p:nvSpPr>
          <p:cNvPr id="33807" name="AutoShape 15"/>
          <p:cNvSpPr>
            <a:spLocks noChangeArrowheads="1"/>
          </p:cNvSpPr>
          <p:nvPr/>
        </p:nvSpPr>
        <p:spPr bwMode="auto">
          <a:xfrm flipV="1">
            <a:off x="5364163" y="1989138"/>
            <a:ext cx="1152525" cy="719137"/>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8619 h 21600"/>
              <a:gd name="T20" fmla="*/ 16572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6732"/>
                </a:lnTo>
                <a:lnTo>
                  <a:pt x="14285" y="6732"/>
                </a:lnTo>
                <a:lnTo>
                  <a:pt x="14285" y="18619"/>
                </a:lnTo>
                <a:lnTo>
                  <a:pt x="0" y="18619"/>
                </a:lnTo>
                <a:lnTo>
                  <a:pt x="0" y="21600"/>
                </a:lnTo>
                <a:lnTo>
                  <a:pt x="16572" y="21600"/>
                </a:lnTo>
                <a:lnTo>
                  <a:pt x="16572" y="6732"/>
                </a:lnTo>
                <a:lnTo>
                  <a:pt x="21600" y="6732"/>
                </a:lnTo>
                <a:lnTo>
                  <a:pt x="15429" y="0"/>
                </a:lnTo>
                <a:close/>
              </a:path>
            </a:pathLst>
          </a:custGeom>
          <a:solidFill>
            <a:srgbClr val="C0C0C0"/>
          </a:solidFill>
          <a:ln w="9525">
            <a:solidFill>
              <a:schemeClr val="tx1"/>
            </a:solidFill>
            <a:miter lim="800000"/>
            <a:headEnd/>
            <a:tailEnd/>
          </a:ln>
        </p:spPr>
        <p:txBody>
          <a:bodyPr wrap="none" anchor="ctr"/>
          <a:lstStyle/>
          <a:p>
            <a:endParaRPr lang="ja-JP" altLang="en-US" dirty="0"/>
          </a:p>
        </p:txBody>
      </p:sp>
      <p:sp>
        <p:nvSpPr>
          <p:cNvPr id="33808" name="AutoShape 16"/>
          <p:cNvSpPr>
            <a:spLocks noChangeArrowheads="1"/>
          </p:cNvSpPr>
          <p:nvPr/>
        </p:nvSpPr>
        <p:spPr bwMode="auto">
          <a:xfrm flipH="1">
            <a:off x="2627313" y="4508500"/>
            <a:ext cx="1150937" cy="6477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8619 h 21600"/>
              <a:gd name="T20" fmla="*/ 16572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6732"/>
                </a:lnTo>
                <a:lnTo>
                  <a:pt x="14285" y="6732"/>
                </a:lnTo>
                <a:lnTo>
                  <a:pt x="14285" y="18619"/>
                </a:lnTo>
                <a:lnTo>
                  <a:pt x="0" y="18619"/>
                </a:lnTo>
                <a:lnTo>
                  <a:pt x="0" y="21600"/>
                </a:lnTo>
                <a:lnTo>
                  <a:pt x="16572" y="21600"/>
                </a:lnTo>
                <a:lnTo>
                  <a:pt x="16572" y="6732"/>
                </a:lnTo>
                <a:lnTo>
                  <a:pt x="21600" y="6732"/>
                </a:lnTo>
                <a:lnTo>
                  <a:pt x="15429" y="0"/>
                </a:lnTo>
                <a:close/>
              </a:path>
            </a:pathLst>
          </a:custGeom>
          <a:solidFill>
            <a:srgbClr val="C0C0C0"/>
          </a:solidFill>
          <a:ln w="9525">
            <a:solidFill>
              <a:schemeClr val="tx1"/>
            </a:solidFill>
            <a:miter lim="800000"/>
            <a:headEnd/>
            <a:tailEnd/>
          </a:ln>
        </p:spPr>
        <p:txBody>
          <a:bodyPr wrap="none" anchor="ctr"/>
          <a:lstStyle/>
          <a:p>
            <a:endParaRPr lang="ja-JP" altLang="en-US" dirty="0"/>
          </a:p>
        </p:txBody>
      </p:sp>
    </p:spTree>
    <p:extLst>
      <p:ext uri="{BB962C8B-B14F-4D97-AF65-F5344CB8AC3E}">
        <p14:creationId xmlns:p14="http://schemas.microsoft.com/office/powerpoint/2010/main" val="6908452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80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80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79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80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80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80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79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380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380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380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38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nimBg="1"/>
      <p:bldP spid="33796" grpId="0" animBg="1"/>
      <p:bldP spid="33797" grpId="0" animBg="1"/>
      <p:bldP spid="33798" grpId="0" animBg="1"/>
      <p:bldP spid="33799" grpId="0" animBg="1"/>
      <p:bldP spid="33800" grpId="0" animBg="1"/>
      <p:bldP spid="33801" grpId="0" animBg="1"/>
      <p:bldP spid="33802" grpId="0" animBg="1"/>
      <p:bldP spid="33803" grpId="0" animBg="1"/>
      <p:bldP spid="33804" grpId="0" animBg="1"/>
      <p:bldP spid="33805" grpId="0" animBg="1"/>
      <p:bldP spid="33806" grpId="0" animBg="1"/>
      <p:bldP spid="33807" grpId="0" animBg="1"/>
      <p:bldP spid="3380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ChangeArrowheads="1"/>
          </p:cNvSpPr>
          <p:nvPr/>
        </p:nvSpPr>
        <p:spPr bwMode="auto">
          <a:xfrm>
            <a:off x="6816" y="1021464"/>
            <a:ext cx="4571491" cy="2932002"/>
          </a:xfrm>
          <a:prstGeom prst="flowChartProcess">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2400" b="1" u="sng" dirty="0">
                <a:solidFill>
                  <a:schemeClr val="accent2">
                    <a:lumMod val="60000"/>
                    <a:lumOff val="40000"/>
                  </a:schemeClr>
                </a:solidFill>
                <a:latin typeface="Times New Roman" panose="02020603050405020304" pitchFamily="18" charset="0"/>
              </a:rPr>
              <a:t>Low efficiency/High effectiveness</a:t>
            </a:r>
            <a:endParaRPr lang="en-US" altLang="ja-JP" sz="2400" dirty="0">
              <a:solidFill>
                <a:schemeClr val="bg1"/>
              </a:solidFill>
              <a:latin typeface="Times New Roman" panose="02020603050405020304" pitchFamily="18" charset="0"/>
            </a:endParaRPr>
          </a:p>
          <a:p>
            <a:r>
              <a:rPr lang="en-US" altLang="ja-JP" sz="2400" dirty="0">
                <a:solidFill>
                  <a:schemeClr val="bg1"/>
                </a:solidFill>
                <a:latin typeface="Times New Roman" panose="02020603050405020304" pitchFamily="18" charset="0"/>
              </a:rPr>
              <a:t>Manager choose the right goals to </a:t>
            </a:r>
          </a:p>
          <a:p>
            <a:r>
              <a:rPr lang="en-US" altLang="ja-JP" sz="2400" dirty="0">
                <a:solidFill>
                  <a:schemeClr val="bg1"/>
                </a:solidFill>
                <a:latin typeface="Times New Roman" panose="02020603050405020304" pitchFamily="18" charset="0"/>
              </a:rPr>
              <a:t>pursue, but does a poor job of using </a:t>
            </a:r>
          </a:p>
          <a:p>
            <a:r>
              <a:rPr lang="en-US" altLang="ja-JP" sz="2400" dirty="0">
                <a:solidFill>
                  <a:schemeClr val="bg1"/>
                </a:solidFill>
                <a:latin typeface="Times New Roman" panose="02020603050405020304" pitchFamily="18" charset="0"/>
              </a:rPr>
              <a:t>resources to achieve these goal.</a:t>
            </a:r>
          </a:p>
          <a:p>
            <a:r>
              <a:rPr lang="en-US" altLang="ja-JP" sz="2400" b="1" u="sng" dirty="0">
                <a:solidFill>
                  <a:schemeClr val="accent2">
                    <a:lumMod val="60000"/>
                    <a:lumOff val="40000"/>
                  </a:schemeClr>
                </a:solidFill>
                <a:latin typeface="Times New Roman" panose="02020603050405020304" pitchFamily="18" charset="0"/>
              </a:rPr>
              <a:t>Results</a:t>
            </a:r>
            <a:r>
              <a:rPr lang="en-US" altLang="ja-JP" sz="2400" b="1" u="sng" dirty="0">
                <a:solidFill>
                  <a:schemeClr val="bg1"/>
                </a:solidFill>
                <a:latin typeface="Times New Roman" panose="02020603050405020304" pitchFamily="18" charset="0"/>
              </a:rPr>
              <a:t>:</a:t>
            </a:r>
            <a:r>
              <a:rPr lang="en-US" altLang="ja-JP" sz="2400" b="1" dirty="0">
                <a:solidFill>
                  <a:schemeClr val="bg1"/>
                </a:solidFill>
                <a:latin typeface="Times New Roman" panose="02020603050405020304" pitchFamily="18" charset="0"/>
              </a:rPr>
              <a:t> </a:t>
            </a:r>
            <a:r>
              <a:rPr lang="en-US" altLang="ja-JP" sz="2400" dirty="0">
                <a:solidFill>
                  <a:schemeClr val="bg1"/>
                </a:solidFill>
                <a:latin typeface="Times New Roman" panose="02020603050405020304" pitchFamily="18" charset="0"/>
              </a:rPr>
              <a:t>A product that customers </a:t>
            </a:r>
          </a:p>
          <a:p>
            <a:r>
              <a:rPr lang="en-US" altLang="ja-JP" sz="2400" dirty="0">
                <a:solidFill>
                  <a:schemeClr val="bg1"/>
                </a:solidFill>
                <a:latin typeface="Times New Roman" panose="02020603050405020304" pitchFamily="18" charset="0"/>
              </a:rPr>
              <a:t>want, but that is too expensive for </a:t>
            </a:r>
          </a:p>
          <a:p>
            <a:r>
              <a:rPr lang="en-US" altLang="ja-JP" sz="2400" dirty="0">
                <a:solidFill>
                  <a:schemeClr val="bg1"/>
                </a:solidFill>
                <a:latin typeface="Times New Roman" panose="02020603050405020304" pitchFamily="18" charset="0"/>
              </a:rPr>
              <a:t>them to buy.</a:t>
            </a:r>
          </a:p>
        </p:txBody>
      </p:sp>
      <p:sp>
        <p:nvSpPr>
          <p:cNvPr id="26627" name="AutoShape 3"/>
          <p:cNvSpPr>
            <a:spLocks noChangeArrowheads="1"/>
          </p:cNvSpPr>
          <p:nvPr/>
        </p:nvSpPr>
        <p:spPr bwMode="auto">
          <a:xfrm>
            <a:off x="4572952" y="1021464"/>
            <a:ext cx="4571047" cy="2932002"/>
          </a:xfrm>
          <a:prstGeom prst="flowChartProcess">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2400" b="1" u="sng" dirty="0">
                <a:solidFill>
                  <a:schemeClr val="accent2">
                    <a:lumMod val="60000"/>
                    <a:lumOff val="40000"/>
                  </a:schemeClr>
                </a:solidFill>
                <a:latin typeface="Times New Roman" panose="02020603050405020304" pitchFamily="18" charset="0"/>
              </a:rPr>
              <a:t>High efficiency/High effectiveness</a:t>
            </a:r>
            <a:endParaRPr lang="en-US" altLang="ja-JP" sz="2400" u="sng" dirty="0">
              <a:solidFill>
                <a:schemeClr val="accent2">
                  <a:lumMod val="60000"/>
                  <a:lumOff val="40000"/>
                </a:schemeClr>
              </a:solidFill>
              <a:latin typeface="Times New Roman" panose="02020603050405020304" pitchFamily="18" charset="0"/>
            </a:endParaRPr>
          </a:p>
          <a:p>
            <a:r>
              <a:rPr lang="en-US" altLang="ja-JP" sz="2400" dirty="0">
                <a:solidFill>
                  <a:schemeClr val="bg1"/>
                </a:solidFill>
                <a:latin typeface="Times New Roman" panose="02020603050405020304" pitchFamily="18" charset="0"/>
              </a:rPr>
              <a:t>Manager chooses the right goals to </a:t>
            </a:r>
          </a:p>
          <a:p>
            <a:r>
              <a:rPr lang="en-US" altLang="ja-JP" sz="2400" dirty="0">
                <a:solidFill>
                  <a:schemeClr val="bg1"/>
                </a:solidFill>
                <a:latin typeface="Times New Roman" panose="02020603050405020304" pitchFamily="18" charset="0"/>
              </a:rPr>
              <a:t>pursue and makes good use of </a:t>
            </a:r>
          </a:p>
          <a:p>
            <a:r>
              <a:rPr lang="en-US" altLang="ja-JP" sz="2400" dirty="0">
                <a:solidFill>
                  <a:schemeClr val="bg1"/>
                </a:solidFill>
                <a:latin typeface="Times New Roman" panose="02020603050405020304" pitchFamily="18" charset="0"/>
              </a:rPr>
              <a:t>resources to achieve these goals.</a:t>
            </a:r>
          </a:p>
          <a:p>
            <a:r>
              <a:rPr lang="en-US" altLang="ja-JP" sz="2400" b="1" u="sng" dirty="0">
                <a:solidFill>
                  <a:schemeClr val="accent2">
                    <a:lumMod val="60000"/>
                    <a:lumOff val="40000"/>
                  </a:schemeClr>
                </a:solidFill>
                <a:latin typeface="Times New Roman" panose="02020603050405020304" pitchFamily="18" charset="0"/>
              </a:rPr>
              <a:t>Results</a:t>
            </a:r>
            <a:r>
              <a:rPr lang="en-US" altLang="ja-JP" sz="2400" b="1" u="sng" dirty="0">
                <a:solidFill>
                  <a:schemeClr val="bg1"/>
                </a:solidFill>
                <a:latin typeface="Times New Roman" panose="02020603050405020304" pitchFamily="18" charset="0"/>
              </a:rPr>
              <a:t>:</a:t>
            </a:r>
            <a:r>
              <a:rPr lang="en-US" altLang="ja-JP" sz="2400" b="1" dirty="0">
                <a:solidFill>
                  <a:schemeClr val="bg1"/>
                </a:solidFill>
                <a:latin typeface="Times New Roman" panose="02020603050405020304" pitchFamily="18" charset="0"/>
              </a:rPr>
              <a:t> </a:t>
            </a:r>
            <a:r>
              <a:rPr lang="en-US" altLang="ja-JP" sz="2400" dirty="0">
                <a:solidFill>
                  <a:schemeClr val="bg1"/>
                </a:solidFill>
                <a:latin typeface="Times New Roman" panose="02020603050405020304" pitchFamily="18" charset="0"/>
              </a:rPr>
              <a:t>A product that customers </a:t>
            </a:r>
          </a:p>
          <a:p>
            <a:r>
              <a:rPr lang="en-US" altLang="ja-JP" sz="2400" dirty="0">
                <a:solidFill>
                  <a:schemeClr val="bg1"/>
                </a:solidFill>
                <a:latin typeface="Times New Roman" panose="02020603050405020304" pitchFamily="18" charset="0"/>
              </a:rPr>
              <a:t>want at a quality and price that they </a:t>
            </a:r>
          </a:p>
          <a:p>
            <a:r>
              <a:rPr lang="en-US" altLang="ja-JP" sz="2400" dirty="0">
                <a:solidFill>
                  <a:schemeClr val="bg1"/>
                </a:solidFill>
                <a:latin typeface="Times New Roman" panose="02020603050405020304" pitchFamily="18" charset="0"/>
              </a:rPr>
              <a:t>can afford.</a:t>
            </a:r>
          </a:p>
        </p:txBody>
      </p:sp>
      <p:sp>
        <p:nvSpPr>
          <p:cNvPr id="26628" name="AutoShape 4"/>
          <p:cNvSpPr>
            <a:spLocks noChangeArrowheads="1"/>
          </p:cNvSpPr>
          <p:nvPr/>
        </p:nvSpPr>
        <p:spPr bwMode="auto">
          <a:xfrm>
            <a:off x="0" y="3947636"/>
            <a:ext cx="4582119" cy="2910364"/>
          </a:xfrm>
          <a:prstGeom prst="flowChartProcess">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2400" b="1" u="sng" dirty="0">
                <a:solidFill>
                  <a:schemeClr val="accent2">
                    <a:lumMod val="60000"/>
                    <a:lumOff val="40000"/>
                  </a:schemeClr>
                </a:solidFill>
                <a:latin typeface="Times New Roman" panose="02020603050405020304" pitchFamily="18" charset="0"/>
              </a:rPr>
              <a:t>Low efficiency/Low effectiveness</a:t>
            </a:r>
            <a:endParaRPr lang="en-US" altLang="ja-JP" sz="2400" u="sng" dirty="0">
              <a:solidFill>
                <a:schemeClr val="accent2">
                  <a:lumMod val="60000"/>
                  <a:lumOff val="40000"/>
                </a:schemeClr>
              </a:solidFill>
              <a:latin typeface="Times New Roman" panose="02020603050405020304" pitchFamily="18" charset="0"/>
            </a:endParaRPr>
          </a:p>
          <a:p>
            <a:r>
              <a:rPr lang="en-US" altLang="ja-JP" sz="2400" dirty="0">
                <a:solidFill>
                  <a:schemeClr val="bg1"/>
                </a:solidFill>
                <a:latin typeface="Times New Roman" panose="02020603050405020304" pitchFamily="18" charset="0"/>
              </a:rPr>
              <a:t>Manager choose wrong goals to </a:t>
            </a:r>
          </a:p>
          <a:p>
            <a:r>
              <a:rPr lang="en-US" altLang="ja-JP" sz="2400" dirty="0">
                <a:solidFill>
                  <a:schemeClr val="bg1"/>
                </a:solidFill>
                <a:latin typeface="Times New Roman" panose="02020603050405020304" pitchFamily="18" charset="0"/>
              </a:rPr>
              <a:t>pursue and makes poor use of </a:t>
            </a:r>
          </a:p>
          <a:p>
            <a:r>
              <a:rPr lang="en-US" altLang="ja-JP" sz="2400" dirty="0">
                <a:solidFill>
                  <a:schemeClr val="bg1"/>
                </a:solidFill>
                <a:latin typeface="Times New Roman" panose="02020603050405020304" pitchFamily="18" charset="0"/>
              </a:rPr>
              <a:t>resources.</a:t>
            </a:r>
          </a:p>
          <a:p>
            <a:r>
              <a:rPr lang="en-US" altLang="ja-JP" sz="2400" b="1" u="sng" dirty="0">
                <a:solidFill>
                  <a:schemeClr val="accent2">
                    <a:lumMod val="60000"/>
                    <a:lumOff val="40000"/>
                  </a:schemeClr>
                </a:solidFill>
                <a:latin typeface="Times New Roman" panose="02020603050405020304" pitchFamily="18" charset="0"/>
              </a:rPr>
              <a:t>Results</a:t>
            </a:r>
            <a:r>
              <a:rPr lang="en-US" altLang="ja-JP" sz="2400" b="1" u="sng" dirty="0">
                <a:solidFill>
                  <a:schemeClr val="bg1"/>
                </a:solidFill>
                <a:latin typeface="Times New Roman" panose="02020603050405020304" pitchFamily="18" charset="0"/>
              </a:rPr>
              <a:t>:</a:t>
            </a:r>
            <a:r>
              <a:rPr lang="en-US" altLang="ja-JP" sz="2400" b="1" dirty="0">
                <a:solidFill>
                  <a:schemeClr val="bg1"/>
                </a:solidFill>
                <a:latin typeface="Times New Roman" panose="02020603050405020304" pitchFamily="18" charset="0"/>
              </a:rPr>
              <a:t> </a:t>
            </a:r>
            <a:r>
              <a:rPr lang="en-US" altLang="ja-JP" sz="2400" dirty="0">
                <a:solidFill>
                  <a:schemeClr val="bg1"/>
                </a:solidFill>
                <a:latin typeface="Times New Roman" panose="02020603050405020304" pitchFamily="18" charset="0"/>
              </a:rPr>
              <a:t>A low-quality product that </a:t>
            </a:r>
          </a:p>
          <a:p>
            <a:r>
              <a:rPr lang="en-US" altLang="ja-JP" sz="2400" dirty="0">
                <a:solidFill>
                  <a:schemeClr val="bg1"/>
                </a:solidFill>
                <a:latin typeface="Times New Roman" panose="02020603050405020304" pitchFamily="18" charset="0"/>
              </a:rPr>
              <a:t>customers do not want.</a:t>
            </a:r>
          </a:p>
        </p:txBody>
      </p:sp>
      <p:sp>
        <p:nvSpPr>
          <p:cNvPr id="26629" name="AutoShape 5"/>
          <p:cNvSpPr>
            <a:spLocks noChangeArrowheads="1"/>
          </p:cNvSpPr>
          <p:nvPr/>
        </p:nvSpPr>
        <p:spPr bwMode="auto">
          <a:xfrm>
            <a:off x="4577279" y="3947636"/>
            <a:ext cx="4566720" cy="2923827"/>
          </a:xfrm>
          <a:prstGeom prst="flowChartProcess">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2400" b="1" u="sng" dirty="0">
                <a:solidFill>
                  <a:schemeClr val="accent2">
                    <a:lumMod val="60000"/>
                    <a:lumOff val="40000"/>
                  </a:schemeClr>
                </a:solidFill>
                <a:latin typeface="Times New Roman" panose="02020603050405020304" pitchFamily="18" charset="0"/>
              </a:rPr>
              <a:t>High efficiency/Low effectiveness</a:t>
            </a:r>
            <a:endParaRPr lang="en-US" altLang="ja-JP" sz="2400" b="1" dirty="0">
              <a:solidFill>
                <a:schemeClr val="accent2">
                  <a:lumMod val="60000"/>
                  <a:lumOff val="40000"/>
                </a:schemeClr>
              </a:solidFill>
              <a:latin typeface="Times New Roman" panose="02020603050405020304" pitchFamily="18" charset="0"/>
            </a:endParaRPr>
          </a:p>
          <a:p>
            <a:r>
              <a:rPr lang="en-US" altLang="ja-JP" sz="2400" dirty="0">
                <a:solidFill>
                  <a:schemeClr val="bg1"/>
                </a:solidFill>
                <a:latin typeface="Times New Roman" panose="02020603050405020304" pitchFamily="18" charset="0"/>
              </a:rPr>
              <a:t>Manager chooses inappropriate </a:t>
            </a:r>
          </a:p>
          <a:p>
            <a:r>
              <a:rPr lang="en-US" altLang="ja-JP" sz="2400" dirty="0">
                <a:solidFill>
                  <a:schemeClr val="bg1"/>
                </a:solidFill>
                <a:latin typeface="Times New Roman" panose="02020603050405020304" pitchFamily="18" charset="0"/>
              </a:rPr>
              <a:t>goals, but makes good use of </a:t>
            </a:r>
          </a:p>
          <a:p>
            <a:r>
              <a:rPr lang="en-US" altLang="ja-JP" sz="2400" dirty="0">
                <a:solidFill>
                  <a:schemeClr val="bg1"/>
                </a:solidFill>
                <a:latin typeface="Times New Roman" panose="02020603050405020304" pitchFamily="18" charset="0"/>
              </a:rPr>
              <a:t>resources to pursue these goals.</a:t>
            </a:r>
          </a:p>
          <a:p>
            <a:r>
              <a:rPr lang="en-US" altLang="ja-JP" sz="2400" b="1" u="sng" dirty="0">
                <a:solidFill>
                  <a:schemeClr val="accent2">
                    <a:lumMod val="60000"/>
                    <a:lumOff val="40000"/>
                  </a:schemeClr>
                </a:solidFill>
                <a:latin typeface="Times New Roman" panose="02020603050405020304" pitchFamily="18" charset="0"/>
              </a:rPr>
              <a:t>Results</a:t>
            </a:r>
            <a:r>
              <a:rPr lang="en-US" altLang="ja-JP" sz="2400" b="1" u="sng" dirty="0">
                <a:solidFill>
                  <a:schemeClr val="bg1"/>
                </a:solidFill>
                <a:latin typeface="Times New Roman" panose="02020603050405020304" pitchFamily="18" charset="0"/>
              </a:rPr>
              <a:t>:</a:t>
            </a:r>
            <a:r>
              <a:rPr lang="en-US" altLang="ja-JP" sz="2400" b="1" dirty="0">
                <a:solidFill>
                  <a:schemeClr val="bg1"/>
                </a:solidFill>
                <a:latin typeface="Times New Roman" panose="02020603050405020304" pitchFamily="18" charset="0"/>
              </a:rPr>
              <a:t> </a:t>
            </a:r>
            <a:r>
              <a:rPr lang="en-US" altLang="ja-JP" sz="2400" dirty="0">
                <a:solidFill>
                  <a:schemeClr val="bg1"/>
                </a:solidFill>
                <a:latin typeface="Times New Roman" panose="02020603050405020304" pitchFamily="18" charset="0"/>
              </a:rPr>
              <a:t>A high-quality product </a:t>
            </a:r>
          </a:p>
          <a:p>
            <a:r>
              <a:rPr lang="en-US" altLang="ja-JP" sz="2400" dirty="0">
                <a:solidFill>
                  <a:schemeClr val="bg1"/>
                </a:solidFill>
                <a:latin typeface="Times New Roman" panose="02020603050405020304" pitchFamily="18" charset="0"/>
              </a:rPr>
              <a:t>That customers do not want. </a:t>
            </a:r>
          </a:p>
        </p:txBody>
      </p:sp>
      <p:sp>
        <p:nvSpPr>
          <p:cNvPr id="100358" name="Rectangle 6"/>
          <p:cNvSpPr>
            <a:spLocks noGrp="1" noChangeArrowheads="1"/>
          </p:cNvSpPr>
          <p:nvPr>
            <p:ph type="title"/>
          </p:nvPr>
        </p:nvSpPr>
        <p:spPr>
          <a:xfrm>
            <a:off x="0" y="151165"/>
            <a:ext cx="9144000" cy="1117596"/>
          </a:xfrm>
        </p:spPr>
        <p:txBody>
          <a:bodyPr>
            <a:normAutofit/>
          </a:bodyPr>
          <a:lstStyle/>
          <a:p>
            <a:pPr algn="ctr" eaLnBrk="1" fontAlgn="auto" hangingPunct="1">
              <a:spcAft>
                <a:spcPts val="0"/>
              </a:spcAft>
              <a:defRPr/>
            </a:pPr>
            <a:r>
              <a:rPr lang="en-US" altLang="ja-JP" sz="3400" dirty="0"/>
              <a:t>Relationship between efficiency and effectiveness</a:t>
            </a:r>
          </a:p>
        </p:txBody>
      </p:sp>
    </p:spTree>
    <p:extLst>
      <p:ext uri="{BB962C8B-B14F-4D97-AF65-F5344CB8AC3E}">
        <p14:creationId xmlns:p14="http://schemas.microsoft.com/office/powerpoint/2010/main" val="4001929182"/>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ChangeArrowheads="1"/>
          </p:cNvSpPr>
          <p:nvPr/>
        </p:nvSpPr>
        <p:spPr bwMode="auto">
          <a:xfrm>
            <a:off x="457200" y="908720"/>
            <a:ext cx="8229600" cy="4968552"/>
          </a:xfrm>
          <a:prstGeom prst="flowChartProcess">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4400" b="1" dirty="0">
                <a:latin typeface="Times New Roman" panose="02020603050405020304" pitchFamily="18" charset="0"/>
              </a:rPr>
              <a:t>Low efficiency/High effectiveness</a:t>
            </a:r>
            <a:r>
              <a:rPr lang="en-US" altLang="ja-JP" sz="4400" dirty="0">
                <a:latin typeface="Times New Roman" panose="02020603050405020304" pitchFamily="18" charset="0"/>
              </a:rPr>
              <a:t>:</a:t>
            </a:r>
          </a:p>
          <a:p>
            <a:r>
              <a:rPr lang="en-US" altLang="ja-JP" sz="4400" dirty="0">
                <a:latin typeface="Times New Roman" panose="02020603050405020304" pitchFamily="18" charset="0"/>
              </a:rPr>
              <a:t>Manager choose the right goals to </a:t>
            </a:r>
          </a:p>
          <a:p>
            <a:r>
              <a:rPr lang="en-US" altLang="ja-JP" sz="4400" dirty="0">
                <a:latin typeface="Times New Roman" panose="02020603050405020304" pitchFamily="18" charset="0"/>
              </a:rPr>
              <a:t>pursue, but does a poor job of using </a:t>
            </a:r>
          </a:p>
          <a:p>
            <a:r>
              <a:rPr lang="en-US" altLang="ja-JP" sz="4400" dirty="0">
                <a:latin typeface="Times New Roman" panose="02020603050405020304" pitchFamily="18" charset="0"/>
              </a:rPr>
              <a:t>resources to achieve these goal.</a:t>
            </a:r>
          </a:p>
          <a:p>
            <a:r>
              <a:rPr lang="en-US" altLang="ja-JP" sz="4400" b="1" dirty="0">
                <a:latin typeface="Times New Roman" panose="02020603050405020304" pitchFamily="18" charset="0"/>
              </a:rPr>
              <a:t>Results: </a:t>
            </a:r>
            <a:r>
              <a:rPr lang="en-US" altLang="ja-JP" sz="4400" dirty="0">
                <a:latin typeface="Times New Roman" panose="02020603050405020304" pitchFamily="18" charset="0"/>
              </a:rPr>
              <a:t>A product that customers </a:t>
            </a:r>
          </a:p>
          <a:p>
            <a:r>
              <a:rPr lang="en-US" altLang="ja-JP" sz="4400" dirty="0">
                <a:latin typeface="Times New Roman" panose="02020603050405020304" pitchFamily="18" charset="0"/>
              </a:rPr>
              <a:t>want, but that is too expensive for </a:t>
            </a:r>
          </a:p>
          <a:p>
            <a:r>
              <a:rPr lang="en-US" altLang="ja-JP" sz="4400" dirty="0">
                <a:latin typeface="Times New Roman" panose="02020603050405020304" pitchFamily="18" charset="0"/>
              </a:rPr>
              <a:t>them to buy.</a:t>
            </a:r>
          </a:p>
        </p:txBody>
      </p:sp>
      <p:sp>
        <p:nvSpPr>
          <p:cNvPr id="100358" name="Rectangle 6"/>
          <p:cNvSpPr>
            <a:spLocks noGrp="1" noChangeArrowheads="1"/>
          </p:cNvSpPr>
          <p:nvPr>
            <p:ph type="title"/>
          </p:nvPr>
        </p:nvSpPr>
        <p:spPr>
          <a:xfrm>
            <a:off x="457200" y="158750"/>
            <a:ext cx="8229600" cy="893763"/>
          </a:xfrm>
        </p:spPr>
        <p:txBody>
          <a:bodyPr/>
          <a:lstStyle/>
          <a:p>
            <a:pPr eaLnBrk="1" fontAlgn="auto" hangingPunct="1">
              <a:spcAft>
                <a:spcPts val="0"/>
              </a:spcAft>
              <a:defRPr/>
            </a:pPr>
            <a:r>
              <a:rPr lang="en-US" altLang="ja-JP" sz="4000" dirty="0"/>
              <a:t>Efficiency and effectiveness</a:t>
            </a:r>
          </a:p>
        </p:txBody>
      </p:sp>
    </p:spTree>
    <p:extLst>
      <p:ext uri="{BB962C8B-B14F-4D97-AF65-F5344CB8AC3E}">
        <p14:creationId xmlns:p14="http://schemas.microsoft.com/office/powerpoint/2010/main" val="401919849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3850" y="2276475"/>
            <a:ext cx="8280400" cy="2089150"/>
          </a:xfrm>
        </p:spPr>
        <p:txBody>
          <a:bodyPr/>
          <a:lstStyle/>
          <a:p>
            <a:pPr eaLnBrk="1" hangingPunct="1"/>
            <a:r>
              <a:rPr lang="en-US" altLang="ja-JP" sz="4800" dirty="0">
                <a:solidFill>
                  <a:srgbClr val="00B050"/>
                </a:solidFill>
              </a:rPr>
              <a:t>Topic 3 </a:t>
            </a:r>
            <a:r>
              <a:rPr lang="en-US" altLang="ja-JP" sz="4800" dirty="0"/>
              <a:t>Key Issues in Corporate Management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4"/>
          <p:cNvSpPr>
            <a:spLocks noChangeArrowheads="1"/>
          </p:cNvSpPr>
          <p:nvPr/>
        </p:nvSpPr>
        <p:spPr bwMode="auto">
          <a:xfrm>
            <a:off x="457200" y="908720"/>
            <a:ext cx="8147248" cy="4896544"/>
          </a:xfrm>
          <a:prstGeom prst="flowChartProcess">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4400" b="1" dirty="0">
                <a:latin typeface="Times New Roman" panose="02020603050405020304" pitchFamily="18" charset="0"/>
              </a:rPr>
              <a:t>Low efficiency/Low effectiveness</a:t>
            </a:r>
            <a:r>
              <a:rPr lang="en-US" altLang="ja-JP" sz="4400" dirty="0">
                <a:latin typeface="Times New Roman" panose="02020603050405020304" pitchFamily="18" charset="0"/>
              </a:rPr>
              <a:t>:</a:t>
            </a:r>
          </a:p>
          <a:p>
            <a:r>
              <a:rPr lang="en-US" altLang="ja-JP" sz="4400" dirty="0">
                <a:latin typeface="Times New Roman" panose="02020603050405020304" pitchFamily="18" charset="0"/>
              </a:rPr>
              <a:t>Manager choose wrong goals to </a:t>
            </a:r>
          </a:p>
          <a:p>
            <a:r>
              <a:rPr lang="en-US" altLang="ja-JP" sz="4400" dirty="0">
                <a:latin typeface="Times New Roman" panose="02020603050405020304" pitchFamily="18" charset="0"/>
              </a:rPr>
              <a:t>pursue and makes poor use of </a:t>
            </a:r>
          </a:p>
          <a:p>
            <a:r>
              <a:rPr lang="en-US" altLang="ja-JP" sz="4400" dirty="0">
                <a:latin typeface="Times New Roman" panose="02020603050405020304" pitchFamily="18" charset="0"/>
              </a:rPr>
              <a:t>resources.</a:t>
            </a:r>
          </a:p>
          <a:p>
            <a:r>
              <a:rPr lang="en-US" altLang="ja-JP" sz="4400" b="1" dirty="0">
                <a:latin typeface="Times New Roman" panose="02020603050405020304" pitchFamily="18" charset="0"/>
              </a:rPr>
              <a:t>Results: </a:t>
            </a:r>
            <a:r>
              <a:rPr lang="en-US" altLang="ja-JP" sz="4400" dirty="0">
                <a:latin typeface="Times New Roman" panose="02020603050405020304" pitchFamily="18" charset="0"/>
              </a:rPr>
              <a:t>A low-quality product that </a:t>
            </a:r>
          </a:p>
          <a:p>
            <a:r>
              <a:rPr lang="en-US" altLang="ja-JP" sz="4400" dirty="0">
                <a:latin typeface="Times New Roman" panose="02020603050405020304" pitchFamily="18" charset="0"/>
              </a:rPr>
              <a:t>customers do not want.</a:t>
            </a:r>
          </a:p>
        </p:txBody>
      </p:sp>
      <p:sp>
        <p:nvSpPr>
          <p:cNvPr id="100358" name="Rectangle 6"/>
          <p:cNvSpPr>
            <a:spLocks noGrp="1" noChangeArrowheads="1"/>
          </p:cNvSpPr>
          <p:nvPr>
            <p:ph type="title"/>
          </p:nvPr>
        </p:nvSpPr>
        <p:spPr>
          <a:xfrm>
            <a:off x="457200" y="158750"/>
            <a:ext cx="8229600" cy="893763"/>
          </a:xfrm>
        </p:spPr>
        <p:txBody>
          <a:bodyPr/>
          <a:lstStyle/>
          <a:p>
            <a:pPr eaLnBrk="1" fontAlgn="auto" hangingPunct="1">
              <a:spcAft>
                <a:spcPts val="0"/>
              </a:spcAft>
              <a:defRPr/>
            </a:pPr>
            <a:r>
              <a:rPr lang="en-US" altLang="ja-JP" sz="4000" dirty="0"/>
              <a:t>Efficiency and effectiveness</a:t>
            </a:r>
          </a:p>
        </p:txBody>
      </p:sp>
    </p:spTree>
    <p:extLst>
      <p:ext uri="{BB962C8B-B14F-4D97-AF65-F5344CB8AC3E}">
        <p14:creationId xmlns:p14="http://schemas.microsoft.com/office/powerpoint/2010/main" val="117651536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5"/>
          <p:cNvSpPr>
            <a:spLocks noChangeArrowheads="1"/>
          </p:cNvSpPr>
          <p:nvPr/>
        </p:nvSpPr>
        <p:spPr bwMode="auto">
          <a:xfrm>
            <a:off x="323528" y="908720"/>
            <a:ext cx="8229600" cy="4752528"/>
          </a:xfrm>
          <a:prstGeom prst="flowChartProcess">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4400" b="1" dirty="0">
                <a:latin typeface="Times New Roman" panose="02020603050405020304" pitchFamily="18" charset="0"/>
              </a:rPr>
              <a:t>High efficiency/Low effectiveness</a:t>
            </a:r>
            <a:r>
              <a:rPr lang="en-US" altLang="ja-JP" sz="4400" dirty="0">
                <a:latin typeface="Times New Roman" panose="02020603050405020304" pitchFamily="18" charset="0"/>
              </a:rPr>
              <a:t>:</a:t>
            </a:r>
          </a:p>
          <a:p>
            <a:r>
              <a:rPr lang="en-US" altLang="ja-JP" sz="4400" dirty="0">
                <a:latin typeface="Times New Roman" panose="02020603050405020304" pitchFamily="18" charset="0"/>
              </a:rPr>
              <a:t>Manager chooses inappropriate </a:t>
            </a:r>
          </a:p>
          <a:p>
            <a:r>
              <a:rPr lang="en-US" altLang="ja-JP" sz="4400" dirty="0">
                <a:latin typeface="Times New Roman" panose="02020603050405020304" pitchFamily="18" charset="0"/>
              </a:rPr>
              <a:t>goals, but makes good use of </a:t>
            </a:r>
          </a:p>
          <a:p>
            <a:r>
              <a:rPr lang="en-US" altLang="ja-JP" sz="4400" dirty="0">
                <a:latin typeface="Times New Roman" panose="02020603050405020304" pitchFamily="18" charset="0"/>
              </a:rPr>
              <a:t>resources to pursue these goals.</a:t>
            </a:r>
          </a:p>
          <a:p>
            <a:r>
              <a:rPr lang="en-US" altLang="ja-JP" sz="4400" b="1" dirty="0">
                <a:latin typeface="Times New Roman" panose="02020603050405020304" pitchFamily="18" charset="0"/>
              </a:rPr>
              <a:t>Results: </a:t>
            </a:r>
            <a:r>
              <a:rPr lang="en-US" altLang="ja-JP" sz="4400" dirty="0">
                <a:latin typeface="Times New Roman" panose="02020603050405020304" pitchFamily="18" charset="0"/>
              </a:rPr>
              <a:t>A high-quality product that </a:t>
            </a:r>
          </a:p>
          <a:p>
            <a:r>
              <a:rPr lang="en-US" altLang="ja-JP" sz="4400" dirty="0">
                <a:latin typeface="Times New Roman" panose="02020603050405020304" pitchFamily="18" charset="0"/>
              </a:rPr>
              <a:t>customers do not want. </a:t>
            </a:r>
          </a:p>
        </p:txBody>
      </p:sp>
      <p:sp>
        <p:nvSpPr>
          <p:cNvPr id="100358" name="Rectangle 6"/>
          <p:cNvSpPr>
            <a:spLocks noGrp="1" noChangeArrowheads="1"/>
          </p:cNvSpPr>
          <p:nvPr>
            <p:ph type="title"/>
          </p:nvPr>
        </p:nvSpPr>
        <p:spPr>
          <a:xfrm>
            <a:off x="457200" y="158750"/>
            <a:ext cx="8229600" cy="893763"/>
          </a:xfrm>
        </p:spPr>
        <p:txBody>
          <a:bodyPr/>
          <a:lstStyle/>
          <a:p>
            <a:pPr eaLnBrk="1" fontAlgn="auto" hangingPunct="1">
              <a:spcAft>
                <a:spcPts val="0"/>
              </a:spcAft>
              <a:defRPr/>
            </a:pPr>
            <a:r>
              <a:rPr lang="en-US" altLang="ja-JP" sz="4000" dirty="0"/>
              <a:t>Efficiency and effectiveness</a:t>
            </a:r>
          </a:p>
        </p:txBody>
      </p:sp>
    </p:spTree>
    <p:extLst>
      <p:ext uri="{BB962C8B-B14F-4D97-AF65-F5344CB8AC3E}">
        <p14:creationId xmlns:p14="http://schemas.microsoft.com/office/powerpoint/2010/main" val="3399488891"/>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3"/>
          <p:cNvSpPr>
            <a:spLocks noChangeArrowheads="1"/>
          </p:cNvSpPr>
          <p:nvPr/>
        </p:nvSpPr>
        <p:spPr bwMode="auto">
          <a:xfrm>
            <a:off x="539552" y="908720"/>
            <a:ext cx="8147248" cy="4968552"/>
          </a:xfrm>
          <a:prstGeom prst="flowChartProcess">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lang="en-US" altLang="ja-JP" sz="4400" b="1" dirty="0">
                <a:latin typeface="Times New Roman" panose="02020603050405020304" pitchFamily="18" charset="0"/>
              </a:rPr>
              <a:t>High efficiency/High effectiveness</a:t>
            </a:r>
            <a:r>
              <a:rPr lang="en-US" altLang="ja-JP" sz="4400" dirty="0">
                <a:latin typeface="Times New Roman" panose="02020603050405020304" pitchFamily="18" charset="0"/>
              </a:rPr>
              <a:t>:</a:t>
            </a:r>
          </a:p>
          <a:p>
            <a:r>
              <a:rPr lang="en-US" altLang="ja-JP" sz="4400" dirty="0">
                <a:latin typeface="Times New Roman" panose="02020603050405020304" pitchFamily="18" charset="0"/>
              </a:rPr>
              <a:t>Manager chooses the right goals to </a:t>
            </a:r>
          </a:p>
          <a:p>
            <a:r>
              <a:rPr lang="en-US" altLang="ja-JP" sz="4400" dirty="0">
                <a:latin typeface="Times New Roman" panose="02020603050405020304" pitchFamily="18" charset="0"/>
              </a:rPr>
              <a:t>pursue and makes good use of </a:t>
            </a:r>
          </a:p>
          <a:p>
            <a:r>
              <a:rPr lang="en-US" altLang="ja-JP" sz="4400" dirty="0">
                <a:latin typeface="Times New Roman" panose="02020603050405020304" pitchFamily="18" charset="0"/>
              </a:rPr>
              <a:t>resources to achieve these goals.</a:t>
            </a:r>
          </a:p>
          <a:p>
            <a:r>
              <a:rPr lang="en-US" altLang="ja-JP" sz="4400" b="1" dirty="0">
                <a:latin typeface="Times New Roman" panose="02020603050405020304" pitchFamily="18" charset="0"/>
              </a:rPr>
              <a:t>Results: </a:t>
            </a:r>
            <a:r>
              <a:rPr lang="en-US" altLang="ja-JP" sz="4400" dirty="0">
                <a:latin typeface="Times New Roman" panose="02020603050405020304" pitchFamily="18" charset="0"/>
              </a:rPr>
              <a:t>A product that customers </a:t>
            </a:r>
          </a:p>
          <a:p>
            <a:r>
              <a:rPr lang="en-US" altLang="ja-JP" sz="4400" dirty="0">
                <a:latin typeface="Times New Roman" panose="02020603050405020304" pitchFamily="18" charset="0"/>
              </a:rPr>
              <a:t>want at a quality and price that they </a:t>
            </a:r>
          </a:p>
          <a:p>
            <a:r>
              <a:rPr lang="en-US" altLang="ja-JP" sz="4400" dirty="0">
                <a:latin typeface="Times New Roman" panose="02020603050405020304" pitchFamily="18" charset="0"/>
              </a:rPr>
              <a:t>can afford.</a:t>
            </a:r>
          </a:p>
        </p:txBody>
      </p:sp>
      <p:sp>
        <p:nvSpPr>
          <p:cNvPr id="100358" name="Rectangle 6"/>
          <p:cNvSpPr>
            <a:spLocks noGrp="1" noChangeArrowheads="1"/>
          </p:cNvSpPr>
          <p:nvPr>
            <p:ph type="title"/>
          </p:nvPr>
        </p:nvSpPr>
        <p:spPr>
          <a:xfrm>
            <a:off x="457200" y="158750"/>
            <a:ext cx="8229600" cy="893763"/>
          </a:xfrm>
        </p:spPr>
        <p:txBody>
          <a:bodyPr/>
          <a:lstStyle/>
          <a:p>
            <a:pPr eaLnBrk="1" fontAlgn="auto" hangingPunct="1">
              <a:spcAft>
                <a:spcPts val="0"/>
              </a:spcAft>
              <a:defRPr/>
            </a:pPr>
            <a:r>
              <a:rPr lang="en-US" altLang="ja-JP" sz="4000" dirty="0"/>
              <a:t>Efficiency and effectiveness</a:t>
            </a:r>
          </a:p>
        </p:txBody>
      </p:sp>
    </p:spTree>
    <p:extLst>
      <p:ext uri="{BB962C8B-B14F-4D97-AF65-F5344CB8AC3E}">
        <p14:creationId xmlns:p14="http://schemas.microsoft.com/office/powerpoint/2010/main" val="270664628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188640"/>
            <a:ext cx="8229600" cy="557312"/>
          </a:xfrm>
        </p:spPr>
        <p:txBody>
          <a:bodyPr/>
          <a:lstStyle/>
          <a:p>
            <a:pPr eaLnBrk="1" hangingPunct="1"/>
            <a:r>
              <a:rPr lang="en-US" altLang="ja-JP" dirty="0">
                <a:latin typeface="Times New Roman" panose="02020603050405020304" pitchFamily="18" charset="0"/>
                <a:cs typeface="Times New Roman" panose="02020603050405020304" pitchFamily="18" charset="0"/>
              </a:rPr>
              <a:t>5. Other useful conceptions and ideas</a:t>
            </a:r>
            <a:endParaRPr lang="ja-JP" altLang="en-US" dirty="0">
              <a:latin typeface="Times New Roman" panose="02020603050405020304" pitchFamily="18" charset="0"/>
              <a:cs typeface="Times New Roman" panose="02020603050405020304" pitchFamily="18" charset="0"/>
            </a:endParaRPr>
          </a:p>
        </p:txBody>
      </p:sp>
      <p:sp>
        <p:nvSpPr>
          <p:cNvPr id="91142" name="Rectangle 6"/>
          <p:cNvSpPr>
            <a:spLocks noChangeArrowheads="1"/>
          </p:cNvSpPr>
          <p:nvPr/>
        </p:nvSpPr>
        <p:spPr bwMode="auto">
          <a:xfrm>
            <a:off x="0" y="908720"/>
            <a:ext cx="9144000" cy="5832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Scale Economies </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Scope economies</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according to the planning. This must specify what is to be done, how it is to be done and the time allowed for doing it.</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4.Division of work. </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5.Effective interior communication. Each man should        daily be taught by and receive the most friendly help from those who are over him. This close, intimate, personal cooperation between the management  and the men is of the essence of modern scientific or task management</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6.Supremacy of established rules. </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7.Selection of people according to the nature of the job. And, selection and training should be done in a scientific manner, which means that jobs should be assigned to those people who qualify for the job.</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8.Appropriate wages and other monetary incentives.</a:t>
            </a:r>
          </a:p>
        </p:txBody>
      </p:sp>
    </p:spTree>
    <p:extLst>
      <p:ext uri="{BB962C8B-B14F-4D97-AF65-F5344CB8AC3E}">
        <p14:creationId xmlns:p14="http://schemas.microsoft.com/office/powerpoint/2010/main" val="338683149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1138"/>
                                        </p:tgtEl>
                                        <p:attrNameLst>
                                          <p:attrName>style.visibility</p:attrName>
                                        </p:attrNameLst>
                                      </p:cBhvr>
                                      <p:to>
                                        <p:strVal val="visible"/>
                                      </p:to>
                                    </p:set>
                                    <p:anim calcmode="discrete" valueType="clr">
                                      <p:cBhvr override="childStyle">
                                        <p:cTn id="7" dur="80"/>
                                        <p:tgtEl>
                                          <p:spTgt spid="91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8"/>
                                        </p:tgtEl>
                                        <p:attrNameLst>
                                          <p:attrName>fillcolor</p:attrName>
                                        </p:attrNameLst>
                                      </p:cBhvr>
                                      <p:tavLst>
                                        <p:tav tm="0">
                                          <p:val>
                                            <p:clrVal>
                                              <a:schemeClr val="accent2"/>
                                            </p:clrVal>
                                          </p:val>
                                        </p:tav>
                                        <p:tav tm="50000">
                                          <p:val>
                                            <p:clrVal>
                                              <a:schemeClr val="hlink"/>
                                            </p:clrVal>
                                          </p:val>
                                        </p:tav>
                                      </p:tavLst>
                                    </p:anim>
                                    <p:set>
                                      <p:cBhvr>
                                        <p:cTn id="9" dur="80"/>
                                        <p:tgtEl>
                                          <p:spTgt spid="9113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1142"/>
                                        </p:tgtEl>
                                        <p:attrNameLst>
                                          <p:attrName>style.visibility</p:attrName>
                                        </p:attrNameLst>
                                      </p:cBhvr>
                                      <p:to>
                                        <p:strVal val="visible"/>
                                      </p:to>
                                    </p:set>
                                    <p:anim calcmode="discrete" valueType="clr">
                                      <p:cBhvr override="childStyle">
                                        <p:cTn id="14" dur="80"/>
                                        <p:tgtEl>
                                          <p:spTgt spid="9114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1142"/>
                                        </p:tgtEl>
                                        <p:attrNameLst>
                                          <p:attrName>fillcolor</p:attrName>
                                        </p:attrNameLst>
                                      </p:cBhvr>
                                      <p:tavLst>
                                        <p:tav tm="0">
                                          <p:val>
                                            <p:clrVal>
                                              <a:schemeClr val="accent2"/>
                                            </p:clrVal>
                                          </p:val>
                                        </p:tav>
                                        <p:tav tm="50000">
                                          <p:val>
                                            <p:clrVal>
                                              <a:schemeClr val="hlink"/>
                                            </p:clrVal>
                                          </p:val>
                                        </p:tav>
                                      </p:tavLst>
                                    </p:anim>
                                    <p:set>
                                      <p:cBhvr>
                                        <p:cTn id="16" dur="80"/>
                                        <p:tgtEl>
                                          <p:spTgt spid="911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4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Scale</a:t>
            </a:r>
            <a:r>
              <a:rPr kumimoji="1" lang="ja-JP" altLang="en-US" dirty="0"/>
              <a:t> </a:t>
            </a:r>
            <a:r>
              <a:rPr kumimoji="1" lang="en-US" altLang="ja-JP" dirty="0"/>
              <a:t>Economies</a:t>
            </a:r>
            <a:endParaRPr kumimoji="1" lang="ja-JP" altLang="en-US" dirty="0"/>
          </a:p>
        </p:txBody>
      </p:sp>
      <p:sp>
        <p:nvSpPr>
          <p:cNvPr id="4" name="Rectangle 3"/>
          <p:cNvSpPr txBox="1">
            <a:spLocks noChangeArrowheads="1"/>
          </p:cNvSpPr>
          <p:nvPr/>
        </p:nvSpPr>
        <p:spPr bwMode="auto">
          <a:xfrm>
            <a:off x="0" y="1556792"/>
            <a:ext cx="9144000" cy="468052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eaLnBrk="1" hangingPunct="1"/>
            <a:r>
              <a:rPr lang="en-US" altLang="ja-JP" sz="6600" dirty="0"/>
              <a:t> Reductions in the average costs of a unit of production as the total volume produced increases.</a:t>
            </a:r>
            <a:endParaRPr lang="ja-JP" altLang="en-US" sz="6600" dirty="0"/>
          </a:p>
        </p:txBody>
      </p:sp>
    </p:spTree>
    <p:extLst>
      <p:ext uri="{BB962C8B-B14F-4D97-AF65-F5344CB8AC3E}">
        <p14:creationId xmlns:p14="http://schemas.microsoft.com/office/powerpoint/2010/main" val="417531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bg/>
                                          </p:spTgt>
                                        </p:tgtEl>
                                        <p:attrNameLst>
                                          <p:attrName>style.visibility</p:attrName>
                                        </p:attrNameLst>
                                      </p:cBhvr>
                                      <p:to>
                                        <p:strVal val="visible"/>
                                      </p:to>
                                    </p:set>
                                    <p:anim calcmode="discrete" valueType="clr">
                                      <p:cBhvr override="childStyle">
                                        <p:cTn id="7" dur="80"/>
                                        <p:tgtEl>
                                          <p:spTgt spid="4">
                                            <p:bg/>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bg/>
                                          </p:spTgt>
                                        </p:tgtEl>
                                        <p:attrNameLst>
                                          <p:attrName>fillcolor</p:attrName>
                                        </p:attrNameLst>
                                      </p:cBhvr>
                                      <p:tavLst>
                                        <p:tav tm="0">
                                          <p:val>
                                            <p:clrVal>
                                              <a:schemeClr val="accent2"/>
                                            </p:clrVal>
                                          </p:val>
                                        </p:tav>
                                        <p:tav tm="50000">
                                          <p:val>
                                            <p:clrVal>
                                              <a:schemeClr val="hlink"/>
                                            </p:clrVal>
                                          </p:val>
                                        </p:tav>
                                      </p:tavLst>
                                    </p:anim>
                                    <p:set>
                                      <p:cBhvr>
                                        <p:cTn id="9" dur="80"/>
                                        <p:tgtEl>
                                          <p:spTgt spid="4">
                                            <p:bg/>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4">
                                            <p:txEl>
                                              <p:pRg st="0" end="0"/>
                                            </p:txEl>
                                          </p:spTgt>
                                        </p:tgtEl>
                                        <p:attrNameLst>
                                          <p:attrName>style.visibility</p:attrName>
                                        </p:attrNameLst>
                                      </p:cBhvr>
                                      <p:to>
                                        <p:strVal val="visible"/>
                                      </p:to>
                                    </p:set>
                                    <p:anim calcmode="discrete" valueType="clr">
                                      <p:cBhvr override="childStyle">
                                        <p:cTn id="14" dur="80"/>
                                        <p:tgtEl>
                                          <p:spTgt spid="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4">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4">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ja-JP" sz="4000" dirty="0"/>
              <a:t>Scale Economies and CVP Analysis </a:t>
            </a:r>
          </a:p>
        </p:txBody>
      </p:sp>
      <p:sp>
        <p:nvSpPr>
          <p:cNvPr id="51203" name="Rectangle 3"/>
          <p:cNvSpPr>
            <a:spLocks noGrp="1" noChangeArrowheads="1"/>
          </p:cNvSpPr>
          <p:nvPr>
            <p:ph sz="quarter" idx="1"/>
          </p:nvPr>
        </p:nvSpPr>
        <p:spPr>
          <a:xfrm>
            <a:off x="0" y="1340768"/>
            <a:ext cx="9144000" cy="5328592"/>
          </a:xfrm>
        </p:spPr>
        <p:txBody>
          <a:bodyPr/>
          <a:lstStyle/>
          <a:p>
            <a:pPr eaLnBrk="1" hangingPunct="1"/>
            <a:r>
              <a:rPr lang="en-US" altLang="ja-JP" sz="5400" b="1" dirty="0"/>
              <a:t>Economies of scale</a:t>
            </a:r>
            <a:r>
              <a:rPr lang="en-US" altLang="ja-JP" sz="5400" dirty="0"/>
              <a:t> are advantages that arise for a firm because of its larger size, or scale of operation. These advantages translate into lower unit costs (or improved </a:t>
            </a:r>
            <a:r>
              <a:rPr lang="en-US" altLang="ja-JP" sz="5400" b="1" dirty="0"/>
              <a:t>productive/efficiency</a:t>
            </a:r>
            <a:r>
              <a:rPr lang="en-US" altLang="ja-JP" sz="5400" dirty="0"/>
              <a:t>.</a:t>
            </a:r>
          </a:p>
        </p:txBody>
      </p:sp>
    </p:spTree>
    <p:extLst>
      <p:ext uri="{BB962C8B-B14F-4D97-AF65-F5344CB8AC3E}">
        <p14:creationId xmlns:p14="http://schemas.microsoft.com/office/powerpoint/2010/main" val="19017709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ja-JP" dirty="0"/>
              <a:t>Internal economies of scale </a:t>
            </a:r>
          </a:p>
        </p:txBody>
      </p:sp>
      <p:sp>
        <p:nvSpPr>
          <p:cNvPr id="52227" name="Rectangle 3"/>
          <p:cNvSpPr>
            <a:spLocks noGrp="1" noChangeArrowheads="1"/>
          </p:cNvSpPr>
          <p:nvPr>
            <p:ph sz="quarter" idx="1"/>
          </p:nvPr>
        </p:nvSpPr>
        <p:spPr>
          <a:xfrm>
            <a:off x="-19648" y="1268760"/>
            <a:ext cx="9056144" cy="5256584"/>
          </a:xfrm>
        </p:spPr>
        <p:txBody>
          <a:bodyPr/>
          <a:lstStyle/>
          <a:p>
            <a:pPr marL="273050" indent="-273050" eaLnBrk="1" hangingPunct="1">
              <a:lnSpc>
                <a:spcPct val="80000"/>
              </a:lnSpc>
              <a:buFont typeface="Wingdings" panose="05000000000000000000" pitchFamily="2" charset="2"/>
              <a:buChar char=""/>
            </a:pPr>
            <a:r>
              <a:rPr lang="en-US" altLang="ja-JP" sz="4800" b="1" dirty="0"/>
              <a:t>Purchasing</a:t>
            </a:r>
            <a:r>
              <a:rPr lang="en-US" altLang="ja-JP" sz="4800" dirty="0"/>
              <a:t> </a:t>
            </a:r>
            <a:r>
              <a:rPr lang="en-US" altLang="ja-JP" sz="4800" dirty="0">
                <a:latin typeface="Arial" panose="020B0604020202020204" pitchFamily="34" charset="0"/>
              </a:rPr>
              <a:t>–</a:t>
            </a:r>
            <a:r>
              <a:rPr lang="en-US" altLang="ja-JP" sz="4800" dirty="0"/>
              <a:t> firms producing on a larger scale: to </a:t>
            </a:r>
            <a:r>
              <a:rPr lang="en-US" altLang="ja-JP" sz="4800" i="1" dirty="0"/>
              <a:t>bulk buy</a:t>
            </a:r>
            <a:r>
              <a:rPr lang="en-US" altLang="ja-JP" sz="4800" dirty="0"/>
              <a:t> raw materials or products for resale in larger quantities. </a:t>
            </a:r>
          </a:p>
          <a:p>
            <a:pPr marL="273050" indent="-273050" eaLnBrk="1" hangingPunct="1">
              <a:lnSpc>
                <a:spcPct val="80000"/>
              </a:lnSpc>
              <a:buFont typeface="Wingdings" panose="05000000000000000000" pitchFamily="2" charset="2"/>
              <a:buChar char=""/>
            </a:pPr>
            <a:r>
              <a:rPr lang="en-US" altLang="ja-JP" sz="4800" b="1" dirty="0"/>
              <a:t>Technical</a:t>
            </a:r>
            <a:r>
              <a:rPr lang="en-US" altLang="ja-JP" sz="4800" dirty="0"/>
              <a:t> </a:t>
            </a:r>
            <a:r>
              <a:rPr lang="en-US" altLang="ja-JP" sz="4800" dirty="0">
                <a:latin typeface="Arial" panose="020B0604020202020204" pitchFamily="34" charset="0"/>
              </a:rPr>
              <a:t>–</a:t>
            </a:r>
            <a:r>
              <a:rPr lang="en-US" altLang="ja-JP" sz="4800" dirty="0"/>
              <a:t> cost-effective to invest in more advanced production machinery, IT and software when operating on a larger scale.</a:t>
            </a:r>
          </a:p>
        </p:txBody>
      </p:sp>
    </p:spTree>
    <p:extLst>
      <p:ext uri="{BB962C8B-B14F-4D97-AF65-F5344CB8AC3E}">
        <p14:creationId xmlns:p14="http://schemas.microsoft.com/office/powerpoint/2010/main" val="4206899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sz="quarter" idx="1"/>
          </p:nvPr>
        </p:nvSpPr>
        <p:spPr>
          <a:xfrm>
            <a:off x="0" y="548680"/>
            <a:ext cx="9144000" cy="6048672"/>
          </a:xfrm>
        </p:spPr>
        <p:txBody>
          <a:bodyPr/>
          <a:lstStyle/>
          <a:p>
            <a:pPr eaLnBrk="1" hangingPunct="1">
              <a:lnSpc>
                <a:spcPct val="80000"/>
              </a:lnSpc>
            </a:pPr>
            <a:r>
              <a:rPr lang="en-US" altLang="ja-JP" sz="4400" b="1" dirty="0"/>
              <a:t>Managerial</a:t>
            </a:r>
            <a:r>
              <a:rPr lang="en-US" altLang="ja-JP" sz="4400" dirty="0"/>
              <a:t> </a:t>
            </a:r>
            <a:r>
              <a:rPr lang="en-US" altLang="ja-JP" sz="4400" dirty="0">
                <a:latin typeface="Arial" panose="020B0604020202020204" pitchFamily="34" charset="0"/>
              </a:rPr>
              <a:t>–</a:t>
            </a:r>
            <a:r>
              <a:rPr lang="en-US" altLang="ja-JP" sz="4400" dirty="0"/>
              <a:t> larger firms can afford to have specialist managers for different functions within a business </a:t>
            </a:r>
            <a:r>
              <a:rPr lang="en-US" altLang="ja-JP" sz="4400" dirty="0">
                <a:latin typeface="Arial" panose="020B0604020202020204" pitchFamily="34" charset="0"/>
              </a:rPr>
              <a:t>–</a:t>
            </a:r>
            <a:r>
              <a:rPr lang="en-US" altLang="ja-JP" sz="4400" dirty="0"/>
              <a:t> such as Marketing, Finance and Human Resources.</a:t>
            </a:r>
          </a:p>
          <a:p>
            <a:pPr eaLnBrk="1" hangingPunct="1">
              <a:lnSpc>
                <a:spcPct val="80000"/>
              </a:lnSpc>
            </a:pPr>
            <a:r>
              <a:rPr lang="en-US" altLang="ja-JP" sz="4400" b="1" dirty="0"/>
              <a:t>Specialization</a:t>
            </a:r>
            <a:r>
              <a:rPr lang="en-US" altLang="ja-JP" sz="4400" dirty="0"/>
              <a:t> </a:t>
            </a:r>
            <a:r>
              <a:rPr lang="en-US" altLang="ja-JP" sz="4400" dirty="0">
                <a:latin typeface="Arial" panose="020B0604020202020204" pitchFamily="34" charset="0"/>
              </a:rPr>
              <a:t>–</a:t>
            </a:r>
            <a:r>
              <a:rPr lang="en-US" altLang="ja-JP" sz="4400" dirty="0"/>
              <a:t> with a larger workforce, the firm may be better able to divide up the work and recruit people whose skills very closely match the requirements of the job.</a:t>
            </a:r>
          </a:p>
        </p:txBody>
      </p:sp>
    </p:spTree>
    <p:extLst>
      <p:ext uri="{BB962C8B-B14F-4D97-AF65-F5344CB8AC3E}">
        <p14:creationId xmlns:p14="http://schemas.microsoft.com/office/powerpoint/2010/main" val="42532166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sz="quarter" idx="1"/>
          </p:nvPr>
        </p:nvSpPr>
        <p:spPr>
          <a:xfrm>
            <a:off x="0" y="260648"/>
            <a:ext cx="9144000" cy="6480720"/>
          </a:xfrm>
        </p:spPr>
        <p:txBody>
          <a:bodyPr/>
          <a:lstStyle/>
          <a:p>
            <a:pPr eaLnBrk="1" hangingPunct="1">
              <a:lnSpc>
                <a:spcPct val="80000"/>
              </a:lnSpc>
            </a:pPr>
            <a:r>
              <a:rPr lang="en-US" altLang="ja-JP" sz="4800" b="1" dirty="0"/>
              <a:t>Marketing</a:t>
            </a:r>
            <a:r>
              <a:rPr lang="en-US" altLang="ja-JP" sz="4800" dirty="0"/>
              <a:t> </a:t>
            </a:r>
            <a:r>
              <a:rPr lang="en-US" altLang="ja-JP" sz="4800" dirty="0">
                <a:latin typeface="Arial" panose="020B0604020202020204" pitchFamily="34" charset="0"/>
              </a:rPr>
              <a:t>–</a:t>
            </a:r>
            <a:r>
              <a:rPr lang="en-US" altLang="ja-JP" sz="4800" dirty="0"/>
              <a:t> more options are available for larger firms, such as television and other national media, which would not be cost-effective for smaller producers.</a:t>
            </a:r>
          </a:p>
          <a:p>
            <a:pPr eaLnBrk="1" hangingPunct="1">
              <a:lnSpc>
                <a:spcPct val="80000"/>
              </a:lnSpc>
            </a:pPr>
            <a:r>
              <a:rPr lang="en-US" altLang="ja-JP" sz="4800" b="1" dirty="0"/>
              <a:t>Financial</a:t>
            </a:r>
            <a:r>
              <a:rPr lang="en-US" altLang="ja-JP" sz="4800" dirty="0"/>
              <a:t> </a:t>
            </a:r>
            <a:r>
              <a:rPr lang="en-US" altLang="ja-JP" sz="4800" dirty="0">
                <a:latin typeface="Arial" panose="020B0604020202020204" pitchFamily="34" charset="0"/>
              </a:rPr>
              <a:t>–</a:t>
            </a:r>
            <a:r>
              <a:rPr lang="en-US" altLang="ja-JP" sz="4800" dirty="0"/>
              <a:t> a wider range of finance options available to larger firms, such as the stock market, bonds and other kinds of bank lending. </a:t>
            </a:r>
          </a:p>
        </p:txBody>
      </p:sp>
    </p:spTree>
    <p:extLst>
      <p:ext uri="{BB962C8B-B14F-4D97-AF65-F5344CB8AC3E}">
        <p14:creationId xmlns:p14="http://schemas.microsoft.com/office/powerpoint/2010/main" val="28696343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sz="quarter" idx="1"/>
          </p:nvPr>
        </p:nvSpPr>
        <p:spPr>
          <a:xfrm>
            <a:off x="0" y="404664"/>
            <a:ext cx="9144000" cy="6192688"/>
          </a:xfrm>
        </p:spPr>
        <p:txBody>
          <a:bodyPr/>
          <a:lstStyle/>
          <a:p>
            <a:pPr eaLnBrk="1" hangingPunct="1"/>
            <a:r>
              <a:rPr lang="en-US" altLang="ja-JP" sz="4400" b="1" dirty="0"/>
              <a:t>Risk bearing</a:t>
            </a:r>
            <a:r>
              <a:rPr lang="en-US" altLang="ja-JP" sz="4400" dirty="0"/>
              <a:t> </a:t>
            </a:r>
            <a:r>
              <a:rPr lang="en-US" altLang="ja-JP" sz="4400" dirty="0">
                <a:latin typeface="Arial" panose="020B0604020202020204" pitchFamily="34" charset="0"/>
              </a:rPr>
              <a:t>–</a:t>
            </a:r>
            <a:r>
              <a:rPr lang="en-US" altLang="ja-JP" sz="4400" dirty="0"/>
              <a:t> a larger firm can be safer from the risk of failure if it has a more diversified product range. </a:t>
            </a:r>
          </a:p>
          <a:p>
            <a:pPr eaLnBrk="1" hangingPunct="1"/>
            <a:r>
              <a:rPr lang="en-US" altLang="ja-JP" sz="4400" b="1" dirty="0"/>
              <a:t>Social and welfare </a:t>
            </a:r>
            <a:r>
              <a:rPr lang="en-US" altLang="ja-JP" sz="4400" dirty="0">
                <a:latin typeface="Arial" panose="020B0604020202020204" pitchFamily="34" charset="0"/>
              </a:rPr>
              <a:t>–</a:t>
            </a:r>
            <a:r>
              <a:rPr lang="en-US" altLang="ja-JP" sz="4400" dirty="0"/>
              <a:t> larger firms are more likely to be able to justify additional benefits for employees such as pension funds, healthcare, sports and social facilities, which in turn can help attract and retain good employees.</a:t>
            </a:r>
          </a:p>
        </p:txBody>
      </p:sp>
    </p:spTree>
    <p:extLst>
      <p:ext uri="{BB962C8B-B14F-4D97-AF65-F5344CB8AC3E}">
        <p14:creationId xmlns:p14="http://schemas.microsoft.com/office/powerpoint/2010/main" val="3442291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ja-JP" dirty="0"/>
              <a:t>Agenda</a:t>
            </a:r>
            <a:endParaRPr lang="ja-JP" altLang="en-US" dirty="0"/>
          </a:p>
        </p:txBody>
      </p:sp>
      <p:sp>
        <p:nvSpPr>
          <p:cNvPr id="3" name="コンテンツ プレースホルダー 2"/>
          <p:cNvSpPr>
            <a:spLocks noGrp="1"/>
          </p:cNvSpPr>
          <p:nvPr>
            <p:ph idx="1"/>
          </p:nvPr>
        </p:nvSpPr>
        <p:spPr>
          <a:xfrm>
            <a:off x="323850" y="1825625"/>
            <a:ext cx="8351838" cy="4351338"/>
          </a:xfrm>
        </p:spPr>
        <p:txBody>
          <a:bodyPr/>
          <a:lstStyle/>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Scientific management</a:t>
            </a: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Ford System</a:t>
            </a: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Administrative management: Principles of management</a:t>
            </a: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Efficiency and Effectiveness</a:t>
            </a: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Other useful conceptions and ideas</a:t>
            </a:r>
            <a:endParaRPr lang="ja-JP" altLang="en-US" sz="4000" dirty="0">
              <a:latin typeface="Times New Roman" panose="02020603050405020304" pitchFamily="18" charset="0"/>
              <a:cs typeface="Times New Roman" panose="02020603050405020304" pitchFamily="18" charset="0"/>
            </a:endParaRPr>
          </a:p>
        </p:txBody>
      </p:sp>
      <p:sp>
        <p:nvSpPr>
          <p:cNvPr id="1126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120EEBB9-C41F-4E09-8253-1EB739C1E5C7}" type="slidenum">
              <a:rPr lang="en-US" altLang="ja-JP" smtClean="0">
                <a:solidFill>
                  <a:srgbClr val="898989"/>
                </a:solidFill>
              </a:rPr>
              <a:pPr/>
              <a:t>4</a:t>
            </a:fld>
            <a:endParaRPr lang="en-US" altLang="ja-JP" dirty="0">
              <a:solidFill>
                <a:srgbClr val="898989"/>
              </a:solidFill>
            </a:endParaRPr>
          </a:p>
        </p:txBody>
      </p:sp>
    </p:spTree>
    <p:extLst>
      <p:ext uri="{BB962C8B-B14F-4D97-AF65-F5344CB8AC3E}">
        <p14:creationId xmlns:p14="http://schemas.microsoft.com/office/powerpoint/2010/main" val="41579363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ja-JP" dirty="0"/>
              <a:t>External economies of scale </a:t>
            </a:r>
          </a:p>
        </p:txBody>
      </p:sp>
      <p:sp>
        <p:nvSpPr>
          <p:cNvPr id="56323" name="Rectangle 3"/>
          <p:cNvSpPr>
            <a:spLocks noGrp="1" noChangeArrowheads="1"/>
          </p:cNvSpPr>
          <p:nvPr>
            <p:ph sz="quarter" idx="1"/>
          </p:nvPr>
        </p:nvSpPr>
        <p:spPr>
          <a:xfrm>
            <a:off x="0" y="1340768"/>
            <a:ext cx="9144000" cy="5328592"/>
          </a:xfrm>
        </p:spPr>
        <p:txBody>
          <a:bodyPr/>
          <a:lstStyle/>
          <a:p>
            <a:pPr eaLnBrk="1" hangingPunct="1"/>
            <a:r>
              <a:rPr lang="en-US" altLang="ja-JP" sz="4800" dirty="0"/>
              <a:t>External economies of scale arise from firms in related industries operating in a concentrated geographical area; suppliers of services and raw materials to all these firms can do so more efficiently.</a:t>
            </a:r>
          </a:p>
        </p:txBody>
      </p:sp>
    </p:spTree>
    <p:extLst>
      <p:ext uri="{BB962C8B-B14F-4D97-AF65-F5344CB8AC3E}">
        <p14:creationId xmlns:p14="http://schemas.microsoft.com/office/powerpoint/2010/main" val="3319939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ja-JP" dirty="0"/>
              <a:t>Diseconomies of scale </a:t>
            </a:r>
          </a:p>
        </p:txBody>
      </p:sp>
      <p:sp>
        <p:nvSpPr>
          <p:cNvPr id="57347" name="Rectangle 3"/>
          <p:cNvSpPr>
            <a:spLocks noGrp="1" noChangeArrowheads="1"/>
          </p:cNvSpPr>
          <p:nvPr>
            <p:ph sz="quarter" idx="1"/>
          </p:nvPr>
        </p:nvSpPr>
        <p:spPr>
          <a:xfrm>
            <a:off x="0" y="1268760"/>
            <a:ext cx="9144000" cy="5400600"/>
          </a:xfrm>
        </p:spPr>
        <p:txBody>
          <a:bodyPr/>
          <a:lstStyle/>
          <a:p>
            <a:pPr eaLnBrk="1" hangingPunct="1"/>
            <a:r>
              <a:rPr lang="en-US" altLang="ja-JP" sz="4800" b="1" dirty="0"/>
              <a:t>Lack of motivation</a:t>
            </a:r>
            <a:r>
              <a:rPr lang="en-US" altLang="ja-JP" sz="4800" dirty="0"/>
              <a:t> </a:t>
            </a:r>
            <a:r>
              <a:rPr lang="en-US" altLang="ja-JP" sz="4800" dirty="0">
                <a:latin typeface="Arial" panose="020B0604020202020204" pitchFamily="34" charset="0"/>
              </a:rPr>
              <a:t>–</a:t>
            </a:r>
            <a:r>
              <a:rPr lang="en-US" altLang="ja-JP" sz="4800" dirty="0"/>
              <a:t> in larger firms, workers can feel that they are not appreciated or valued as individuals</a:t>
            </a:r>
          </a:p>
          <a:p>
            <a:pPr eaLnBrk="1" hangingPunct="1"/>
            <a:r>
              <a:rPr lang="en-US" altLang="ja-JP" sz="4800" b="1" dirty="0"/>
              <a:t>Poor communication</a:t>
            </a:r>
            <a:r>
              <a:rPr lang="en-US" altLang="ja-JP" sz="4800" dirty="0"/>
              <a:t> </a:t>
            </a:r>
            <a:r>
              <a:rPr lang="en-US" altLang="ja-JP" sz="4800" dirty="0">
                <a:latin typeface="Arial" panose="020B0604020202020204" pitchFamily="34" charset="0"/>
              </a:rPr>
              <a:t>–</a:t>
            </a:r>
            <a:r>
              <a:rPr lang="en-US" altLang="ja-JP" sz="4800" dirty="0"/>
              <a:t> it can be easier for smaller firms to communicate with all staff in a personal way. </a:t>
            </a:r>
          </a:p>
        </p:txBody>
      </p:sp>
    </p:spTree>
    <p:extLst>
      <p:ext uri="{BB962C8B-B14F-4D97-AF65-F5344CB8AC3E}">
        <p14:creationId xmlns:p14="http://schemas.microsoft.com/office/powerpoint/2010/main" val="29417260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sz="quarter" idx="1"/>
          </p:nvPr>
        </p:nvSpPr>
        <p:spPr>
          <a:xfrm>
            <a:off x="0" y="620688"/>
            <a:ext cx="9144000" cy="5976664"/>
          </a:xfrm>
        </p:spPr>
        <p:txBody>
          <a:bodyPr/>
          <a:lstStyle/>
          <a:p>
            <a:pPr marL="273050" indent="-273050" eaLnBrk="1" hangingPunct="1">
              <a:buFont typeface="Wingdings" panose="05000000000000000000" pitchFamily="2" charset="2"/>
              <a:buChar char=""/>
            </a:pPr>
            <a:r>
              <a:rPr lang="en-US" altLang="ja-JP" sz="4800" b="1" dirty="0"/>
              <a:t>Coordination</a:t>
            </a:r>
            <a:r>
              <a:rPr lang="en-US" altLang="ja-JP" sz="4800" dirty="0"/>
              <a:t> </a:t>
            </a:r>
            <a:r>
              <a:rPr lang="en-US" altLang="ja-JP" sz="4800" dirty="0">
                <a:latin typeface="Arial" panose="020B0604020202020204" pitchFamily="34" charset="0"/>
              </a:rPr>
              <a:t>–</a:t>
            </a:r>
            <a:r>
              <a:rPr lang="en-US" altLang="ja-JP" sz="4800" dirty="0"/>
              <a:t> a very large business takes a lot of organizing, leading to an increase in meetings and planning to ensure that all staff know what they are supposed to be doing. </a:t>
            </a:r>
          </a:p>
          <a:p>
            <a:pPr marL="273050" indent="-273050" eaLnBrk="1" hangingPunct="1">
              <a:buFont typeface="Wingdings" panose="05000000000000000000" pitchFamily="2" charset="2"/>
              <a:buChar char=""/>
            </a:pPr>
            <a:r>
              <a:rPr lang="en-US" altLang="ja-JP" sz="4800" b="1" dirty="0"/>
              <a:t>Evaluation </a:t>
            </a:r>
            <a:r>
              <a:rPr lang="en-US" altLang="ja-JP" sz="4800" b="1" dirty="0">
                <a:latin typeface="Arial" panose="020B0604020202020204" pitchFamily="34" charset="0"/>
              </a:rPr>
              <a:t>–</a:t>
            </a:r>
            <a:r>
              <a:rPr lang="en-US" altLang="ja-JP" sz="4800" b="1" dirty="0"/>
              <a:t> is bigger better than smaller?</a:t>
            </a:r>
            <a:r>
              <a:rPr lang="en-US" altLang="ja-JP" sz="4800" dirty="0"/>
              <a:t> </a:t>
            </a:r>
          </a:p>
        </p:txBody>
      </p:sp>
    </p:spTree>
    <p:extLst>
      <p:ext uri="{BB962C8B-B14F-4D97-AF65-F5344CB8AC3E}">
        <p14:creationId xmlns:p14="http://schemas.microsoft.com/office/powerpoint/2010/main" val="39934204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ja-JP" dirty="0"/>
              <a:t>Scope Economies</a:t>
            </a:r>
          </a:p>
        </p:txBody>
      </p:sp>
      <p:sp>
        <p:nvSpPr>
          <p:cNvPr id="50179" name="Rectangle 3"/>
          <p:cNvSpPr>
            <a:spLocks noGrp="1" noChangeArrowheads="1"/>
          </p:cNvSpPr>
          <p:nvPr>
            <p:ph sz="quarter" idx="1"/>
          </p:nvPr>
        </p:nvSpPr>
        <p:spPr>
          <a:xfrm>
            <a:off x="0" y="1268760"/>
            <a:ext cx="9144000" cy="5328592"/>
          </a:xfrm>
        </p:spPr>
        <p:txBody>
          <a:bodyPr/>
          <a:lstStyle/>
          <a:p>
            <a:pPr eaLnBrk="1" hangingPunct="1"/>
            <a:r>
              <a:rPr lang="en-US" altLang="ja-JP" sz="5400" i="1" dirty="0"/>
              <a:t>Economies in which materials and processes employed in one product can be used to make other related products</a:t>
            </a:r>
            <a:endParaRPr lang="en-US" altLang="ja-JP" sz="5400" dirty="0"/>
          </a:p>
        </p:txBody>
      </p:sp>
    </p:spTree>
    <p:extLst>
      <p:ext uri="{BB962C8B-B14F-4D97-AF65-F5344CB8AC3E}">
        <p14:creationId xmlns:p14="http://schemas.microsoft.com/office/powerpoint/2010/main" val="32089350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Scope</a:t>
            </a:r>
            <a:r>
              <a:rPr kumimoji="1" lang="ja-JP" altLang="en-US" dirty="0"/>
              <a:t> </a:t>
            </a:r>
            <a:r>
              <a:rPr kumimoji="1" lang="en-US" altLang="ja-JP" dirty="0"/>
              <a:t>Economies</a:t>
            </a:r>
            <a:endParaRPr kumimoji="1" lang="ja-JP" altLang="en-US" dirty="0"/>
          </a:p>
        </p:txBody>
      </p:sp>
      <p:sp>
        <p:nvSpPr>
          <p:cNvPr id="3" name="コンテンツ プレースホルダー 2"/>
          <p:cNvSpPr>
            <a:spLocks noGrp="1"/>
          </p:cNvSpPr>
          <p:nvPr>
            <p:ph idx="1"/>
          </p:nvPr>
        </p:nvSpPr>
        <p:spPr>
          <a:xfrm>
            <a:off x="-10194" y="1695415"/>
            <a:ext cx="9144000" cy="4351338"/>
          </a:xfrm>
        </p:spPr>
        <p:txBody>
          <a:bodyPr/>
          <a:lstStyle/>
          <a:p>
            <a:r>
              <a:rPr lang="en-US" altLang="ja-JP" sz="4400" dirty="0"/>
              <a:t>Materials and processes employed in one product can be used to make other, related products.</a:t>
            </a:r>
          </a:p>
          <a:p>
            <a:r>
              <a:rPr lang="en-US" altLang="ja-JP" sz="4400" dirty="0"/>
              <a:t>The term and the concept's development are attributed to economists John C. Panzar and Robert D. Willig. </a:t>
            </a:r>
          </a:p>
          <a:p>
            <a:endParaRPr lang="en-US" altLang="ja-JP" dirty="0"/>
          </a:p>
        </p:txBody>
      </p:sp>
    </p:spTree>
    <p:extLst>
      <p:ext uri="{BB962C8B-B14F-4D97-AF65-F5344CB8AC3E}">
        <p14:creationId xmlns:p14="http://schemas.microsoft.com/office/powerpoint/2010/main" val="30325737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Experience curve effects= learning Economies</a:t>
            </a:r>
            <a:endParaRPr kumimoji="1" lang="ja-JP" altLang="en-US" dirty="0"/>
          </a:p>
        </p:txBody>
      </p:sp>
      <p:sp>
        <p:nvSpPr>
          <p:cNvPr id="3" name="コンテンツ プレースホルダー 2"/>
          <p:cNvSpPr>
            <a:spLocks noGrp="1"/>
          </p:cNvSpPr>
          <p:nvPr>
            <p:ph idx="1"/>
          </p:nvPr>
        </p:nvSpPr>
        <p:spPr>
          <a:xfrm>
            <a:off x="0" y="1412776"/>
            <a:ext cx="9144000" cy="4351338"/>
          </a:xfrm>
        </p:spPr>
        <p:txBody>
          <a:bodyPr/>
          <a:lstStyle/>
          <a:p>
            <a:r>
              <a:rPr lang="en-US" altLang="ja-JP" sz="2800" dirty="0"/>
              <a:t>Experience shows that the more times a task has been performed, the less time is required on each subsequent iteration. </a:t>
            </a:r>
          </a:p>
          <a:p>
            <a:r>
              <a:rPr lang="en-US" altLang="ja-JP" sz="2800" dirty="0"/>
              <a:t> This relationship was probably first quantified in 1936 at Wright-Patterson Air Force Base in the United States,[1] where it was determined that every time total aircraft production doubled, the required labour time decreased by 10 to 15 percent. Subsequent empirical studies from other industries have yielded different values ranging from only a couple of percent up to 30%, but in most cases it is a constant percentage: It did not vary at different scales of operation. </a:t>
            </a:r>
            <a:endParaRPr kumimoji="1" lang="ja-JP" altLang="en-US" sz="2800" dirty="0"/>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4001294"/>
            <a:ext cx="6076950" cy="2752725"/>
          </a:xfrm>
          <a:prstGeom prst="rect">
            <a:avLst/>
          </a:prstGeom>
        </p:spPr>
      </p:pic>
    </p:spTree>
    <p:extLst>
      <p:ext uri="{BB962C8B-B14F-4D97-AF65-F5344CB8AC3E}">
        <p14:creationId xmlns:p14="http://schemas.microsoft.com/office/powerpoint/2010/main" val="206897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Speed economies</a:t>
            </a:r>
            <a:endParaRPr kumimoji="1" lang="ja-JP" altLang="en-US" dirty="0"/>
          </a:p>
        </p:txBody>
      </p:sp>
      <p:sp>
        <p:nvSpPr>
          <p:cNvPr id="3" name="コンテンツ プレースホルダー 2"/>
          <p:cNvSpPr>
            <a:spLocks noGrp="1"/>
          </p:cNvSpPr>
          <p:nvPr>
            <p:ph idx="1"/>
          </p:nvPr>
        </p:nvSpPr>
        <p:spPr>
          <a:xfrm>
            <a:off x="-19648" y="1268760"/>
            <a:ext cx="9163648" cy="4896544"/>
          </a:xfrm>
        </p:spPr>
        <p:txBody>
          <a:bodyPr/>
          <a:lstStyle/>
          <a:p>
            <a:r>
              <a:rPr lang="en-US" altLang="ja-JP" sz="6600" dirty="0"/>
              <a:t>The efficiencies resulting from speed in market developing, design, and production.</a:t>
            </a:r>
          </a:p>
        </p:txBody>
      </p:sp>
    </p:spTree>
    <p:extLst>
      <p:ext uri="{BB962C8B-B14F-4D97-AF65-F5344CB8AC3E}">
        <p14:creationId xmlns:p14="http://schemas.microsoft.com/office/powerpoint/2010/main" val="38063368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Network economies</a:t>
            </a:r>
            <a:endParaRPr kumimoji="1" lang="ja-JP" altLang="en-US" dirty="0"/>
          </a:p>
        </p:txBody>
      </p:sp>
      <p:sp>
        <p:nvSpPr>
          <p:cNvPr id="3" name="コンテンツ プレースホルダー 2"/>
          <p:cNvSpPr>
            <a:spLocks noGrp="1"/>
          </p:cNvSpPr>
          <p:nvPr>
            <p:ph idx="1"/>
          </p:nvPr>
        </p:nvSpPr>
        <p:spPr>
          <a:xfrm>
            <a:off x="0" y="1628800"/>
            <a:ext cx="9144000" cy="4548163"/>
          </a:xfrm>
        </p:spPr>
        <p:txBody>
          <a:bodyPr/>
          <a:lstStyle/>
          <a:p>
            <a:r>
              <a:rPr lang="en-US" altLang="ja-JP" sz="6000" dirty="0"/>
              <a:t> Economies of network are efficiencies wrought by social networks operating on large or global scales.</a:t>
            </a:r>
            <a:endParaRPr kumimoji="1" lang="ja-JP" altLang="en-US" sz="6000" dirty="0"/>
          </a:p>
        </p:txBody>
      </p:sp>
    </p:spTree>
    <p:extLst>
      <p:ext uri="{BB962C8B-B14F-4D97-AF65-F5344CB8AC3E}">
        <p14:creationId xmlns:p14="http://schemas.microsoft.com/office/powerpoint/2010/main" val="14368301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468313" y="2636838"/>
            <a:ext cx="8229600" cy="1258887"/>
          </a:xfrm>
        </p:spPr>
        <p:txBody>
          <a:bodyPr/>
          <a:lstStyle/>
          <a:p>
            <a:pPr eaLnBrk="1" hangingPunct="1"/>
            <a:r>
              <a:rPr lang="en-US" altLang="ja-JP" sz="4800" b="1" dirty="0"/>
              <a:t>Thank you for your attention!</a:t>
            </a:r>
            <a:endParaRPr lang="ja-JP" altLang="en-US" sz="4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188640"/>
            <a:ext cx="8229600" cy="557312"/>
          </a:xfrm>
        </p:spPr>
        <p:txBody>
          <a:bodyPr/>
          <a:lstStyle/>
          <a:p>
            <a:pPr eaLnBrk="1" hangingPunct="1"/>
            <a:r>
              <a:rPr lang="en-US" altLang="ja-JP" dirty="0">
                <a:latin typeface="Times New Roman" panose="02020603050405020304" pitchFamily="18" charset="0"/>
                <a:cs typeface="Times New Roman" panose="02020603050405020304" pitchFamily="18" charset="0"/>
              </a:rPr>
              <a:t>1</a:t>
            </a:r>
            <a:r>
              <a:rPr lang="ja-JP" altLang="en-US" dirty="0" err="1">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Scientific management</a:t>
            </a:r>
            <a:endParaRPr lang="ja-JP" altLang="en-US" dirty="0">
              <a:latin typeface="Times New Roman" panose="02020603050405020304" pitchFamily="18" charset="0"/>
              <a:cs typeface="Times New Roman" panose="02020603050405020304" pitchFamily="18" charset="0"/>
            </a:endParaRPr>
          </a:p>
        </p:txBody>
      </p:sp>
      <p:sp>
        <p:nvSpPr>
          <p:cNvPr id="91142" name="Rectangle 6"/>
          <p:cNvSpPr>
            <a:spLocks noChangeArrowheads="1"/>
          </p:cNvSpPr>
          <p:nvPr/>
        </p:nvSpPr>
        <p:spPr bwMode="auto">
          <a:xfrm>
            <a:off x="0" y="908720"/>
            <a:ext cx="9144000" cy="5832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The main characteristics of Scientific Management are mentioned below:</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1.  Organization   should provide appropriate technology in the sense of machines, instruments   and   tools. Besides, there should be standardization of  implantation's procedure. </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2.Planning should be done before hand and  communicated in writing.</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3.Defining of work according to the planning. This must specify what is to be done, how it is to be done and the time allowed for doing it.</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4.Division of work. </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5.Effective interior communication. Each man should        daily be taught by and receive the most friendly help from those who are over him. This close, intimate, personal cooperation between the management  and the men is of the essence of modern scientific or task management</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6.Supremacy of established rules. </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7.Selection of people according to the nature of the job. And, selection and training should be done in a scientific manner, which means that jobs should be assigned to those people who qualify for the job.</a:t>
            </a:r>
          </a:p>
          <a:p>
            <a:pPr eaLnBrk="1" hangingPunct="1">
              <a:spcBef>
                <a:spcPct val="20000"/>
              </a:spcBef>
              <a:buClr>
                <a:srgbClr val="4F81BD"/>
              </a:buClr>
              <a:buSzPct val="75000"/>
              <a:buFont typeface="Wingdings" pitchFamily="2" charset="2"/>
              <a:buChar char="v"/>
              <a:defRPr/>
            </a:pPr>
            <a:r>
              <a:rPr lang="en-US" altLang="ja-JP" sz="20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8.Appropriate wages and other monetary incentives.</a:t>
            </a:r>
          </a:p>
        </p:txBody>
      </p:sp>
    </p:spTree>
    <p:extLst>
      <p:ext uri="{BB962C8B-B14F-4D97-AF65-F5344CB8AC3E}">
        <p14:creationId xmlns:p14="http://schemas.microsoft.com/office/powerpoint/2010/main" val="16734052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1138"/>
                                        </p:tgtEl>
                                        <p:attrNameLst>
                                          <p:attrName>style.visibility</p:attrName>
                                        </p:attrNameLst>
                                      </p:cBhvr>
                                      <p:to>
                                        <p:strVal val="visible"/>
                                      </p:to>
                                    </p:set>
                                    <p:anim calcmode="discrete" valueType="clr">
                                      <p:cBhvr override="childStyle">
                                        <p:cTn id="7" dur="80"/>
                                        <p:tgtEl>
                                          <p:spTgt spid="91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8"/>
                                        </p:tgtEl>
                                        <p:attrNameLst>
                                          <p:attrName>fillcolor</p:attrName>
                                        </p:attrNameLst>
                                      </p:cBhvr>
                                      <p:tavLst>
                                        <p:tav tm="0">
                                          <p:val>
                                            <p:clrVal>
                                              <a:schemeClr val="accent2"/>
                                            </p:clrVal>
                                          </p:val>
                                        </p:tav>
                                        <p:tav tm="50000">
                                          <p:val>
                                            <p:clrVal>
                                              <a:schemeClr val="hlink"/>
                                            </p:clrVal>
                                          </p:val>
                                        </p:tav>
                                      </p:tavLst>
                                    </p:anim>
                                    <p:set>
                                      <p:cBhvr>
                                        <p:cTn id="9" dur="80"/>
                                        <p:tgtEl>
                                          <p:spTgt spid="9113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1142"/>
                                        </p:tgtEl>
                                        <p:attrNameLst>
                                          <p:attrName>style.visibility</p:attrName>
                                        </p:attrNameLst>
                                      </p:cBhvr>
                                      <p:to>
                                        <p:strVal val="visible"/>
                                      </p:to>
                                    </p:set>
                                    <p:anim calcmode="discrete" valueType="clr">
                                      <p:cBhvr override="childStyle">
                                        <p:cTn id="14" dur="80"/>
                                        <p:tgtEl>
                                          <p:spTgt spid="9114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1142"/>
                                        </p:tgtEl>
                                        <p:attrNameLst>
                                          <p:attrName>fillcolor</p:attrName>
                                        </p:attrNameLst>
                                      </p:cBhvr>
                                      <p:tavLst>
                                        <p:tav tm="0">
                                          <p:val>
                                            <p:clrVal>
                                              <a:schemeClr val="accent2"/>
                                            </p:clrVal>
                                          </p:val>
                                        </p:tav>
                                        <p:tav tm="50000">
                                          <p:val>
                                            <p:clrVal>
                                              <a:schemeClr val="hlink"/>
                                            </p:clrVal>
                                          </p:val>
                                        </p:tav>
                                      </p:tavLst>
                                    </p:anim>
                                    <p:set>
                                      <p:cBhvr>
                                        <p:cTn id="16" dur="80"/>
                                        <p:tgtEl>
                                          <p:spTgt spid="911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eaLnBrk="1" fontAlgn="auto" hangingPunct="1">
              <a:spcAft>
                <a:spcPts val="0"/>
              </a:spcAft>
              <a:defRPr/>
            </a:pPr>
            <a:r>
              <a:rPr lang="en-US" altLang="ja-JP" dirty="0"/>
              <a:t>Some important figures</a:t>
            </a:r>
            <a:endParaRPr lang="ja-JP" altLang="en-US" dirty="0"/>
          </a:p>
        </p:txBody>
      </p:sp>
      <p:pic>
        <p:nvPicPr>
          <p:cNvPr id="7" name="Picture 4" descr="img_Mgt_Frederick_Winslow_Taylor"/>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3059113" y="2997200"/>
            <a:ext cx="2881312" cy="3744913"/>
          </a:xfrm>
          <a:noFill/>
        </p:spPr>
      </p:pic>
      <p:pic>
        <p:nvPicPr>
          <p:cNvPr id="11" name="Picture 10" descr="img_Mgt_Henri_Fayol"/>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6084888" y="2924175"/>
            <a:ext cx="2592387" cy="3705225"/>
          </a:xfrm>
          <a:noFill/>
        </p:spPr>
      </p:pic>
      <p:sp>
        <p:nvSpPr>
          <p:cNvPr id="31749" name="Rectangle 2"/>
          <p:cNvSpPr txBox="1">
            <a:spLocks noChangeArrowheads="1"/>
          </p:cNvSpPr>
          <p:nvPr/>
        </p:nvSpPr>
        <p:spPr bwMode="auto">
          <a:xfrm>
            <a:off x="395288" y="1412875"/>
            <a:ext cx="8280400" cy="86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Font typeface="Wingdings" panose="05000000000000000000" pitchFamily="2" charset="2"/>
              <a:buBlip>
                <a:blip r:embed="rId5"/>
              </a:buBlip>
            </a:pPr>
            <a:r>
              <a:rPr lang="en-US" altLang="ja-JP" sz="3600" dirty="0"/>
              <a:t>Fredric W. Taylor</a:t>
            </a:r>
            <a:r>
              <a:rPr lang="ja-JP" altLang="en-US" sz="3600" dirty="0"/>
              <a:t>（</a:t>
            </a:r>
            <a:r>
              <a:rPr lang="en-US" altLang="ja-JP" sz="3600" dirty="0"/>
              <a:t>1856</a:t>
            </a:r>
            <a:r>
              <a:rPr lang="ja-JP" altLang="en-US" sz="3600" dirty="0"/>
              <a:t>～</a:t>
            </a:r>
            <a:r>
              <a:rPr lang="en-US" altLang="ja-JP" sz="3600" dirty="0"/>
              <a:t>1915</a:t>
            </a:r>
            <a:r>
              <a:rPr lang="ja-JP" altLang="en-US" sz="3600" dirty="0"/>
              <a:t>）</a:t>
            </a:r>
            <a:endParaRPr lang="en-US" altLang="ja-JP" sz="3600" dirty="0"/>
          </a:p>
        </p:txBody>
      </p:sp>
      <p:sp>
        <p:nvSpPr>
          <p:cNvPr id="31750" name="Rectangle 2"/>
          <p:cNvSpPr txBox="1">
            <a:spLocks noChangeArrowheads="1"/>
          </p:cNvSpPr>
          <p:nvPr/>
        </p:nvSpPr>
        <p:spPr bwMode="auto">
          <a:xfrm>
            <a:off x="395288" y="2349500"/>
            <a:ext cx="8280400" cy="86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spcBef>
                <a:spcPct val="20000"/>
              </a:spcBef>
              <a:buClr>
                <a:schemeClr val="hlink"/>
              </a:buClr>
              <a:buFontTx/>
              <a:buBlip>
                <a:blip r:embed="rId5"/>
              </a:buBlip>
            </a:pPr>
            <a:r>
              <a:rPr lang="en-US" altLang="ja-JP" sz="3600" dirty="0"/>
              <a:t>H. Fayol</a:t>
            </a:r>
            <a:r>
              <a:rPr lang="ja-JP" altLang="en-US" sz="3600" dirty="0"/>
              <a:t>（</a:t>
            </a:r>
            <a:r>
              <a:rPr lang="en-US" altLang="ja-JP" sz="3600" dirty="0"/>
              <a:t>1841-1925</a:t>
            </a:r>
            <a:r>
              <a:rPr lang="ja-JP" altLang="en-US" sz="3600" dirty="0"/>
              <a:t>）</a:t>
            </a:r>
            <a:endParaRPr lang="en-US" altLang="ja-JP" sz="3600" dirty="0"/>
          </a:p>
        </p:txBody>
      </p:sp>
    </p:spTree>
    <p:extLst>
      <p:ext uri="{BB962C8B-B14F-4D97-AF65-F5344CB8AC3E}">
        <p14:creationId xmlns:p14="http://schemas.microsoft.com/office/powerpoint/2010/main" val="36946111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188640"/>
            <a:ext cx="8229600" cy="557312"/>
          </a:xfrm>
        </p:spPr>
        <p:txBody>
          <a:bodyPr/>
          <a:lstStyle/>
          <a:p>
            <a:pPr eaLnBrk="1" hangingPunct="1"/>
            <a:r>
              <a:rPr lang="en-US" altLang="ja-JP" dirty="0">
                <a:latin typeface="Times New Roman" panose="02020603050405020304" pitchFamily="18" charset="0"/>
                <a:cs typeface="Times New Roman" panose="02020603050405020304" pitchFamily="18" charset="0"/>
              </a:rPr>
              <a:t>1</a:t>
            </a:r>
            <a:r>
              <a:rPr lang="ja-JP" altLang="en-US" dirty="0" err="1">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Scientific management</a:t>
            </a:r>
            <a:endParaRPr lang="ja-JP" altLang="en-US" dirty="0">
              <a:latin typeface="Times New Roman" panose="02020603050405020304" pitchFamily="18" charset="0"/>
              <a:cs typeface="Times New Roman" panose="02020603050405020304" pitchFamily="18" charset="0"/>
            </a:endParaRPr>
          </a:p>
        </p:txBody>
      </p:sp>
      <p:sp>
        <p:nvSpPr>
          <p:cNvPr id="91142" name="Rectangle 6"/>
          <p:cNvSpPr>
            <a:spLocks noChangeArrowheads="1"/>
          </p:cNvSpPr>
          <p:nvPr/>
        </p:nvSpPr>
        <p:spPr bwMode="auto">
          <a:xfrm>
            <a:off x="0" y="908720"/>
            <a:ext cx="9144000" cy="5832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spcBef>
                <a:spcPct val="20000"/>
              </a:spcBef>
              <a:buClr>
                <a:srgbClr val="4F81BD"/>
              </a:buClr>
              <a:buSzPct val="75000"/>
              <a:buFont typeface="Wingdings" pitchFamily="2" charset="2"/>
              <a:buChar char="v"/>
              <a:defRPr/>
            </a:pPr>
            <a:r>
              <a:rPr lang="en-US" altLang="ja-JP" sz="28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The main characteristics of Scientific Management are mentioned below:</a:t>
            </a:r>
          </a:p>
          <a:p>
            <a:pPr eaLnBrk="1" hangingPunct="1">
              <a:spcBef>
                <a:spcPct val="20000"/>
              </a:spcBef>
              <a:buClr>
                <a:srgbClr val="4F81BD"/>
              </a:buClr>
              <a:buSzPct val="75000"/>
              <a:buFont typeface="Wingdings" pitchFamily="2" charset="2"/>
              <a:buChar char="v"/>
              <a:defRPr/>
            </a:pPr>
            <a:r>
              <a:rPr lang="en-US" altLang="ja-JP" sz="28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1.  Organization   should provide appropriate technology in the sense of machines, instruments   and   tools. Besides, there should be standardization of  implantation's procedure. </a:t>
            </a:r>
          </a:p>
          <a:p>
            <a:pPr eaLnBrk="1" hangingPunct="1">
              <a:spcBef>
                <a:spcPct val="20000"/>
              </a:spcBef>
              <a:buClr>
                <a:srgbClr val="4F81BD"/>
              </a:buClr>
              <a:buSzPct val="75000"/>
              <a:buFont typeface="Wingdings" pitchFamily="2" charset="2"/>
              <a:buChar char="v"/>
              <a:defRPr/>
            </a:pPr>
            <a:r>
              <a:rPr lang="en-US" altLang="ja-JP" sz="28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2.Planning should be done before hand and  communicated in writing.</a:t>
            </a:r>
          </a:p>
          <a:p>
            <a:pPr eaLnBrk="1" hangingPunct="1">
              <a:spcBef>
                <a:spcPct val="20000"/>
              </a:spcBef>
              <a:buClr>
                <a:srgbClr val="4F81BD"/>
              </a:buClr>
              <a:buSzPct val="75000"/>
              <a:buFont typeface="Wingdings" pitchFamily="2" charset="2"/>
              <a:buChar char="v"/>
              <a:defRPr/>
            </a:pPr>
            <a:r>
              <a:rPr lang="en-US" altLang="ja-JP" sz="28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3.Defining of work according to the planning. This must specify what is to be done, how it is to be done and the time allowed for doing it.</a:t>
            </a:r>
          </a:p>
          <a:p>
            <a:pPr eaLnBrk="1" hangingPunct="1">
              <a:spcBef>
                <a:spcPct val="20000"/>
              </a:spcBef>
              <a:buClr>
                <a:srgbClr val="4F81BD"/>
              </a:buClr>
              <a:buSzPct val="75000"/>
              <a:buFont typeface="Wingdings" pitchFamily="2" charset="2"/>
              <a:buChar char="v"/>
              <a:defRPr/>
            </a:pPr>
            <a:r>
              <a:rPr lang="en-US" altLang="ja-JP" sz="28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4.Division of work. </a:t>
            </a:r>
          </a:p>
        </p:txBody>
      </p:sp>
    </p:spTree>
    <p:extLst>
      <p:ext uri="{BB962C8B-B14F-4D97-AF65-F5344CB8AC3E}">
        <p14:creationId xmlns:p14="http://schemas.microsoft.com/office/powerpoint/2010/main" val="38063370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1138"/>
                                        </p:tgtEl>
                                        <p:attrNameLst>
                                          <p:attrName>style.visibility</p:attrName>
                                        </p:attrNameLst>
                                      </p:cBhvr>
                                      <p:to>
                                        <p:strVal val="visible"/>
                                      </p:to>
                                    </p:set>
                                    <p:anim calcmode="discrete" valueType="clr">
                                      <p:cBhvr override="childStyle">
                                        <p:cTn id="7" dur="80"/>
                                        <p:tgtEl>
                                          <p:spTgt spid="91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8"/>
                                        </p:tgtEl>
                                        <p:attrNameLst>
                                          <p:attrName>fillcolor</p:attrName>
                                        </p:attrNameLst>
                                      </p:cBhvr>
                                      <p:tavLst>
                                        <p:tav tm="0">
                                          <p:val>
                                            <p:clrVal>
                                              <a:schemeClr val="accent2"/>
                                            </p:clrVal>
                                          </p:val>
                                        </p:tav>
                                        <p:tav tm="50000">
                                          <p:val>
                                            <p:clrVal>
                                              <a:schemeClr val="hlink"/>
                                            </p:clrVal>
                                          </p:val>
                                        </p:tav>
                                      </p:tavLst>
                                    </p:anim>
                                    <p:set>
                                      <p:cBhvr>
                                        <p:cTn id="9" dur="80"/>
                                        <p:tgtEl>
                                          <p:spTgt spid="9113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1142"/>
                                        </p:tgtEl>
                                        <p:attrNameLst>
                                          <p:attrName>style.visibility</p:attrName>
                                        </p:attrNameLst>
                                      </p:cBhvr>
                                      <p:to>
                                        <p:strVal val="visible"/>
                                      </p:to>
                                    </p:set>
                                    <p:anim calcmode="discrete" valueType="clr">
                                      <p:cBhvr override="childStyle">
                                        <p:cTn id="14" dur="80"/>
                                        <p:tgtEl>
                                          <p:spTgt spid="9114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1142"/>
                                        </p:tgtEl>
                                        <p:attrNameLst>
                                          <p:attrName>fillcolor</p:attrName>
                                        </p:attrNameLst>
                                      </p:cBhvr>
                                      <p:tavLst>
                                        <p:tav tm="0">
                                          <p:val>
                                            <p:clrVal>
                                              <a:schemeClr val="accent2"/>
                                            </p:clrVal>
                                          </p:val>
                                        </p:tav>
                                        <p:tav tm="50000">
                                          <p:val>
                                            <p:clrVal>
                                              <a:schemeClr val="hlink"/>
                                            </p:clrVal>
                                          </p:val>
                                        </p:tav>
                                      </p:tavLst>
                                    </p:anim>
                                    <p:set>
                                      <p:cBhvr>
                                        <p:cTn id="16" dur="80"/>
                                        <p:tgtEl>
                                          <p:spTgt spid="911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4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188640"/>
            <a:ext cx="8229600" cy="557312"/>
          </a:xfrm>
        </p:spPr>
        <p:txBody>
          <a:bodyPr/>
          <a:lstStyle/>
          <a:p>
            <a:pPr eaLnBrk="1" hangingPunct="1"/>
            <a:r>
              <a:rPr lang="en-US" altLang="ja-JP" dirty="0">
                <a:latin typeface="Times New Roman" panose="02020603050405020304" pitchFamily="18" charset="0"/>
                <a:cs typeface="Times New Roman" panose="02020603050405020304" pitchFamily="18" charset="0"/>
              </a:rPr>
              <a:t>Scientific management</a:t>
            </a:r>
            <a:endParaRPr lang="ja-JP" altLang="en-US" dirty="0">
              <a:latin typeface="Times New Roman" panose="02020603050405020304" pitchFamily="18" charset="0"/>
              <a:cs typeface="Times New Roman" panose="02020603050405020304" pitchFamily="18" charset="0"/>
            </a:endParaRPr>
          </a:p>
        </p:txBody>
      </p:sp>
      <p:sp>
        <p:nvSpPr>
          <p:cNvPr id="91142" name="Rectangle 6"/>
          <p:cNvSpPr>
            <a:spLocks noChangeArrowheads="1"/>
          </p:cNvSpPr>
          <p:nvPr/>
        </p:nvSpPr>
        <p:spPr bwMode="auto">
          <a:xfrm>
            <a:off x="0" y="908720"/>
            <a:ext cx="9144000" cy="5832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spcBef>
                <a:spcPct val="20000"/>
              </a:spcBef>
              <a:buClr>
                <a:srgbClr val="4F81BD"/>
              </a:buClr>
              <a:buSzPct val="75000"/>
              <a:buFont typeface="Wingdings" pitchFamily="2" charset="2"/>
              <a:buChar char="v"/>
              <a:defRPr/>
            </a:pPr>
            <a:r>
              <a:rPr lang="en-US" altLang="ja-JP" sz="28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5.Effective interior communication. Each man should        daily be taught by and receive the most friendly help from those who are over him. This close, intimate, personal cooperation between the management  and the men is of the essence of modern scientific or task management</a:t>
            </a:r>
          </a:p>
          <a:p>
            <a:pPr eaLnBrk="1" hangingPunct="1">
              <a:spcBef>
                <a:spcPct val="20000"/>
              </a:spcBef>
              <a:buClr>
                <a:srgbClr val="4F81BD"/>
              </a:buClr>
              <a:buSzPct val="75000"/>
              <a:buFont typeface="Wingdings" pitchFamily="2" charset="2"/>
              <a:buChar char="v"/>
              <a:defRPr/>
            </a:pPr>
            <a:r>
              <a:rPr lang="en-US" altLang="ja-JP" sz="28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6.Supremacy of established rules. </a:t>
            </a:r>
          </a:p>
          <a:p>
            <a:pPr eaLnBrk="1" hangingPunct="1">
              <a:spcBef>
                <a:spcPct val="20000"/>
              </a:spcBef>
              <a:buClr>
                <a:srgbClr val="4F81BD"/>
              </a:buClr>
              <a:buSzPct val="75000"/>
              <a:buFont typeface="Wingdings" pitchFamily="2" charset="2"/>
              <a:buChar char="v"/>
              <a:defRPr/>
            </a:pPr>
            <a:r>
              <a:rPr lang="en-US" altLang="ja-JP" sz="28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7.Selection of people according to the nature of the job. And, selection and training should be done in a scientific manner, which means that jobs should be assigned to those people who qualify for the job.</a:t>
            </a:r>
          </a:p>
          <a:p>
            <a:pPr eaLnBrk="1" hangingPunct="1">
              <a:spcBef>
                <a:spcPct val="20000"/>
              </a:spcBef>
              <a:buClr>
                <a:srgbClr val="4F81BD"/>
              </a:buClr>
              <a:buSzPct val="75000"/>
              <a:buFont typeface="Wingdings" pitchFamily="2" charset="2"/>
              <a:buChar char="v"/>
              <a:defRPr/>
            </a:pPr>
            <a:r>
              <a:rPr lang="en-US" altLang="ja-JP" sz="28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8.Appropriate wages and other monetary incentives.</a:t>
            </a:r>
          </a:p>
        </p:txBody>
      </p:sp>
    </p:spTree>
    <p:extLst>
      <p:ext uri="{BB962C8B-B14F-4D97-AF65-F5344CB8AC3E}">
        <p14:creationId xmlns:p14="http://schemas.microsoft.com/office/powerpoint/2010/main" val="195022691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1138"/>
                                        </p:tgtEl>
                                        <p:attrNameLst>
                                          <p:attrName>style.visibility</p:attrName>
                                        </p:attrNameLst>
                                      </p:cBhvr>
                                      <p:to>
                                        <p:strVal val="visible"/>
                                      </p:to>
                                    </p:set>
                                    <p:anim calcmode="discrete" valueType="clr">
                                      <p:cBhvr override="childStyle">
                                        <p:cTn id="7" dur="80"/>
                                        <p:tgtEl>
                                          <p:spTgt spid="91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8"/>
                                        </p:tgtEl>
                                        <p:attrNameLst>
                                          <p:attrName>fillcolor</p:attrName>
                                        </p:attrNameLst>
                                      </p:cBhvr>
                                      <p:tavLst>
                                        <p:tav tm="0">
                                          <p:val>
                                            <p:clrVal>
                                              <a:schemeClr val="accent2"/>
                                            </p:clrVal>
                                          </p:val>
                                        </p:tav>
                                        <p:tav tm="50000">
                                          <p:val>
                                            <p:clrVal>
                                              <a:schemeClr val="hlink"/>
                                            </p:clrVal>
                                          </p:val>
                                        </p:tav>
                                      </p:tavLst>
                                    </p:anim>
                                    <p:set>
                                      <p:cBhvr>
                                        <p:cTn id="9" dur="80"/>
                                        <p:tgtEl>
                                          <p:spTgt spid="9113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1142"/>
                                        </p:tgtEl>
                                        <p:attrNameLst>
                                          <p:attrName>style.visibility</p:attrName>
                                        </p:attrNameLst>
                                      </p:cBhvr>
                                      <p:to>
                                        <p:strVal val="visible"/>
                                      </p:to>
                                    </p:set>
                                    <p:anim calcmode="discrete" valueType="clr">
                                      <p:cBhvr override="childStyle">
                                        <p:cTn id="14" dur="80"/>
                                        <p:tgtEl>
                                          <p:spTgt spid="9114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1142"/>
                                        </p:tgtEl>
                                        <p:attrNameLst>
                                          <p:attrName>fillcolor</p:attrName>
                                        </p:attrNameLst>
                                      </p:cBhvr>
                                      <p:tavLst>
                                        <p:tav tm="0">
                                          <p:val>
                                            <p:clrVal>
                                              <a:schemeClr val="accent2"/>
                                            </p:clrVal>
                                          </p:val>
                                        </p:tav>
                                        <p:tav tm="50000">
                                          <p:val>
                                            <p:clrVal>
                                              <a:schemeClr val="hlink"/>
                                            </p:clrVal>
                                          </p:val>
                                        </p:tav>
                                      </p:tavLst>
                                    </p:anim>
                                    <p:set>
                                      <p:cBhvr>
                                        <p:cTn id="16" dur="80"/>
                                        <p:tgtEl>
                                          <p:spTgt spid="911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altLang="ja-JP" dirty="0">
                <a:latin typeface="Times New Roman" panose="02020603050405020304" pitchFamily="18" charset="0"/>
                <a:cs typeface="Times New Roman" panose="02020603050405020304" pitchFamily="18" charset="0"/>
              </a:rPr>
              <a:t>2</a:t>
            </a:r>
            <a:r>
              <a:rPr lang="ja-JP" altLang="en-US" dirty="0" err="1">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Ford System</a:t>
            </a:r>
            <a:endParaRPr lang="ja-JP" altLang="en-US" dirty="0">
              <a:latin typeface="Times New Roman" panose="02020603050405020304" pitchFamily="18" charset="0"/>
              <a:cs typeface="Times New Roman" panose="02020603050405020304" pitchFamily="18" charset="0"/>
            </a:endParaRPr>
          </a:p>
        </p:txBody>
      </p:sp>
      <p:sp>
        <p:nvSpPr>
          <p:cNvPr id="91142" name="Rectangle 6"/>
          <p:cNvSpPr>
            <a:spLocks noChangeArrowheads="1"/>
          </p:cNvSpPr>
          <p:nvPr/>
        </p:nvSpPr>
        <p:spPr bwMode="auto">
          <a:xfrm>
            <a:off x="-26138" y="1196752"/>
            <a:ext cx="9144000" cy="5184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kumimoji="1">
                <a:solidFill>
                  <a:schemeClr val="tx1"/>
                </a:solidFill>
                <a:latin typeface="Arial Narrow" pitchFamily="34" charset="0"/>
                <a:ea typeface="ＭＳ Ｐゴシック" charset="-128"/>
              </a:defRPr>
            </a:lvl1pPr>
            <a:lvl2pPr marL="742950" indent="-285750" eaLnBrk="0" hangingPunct="0">
              <a:defRPr kumimoji="1">
                <a:solidFill>
                  <a:schemeClr val="tx1"/>
                </a:solidFill>
                <a:latin typeface="Arial Narrow" pitchFamily="34" charset="0"/>
                <a:ea typeface="ＭＳ Ｐゴシック" charset="-128"/>
              </a:defRPr>
            </a:lvl2pPr>
            <a:lvl3pPr marL="1143000" indent="-228600" eaLnBrk="0" hangingPunct="0">
              <a:defRPr kumimoji="1">
                <a:solidFill>
                  <a:schemeClr val="tx1"/>
                </a:solidFill>
                <a:latin typeface="Arial Narrow" pitchFamily="34" charset="0"/>
                <a:ea typeface="ＭＳ Ｐゴシック" charset="-128"/>
              </a:defRPr>
            </a:lvl3pPr>
            <a:lvl4pPr marL="1600200" indent="-228600" eaLnBrk="0" hangingPunct="0">
              <a:defRPr kumimoji="1">
                <a:solidFill>
                  <a:schemeClr val="tx1"/>
                </a:solidFill>
                <a:latin typeface="Arial Narrow" pitchFamily="34" charset="0"/>
                <a:ea typeface="ＭＳ Ｐゴシック" charset="-128"/>
              </a:defRPr>
            </a:lvl4pPr>
            <a:lvl5pPr marL="2057400" indent="-228600" eaLnBrk="0" hangingPunct="0">
              <a:defRPr kumimoji="1">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Narrow" pitchFamily="34" charset="0"/>
                <a:ea typeface="ＭＳ Ｐゴシック" charset="-128"/>
              </a:defRPr>
            </a:lvl9pPr>
          </a:lstStyle>
          <a:p>
            <a:pPr eaLnBrk="1" hangingPunct="1">
              <a:spcBef>
                <a:spcPct val="20000"/>
              </a:spcBef>
              <a:buClr>
                <a:srgbClr val="4F81BD"/>
              </a:buClr>
              <a:buSzPct val="75000"/>
              <a:buFont typeface="Wingdings" pitchFamily="2" charset="2"/>
              <a:buChar char="v"/>
              <a:defRPr/>
            </a:pPr>
            <a:r>
              <a:rPr lang="en-US" altLang="ja-JP" sz="5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rPr>
              <a:t>It was widely embraced. One of the most famous examples of the application of scientific management is the factory Henry Ford built to produce the model T.</a:t>
            </a:r>
            <a:endParaRPr lang="ja-JP" altLang="en-US" sz="5400" dirty="0">
              <a:solidFill>
                <a:prstClr val="black"/>
              </a:solidFill>
              <a:latin typeface="Times New Roman" panose="020206030504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02854713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1138"/>
                                        </p:tgtEl>
                                        <p:attrNameLst>
                                          <p:attrName>style.visibility</p:attrName>
                                        </p:attrNameLst>
                                      </p:cBhvr>
                                      <p:to>
                                        <p:strVal val="visible"/>
                                      </p:to>
                                    </p:set>
                                    <p:anim calcmode="discrete" valueType="clr">
                                      <p:cBhvr override="childStyle">
                                        <p:cTn id="7" dur="80"/>
                                        <p:tgtEl>
                                          <p:spTgt spid="91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138"/>
                                        </p:tgtEl>
                                        <p:attrNameLst>
                                          <p:attrName>fillcolor</p:attrName>
                                        </p:attrNameLst>
                                      </p:cBhvr>
                                      <p:tavLst>
                                        <p:tav tm="0">
                                          <p:val>
                                            <p:clrVal>
                                              <a:schemeClr val="accent2"/>
                                            </p:clrVal>
                                          </p:val>
                                        </p:tav>
                                        <p:tav tm="50000">
                                          <p:val>
                                            <p:clrVal>
                                              <a:schemeClr val="hlink"/>
                                            </p:clrVal>
                                          </p:val>
                                        </p:tav>
                                      </p:tavLst>
                                    </p:anim>
                                    <p:set>
                                      <p:cBhvr>
                                        <p:cTn id="9" dur="80"/>
                                        <p:tgtEl>
                                          <p:spTgt spid="9113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1142"/>
                                        </p:tgtEl>
                                        <p:attrNameLst>
                                          <p:attrName>style.visibility</p:attrName>
                                        </p:attrNameLst>
                                      </p:cBhvr>
                                      <p:to>
                                        <p:strVal val="visible"/>
                                      </p:to>
                                    </p:set>
                                    <p:anim calcmode="discrete" valueType="clr">
                                      <p:cBhvr override="childStyle">
                                        <p:cTn id="14" dur="80"/>
                                        <p:tgtEl>
                                          <p:spTgt spid="9114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1142"/>
                                        </p:tgtEl>
                                        <p:attrNameLst>
                                          <p:attrName>fillcolor</p:attrName>
                                        </p:attrNameLst>
                                      </p:cBhvr>
                                      <p:tavLst>
                                        <p:tav tm="0">
                                          <p:val>
                                            <p:clrVal>
                                              <a:schemeClr val="accent2"/>
                                            </p:clrVal>
                                          </p:val>
                                        </p:tav>
                                        <p:tav tm="50000">
                                          <p:val>
                                            <p:clrVal>
                                              <a:schemeClr val="hlink"/>
                                            </p:clrVal>
                                          </p:val>
                                        </p:tav>
                                      </p:tavLst>
                                    </p:anim>
                                    <p:set>
                                      <p:cBhvr>
                                        <p:cTn id="16" dur="80"/>
                                        <p:tgtEl>
                                          <p:spTgt spid="911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42"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1141</TotalTime>
  <Words>3637</Words>
  <Application>Microsoft Office PowerPoint</Application>
  <PresentationFormat>画面に合わせる (4:3)</PresentationFormat>
  <Paragraphs>394</Paragraphs>
  <Slides>48</Slides>
  <Notes>22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48</vt:i4>
      </vt:variant>
    </vt:vector>
  </HeadingPairs>
  <TitlesOfParts>
    <vt:vector size="57" baseType="lpstr">
      <vt:lpstr>游ゴシック</vt:lpstr>
      <vt:lpstr>Arial</vt:lpstr>
      <vt:lpstr>Arial Narrow</vt:lpstr>
      <vt:lpstr>Calibri</vt:lpstr>
      <vt:lpstr>Calibri Light</vt:lpstr>
      <vt:lpstr>Times New Roman</vt:lpstr>
      <vt:lpstr>Wingdings</vt:lpstr>
      <vt:lpstr>Office テーマ</vt:lpstr>
      <vt:lpstr>数式</vt:lpstr>
      <vt:lpstr>The MOT and Venture Business</vt:lpstr>
      <vt:lpstr>Schedule </vt:lpstr>
      <vt:lpstr>Topic 3 Key Issues in Corporate Management</vt:lpstr>
      <vt:lpstr>Agenda</vt:lpstr>
      <vt:lpstr>1．Scientific management</vt:lpstr>
      <vt:lpstr>Some important figures</vt:lpstr>
      <vt:lpstr>1．Scientific management</vt:lpstr>
      <vt:lpstr>Scientific management</vt:lpstr>
      <vt:lpstr>2．Ford System</vt:lpstr>
      <vt:lpstr>Ford System</vt:lpstr>
      <vt:lpstr>Ford System</vt:lpstr>
      <vt:lpstr>PowerPoint プレゼンテーション</vt:lpstr>
      <vt:lpstr>Fordism, named after Henry Ford, is a notion of a modern economic and social system based on an industrialized and standardized form of mass production.</vt:lpstr>
      <vt:lpstr>Fordism</vt:lpstr>
      <vt:lpstr>Movies　</vt:lpstr>
      <vt:lpstr>3．Administrative management: Principles of management</vt:lpstr>
      <vt:lpstr>Division of Labor</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Efficient and effectiveness</vt:lpstr>
      <vt:lpstr>Key Concepts of Corporate Management </vt:lpstr>
      <vt:lpstr>Definition of Management</vt:lpstr>
      <vt:lpstr>Management Functions</vt:lpstr>
      <vt:lpstr>Relationship between efficiency and effectiveness</vt:lpstr>
      <vt:lpstr>Efficiency and effectiveness</vt:lpstr>
      <vt:lpstr>Efficiency and effectiveness</vt:lpstr>
      <vt:lpstr>Efficiency and effectiveness</vt:lpstr>
      <vt:lpstr>Efficiency and effectiveness</vt:lpstr>
      <vt:lpstr>5. Other useful conceptions and ideas</vt:lpstr>
      <vt:lpstr>Scale Economies</vt:lpstr>
      <vt:lpstr>Scale Economies and CVP Analysis </vt:lpstr>
      <vt:lpstr>Internal economies of scale </vt:lpstr>
      <vt:lpstr>PowerPoint プレゼンテーション</vt:lpstr>
      <vt:lpstr>PowerPoint プレゼンテーション</vt:lpstr>
      <vt:lpstr>PowerPoint プレゼンテーション</vt:lpstr>
      <vt:lpstr>External economies of scale </vt:lpstr>
      <vt:lpstr>Diseconomies of scale </vt:lpstr>
      <vt:lpstr>PowerPoint プレゼンテーション</vt:lpstr>
      <vt:lpstr>Scope Economies</vt:lpstr>
      <vt:lpstr>Scope Economies</vt:lpstr>
      <vt:lpstr>Experience curve effects= learning Economies</vt:lpstr>
      <vt:lpstr>Speed economies</vt:lpstr>
      <vt:lpstr>Network economies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 and Venture Business</dc:title>
  <dc:creator>itotakao</dc:creator>
  <cp:lastModifiedBy>伊藤　孝夫</cp:lastModifiedBy>
  <cp:revision>152</cp:revision>
  <dcterms:created xsi:type="dcterms:W3CDTF">2009-10-22T07:47:52Z</dcterms:created>
  <dcterms:modified xsi:type="dcterms:W3CDTF">2023-09-07T02:47:41Z</dcterms:modified>
</cp:coreProperties>
</file>