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3" r:id="rId1"/>
  </p:sldMasterIdLst>
  <p:notesMasterIdLst>
    <p:notesMasterId r:id="rId74"/>
  </p:notesMasterIdLst>
  <p:handoutMasterIdLst>
    <p:handoutMasterId r:id="rId75"/>
  </p:handoutMasterIdLst>
  <p:sldIdLst>
    <p:sldId id="421" r:id="rId2"/>
    <p:sldId id="423" r:id="rId3"/>
    <p:sldId id="412" r:id="rId4"/>
    <p:sldId id="413" r:id="rId5"/>
    <p:sldId id="414" r:id="rId6"/>
    <p:sldId id="416" r:id="rId7"/>
    <p:sldId id="415" r:id="rId8"/>
    <p:sldId id="417" r:id="rId9"/>
    <p:sldId id="418" r:id="rId10"/>
    <p:sldId id="419" r:id="rId11"/>
    <p:sldId id="298" r:id="rId12"/>
    <p:sldId id="411" r:id="rId13"/>
    <p:sldId id="326" r:id="rId14"/>
    <p:sldId id="327" r:id="rId15"/>
    <p:sldId id="328" r:id="rId16"/>
    <p:sldId id="340" r:id="rId17"/>
    <p:sldId id="341" r:id="rId18"/>
    <p:sldId id="342" r:id="rId19"/>
    <p:sldId id="344" r:id="rId20"/>
    <p:sldId id="466" r:id="rId21"/>
    <p:sldId id="467" r:id="rId22"/>
    <p:sldId id="511" r:id="rId23"/>
    <p:sldId id="429" r:id="rId24"/>
    <p:sldId id="510" r:id="rId25"/>
    <p:sldId id="431" r:id="rId26"/>
    <p:sldId id="469" r:id="rId27"/>
    <p:sldId id="401" r:id="rId28"/>
    <p:sldId id="399" r:id="rId29"/>
    <p:sldId id="349" r:id="rId30"/>
    <p:sldId id="350" r:id="rId31"/>
    <p:sldId id="360" r:id="rId32"/>
    <p:sldId id="354" r:id="rId33"/>
    <p:sldId id="355" r:id="rId34"/>
    <p:sldId id="356" r:id="rId35"/>
    <p:sldId id="329" r:id="rId36"/>
    <p:sldId id="330" r:id="rId37"/>
    <p:sldId id="361" r:id="rId38"/>
    <p:sldId id="362" r:id="rId39"/>
    <p:sldId id="513" r:id="rId40"/>
    <p:sldId id="514" r:id="rId41"/>
    <p:sldId id="332" r:id="rId42"/>
    <p:sldId id="515" r:id="rId43"/>
    <p:sldId id="333" r:id="rId44"/>
    <p:sldId id="516" r:id="rId45"/>
    <p:sldId id="334" r:id="rId46"/>
    <p:sldId id="518" r:id="rId47"/>
    <p:sldId id="335" r:id="rId48"/>
    <p:sldId id="520" r:id="rId49"/>
    <p:sldId id="381" r:id="rId50"/>
    <p:sldId id="521" r:id="rId51"/>
    <p:sldId id="522" r:id="rId52"/>
    <p:sldId id="370" r:id="rId53"/>
    <p:sldId id="371" r:id="rId54"/>
    <p:sldId id="523" r:id="rId55"/>
    <p:sldId id="372" r:id="rId56"/>
    <p:sldId id="525" r:id="rId57"/>
    <p:sldId id="373" r:id="rId58"/>
    <p:sldId id="527" r:id="rId59"/>
    <p:sldId id="374" r:id="rId60"/>
    <p:sldId id="377" r:id="rId61"/>
    <p:sldId id="528" r:id="rId62"/>
    <p:sldId id="378" r:id="rId63"/>
    <p:sldId id="379" r:id="rId64"/>
    <p:sldId id="402" r:id="rId65"/>
    <p:sldId id="403" r:id="rId66"/>
    <p:sldId id="404" r:id="rId67"/>
    <p:sldId id="405" r:id="rId68"/>
    <p:sldId id="406" r:id="rId69"/>
    <p:sldId id="407" r:id="rId70"/>
    <p:sldId id="408" r:id="rId71"/>
    <p:sldId id="409" r:id="rId72"/>
    <p:sldId id="289" r:id="rId73"/>
  </p:sldIdLst>
  <p:sldSz cx="9144000" cy="6858000" type="screen4x3"/>
  <p:notesSz cx="6805613" cy="9939338"/>
  <p:defaultTextStyle>
    <a:defPPr>
      <a:defRPr lang="ja-JP"/>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73" autoAdjust="0"/>
    <p:restoredTop sz="86406" autoAdjust="0"/>
  </p:normalViewPr>
  <p:slideViewPr>
    <p:cSldViewPr>
      <p:cViewPr varScale="1">
        <p:scale>
          <a:sx n="96" d="100"/>
          <a:sy n="96" d="100"/>
        </p:scale>
        <p:origin x="162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4596"/>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伊藤　孝夫" userId="7223191e-6c99-4ba4-b4dc-210160b35a3d" providerId="ADAL" clId="{BEFCC6D3-92D6-4579-A5C1-6FD7CED376AC}"/>
    <pc:docChg chg="delSld">
      <pc:chgData name="伊藤　孝夫" userId="7223191e-6c99-4ba4-b4dc-210160b35a3d" providerId="ADAL" clId="{BEFCC6D3-92D6-4579-A5C1-6FD7CED376AC}" dt="2022-10-19T05:10:44.610" v="0" actId="2696"/>
      <pc:docMkLst>
        <pc:docMk/>
      </pc:docMkLst>
      <pc:sldChg chg="del">
        <pc:chgData name="伊藤　孝夫" userId="7223191e-6c99-4ba4-b4dc-210160b35a3d" providerId="ADAL" clId="{BEFCC6D3-92D6-4579-A5C1-6FD7CED376AC}" dt="2022-10-19T05:10:44.610" v="0" actId="2696"/>
        <pc:sldMkLst>
          <pc:docMk/>
          <pc:sldMk cId="3581000743" sldId="420"/>
        </pc:sldMkLst>
      </pc:sldChg>
    </pc:docChg>
  </pc:docChgLst>
  <pc:docChgLst>
    <pc:chgData name="伊藤　孝夫" userId="7223191e-6c99-4ba4-b4dc-210160b35a3d" providerId="ADAL" clId="{4EFB1697-9BB3-4925-953E-CA0A547BD5C2}"/>
    <pc:docChg chg="delSld">
      <pc:chgData name="伊藤　孝夫" userId="7223191e-6c99-4ba4-b4dc-210160b35a3d" providerId="ADAL" clId="{4EFB1697-9BB3-4925-953E-CA0A547BD5C2}" dt="2023-09-07T02:48:25.077" v="0" actId="2696"/>
      <pc:docMkLst>
        <pc:docMk/>
      </pc:docMkLst>
      <pc:sldChg chg="del">
        <pc:chgData name="伊藤　孝夫" userId="7223191e-6c99-4ba4-b4dc-210160b35a3d" providerId="ADAL" clId="{4EFB1697-9BB3-4925-953E-CA0A547BD5C2}" dt="2023-09-07T02:48:25.077" v="0" actId="2696"/>
        <pc:sldMkLst>
          <pc:docMk/>
          <pc:sldMk cId="2934623251" sldId="422"/>
        </pc:sldMkLst>
      </pc:sldChg>
    </pc:docChg>
  </pc:docChgLst>
  <pc:docChgLst>
    <pc:chgData name="伊藤　孝夫" userId="7223191e-6c99-4ba4-b4dc-210160b35a3d" providerId="ADAL" clId="{416569F2-2315-4488-AE57-8C77DA480CFF}"/>
    <pc:docChg chg="undo custSel addSld delSld modSld sldOrd">
      <pc:chgData name="伊藤　孝夫" userId="7223191e-6c99-4ba4-b4dc-210160b35a3d" providerId="ADAL" clId="{416569F2-2315-4488-AE57-8C77DA480CFF}" dt="2023-08-24T09:38:26.793" v="1546" actId="6549"/>
      <pc:docMkLst>
        <pc:docMk/>
      </pc:docMkLst>
      <pc:sldChg chg="modSp mod">
        <pc:chgData name="伊藤　孝夫" userId="7223191e-6c99-4ba4-b4dc-210160b35a3d" providerId="ADAL" clId="{416569F2-2315-4488-AE57-8C77DA480CFF}" dt="2023-08-24T08:33:37.107" v="266" actId="20577"/>
        <pc:sldMkLst>
          <pc:docMk/>
          <pc:sldMk cId="0" sldId="329"/>
        </pc:sldMkLst>
        <pc:spChg chg="mod">
          <ac:chgData name="伊藤　孝夫" userId="7223191e-6c99-4ba4-b4dc-210160b35a3d" providerId="ADAL" clId="{416569F2-2315-4488-AE57-8C77DA480CFF}" dt="2023-08-24T08:33:37.107" v="266" actId="20577"/>
          <ac:spMkLst>
            <pc:docMk/>
            <pc:sldMk cId="0" sldId="329"/>
            <ac:spMk id="27651" creationId="{00000000-0000-0000-0000-000000000000}"/>
          </ac:spMkLst>
        </pc:spChg>
      </pc:sldChg>
      <pc:sldChg chg="modSp mod">
        <pc:chgData name="伊藤　孝夫" userId="7223191e-6c99-4ba4-b4dc-210160b35a3d" providerId="ADAL" clId="{416569F2-2315-4488-AE57-8C77DA480CFF}" dt="2023-08-24T08:31:52.787" v="253" actId="20577"/>
        <pc:sldMkLst>
          <pc:docMk/>
          <pc:sldMk cId="0" sldId="330"/>
        </pc:sldMkLst>
        <pc:spChg chg="mod">
          <ac:chgData name="伊藤　孝夫" userId="7223191e-6c99-4ba4-b4dc-210160b35a3d" providerId="ADAL" clId="{416569F2-2315-4488-AE57-8C77DA480CFF}" dt="2023-08-24T08:31:52.787" v="253" actId="20577"/>
          <ac:spMkLst>
            <pc:docMk/>
            <pc:sldMk cId="0" sldId="330"/>
            <ac:spMk id="28674" creationId="{00000000-0000-0000-0000-000000000000}"/>
          </ac:spMkLst>
        </pc:spChg>
      </pc:sldChg>
      <pc:sldChg chg="addSp modSp del mod">
        <pc:chgData name="伊藤　孝夫" userId="7223191e-6c99-4ba4-b4dc-210160b35a3d" providerId="ADAL" clId="{416569F2-2315-4488-AE57-8C77DA480CFF}" dt="2023-08-24T08:25:09.527" v="88" actId="2696"/>
        <pc:sldMkLst>
          <pc:docMk/>
          <pc:sldMk cId="0" sldId="331"/>
        </pc:sldMkLst>
        <pc:spChg chg="add mod">
          <ac:chgData name="伊藤　孝夫" userId="7223191e-6c99-4ba4-b4dc-210160b35a3d" providerId="ADAL" clId="{416569F2-2315-4488-AE57-8C77DA480CFF}" dt="2023-08-24T08:24:28.111" v="87" actId="20577"/>
          <ac:spMkLst>
            <pc:docMk/>
            <pc:sldMk cId="0" sldId="331"/>
            <ac:spMk id="2" creationId="{5F76AD50-FF32-1BE3-D6D9-0FA96856920F}"/>
          </ac:spMkLst>
        </pc:spChg>
        <pc:spChg chg="mod">
          <ac:chgData name="伊藤　孝夫" userId="7223191e-6c99-4ba4-b4dc-210160b35a3d" providerId="ADAL" clId="{416569F2-2315-4488-AE57-8C77DA480CFF}" dt="2023-08-24T08:22:58.669" v="23" actId="15"/>
          <ac:spMkLst>
            <pc:docMk/>
            <pc:sldMk cId="0" sldId="331"/>
            <ac:spMk id="31747" creationId="{00000000-0000-0000-0000-000000000000}"/>
          </ac:spMkLst>
        </pc:spChg>
      </pc:sldChg>
      <pc:sldChg chg="addSp modSp mod">
        <pc:chgData name="伊藤　孝夫" userId="7223191e-6c99-4ba4-b4dc-210160b35a3d" providerId="ADAL" clId="{416569F2-2315-4488-AE57-8C77DA480CFF}" dt="2023-08-24T08:41:27.072" v="329" actId="14100"/>
        <pc:sldMkLst>
          <pc:docMk/>
          <pc:sldMk cId="0" sldId="332"/>
        </pc:sldMkLst>
        <pc:spChg chg="add mod">
          <ac:chgData name="伊藤　孝夫" userId="7223191e-6c99-4ba4-b4dc-210160b35a3d" providerId="ADAL" clId="{416569F2-2315-4488-AE57-8C77DA480CFF}" dt="2023-08-24T08:41:27.072" v="329" actId="14100"/>
          <ac:spMkLst>
            <pc:docMk/>
            <pc:sldMk cId="0" sldId="332"/>
            <ac:spMk id="2" creationId="{B05428D6-9755-0796-B6DF-171F02D686CF}"/>
          </ac:spMkLst>
        </pc:spChg>
        <pc:spChg chg="mod">
          <ac:chgData name="伊藤　孝夫" userId="7223191e-6c99-4ba4-b4dc-210160b35a3d" providerId="ADAL" clId="{416569F2-2315-4488-AE57-8C77DA480CFF}" dt="2023-08-24T08:40:41.567" v="321" actId="692"/>
          <ac:spMkLst>
            <pc:docMk/>
            <pc:sldMk cId="0" sldId="332"/>
            <ac:spMk id="32770" creationId="{00000000-0000-0000-0000-000000000000}"/>
          </ac:spMkLst>
        </pc:spChg>
      </pc:sldChg>
      <pc:sldChg chg="addSp delSp modSp mod">
        <pc:chgData name="伊藤　孝夫" userId="7223191e-6c99-4ba4-b4dc-210160b35a3d" providerId="ADAL" clId="{416569F2-2315-4488-AE57-8C77DA480CFF}" dt="2023-08-24T09:03:48.376" v="730" actId="6549"/>
        <pc:sldMkLst>
          <pc:docMk/>
          <pc:sldMk cId="0" sldId="333"/>
        </pc:sldMkLst>
        <pc:spChg chg="add del mod">
          <ac:chgData name="伊藤　孝夫" userId="7223191e-6c99-4ba4-b4dc-210160b35a3d" providerId="ADAL" clId="{416569F2-2315-4488-AE57-8C77DA480CFF}" dt="2023-08-24T08:50:03.957" v="453" actId="21"/>
          <ac:spMkLst>
            <pc:docMk/>
            <pc:sldMk cId="0" sldId="333"/>
            <ac:spMk id="2" creationId="{90693A9B-473B-B383-A56F-0E77FF846390}"/>
          </ac:spMkLst>
        </pc:spChg>
        <pc:spChg chg="add mod">
          <ac:chgData name="伊藤　孝夫" userId="7223191e-6c99-4ba4-b4dc-210160b35a3d" providerId="ADAL" clId="{416569F2-2315-4488-AE57-8C77DA480CFF}" dt="2023-08-24T09:03:02.274" v="717" actId="1076"/>
          <ac:spMkLst>
            <pc:docMk/>
            <pc:sldMk cId="0" sldId="333"/>
            <ac:spMk id="3" creationId="{93FE6A03-3B3B-C13D-6F6E-31D473F8EAD1}"/>
          </ac:spMkLst>
        </pc:spChg>
        <pc:spChg chg="add mod">
          <ac:chgData name="伊藤　孝夫" userId="7223191e-6c99-4ba4-b4dc-210160b35a3d" providerId="ADAL" clId="{416569F2-2315-4488-AE57-8C77DA480CFF}" dt="2023-08-24T09:03:48.376" v="730" actId="6549"/>
          <ac:spMkLst>
            <pc:docMk/>
            <pc:sldMk cId="0" sldId="333"/>
            <ac:spMk id="4" creationId="{3C46E1D6-EF41-27BF-9C34-C1A6060FCA30}"/>
          </ac:spMkLst>
        </pc:spChg>
        <pc:spChg chg="del mod">
          <ac:chgData name="伊藤　孝夫" userId="7223191e-6c99-4ba4-b4dc-210160b35a3d" providerId="ADAL" clId="{416569F2-2315-4488-AE57-8C77DA480CFF}" dt="2023-08-24T08:50:00.474" v="452" actId="21"/>
          <ac:spMkLst>
            <pc:docMk/>
            <pc:sldMk cId="0" sldId="333"/>
            <ac:spMk id="33795" creationId="{00000000-0000-0000-0000-000000000000}"/>
          </ac:spMkLst>
        </pc:spChg>
      </pc:sldChg>
      <pc:sldChg chg="addSp modSp mod">
        <pc:chgData name="伊藤　孝夫" userId="7223191e-6c99-4ba4-b4dc-210160b35a3d" providerId="ADAL" clId="{416569F2-2315-4488-AE57-8C77DA480CFF}" dt="2023-08-24T09:13:22.134" v="882" actId="255"/>
        <pc:sldMkLst>
          <pc:docMk/>
          <pc:sldMk cId="0" sldId="334"/>
        </pc:sldMkLst>
        <pc:spChg chg="add mod">
          <ac:chgData name="伊藤　孝夫" userId="7223191e-6c99-4ba4-b4dc-210160b35a3d" providerId="ADAL" clId="{416569F2-2315-4488-AE57-8C77DA480CFF}" dt="2023-08-24T09:06:10.452" v="761" actId="6549"/>
          <ac:spMkLst>
            <pc:docMk/>
            <pc:sldMk cId="0" sldId="334"/>
            <ac:spMk id="2" creationId="{29C23C16-BFC0-57C6-8616-731CC04F53DD}"/>
          </ac:spMkLst>
        </pc:spChg>
        <pc:spChg chg="add mod">
          <ac:chgData name="伊藤　孝夫" userId="7223191e-6c99-4ba4-b4dc-210160b35a3d" providerId="ADAL" clId="{416569F2-2315-4488-AE57-8C77DA480CFF}" dt="2023-08-24T09:13:22.134" v="882" actId="255"/>
          <ac:spMkLst>
            <pc:docMk/>
            <pc:sldMk cId="0" sldId="334"/>
            <ac:spMk id="4" creationId="{CA22E2FA-7560-B87D-2DD5-22238EA02645}"/>
          </ac:spMkLst>
        </pc:spChg>
        <pc:spChg chg="mod">
          <ac:chgData name="伊藤　孝夫" userId="7223191e-6c99-4ba4-b4dc-210160b35a3d" providerId="ADAL" clId="{416569F2-2315-4488-AE57-8C77DA480CFF}" dt="2023-08-24T09:13:16.053" v="881" actId="255"/>
          <ac:spMkLst>
            <pc:docMk/>
            <pc:sldMk cId="0" sldId="334"/>
            <ac:spMk id="34819" creationId="{00000000-0000-0000-0000-000000000000}"/>
          </ac:spMkLst>
        </pc:spChg>
        <pc:spChg chg="mod">
          <ac:chgData name="伊藤　孝夫" userId="7223191e-6c99-4ba4-b4dc-210160b35a3d" providerId="ADAL" clId="{416569F2-2315-4488-AE57-8C77DA480CFF}" dt="2023-08-24T09:06:50.317" v="767" actId="1076"/>
          <ac:spMkLst>
            <pc:docMk/>
            <pc:sldMk cId="0" sldId="334"/>
            <ac:spMk id="34820" creationId="{00000000-0000-0000-0000-000000000000}"/>
          </ac:spMkLst>
        </pc:spChg>
      </pc:sldChg>
      <pc:sldChg chg="addSp modSp mod">
        <pc:chgData name="伊藤　孝夫" userId="7223191e-6c99-4ba4-b4dc-210160b35a3d" providerId="ADAL" clId="{416569F2-2315-4488-AE57-8C77DA480CFF}" dt="2023-08-24T09:13:43.687" v="891" actId="6549"/>
        <pc:sldMkLst>
          <pc:docMk/>
          <pc:sldMk cId="0" sldId="335"/>
        </pc:sldMkLst>
        <pc:spChg chg="add mod">
          <ac:chgData name="伊藤　孝夫" userId="7223191e-6c99-4ba4-b4dc-210160b35a3d" providerId="ADAL" clId="{416569F2-2315-4488-AE57-8C77DA480CFF}" dt="2023-08-24T09:11:15.836" v="864" actId="13926"/>
          <ac:spMkLst>
            <pc:docMk/>
            <pc:sldMk cId="0" sldId="335"/>
            <ac:spMk id="2" creationId="{17FE032F-C72A-54B1-7581-B3DC9DB30713}"/>
          </ac:spMkLst>
        </pc:spChg>
        <pc:spChg chg="add mod">
          <ac:chgData name="伊藤　孝夫" userId="7223191e-6c99-4ba4-b4dc-210160b35a3d" providerId="ADAL" clId="{416569F2-2315-4488-AE57-8C77DA480CFF}" dt="2023-08-24T09:13:43.687" v="891" actId="6549"/>
          <ac:spMkLst>
            <pc:docMk/>
            <pc:sldMk cId="0" sldId="335"/>
            <ac:spMk id="4" creationId="{D3117435-AA5E-CFD9-1B1B-23A0F934A48E}"/>
          </ac:spMkLst>
        </pc:spChg>
        <pc:spChg chg="mod">
          <ac:chgData name="伊藤　孝夫" userId="7223191e-6c99-4ba4-b4dc-210160b35a3d" providerId="ADAL" clId="{416569F2-2315-4488-AE57-8C77DA480CFF}" dt="2023-08-24T09:13:32.445" v="883" actId="255"/>
          <ac:spMkLst>
            <pc:docMk/>
            <pc:sldMk cId="0" sldId="335"/>
            <ac:spMk id="35843" creationId="{00000000-0000-0000-0000-000000000000}"/>
          </ac:spMkLst>
        </pc:spChg>
        <pc:spChg chg="mod">
          <ac:chgData name="伊藤　孝夫" userId="7223191e-6c99-4ba4-b4dc-210160b35a3d" providerId="ADAL" clId="{416569F2-2315-4488-AE57-8C77DA480CFF}" dt="2023-08-24T09:11:55.220" v="870" actId="1076"/>
          <ac:spMkLst>
            <pc:docMk/>
            <pc:sldMk cId="0" sldId="335"/>
            <ac:spMk id="35844" creationId="{00000000-0000-0000-0000-000000000000}"/>
          </ac:spMkLst>
        </pc:spChg>
      </pc:sldChg>
      <pc:sldChg chg="del">
        <pc:chgData name="伊藤　孝夫" userId="7223191e-6c99-4ba4-b4dc-210160b35a3d" providerId="ADAL" clId="{416569F2-2315-4488-AE57-8C77DA480CFF}" dt="2023-08-24T08:18:48.620" v="9" actId="2696"/>
        <pc:sldMkLst>
          <pc:docMk/>
          <pc:sldMk cId="0" sldId="345"/>
        </pc:sldMkLst>
      </pc:sldChg>
      <pc:sldChg chg="add del">
        <pc:chgData name="伊藤　孝夫" userId="7223191e-6c99-4ba4-b4dc-210160b35a3d" providerId="ADAL" clId="{416569F2-2315-4488-AE57-8C77DA480CFF}" dt="2023-08-24T08:18:39.806" v="8" actId="2696"/>
        <pc:sldMkLst>
          <pc:docMk/>
          <pc:sldMk cId="0" sldId="346"/>
        </pc:sldMkLst>
      </pc:sldChg>
      <pc:sldChg chg="del">
        <pc:chgData name="伊藤　孝夫" userId="7223191e-6c99-4ba4-b4dc-210160b35a3d" providerId="ADAL" clId="{416569F2-2315-4488-AE57-8C77DA480CFF}" dt="2023-08-24T08:18:32.899" v="7" actId="2696"/>
        <pc:sldMkLst>
          <pc:docMk/>
          <pc:sldMk cId="0" sldId="347"/>
        </pc:sldMkLst>
      </pc:sldChg>
      <pc:sldChg chg="del">
        <pc:chgData name="伊藤　孝夫" userId="7223191e-6c99-4ba4-b4dc-210160b35a3d" providerId="ADAL" clId="{416569F2-2315-4488-AE57-8C77DA480CFF}" dt="2023-08-24T08:19:30.934" v="11" actId="2696"/>
        <pc:sldMkLst>
          <pc:docMk/>
          <pc:sldMk cId="0" sldId="348"/>
        </pc:sldMkLst>
      </pc:sldChg>
      <pc:sldChg chg="modSp mod">
        <pc:chgData name="伊藤　孝夫" userId="7223191e-6c99-4ba4-b4dc-210160b35a3d" providerId="ADAL" clId="{416569F2-2315-4488-AE57-8C77DA480CFF}" dt="2023-08-24T08:20:18.123" v="12" actId="2711"/>
        <pc:sldMkLst>
          <pc:docMk/>
          <pc:sldMk cId="0" sldId="349"/>
        </pc:sldMkLst>
        <pc:spChg chg="mod">
          <ac:chgData name="伊藤　孝夫" userId="7223191e-6c99-4ba4-b4dc-210160b35a3d" providerId="ADAL" clId="{416569F2-2315-4488-AE57-8C77DA480CFF}" dt="2023-08-24T08:20:18.123" v="12" actId="2711"/>
          <ac:spMkLst>
            <pc:docMk/>
            <pc:sldMk cId="0" sldId="349"/>
            <ac:spMk id="16387" creationId="{00000000-0000-0000-0000-000000000000}"/>
          </ac:spMkLst>
        </pc:spChg>
      </pc:sldChg>
      <pc:sldChg chg="modSp mod">
        <pc:chgData name="伊藤　孝夫" userId="7223191e-6c99-4ba4-b4dc-210160b35a3d" providerId="ADAL" clId="{416569F2-2315-4488-AE57-8C77DA480CFF}" dt="2023-08-24T08:33:44.499" v="267" actId="20577"/>
        <pc:sldMkLst>
          <pc:docMk/>
          <pc:sldMk cId="0" sldId="361"/>
        </pc:sldMkLst>
        <pc:spChg chg="mod">
          <ac:chgData name="伊藤　孝夫" userId="7223191e-6c99-4ba4-b4dc-210160b35a3d" providerId="ADAL" clId="{416569F2-2315-4488-AE57-8C77DA480CFF}" dt="2023-08-24T08:29:25.088" v="209" actId="1076"/>
          <ac:spMkLst>
            <pc:docMk/>
            <pc:sldMk cId="0" sldId="361"/>
            <ac:spMk id="9" creationId="{00000000-0000-0000-0000-000000000000}"/>
          </ac:spMkLst>
        </pc:spChg>
        <pc:spChg chg="mod">
          <ac:chgData name="伊藤　孝夫" userId="7223191e-6c99-4ba4-b4dc-210160b35a3d" providerId="ADAL" clId="{416569F2-2315-4488-AE57-8C77DA480CFF}" dt="2023-08-24T08:33:44.499" v="267" actId="20577"/>
          <ac:spMkLst>
            <pc:docMk/>
            <pc:sldMk cId="0" sldId="361"/>
            <ac:spMk id="29699" creationId="{00000000-0000-0000-0000-000000000000}"/>
          </ac:spMkLst>
        </pc:spChg>
      </pc:sldChg>
      <pc:sldChg chg="modSp mod">
        <pc:chgData name="伊藤　孝夫" userId="7223191e-6c99-4ba4-b4dc-210160b35a3d" providerId="ADAL" clId="{416569F2-2315-4488-AE57-8C77DA480CFF}" dt="2023-08-24T08:32:31.630" v="257" actId="1076"/>
        <pc:sldMkLst>
          <pc:docMk/>
          <pc:sldMk cId="0" sldId="362"/>
        </pc:sldMkLst>
        <pc:spChg chg="mod">
          <ac:chgData name="伊藤　孝夫" userId="7223191e-6c99-4ba4-b4dc-210160b35a3d" providerId="ADAL" clId="{416569F2-2315-4488-AE57-8C77DA480CFF}" dt="2023-08-24T08:32:31.630" v="257" actId="1076"/>
          <ac:spMkLst>
            <pc:docMk/>
            <pc:sldMk cId="0" sldId="362"/>
            <ac:spMk id="11" creationId="{00000000-0000-0000-0000-000000000000}"/>
          </ac:spMkLst>
        </pc:spChg>
        <pc:spChg chg="mod">
          <ac:chgData name="伊藤　孝夫" userId="7223191e-6c99-4ba4-b4dc-210160b35a3d" providerId="ADAL" clId="{416569F2-2315-4488-AE57-8C77DA480CFF}" dt="2023-08-24T08:32:02.025" v="254" actId="1076"/>
          <ac:spMkLst>
            <pc:docMk/>
            <pc:sldMk cId="0" sldId="362"/>
            <ac:spMk id="12" creationId="{00000000-0000-0000-0000-000000000000}"/>
          </ac:spMkLst>
        </pc:spChg>
        <pc:spChg chg="mod">
          <ac:chgData name="伊藤　孝夫" userId="7223191e-6c99-4ba4-b4dc-210160b35a3d" providerId="ADAL" clId="{416569F2-2315-4488-AE57-8C77DA480CFF}" dt="2023-08-24T08:32:12.779" v="255" actId="1076"/>
          <ac:spMkLst>
            <pc:docMk/>
            <pc:sldMk cId="0" sldId="362"/>
            <ac:spMk id="14" creationId="{00000000-0000-0000-0000-000000000000}"/>
          </ac:spMkLst>
        </pc:spChg>
        <pc:spChg chg="mod">
          <ac:chgData name="伊藤　孝夫" userId="7223191e-6c99-4ba4-b4dc-210160b35a3d" providerId="ADAL" clId="{416569F2-2315-4488-AE57-8C77DA480CFF}" dt="2023-08-24T08:32:27.208" v="256" actId="1076"/>
          <ac:spMkLst>
            <pc:docMk/>
            <pc:sldMk cId="0" sldId="362"/>
            <ac:spMk id="15" creationId="{00000000-0000-0000-0000-000000000000}"/>
          </ac:spMkLst>
        </pc:spChg>
        <pc:spChg chg="mod">
          <ac:chgData name="伊藤　孝夫" userId="7223191e-6c99-4ba4-b4dc-210160b35a3d" providerId="ADAL" clId="{416569F2-2315-4488-AE57-8C77DA480CFF}" dt="2023-08-24T08:31:39.974" v="251" actId="6549"/>
          <ac:spMkLst>
            <pc:docMk/>
            <pc:sldMk cId="0" sldId="362"/>
            <ac:spMk id="30723" creationId="{00000000-0000-0000-0000-000000000000}"/>
          </ac:spMkLst>
        </pc:spChg>
      </pc:sldChg>
      <pc:sldChg chg="modSp mod ord modShow">
        <pc:chgData name="伊藤　孝夫" userId="7223191e-6c99-4ba4-b4dc-210160b35a3d" providerId="ADAL" clId="{416569F2-2315-4488-AE57-8C77DA480CFF}" dt="2023-08-24T09:18:26.886" v="1028" actId="255"/>
        <pc:sldMkLst>
          <pc:docMk/>
          <pc:sldMk cId="0" sldId="370"/>
        </pc:sldMkLst>
        <pc:spChg chg="mod">
          <ac:chgData name="伊藤　孝夫" userId="7223191e-6c99-4ba4-b4dc-210160b35a3d" providerId="ADAL" clId="{416569F2-2315-4488-AE57-8C77DA480CFF}" dt="2023-08-24T09:18:26.886" v="1028" actId="255"/>
          <ac:spMkLst>
            <pc:docMk/>
            <pc:sldMk cId="0" sldId="370"/>
            <ac:spMk id="37891" creationId="{00000000-0000-0000-0000-000000000000}"/>
          </ac:spMkLst>
        </pc:spChg>
      </pc:sldChg>
      <pc:sldChg chg="addSp delSp modSp mod modAnim">
        <pc:chgData name="伊藤　孝夫" userId="7223191e-6c99-4ba4-b4dc-210160b35a3d" providerId="ADAL" clId="{416569F2-2315-4488-AE57-8C77DA480CFF}" dt="2023-08-24T09:34:09.116" v="1409" actId="20577"/>
        <pc:sldMkLst>
          <pc:docMk/>
          <pc:sldMk cId="0" sldId="371"/>
        </pc:sldMkLst>
        <pc:spChg chg="add mod">
          <ac:chgData name="伊藤　孝夫" userId="7223191e-6c99-4ba4-b4dc-210160b35a3d" providerId="ADAL" clId="{416569F2-2315-4488-AE57-8C77DA480CFF}" dt="2023-08-24T09:22:02.719" v="1114" actId="20577"/>
          <ac:spMkLst>
            <pc:docMk/>
            <pc:sldMk cId="0" sldId="371"/>
            <ac:spMk id="2" creationId="{3141E703-154E-7332-9BB2-09EB81CA2E4E}"/>
          </ac:spMkLst>
        </pc:spChg>
        <pc:spChg chg="add mod">
          <ac:chgData name="伊藤　孝夫" userId="7223191e-6c99-4ba4-b4dc-210160b35a3d" providerId="ADAL" clId="{416569F2-2315-4488-AE57-8C77DA480CFF}" dt="2023-08-24T09:26:22.162" v="1223" actId="20577"/>
          <ac:spMkLst>
            <pc:docMk/>
            <pc:sldMk cId="0" sldId="371"/>
            <ac:spMk id="3" creationId="{802BBF4D-A7B8-72A3-6687-07867A535E80}"/>
          </ac:spMkLst>
        </pc:spChg>
        <pc:spChg chg="mod">
          <ac:chgData name="伊藤　孝夫" userId="7223191e-6c99-4ba4-b4dc-210160b35a3d" providerId="ADAL" clId="{416569F2-2315-4488-AE57-8C77DA480CFF}" dt="2023-08-24T09:34:09.116" v="1409" actId="20577"/>
          <ac:spMkLst>
            <pc:docMk/>
            <pc:sldMk cId="0" sldId="371"/>
            <ac:spMk id="6" creationId="{00000000-0000-0000-0000-000000000000}"/>
          </ac:spMkLst>
        </pc:spChg>
        <pc:spChg chg="del">
          <ac:chgData name="伊藤　孝夫" userId="7223191e-6c99-4ba4-b4dc-210160b35a3d" providerId="ADAL" clId="{416569F2-2315-4488-AE57-8C77DA480CFF}" dt="2023-08-24T09:18:47.656" v="1030" actId="21"/>
          <ac:spMkLst>
            <pc:docMk/>
            <pc:sldMk cId="0" sldId="371"/>
            <ac:spMk id="8" creationId="{00000000-0000-0000-0000-000000000000}"/>
          </ac:spMkLst>
        </pc:spChg>
        <pc:spChg chg="mod">
          <ac:chgData name="伊藤　孝夫" userId="7223191e-6c99-4ba4-b4dc-210160b35a3d" providerId="ADAL" clId="{416569F2-2315-4488-AE57-8C77DA480CFF}" dt="2023-08-24T09:18:42.782" v="1029" actId="2711"/>
          <ac:spMkLst>
            <pc:docMk/>
            <pc:sldMk cId="0" sldId="371"/>
            <ac:spMk id="38915" creationId="{00000000-0000-0000-0000-000000000000}"/>
          </ac:spMkLst>
        </pc:spChg>
      </pc:sldChg>
      <pc:sldChg chg="addSp delSp modSp mod modAnim">
        <pc:chgData name="伊藤　孝夫" userId="7223191e-6c99-4ba4-b4dc-210160b35a3d" providerId="ADAL" clId="{416569F2-2315-4488-AE57-8C77DA480CFF}" dt="2023-08-24T09:34:04.960" v="1408" actId="20577"/>
        <pc:sldMkLst>
          <pc:docMk/>
          <pc:sldMk cId="0" sldId="372"/>
        </pc:sldMkLst>
        <pc:spChg chg="add mod">
          <ac:chgData name="伊藤　孝夫" userId="7223191e-6c99-4ba4-b4dc-210160b35a3d" providerId="ADAL" clId="{416569F2-2315-4488-AE57-8C77DA480CFF}" dt="2023-08-24T09:25:13.286" v="1179" actId="6549"/>
          <ac:spMkLst>
            <pc:docMk/>
            <pc:sldMk cId="0" sldId="372"/>
            <ac:spMk id="2" creationId="{9DE51AFB-4DA9-37DD-573E-03BAAFD9839A}"/>
          </ac:spMkLst>
        </pc:spChg>
        <pc:spChg chg="add mod">
          <ac:chgData name="伊藤　孝夫" userId="7223191e-6c99-4ba4-b4dc-210160b35a3d" providerId="ADAL" clId="{416569F2-2315-4488-AE57-8C77DA480CFF}" dt="2023-08-24T09:26:30.992" v="1228" actId="20577"/>
          <ac:spMkLst>
            <pc:docMk/>
            <pc:sldMk cId="0" sldId="372"/>
            <ac:spMk id="3" creationId="{71095525-573F-C967-5AB4-9E6E97635BE0}"/>
          </ac:spMkLst>
        </pc:spChg>
        <pc:spChg chg="mod">
          <ac:chgData name="伊藤　孝夫" userId="7223191e-6c99-4ba4-b4dc-210160b35a3d" providerId="ADAL" clId="{416569F2-2315-4488-AE57-8C77DA480CFF}" dt="2023-08-24T09:34:04.960" v="1408" actId="20577"/>
          <ac:spMkLst>
            <pc:docMk/>
            <pc:sldMk cId="0" sldId="372"/>
            <ac:spMk id="6" creationId="{00000000-0000-0000-0000-000000000000}"/>
          </ac:spMkLst>
        </pc:spChg>
        <pc:spChg chg="del">
          <ac:chgData name="伊藤　孝夫" userId="7223191e-6c99-4ba4-b4dc-210160b35a3d" providerId="ADAL" clId="{416569F2-2315-4488-AE57-8C77DA480CFF}" dt="2023-08-24T09:22:47.388" v="1120" actId="21"/>
          <ac:spMkLst>
            <pc:docMk/>
            <pc:sldMk cId="0" sldId="372"/>
            <ac:spMk id="8" creationId="{00000000-0000-0000-0000-000000000000}"/>
          </ac:spMkLst>
        </pc:spChg>
        <pc:spChg chg="mod">
          <ac:chgData name="伊藤　孝夫" userId="7223191e-6c99-4ba4-b4dc-210160b35a3d" providerId="ADAL" clId="{416569F2-2315-4488-AE57-8C77DA480CFF}" dt="2023-08-24T09:22:56.252" v="1122" actId="255"/>
          <ac:spMkLst>
            <pc:docMk/>
            <pc:sldMk cId="0" sldId="372"/>
            <ac:spMk id="39939" creationId="{00000000-0000-0000-0000-000000000000}"/>
          </ac:spMkLst>
        </pc:spChg>
      </pc:sldChg>
      <pc:sldChg chg="addSp delSp modSp mod modAnim">
        <pc:chgData name="伊藤　孝夫" userId="7223191e-6c99-4ba4-b4dc-210160b35a3d" providerId="ADAL" clId="{416569F2-2315-4488-AE57-8C77DA480CFF}" dt="2023-08-24T09:34:40.069" v="1419" actId="14100"/>
        <pc:sldMkLst>
          <pc:docMk/>
          <pc:sldMk cId="0" sldId="373"/>
        </pc:sldMkLst>
        <pc:spChg chg="add mod">
          <ac:chgData name="伊藤　孝夫" userId="7223191e-6c99-4ba4-b4dc-210160b35a3d" providerId="ADAL" clId="{416569F2-2315-4488-AE57-8C77DA480CFF}" dt="2023-08-24T09:28:42.342" v="1298" actId="6549"/>
          <ac:spMkLst>
            <pc:docMk/>
            <pc:sldMk cId="0" sldId="373"/>
            <ac:spMk id="2" creationId="{C5342CE2-2BB8-76E8-5A77-BBE415AD9A87}"/>
          </ac:spMkLst>
        </pc:spChg>
        <pc:spChg chg="add mod">
          <ac:chgData name="伊藤　孝夫" userId="7223191e-6c99-4ba4-b4dc-210160b35a3d" providerId="ADAL" clId="{416569F2-2315-4488-AE57-8C77DA480CFF}" dt="2023-08-24T09:29:12.844" v="1341" actId="6549"/>
          <ac:spMkLst>
            <pc:docMk/>
            <pc:sldMk cId="0" sldId="373"/>
            <ac:spMk id="3" creationId="{94E1F433-126C-0943-9D64-3F1BA5D0E495}"/>
          </ac:spMkLst>
        </pc:spChg>
        <pc:spChg chg="mod">
          <ac:chgData name="伊藤　孝夫" userId="7223191e-6c99-4ba4-b4dc-210160b35a3d" providerId="ADAL" clId="{416569F2-2315-4488-AE57-8C77DA480CFF}" dt="2023-08-24T09:34:40.069" v="1419" actId="14100"/>
          <ac:spMkLst>
            <pc:docMk/>
            <pc:sldMk cId="0" sldId="373"/>
            <ac:spMk id="6" creationId="{00000000-0000-0000-0000-000000000000}"/>
          </ac:spMkLst>
        </pc:spChg>
        <pc:spChg chg="del">
          <ac:chgData name="伊藤　孝夫" userId="7223191e-6c99-4ba4-b4dc-210160b35a3d" providerId="ADAL" clId="{416569F2-2315-4488-AE57-8C77DA480CFF}" dt="2023-08-24T09:27:08.484" v="1234" actId="21"/>
          <ac:spMkLst>
            <pc:docMk/>
            <pc:sldMk cId="0" sldId="373"/>
            <ac:spMk id="8" creationId="{00000000-0000-0000-0000-000000000000}"/>
          </ac:spMkLst>
        </pc:spChg>
        <pc:spChg chg="mod">
          <ac:chgData name="伊藤　孝夫" userId="7223191e-6c99-4ba4-b4dc-210160b35a3d" providerId="ADAL" clId="{416569F2-2315-4488-AE57-8C77DA480CFF}" dt="2023-08-24T09:27:18.771" v="1236" actId="255"/>
          <ac:spMkLst>
            <pc:docMk/>
            <pc:sldMk cId="0" sldId="373"/>
            <ac:spMk id="40963" creationId="{00000000-0000-0000-0000-000000000000}"/>
          </ac:spMkLst>
        </pc:spChg>
      </pc:sldChg>
      <pc:sldChg chg="modSp">
        <pc:chgData name="伊藤　孝夫" userId="7223191e-6c99-4ba4-b4dc-210160b35a3d" providerId="ADAL" clId="{416569F2-2315-4488-AE57-8C77DA480CFF}" dt="2023-08-24T09:35:42.461" v="1451" actId="1037"/>
        <pc:sldMkLst>
          <pc:docMk/>
          <pc:sldMk cId="0" sldId="374"/>
        </pc:sldMkLst>
        <pc:spChg chg="mod">
          <ac:chgData name="伊藤　孝夫" userId="7223191e-6c99-4ba4-b4dc-210160b35a3d" providerId="ADAL" clId="{416569F2-2315-4488-AE57-8C77DA480CFF}" dt="2023-08-24T09:35:13.329" v="1442" actId="6549"/>
          <ac:spMkLst>
            <pc:docMk/>
            <pc:sldMk cId="0" sldId="374"/>
            <ac:spMk id="2" creationId="{00000000-0000-0000-0000-000000000000}"/>
          </ac:spMkLst>
        </pc:spChg>
        <pc:spChg chg="mod">
          <ac:chgData name="伊藤　孝夫" userId="7223191e-6c99-4ba4-b4dc-210160b35a3d" providerId="ADAL" clId="{416569F2-2315-4488-AE57-8C77DA480CFF}" dt="2023-08-24T09:35:08.667" v="1436" actId="6549"/>
          <ac:spMkLst>
            <pc:docMk/>
            <pc:sldMk cId="0" sldId="374"/>
            <ac:spMk id="5" creationId="{00000000-0000-0000-0000-000000000000}"/>
          </ac:spMkLst>
        </pc:spChg>
        <pc:spChg chg="mod">
          <ac:chgData name="伊藤　孝夫" userId="7223191e-6c99-4ba4-b4dc-210160b35a3d" providerId="ADAL" clId="{416569F2-2315-4488-AE57-8C77DA480CFF}" dt="2023-08-24T09:35:42.461" v="1451" actId="1037"/>
          <ac:spMkLst>
            <pc:docMk/>
            <pc:sldMk cId="0" sldId="374"/>
            <ac:spMk id="6" creationId="{00000000-0000-0000-0000-000000000000}"/>
          </ac:spMkLst>
        </pc:spChg>
        <pc:spChg chg="mod">
          <ac:chgData name="伊藤　孝夫" userId="7223191e-6c99-4ba4-b4dc-210160b35a3d" providerId="ADAL" clId="{416569F2-2315-4488-AE57-8C77DA480CFF}" dt="2023-08-24T09:35:17.517" v="1448" actId="6549"/>
          <ac:spMkLst>
            <pc:docMk/>
            <pc:sldMk cId="0" sldId="374"/>
            <ac:spMk id="7" creationId="{00000000-0000-0000-0000-000000000000}"/>
          </ac:spMkLst>
        </pc:spChg>
      </pc:sldChg>
      <pc:sldChg chg="addSp modSp mod modAnim">
        <pc:chgData name="伊藤　孝夫" userId="7223191e-6c99-4ba4-b4dc-210160b35a3d" providerId="ADAL" clId="{416569F2-2315-4488-AE57-8C77DA480CFF}" dt="2023-08-24T09:37:24.126" v="1526" actId="6549"/>
        <pc:sldMkLst>
          <pc:docMk/>
          <pc:sldMk cId="0" sldId="377"/>
        </pc:sldMkLst>
        <pc:spChg chg="add mod">
          <ac:chgData name="伊藤　孝夫" userId="7223191e-6c99-4ba4-b4dc-210160b35a3d" providerId="ADAL" clId="{416569F2-2315-4488-AE57-8C77DA480CFF}" dt="2023-08-24T09:31:18.617" v="1368" actId="6549"/>
          <ac:spMkLst>
            <pc:docMk/>
            <pc:sldMk cId="0" sldId="377"/>
            <ac:spMk id="2" creationId="{BA6BEA09-1413-C1E7-288D-6A1E5210DEC8}"/>
          </ac:spMkLst>
        </pc:spChg>
        <pc:spChg chg="add mod">
          <ac:chgData name="伊藤　孝夫" userId="7223191e-6c99-4ba4-b4dc-210160b35a3d" providerId="ADAL" clId="{416569F2-2315-4488-AE57-8C77DA480CFF}" dt="2023-08-24T09:37:24.126" v="1526" actId="6549"/>
          <ac:spMkLst>
            <pc:docMk/>
            <pc:sldMk cId="0" sldId="377"/>
            <ac:spMk id="3" creationId="{5E2464BF-9865-1A76-9DE0-17E93F6ACFA0}"/>
          </ac:spMkLst>
        </pc:spChg>
        <pc:spChg chg="add mod">
          <ac:chgData name="伊藤　孝夫" userId="7223191e-6c99-4ba4-b4dc-210160b35a3d" providerId="ADAL" clId="{416569F2-2315-4488-AE57-8C77DA480CFF}" dt="2023-08-24T09:32:14.403" v="1378" actId="6549"/>
          <ac:spMkLst>
            <pc:docMk/>
            <pc:sldMk cId="0" sldId="377"/>
            <ac:spMk id="4" creationId="{4158DC06-677E-344E-F395-5E496CE0D99F}"/>
          </ac:spMkLst>
        </pc:spChg>
        <pc:spChg chg="mod">
          <ac:chgData name="伊藤　孝夫" userId="7223191e-6c99-4ba4-b4dc-210160b35a3d" providerId="ADAL" clId="{416569F2-2315-4488-AE57-8C77DA480CFF}" dt="2023-08-24T09:30:04.264" v="1346" actId="2711"/>
          <ac:spMkLst>
            <pc:docMk/>
            <pc:sldMk cId="0" sldId="377"/>
            <ac:spMk id="186371" creationId="{00000000-0000-0000-0000-000000000000}"/>
          </ac:spMkLst>
        </pc:spChg>
      </pc:sldChg>
      <pc:sldChg chg="modSp">
        <pc:chgData name="伊藤　孝夫" userId="7223191e-6c99-4ba4-b4dc-210160b35a3d" providerId="ADAL" clId="{416569F2-2315-4488-AE57-8C77DA480CFF}" dt="2023-08-24T09:38:00.039" v="1544" actId="6549"/>
        <pc:sldMkLst>
          <pc:docMk/>
          <pc:sldMk cId="0" sldId="378"/>
        </pc:sldMkLst>
        <pc:spChg chg="mod">
          <ac:chgData name="伊藤　孝夫" userId="7223191e-6c99-4ba4-b4dc-210160b35a3d" providerId="ADAL" clId="{416569F2-2315-4488-AE57-8C77DA480CFF}" dt="2023-08-24T09:38:00.039" v="1544" actId="6549"/>
          <ac:spMkLst>
            <pc:docMk/>
            <pc:sldMk cId="0" sldId="378"/>
            <ac:spMk id="2" creationId="{00000000-0000-0000-0000-000000000000}"/>
          </ac:spMkLst>
        </pc:spChg>
        <pc:spChg chg="mod">
          <ac:chgData name="伊藤　孝夫" userId="7223191e-6c99-4ba4-b4dc-210160b35a3d" providerId="ADAL" clId="{416569F2-2315-4488-AE57-8C77DA480CFF}" dt="2023-08-24T09:37:55.126" v="1538" actId="6549"/>
          <ac:spMkLst>
            <pc:docMk/>
            <pc:sldMk cId="0" sldId="378"/>
            <ac:spMk id="5" creationId="{00000000-0000-0000-0000-000000000000}"/>
          </ac:spMkLst>
        </pc:spChg>
        <pc:spChg chg="mod">
          <ac:chgData name="伊藤　孝夫" userId="7223191e-6c99-4ba4-b4dc-210160b35a3d" providerId="ADAL" clId="{416569F2-2315-4488-AE57-8C77DA480CFF}" dt="2023-08-24T09:37:50.080" v="1532" actId="6549"/>
          <ac:spMkLst>
            <pc:docMk/>
            <pc:sldMk cId="0" sldId="378"/>
            <ac:spMk id="6" creationId="{00000000-0000-0000-0000-000000000000}"/>
          </ac:spMkLst>
        </pc:spChg>
      </pc:sldChg>
      <pc:sldChg chg="modSp mod">
        <pc:chgData name="伊藤　孝夫" userId="7223191e-6c99-4ba4-b4dc-210160b35a3d" providerId="ADAL" clId="{416569F2-2315-4488-AE57-8C77DA480CFF}" dt="2023-08-24T09:38:26.793" v="1546" actId="6549"/>
        <pc:sldMkLst>
          <pc:docMk/>
          <pc:sldMk cId="0" sldId="379"/>
        </pc:sldMkLst>
        <pc:spChg chg="mod">
          <ac:chgData name="伊藤　孝夫" userId="7223191e-6c99-4ba4-b4dc-210160b35a3d" providerId="ADAL" clId="{416569F2-2315-4488-AE57-8C77DA480CFF}" dt="2023-08-24T09:38:26.793" v="1546" actId="6549"/>
          <ac:spMkLst>
            <pc:docMk/>
            <pc:sldMk cId="0" sldId="379"/>
            <ac:spMk id="5" creationId="{00000000-0000-0000-0000-000000000000}"/>
          </ac:spMkLst>
        </pc:spChg>
      </pc:sldChg>
      <pc:sldChg chg="addSp modSp mod">
        <pc:chgData name="伊藤　孝夫" userId="7223191e-6c99-4ba4-b4dc-210160b35a3d" providerId="ADAL" clId="{416569F2-2315-4488-AE57-8C77DA480CFF}" dt="2023-08-24T09:32:51.598" v="1385" actId="6549"/>
        <pc:sldMkLst>
          <pc:docMk/>
          <pc:sldMk cId="0" sldId="381"/>
        </pc:sldMkLst>
        <pc:spChg chg="add mod">
          <ac:chgData name="伊藤　孝夫" userId="7223191e-6c99-4ba4-b4dc-210160b35a3d" providerId="ADAL" clId="{416569F2-2315-4488-AE57-8C77DA480CFF}" dt="2023-08-24T09:14:48.335" v="899" actId="6549"/>
          <ac:spMkLst>
            <pc:docMk/>
            <pc:sldMk cId="0" sldId="381"/>
            <ac:spMk id="2" creationId="{CC99BAC3-4601-E80C-F174-4172E5EB5D13}"/>
          </ac:spMkLst>
        </pc:spChg>
        <pc:spChg chg="add mod">
          <ac:chgData name="伊藤　孝夫" userId="7223191e-6c99-4ba4-b4dc-210160b35a3d" providerId="ADAL" clId="{416569F2-2315-4488-AE57-8C77DA480CFF}" dt="2023-08-24T09:32:51.598" v="1385" actId="6549"/>
          <ac:spMkLst>
            <pc:docMk/>
            <pc:sldMk cId="0" sldId="381"/>
            <ac:spMk id="4" creationId="{393E21B5-836C-F77E-A508-91FCB632193B}"/>
          </ac:spMkLst>
        </pc:spChg>
        <pc:spChg chg="mod">
          <ac:chgData name="伊藤　孝夫" userId="7223191e-6c99-4ba4-b4dc-210160b35a3d" providerId="ADAL" clId="{416569F2-2315-4488-AE57-8C77DA480CFF}" dt="2023-08-24T09:13:01.145" v="880" actId="14100"/>
          <ac:spMkLst>
            <pc:docMk/>
            <pc:sldMk cId="0" sldId="381"/>
            <ac:spMk id="36867" creationId="{00000000-0000-0000-0000-000000000000}"/>
          </ac:spMkLst>
        </pc:spChg>
      </pc:sldChg>
      <pc:sldChg chg="mod modShow">
        <pc:chgData name="伊藤　孝夫" userId="7223191e-6c99-4ba4-b4dc-210160b35a3d" providerId="ADAL" clId="{416569F2-2315-4488-AE57-8C77DA480CFF}" dt="2023-08-24T07:54:10.757" v="0" actId="729"/>
        <pc:sldMkLst>
          <pc:docMk/>
          <pc:sldMk cId="2934623251" sldId="422"/>
        </pc:sldMkLst>
      </pc:sldChg>
      <pc:sldChg chg="del">
        <pc:chgData name="伊藤　孝夫" userId="7223191e-6c99-4ba4-b4dc-210160b35a3d" providerId="ADAL" clId="{416569F2-2315-4488-AE57-8C77DA480CFF}" dt="2023-08-24T08:19:02.654" v="10" actId="2696"/>
        <pc:sldMkLst>
          <pc:docMk/>
          <pc:sldMk cId="0" sldId="468"/>
        </pc:sldMkLst>
      </pc:sldChg>
      <pc:sldChg chg="modSp add del mod">
        <pc:chgData name="伊藤　孝夫" userId="7223191e-6c99-4ba4-b4dc-210160b35a3d" providerId="ADAL" clId="{416569F2-2315-4488-AE57-8C77DA480CFF}" dt="2023-08-24T08:49:15.937" v="448" actId="2696"/>
        <pc:sldMkLst>
          <pc:docMk/>
          <pc:sldMk cId="544367108" sldId="512"/>
        </pc:sldMkLst>
        <pc:spChg chg="mod">
          <ac:chgData name="伊藤　孝夫" userId="7223191e-6c99-4ba4-b4dc-210160b35a3d" providerId="ADAL" clId="{416569F2-2315-4488-AE57-8C77DA480CFF}" dt="2023-08-24T08:43:50.536" v="335" actId="6549"/>
          <ac:spMkLst>
            <pc:docMk/>
            <pc:sldMk cId="544367108" sldId="512"/>
            <ac:spMk id="32770" creationId="{00000000-0000-0000-0000-000000000000}"/>
          </ac:spMkLst>
        </pc:spChg>
      </pc:sldChg>
      <pc:sldChg chg="add del">
        <pc:chgData name="伊藤　孝夫" userId="7223191e-6c99-4ba4-b4dc-210160b35a3d" providerId="ADAL" clId="{416569F2-2315-4488-AE57-8C77DA480CFF}" dt="2023-08-24T08:18:08.507" v="6" actId="2890"/>
        <pc:sldMkLst>
          <pc:docMk/>
          <pc:sldMk cId="3621665600" sldId="512"/>
        </pc:sldMkLst>
      </pc:sldChg>
      <pc:sldChg chg="add del">
        <pc:chgData name="伊藤　孝夫" userId="7223191e-6c99-4ba4-b4dc-210160b35a3d" providerId="ADAL" clId="{416569F2-2315-4488-AE57-8C77DA480CFF}" dt="2023-08-24T08:17:42.735" v="2" actId="2890"/>
        <pc:sldMkLst>
          <pc:docMk/>
          <pc:sldMk cId="4228501215" sldId="512"/>
        </pc:sldMkLst>
      </pc:sldChg>
      <pc:sldChg chg="addSp modSp add mod">
        <pc:chgData name="伊藤　孝夫" userId="7223191e-6c99-4ba4-b4dc-210160b35a3d" providerId="ADAL" clId="{416569F2-2315-4488-AE57-8C77DA480CFF}" dt="2023-08-24T08:36:06.265" v="306" actId="14100"/>
        <pc:sldMkLst>
          <pc:docMk/>
          <pc:sldMk cId="1431986174" sldId="513"/>
        </pc:sldMkLst>
        <pc:spChg chg="add mod">
          <ac:chgData name="伊藤　孝夫" userId="7223191e-6c99-4ba4-b4dc-210160b35a3d" providerId="ADAL" clId="{416569F2-2315-4488-AE57-8C77DA480CFF}" dt="2023-08-24T08:36:06.265" v="306" actId="14100"/>
          <ac:spMkLst>
            <pc:docMk/>
            <pc:sldMk cId="1431986174" sldId="513"/>
            <ac:spMk id="2" creationId="{A9293B04-84E4-3E34-9166-AD806C699858}"/>
          </ac:spMkLst>
        </pc:spChg>
        <pc:spChg chg="mod">
          <ac:chgData name="伊藤　孝夫" userId="7223191e-6c99-4ba4-b4dc-210160b35a3d" providerId="ADAL" clId="{416569F2-2315-4488-AE57-8C77DA480CFF}" dt="2023-08-24T08:35:03.874" v="296" actId="692"/>
          <ac:spMkLst>
            <pc:docMk/>
            <pc:sldMk cId="1431986174" sldId="513"/>
            <ac:spMk id="31747" creationId="{00000000-0000-0000-0000-000000000000}"/>
          </ac:spMkLst>
        </pc:spChg>
      </pc:sldChg>
      <pc:sldChg chg="addSp delSp modSp add mod">
        <pc:chgData name="伊藤　孝夫" userId="7223191e-6c99-4ba4-b4dc-210160b35a3d" providerId="ADAL" clId="{416569F2-2315-4488-AE57-8C77DA480CFF}" dt="2023-08-24T08:59:03.242" v="617" actId="255"/>
        <pc:sldMkLst>
          <pc:docMk/>
          <pc:sldMk cId="1911367489" sldId="514"/>
        </pc:sldMkLst>
        <pc:spChg chg="add del mod">
          <ac:chgData name="伊藤　孝夫" userId="7223191e-6c99-4ba4-b4dc-210160b35a3d" providerId="ADAL" clId="{416569F2-2315-4488-AE57-8C77DA480CFF}" dt="2023-08-24T08:39:10.288" v="309" actId="21"/>
          <ac:spMkLst>
            <pc:docMk/>
            <pc:sldMk cId="1911367489" sldId="514"/>
            <ac:spMk id="2" creationId="{5AE87B98-E651-CE01-60E6-DB0D818CD35D}"/>
          </ac:spMkLst>
        </pc:spChg>
        <pc:spChg chg="mod">
          <ac:chgData name="伊藤　孝夫" userId="7223191e-6c99-4ba4-b4dc-210160b35a3d" providerId="ADAL" clId="{416569F2-2315-4488-AE57-8C77DA480CFF}" dt="2023-08-24T08:39:56.335" v="316" actId="2711"/>
          <ac:spMkLst>
            <pc:docMk/>
            <pc:sldMk cId="1911367489" sldId="514"/>
            <ac:spMk id="31746" creationId="{00000000-0000-0000-0000-000000000000}"/>
          </ac:spMkLst>
        </pc:spChg>
        <pc:spChg chg="del mod">
          <ac:chgData name="伊藤　孝夫" userId="7223191e-6c99-4ba4-b4dc-210160b35a3d" providerId="ADAL" clId="{416569F2-2315-4488-AE57-8C77DA480CFF}" dt="2023-08-24T08:39:06.425" v="308" actId="21"/>
          <ac:spMkLst>
            <pc:docMk/>
            <pc:sldMk cId="1911367489" sldId="514"/>
            <ac:spMk id="31747" creationId="{00000000-0000-0000-0000-000000000000}"/>
          </ac:spMkLst>
        </pc:spChg>
        <pc:graphicFrameChg chg="add mod modGraphic">
          <ac:chgData name="伊藤　孝夫" userId="7223191e-6c99-4ba4-b4dc-210160b35a3d" providerId="ADAL" clId="{416569F2-2315-4488-AE57-8C77DA480CFF}" dt="2023-08-24T08:59:03.242" v="617" actId="255"/>
          <ac:graphicFrameMkLst>
            <pc:docMk/>
            <pc:sldMk cId="1911367489" sldId="514"/>
            <ac:graphicFrameMk id="3" creationId="{BEB1E031-B0CD-9193-9E6A-D5A24E33B330}"/>
          </ac:graphicFrameMkLst>
        </pc:graphicFrameChg>
      </pc:sldChg>
      <pc:sldChg chg="add del">
        <pc:chgData name="伊藤　孝夫" userId="7223191e-6c99-4ba4-b4dc-210160b35a3d" providerId="ADAL" clId="{416569F2-2315-4488-AE57-8C77DA480CFF}" dt="2023-08-24T08:40:02.786" v="317" actId="2696"/>
        <pc:sldMkLst>
          <pc:docMk/>
          <pc:sldMk cId="882261" sldId="515"/>
        </pc:sldMkLst>
      </pc:sldChg>
      <pc:sldChg chg="addSp delSp modSp add mod">
        <pc:chgData name="伊藤　孝夫" userId="7223191e-6c99-4ba4-b4dc-210160b35a3d" providerId="ADAL" clId="{416569F2-2315-4488-AE57-8C77DA480CFF}" dt="2023-08-24T09:03:39.499" v="724" actId="1076"/>
        <pc:sldMkLst>
          <pc:docMk/>
          <pc:sldMk cId="2238733832" sldId="515"/>
        </pc:sldMkLst>
        <pc:spChg chg="del">
          <ac:chgData name="伊藤　孝夫" userId="7223191e-6c99-4ba4-b4dc-210160b35a3d" providerId="ADAL" clId="{416569F2-2315-4488-AE57-8C77DA480CFF}" dt="2023-08-24T08:46:06.277" v="343" actId="21"/>
          <ac:spMkLst>
            <pc:docMk/>
            <pc:sldMk cId="2238733832" sldId="515"/>
            <ac:spMk id="2" creationId="{B05428D6-9755-0796-B6DF-171F02D686CF}"/>
          </ac:spMkLst>
        </pc:spChg>
        <pc:spChg chg="add mod">
          <ac:chgData name="伊藤　孝夫" userId="7223191e-6c99-4ba4-b4dc-210160b35a3d" providerId="ADAL" clId="{416569F2-2315-4488-AE57-8C77DA480CFF}" dt="2023-08-24T09:03:39.499" v="724" actId="1076"/>
          <ac:spMkLst>
            <pc:docMk/>
            <pc:sldMk cId="2238733832" sldId="515"/>
            <ac:spMk id="4" creationId="{10A8F0D2-5B4F-EB71-DF03-D6A1014FE355}"/>
          </ac:spMkLst>
        </pc:spChg>
        <pc:graphicFrameChg chg="add mod modGraphic">
          <ac:chgData name="伊藤　孝夫" userId="7223191e-6c99-4ba4-b4dc-210160b35a3d" providerId="ADAL" clId="{416569F2-2315-4488-AE57-8C77DA480CFF}" dt="2023-08-24T08:57:49.189" v="614" actId="255"/>
          <ac:graphicFrameMkLst>
            <pc:docMk/>
            <pc:sldMk cId="2238733832" sldId="515"/>
            <ac:graphicFrameMk id="3" creationId="{357924C0-BA27-334D-44FF-D54B425B57E3}"/>
          </ac:graphicFrameMkLst>
        </pc:graphicFrameChg>
      </pc:sldChg>
      <pc:sldChg chg="add mod modShow">
        <pc:chgData name="伊藤　孝夫" userId="7223191e-6c99-4ba4-b4dc-210160b35a3d" providerId="ADAL" clId="{416569F2-2315-4488-AE57-8C77DA480CFF}" dt="2023-08-24T09:03:55.894" v="731" actId="729"/>
        <pc:sldMkLst>
          <pc:docMk/>
          <pc:sldMk cId="1966888849" sldId="516"/>
        </pc:sldMkLst>
      </pc:sldChg>
      <pc:sldChg chg="add del mod ord modShow">
        <pc:chgData name="伊藤　孝夫" userId="7223191e-6c99-4ba4-b4dc-210160b35a3d" providerId="ADAL" clId="{416569F2-2315-4488-AE57-8C77DA480CFF}" dt="2023-08-24T09:07:25.615" v="771" actId="2696"/>
        <pc:sldMkLst>
          <pc:docMk/>
          <pc:sldMk cId="1075467589" sldId="517"/>
        </pc:sldMkLst>
      </pc:sldChg>
      <pc:sldChg chg="add mod modShow">
        <pc:chgData name="伊藤　孝夫" userId="7223191e-6c99-4ba4-b4dc-210160b35a3d" providerId="ADAL" clId="{416569F2-2315-4488-AE57-8C77DA480CFF}" dt="2023-08-24T09:07:10.069" v="768" actId="729"/>
        <pc:sldMkLst>
          <pc:docMk/>
          <pc:sldMk cId="3926717079" sldId="518"/>
        </pc:sldMkLst>
      </pc:sldChg>
      <pc:sldChg chg="add del ord">
        <pc:chgData name="伊藤　孝夫" userId="7223191e-6c99-4ba4-b4dc-210160b35a3d" providerId="ADAL" clId="{416569F2-2315-4488-AE57-8C77DA480CFF}" dt="2023-08-24T09:15:26.649" v="905" actId="2696"/>
        <pc:sldMkLst>
          <pc:docMk/>
          <pc:sldMk cId="2111957483" sldId="519"/>
        </pc:sldMkLst>
      </pc:sldChg>
      <pc:sldChg chg="add mod modShow">
        <pc:chgData name="伊藤　孝夫" userId="7223191e-6c99-4ba4-b4dc-210160b35a3d" providerId="ADAL" clId="{416569F2-2315-4488-AE57-8C77DA480CFF}" dt="2023-08-24T09:12:05.220" v="871" actId="729"/>
        <pc:sldMkLst>
          <pc:docMk/>
          <pc:sldMk cId="1011416033" sldId="520"/>
        </pc:sldMkLst>
      </pc:sldChg>
      <pc:sldChg chg="add mod modShow">
        <pc:chgData name="伊藤　孝夫" userId="7223191e-6c99-4ba4-b4dc-210160b35a3d" providerId="ADAL" clId="{416569F2-2315-4488-AE57-8C77DA480CFF}" dt="2023-08-24T09:12:18.499" v="875" actId="729"/>
        <pc:sldMkLst>
          <pc:docMk/>
          <pc:sldMk cId="1250068141" sldId="521"/>
        </pc:sldMkLst>
      </pc:sldChg>
      <pc:sldChg chg="addSp delSp modSp add mod modAnim">
        <pc:chgData name="伊藤　孝夫" userId="7223191e-6c99-4ba4-b4dc-210160b35a3d" providerId="ADAL" clId="{416569F2-2315-4488-AE57-8C77DA480CFF}" dt="2023-08-24T09:34:18.752" v="1412" actId="14100"/>
        <pc:sldMkLst>
          <pc:docMk/>
          <pc:sldMk cId="1762930440" sldId="522"/>
        </pc:sldMkLst>
        <pc:spChg chg="add mod">
          <ac:chgData name="伊藤　孝夫" userId="7223191e-6c99-4ba4-b4dc-210160b35a3d" providerId="ADAL" clId="{416569F2-2315-4488-AE57-8C77DA480CFF}" dt="2023-08-24T09:26:08.496" v="1218" actId="20577"/>
          <ac:spMkLst>
            <pc:docMk/>
            <pc:sldMk cId="1762930440" sldId="522"/>
            <ac:spMk id="2" creationId="{32E91AE2-5235-F4FF-76FA-F2BBEF56B596}"/>
          </ac:spMkLst>
        </pc:spChg>
        <pc:spChg chg="mod">
          <ac:chgData name="伊藤　孝夫" userId="7223191e-6c99-4ba4-b4dc-210160b35a3d" providerId="ADAL" clId="{416569F2-2315-4488-AE57-8C77DA480CFF}" dt="2023-08-24T09:34:18.752" v="1412" actId="14100"/>
          <ac:spMkLst>
            <pc:docMk/>
            <pc:sldMk cId="1762930440" sldId="522"/>
            <ac:spMk id="6" creationId="{00000000-0000-0000-0000-000000000000}"/>
          </ac:spMkLst>
        </pc:spChg>
        <pc:spChg chg="del">
          <ac:chgData name="伊藤　孝夫" userId="7223191e-6c99-4ba4-b4dc-210160b35a3d" providerId="ADAL" clId="{416569F2-2315-4488-AE57-8C77DA480CFF}" dt="2023-08-24T09:15:59.227" v="907" actId="21"/>
          <ac:spMkLst>
            <pc:docMk/>
            <pc:sldMk cId="1762930440" sldId="522"/>
            <ac:spMk id="7" creationId="{00000000-0000-0000-0000-000000000000}"/>
          </ac:spMkLst>
        </pc:spChg>
        <pc:spChg chg="mod">
          <ac:chgData name="伊藤　孝夫" userId="7223191e-6c99-4ba4-b4dc-210160b35a3d" providerId="ADAL" clId="{416569F2-2315-4488-AE57-8C77DA480CFF}" dt="2023-08-24T09:19:11.313" v="1033" actId="255"/>
          <ac:spMkLst>
            <pc:docMk/>
            <pc:sldMk cId="1762930440" sldId="522"/>
            <ac:spMk id="37891" creationId="{00000000-0000-0000-0000-000000000000}"/>
          </ac:spMkLst>
        </pc:spChg>
      </pc:sldChg>
      <pc:sldChg chg="add mod modShow">
        <pc:chgData name="伊藤　孝夫" userId="7223191e-6c99-4ba4-b4dc-210160b35a3d" providerId="ADAL" clId="{416569F2-2315-4488-AE57-8C77DA480CFF}" dt="2023-08-24T09:18:05.195" v="1026" actId="729"/>
        <pc:sldMkLst>
          <pc:docMk/>
          <pc:sldMk cId="1056611554" sldId="523"/>
        </pc:sldMkLst>
      </pc:sldChg>
      <pc:sldChg chg="add del ord">
        <pc:chgData name="伊藤　孝夫" userId="7223191e-6c99-4ba4-b4dc-210160b35a3d" providerId="ADAL" clId="{416569F2-2315-4488-AE57-8C77DA480CFF}" dt="2023-08-24T09:23:26.490" v="1125" actId="2696"/>
        <pc:sldMkLst>
          <pc:docMk/>
          <pc:sldMk cId="398848430" sldId="524"/>
        </pc:sldMkLst>
      </pc:sldChg>
      <pc:sldChg chg="add mod modShow">
        <pc:chgData name="伊藤　孝夫" userId="7223191e-6c99-4ba4-b4dc-210160b35a3d" providerId="ADAL" clId="{416569F2-2315-4488-AE57-8C77DA480CFF}" dt="2023-08-24T09:22:41.019" v="1119" actId="729"/>
        <pc:sldMkLst>
          <pc:docMk/>
          <pc:sldMk cId="376714341" sldId="525"/>
        </pc:sldMkLst>
      </pc:sldChg>
      <pc:sldChg chg="add del ord">
        <pc:chgData name="伊藤　孝夫" userId="7223191e-6c99-4ba4-b4dc-210160b35a3d" providerId="ADAL" clId="{416569F2-2315-4488-AE57-8C77DA480CFF}" dt="2023-08-24T09:27:46.171" v="1239" actId="2696"/>
        <pc:sldMkLst>
          <pc:docMk/>
          <pc:sldMk cId="1996937340" sldId="526"/>
        </pc:sldMkLst>
      </pc:sldChg>
      <pc:sldChg chg="add mod modShow">
        <pc:chgData name="伊藤　孝夫" userId="7223191e-6c99-4ba4-b4dc-210160b35a3d" providerId="ADAL" clId="{416569F2-2315-4488-AE57-8C77DA480CFF}" dt="2023-08-24T09:27:00.086" v="1233" actId="729"/>
        <pc:sldMkLst>
          <pc:docMk/>
          <pc:sldMk cId="3083768984" sldId="527"/>
        </pc:sldMkLst>
      </pc:sldChg>
      <pc:sldChg chg="add mod modShow">
        <pc:chgData name="伊藤　孝夫" userId="7223191e-6c99-4ba4-b4dc-210160b35a3d" providerId="ADAL" clId="{416569F2-2315-4488-AE57-8C77DA480CFF}" dt="2023-08-24T09:29:35.393" v="1343" actId="729"/>
        <pc:sldMkLst>
          <pc:docMk/>
          <pc:sldMk cId="4293641645" sldId="528"/>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49575" cy="496888"/>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eaLnBrk="1" hangingPunct="1">
              <a:defRPr kumimoji="1" sz="1200">
                <a:latin typeface="Arial" charset="0"/>
                <a:ea typeface="ＭＳ Ｐゴシック" charset="-128"/>
              </a:defRPr>
            </a:lvl1pPr>
          </a:lstStyle>
          <a:p>
            <a:pPr>
              <a:defRPr/>
            </a:pPr>
            <a:endParaRPr lang="en-US" altLang="ja-JP" dirty="0"/>
          </a:p>
        </p:txBody>
      </p:sp>
      <p:sp>
        <p:nvSpPr>
          <p:cNvPr id="39939" name="Rectangle 3"/>
          <p:cNvSpPr>
            <a:spLocks noGrp="1" noChangeArrowheads="1"/>
          </p:cNvSpPr>
          <p:nvPr>
            <p:ph type="dt" sz="quarter" idx="1"/>
          </p:nvPr>
        </p:nvSpPr>
        <p:spPr bwMode="auto">
          <a:xfrm>
            <a:off x="3854450" y="0"/>
            <a:ext cx="2949575" cy="496888"/>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lgn="r" eaLnBrk="1" hangingPunct="1">
              <a:defRPr kumimoji="1" sz="1200">
                <a:latin typeface="Arial" charset="0"/>
                <a:ea typeface="ＭＳ Ｐゴシック" charset="-128"/>
              </a:defRPr>
            </a:lvl1pPr>
          </a:lstStyle>
          <a:p>
            <a:pPr>
              <a:defRPr/>
            </a:pPr>
            <a:endParaRPr lang="en-US" altLang="ja-JP" dirty="0"/>
          </a:p>
        </p:txBody>
      </p:sp>
      <p:sp>
        <p:nvSpPr>
          <p:cNvPr id="39940" name="Rectangle 4"/>
          <p:cNvSpPr>
            <a:spLocks noGrp="1" noChangeArrowheads="1"/>
          </p:cNvSpPr>
          <p:nvPr>
            <p:ph type="ftr" sz="quarter" idx="2"/>
          </p:nvPr>
        </p:nvSpPr>
        <p:spPr bwMode="auto">
          <a:xfrm>
            <a:off x="0" y="9440863"/>
            <a:ext cx="2949575" cy="496887"/>
          </a:xfrm>
          <a:prstGeom prst="rect">
            <a:avLst/>
          </a:prstGeom>
          <a:noFill/>
          <a:ln w="9525">
            <a:noFill/>
            <a:miter lim="800000"/>
            <a:headEnd/>
            <a:tailEnd/>
          </a:ln>
          <a:effectLst/>
        </p:spPr>
        <p:txBody>
          <a:bodyPr vert="horz" wrap="square" lIns="91432" tIns="45716" rIns="91432" bIns="45716" numCol="1" anchor="b" anchorCtr="0" compatLnSpc="1">
            <a:prstTxWarp prst="textNoShape">
              <a:avLst/>
            </a:prstTxWarp>
          </a:bodyPr>
          <a:lstStyle>
            <a:lvl1pPr eaLnBrk="1" hangingPunct="1">
              <a:defRPr kumimoji="1" sz="1200">
                <a:latin typeface="Arial" charset="0"/>
                <a:ea typeface="ＭＳ Ｐゴシック" charset="-128"/>
              </a:defRPr>
            </a:lvl1pPr>
          </a:lstStyle>
          <a:p>
            <a:pPr>
              <a:defRPr/>
            </a:pPr>
            <a:endParaRPr lang="en-US" altLang="ja-JP" dirty="0"/>
          </a:p>
        </p:txBody>
      </p:sp>
      <p:sp>
        <p:nvSpPr>
          <p:cNvPr id="39941" name="Rectangle 5"/>
          <p:cNvSpPr>
            <a:spLocks noGrp="1" noChangeArrowheads="1"/>
          </p:cNvSpPr>
          <p:nvPr>
            <p:ph type="sldNum" sz="quarter" idx="3"/>
          </p:nvPr>
        </p:nvSpPr>
        <p:spPr bwMode="auto">
          <a:xfrm>
            <a:off x="3854450" y="9440863"/>
            <a:ext cx="2949575" cy="496887"/>
          </a:xfrm>
          <a:prstGeom prst="rect">
            <a:avLst/>
          </a:prstGeom>
          <a:noFill/>
          <a:ln w="9525">
            <a:noFill/>
            <a:miter lim="800000"/>
            <a:headEnd/>
            <a:tailEnd/>
          </a:ln>
          <a:effectLst/>
        </p:spPr>
        <p:txBody>
          <a:bodyPr vert="horz" wrap="square" lIns="91432" tIns="45716" rIns="91432" bIns="45716" numCol="1" anchor="b" anchorCtr="0" compatLnSpc="1">
            <a:prstTxWarp prst="textNoShape">
              <a:avLst/>
            </a:prstTxWarp>
          </a:bodyPr>
          <a:lstStyle>
            <a:lvl1pPr algn="r" eaLnBrk="1" hangingPunct="1">
              <a:defRPr kumimoji="1" sz="1200"/>
            </a:lvl1pPr>
          </a:lstStyle>
          <a:p>
            <a:fld id="{38A7A7A5-4FBE-4AF4-A6C7-199A7DDC2CE3}" type="slidenum">
              <a:rPr lang="en-US" altLang="ja-JP"/>
              <a:pPr/>
              <a:t>‹#›</a:t>
            </a:fld>
            <a:endParaRPr lang="en-US" altLang="ja-JP"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32" tIns="45716" rIns="91432" bIns="45716" rtlCol="0"/>
          <a:lstStyle>
            <a:lvl1pPr algn="l">
              <a:defRPr kumimoji="1" sz="1200">
                <a:latin typeface="Arial" panose="020B0604020202020204" pitchFamily="34" charset="0"/>
                <a:ea typeface="ＭＳ Ｐゴシック" panose="020B0600070205080204" pitchFamily="50" charset="-128"/>
              </a:defRPr>
            </a:lvl1pPr>
          </a:lstStyle>
          <a:p>
            <a:pPr>
              <a:defRPr/>
            </a:pPr>
            <a:endParaRPr lang="ja-JP" altLang="en-US" dirty="0"/>
          </a:p>
        </p:txBody>
      </p:sp>
      <p:sp>
        <p:nvSpPr>
          <p:cNvPr id="3" name="日付プレースホルダー 2"/>
          <p:cNvSpPr>
            <a:spLocks noGrp="1"/>
          </p:cNvSpPr>
          <p:nvPr>
            <p:ph type="dt" idx="1"/>
          </p:nvPr>
        </p:nvSpPr>
        <p:spPr>
          <a:xfrm>
            <a:off x="3854450" y="0"/>
            <a:ext cx="2949575" cy="498475"/>
          </a:xfrm>
          <a:prstGeom prst="rect">
            <a:avLst/>
          </a:prstGeom>
        </p:spPr>
        <p:txBody>
          <a:bodyPr vert="horz" lIns="91432" tIns="45716" rIns="91432" bIns="45716" rtlCol="0"/>
          <a:lstStyle>
            <a:lvl1pPr algn="r">
              <a:defRPr kumimoji="1" sz="1200">
                <a:latin typeface="Arial" panose="020B0604020202020204" pitchFamily="34" charset="0"/>
                <a:ea typeface="ＭＳ Ｐゴシック" panose="020B0600070205080204" pitchFamily="50" charset="-128"/>
              </a:defRPr>
            </a:lvl1pPr>
          </a:lstStyle>
          <a:p>
            <a:pPr>
              <a:defRPr/>
            </a:pPr>
            <a:fld id="{AF9AB5B4-6BC0-4DC0-AA09-90FCF4096F0D}" type="datetimeFigureOut">
              <a:rPr lang="ja-JP" altLang="en-US"/>
              <a:pPr>
                <a:defRPr/>
              </a:pPr>
              <a:t>2023/9/7</a:t>
            </a:fld>
            <a:endParaRPr lang="ja-JP" altLang="en-US" dirty="0"/>
          </a:p>
        </p:txBody>
      </p:sp>
      <p:sp>
        <p:nvSpPr>
          <p:cNvPr id="4" name="スライド イメージ プレースホルダー 3"/>
          <p:cNvSpPr>
            <a:spLocks noGrp="1" noRot="1" noChangeAspect="1"/>
          </p:cNvSpPr>
          <p:nvPr>
            <p:ph type="sldImg" idx="2"/>
          </p:nvPr>
        </p:nvSpPr>
        <p:spPr>
          <a:xfrm>
            <a:off x="1166813" y="1243013"/>
            <a:ext cx="4471987" cy="3354387"/>
          </a:xfrm>
          <a:prstGeom prst="rect">
            <a:avLst/>
          </a:prstGeom>
          <a:noFill/>
          <a:ln w="12700">
            <a:solidFill>
              <a:prstClr val="black"/>
            </a:solidFill>
          </a:ln>
        </p:spPr>
        <p:txBody>
          <a:bodyPr vert="horz" lIns="91432" tIns="45716" rIns="91432" bIns="45716" rtlCol="0" anchor="ctr"/>
          <a:lstStyle/>
          <a:p>
            <a:pPr lvl="0"/>
            <a:endParaRPr lang="ja-JP" altLang="en-US" noProof="0" dirty="0"/>
          </a:p>
        </p:txBody>
      </p:sp>
      <p:sp>
        <p:nvSpPr>
          <p:cNvPr id="5" name="ノート プレースホルダー 4"/>
          <p:cNvSpPr>
            <a:spLocks noGrp="1"/>
          </p:cNvSpPr>
          <p:nvPr>
            <p:ph type="body" sz="quarter" idx="3"/>
          </p:nvPr>
        </p:nvSpPr>
        <p:spPr>
          <a:xfrm>
            <a:off x="681039" y="4783139"/>
            <a:ext cx="5443537" cy="3913187"/>
          </a:xfrm>
          <a:prstGeom prst="rect">
            <a:avLst/>
          </a:prstGeom>
        </p:spPr>
        <p:txBody>
          <a:bodyPr vert="horz" lIns="91432" tIns="45716" rIns="91432" bIns="45716"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440864"/>
            <a:ext cx="2949575" cy="498475"/>
          </a:xfrm>
          <a:prstGeom prst="rect">
            <a:avLst/>
          </a:prstGeom>
        </p:spPr>
        <p:txBody>
          <a:bodyPr vert="horz" lIns="91432" tIns="45716" rIns="91432" bIns="45716" rtlCol="0" anchor="b"/>
          <a:lstStyle>
            <a:lvl1pPr algn="l">
              <a:defRPr kumimoji="1" sz="1200">
                <a:latin typeface="Arial" panose="020B0604020202020204" pitchFamily="34" charset="0"/>
                <a:ea typeface="ＭＳ Ｐゴシック" panose="020B0600070205080204" pitchFamily="50" charset="-128"/>
              </a:defRPr>
            </a:lvl1pPr>
          </a:lstStyle>
          <a:p>
            <a:pPr>
              <a:defRPr/>
            </a:pPr>
            <a:endParaRPr lang="ja-JP" altLang="en-US" dirty="0"/>
          </a:p>
        </p:txBody>
      </p:sp>
      <p:sp>
        <p:nvSpPr>
          <p:cNvPr id="7" name="スライド番号プレースホルダー 6"/>
          <p:cNvSpPr>
            <a:spLocks noGrp="1"/>
          </p:cNvSpPr>
          <p:nvPr>
            <p:ph type="sldNum" sz="quarter" idx="5"/>
          </p:nvPr>
        </p:nvSpPr>
        <p:spPr>
          <a:xfrm>
            <a:off x="3854450" y="9440864"/>
            <a:ext cx="2949575" cy="498475"/>
          </a:xfrm>
          <a:prstGeom prst="rect">
            <a:avLst/>
          </a:prstGeom>
        </p:spPr>
        <p:txBody>
          <a:bodyPr vert="horz" wrap="square" lIns="91432" tIns="45716" rIns="91432" bIns="45716" numCol="1" anchor="b" anchorCtr="0" compatLnSpc="1">
            <a:prstTxWarp prst="textNoShape">
              <a:avLst/>
            </a:prstTxWarp>
          </a:bodyPr>
          <a:lstStyle>
            <a:lvl1pPr algn="r">
              <a:defRPr kumimoji="1" sz="1200"/>
            </a:lvl1pPr>
          </a:lstStyle>
          <a:p>
            <a:fld id="{A5D3F219-B399-422F-B1E3-448066D2AD89}" type="slidenum">
              <a:rPr lang="ja-JP" altLang="en-US"/>
              <a:pPr/>
              <a:t>‹#›</a:t>
            </a:fld>
            <a:endParaRPr lang="ja-JP"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614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ea typeface="ＭＳ Ｐゴシック" panose="020B0600070205080204" pitchFamily="50" charset="-128"/>
              </a:defRPr>
            </a:lvl1pPr>
            <a:lvl2pPr marL="768350" indent="-295275">
              <a:defRPr>
                <a:solidFill>
                  <a:schemeClr val="tx1"/>
                </a:solidFill>
                <a:latin typeface="Arial" panose="020B0604020202020204" pitchFamily="34" charset="0"/>
                <a:ea typeface="ＭＳ Ｐゴシック" panose="020B0600070205080204" pitchFamily="50" charset="-128"/>
              </a:defRPr>
            </a:lvl2pPr>
            <a:lvl3pPr marL="1182688" indent="-236538">
              <a:defRPr>
                <a:solidFill>
                  <a:schemeClr val="tx1"/>
                </a:solidFill>
                <a:latin typeface="Arial" panose="020B0604020202020204" pitchFamily="34" charset="0"/>
                <a:ea typeface="ＭＳ Ｐゴシック" panose="020B0600070205080204" pitchFamily="50" charset="-128"/>
              </a:defRPr>
            </a:lvl3pPr>
            <a:lvl4pPr marL="1655763" indent="-236538">
              <a:defRPr>
                <a:solidFill>
                  <a:schemeClr val="tx1"/>
                </a:solidFill>
                <a:latin typeface="Arial" panose="020B0604020202020204" pitchFamily="34" charset="0"/>
                <a:ea typeface="ＭＳ Ｐゴシック" panose="020B0600070205080204" pitchFamily="50" charset="-128"/>
              </a:defRPr>
            </a:lvl4pPr>
            <a:lvl5pPr marL="2128838" indent="-236538">
              <a:defRPr>
                <a:solidFill>
                  <a:schemeClr val="tx1"/>
                </a:solidFill>
                <a:latin typeface="Arial" panose="020B0604020202020204" pitchFamily="34" charset="0"/>
                <a:ea typeface="ＭＳ Ｐゴシック" panose="020B0600070205080204" pitchFamily="50" charset="-128"/>
              </a:defRPr>
            </a:lvl5pPr>
            <a:lvl6pPr marL="2586038" indent="-2365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3043238" indent="-2365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500438" indent="-2365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957638" indent="-2365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B5709509-275E-44DA-8FF5-551ABAA17C4D}" type="slidenum">
              <a:rPr lang="ja-JP" altLang="en-US" smtClean="0"/>
              <a:pPr/>
              <a:t>1</a:t>
            </a:fld>
            <a:endParaRPr lang="ja-JP" altLang="en-US" dirty="0"/>
          </a:p>
        </p:txBody>
      </p:sp>
    </p:spTree>
    <p:extLst>
      <p:ext uri="{BB962C8B-B14F-4D97-AF65-F5344CB8AC3E}">
        <p14:creationId xmlns:p14="http://schemas.microsoft.com/office/powerpoint/2010/main" val="29602127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59396"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33356" indent="-280962">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30195" indent="-225404">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582590" indent="-225404">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34985" indent="-225404">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492142" indent="-225404"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49299" indent="-225404"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06457" indent="-225404"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63615" indent="-225404"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pPr>
            <a:fld id="{43DBEA10-C533-4E04-AADD-430E83C3A944}" type="slidenum">
              <a:rPr lang="ja-JP" altLang="en-US">
                <a:latin typeface="Arial Narrow" panose="020B0606020202030204" pitchFamily="34" charset="0"/>
              </a:rPr>
              <a:pPr eaLnBrk="1" hangingPunct="1">
                <a:spcBef>
                  <a:spcPct val="0"/>
                </a:spcBef>
              </a:pPr>
              <a:t>22</a:t>
            </a:fld>
            <a:endParaRPr lang="ja-JP" altLang="en-US" dirty="0">
              <a:latin typeface="Arial Narrow" panose="020B0606020202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ja-JP" dirty="0"/>
              <a:t>Fixed cost per unit=18.82(Yen/Unit)</a:t>
            </a:r>
          </a:p>
          <a:p>
            <a:endParaRPr lang="ja-JP" altLang="en-US" dirty="0"/>
          </a:p>
        </p:txBody>
      </p:sp>
      <p:sp>
        <p:nvSpPr>
          <p:cNvPr id="6042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881" indent="-285723">
              <a:defRPr>
                <a:solidFill>
                  <a:schemeClr val="tx1"/>
                </a:solidFill>
                <a:latin typeface="Arial" panose="020B0604020202020204" pitchFamily="34" charset="0"/>
                <a:ea typeface="ＭＳ Ｐゴシック" panose="020B0600070205080204" pitchFamily="50" charset="-128"/>
              </a:defRPr>
            </a:lvl2pPr>
            <a:lvl3pPr marL="1142893" indent="-228579">
              <a:defRPr>
                <a:solidFill>
                  <a:schemeClr val="tx1"/>
                </a:solidFill>
                <a:latin typeface="Arial" panose="020B0604020202020204" pitchFamily="34" charset="0"/>
                <a:ea typeface="ＭＳ Ｐゴシック" panose="020B0600070205080204" pitchFamily="50" charset="-128"/>
              </a:defRPr>
            </a:lvl3pPr>
            <a:lvl4pPr marL="1600051" indent="-228579">
              <a:defRPr>
                <a:solidFill>
                  <a:schemeClr val="tx1"/>
                </a:solidFill>
                <a:latin typeface="Arial" panose="020B0604020202020204" pitchFamily="34" charset="0"/>
                <a:ea typeface="ＭＳ Ｐゴシック" panose="020B0600070205080204" pitchFamily="50" charset="-128"/>
              </a:defRPr>
            </a:lvl4pPr>
            <a:lvl5pPr marL="2057208" indent="-228579">
              <a:defRPr>
                <a:solidFill>
                  <a:schemeClr val="tx1"/>
                </a:solidFill>
                <a:latin typeface="Arial" panose="020B0604020202020204" pitchFamily="34" charset="0"/>
                <a:ea typeface="ＭＳ Ｐゴシック" panose="020B0600070205080204" pitchFamily="50" charset="-128"/>
              </a:defRPr>
            </a:lvl5pPr>
            <a:lvl6pPr marL="2514365" indent="-228579"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522" indent="-228579"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8680" indent="-228579"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5837" indent="-228579"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F27E8B50-AB6C-41CA-890C-B8B166BA8091}" type="slidenum">
              <a:rPr lang="ja-JP" altLang="en-US"/>
              <a:pPr/>
              <a:t>47</a:t>
            </a:fld>
            <a:endParaRPr lang="ja-JP"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ja-JP" dirty="0"/>
              <a:t>Fixed cost per unit=18.82(Yen/Unit)</a:t>
            </a:r>
          </a:p>
          <a:p>
            <a:endParaRPr lang="ja-JP" altLang="en-US" dirty="0"/>
          </a:p>
        </p:txBody>
      </p:sp>
      <p:sp>
        <p:nvSpPr>
          <p:cNvPr id="6042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881" indent="-285723">
              <a:defRPr>
                <a:solidFill>
                  <a:schemeClr val="tx1"/>
                </a:solidFill>
                <a:latin typeface="Arial" panose="020B0604020202020204" pitchFamily="34" charset="0"/>
                <a:ea typeface="ＭＳ Ｐゴシック" panose="020B0600070205080204" pitchFamily="50" charset="-128"/>
              </a:defRPr>
            </a:lvl2pPr>
            <a:lvl3pPr marL="1142893" indent="-228579">
              <a:defRPr>
                <a:solidFill>
                  <a:schemeClr val="tx1"/>
                </a:solidFill>
                <a:latin typeface="Arial" panose="020B0604020202020204" pitchFamily="34" charset="0"/>
                <a:ea typeface="ＭＳ Ｐゴシック" panose="020B0600070205080204" pitchFamily="50" charset="-128"/>
              </a:defRPr>
            </a:lvl3pPr>
            <a:lvl4pPr marL="1600051" indent="-228579">
              <a:defRPr>
                <a:solidFill>
                  <a:schemeClr val="tx1"/>
                </a:solidFill>
                <a:latin typeface="Arial" panose="020B0604020202020204" pitchFamily="34" charset="0"/>
                <a:ea typeface="ＭＳ Ｐゴシック" panose="020B0600070205080204" pitchFamily="50" charset="-128"/>
              </a:defRPr>
            </a:lvl4pPr>
            <a:lvl5pPr marL="2057208" indent="-228579">
              <a:defRPr>
                <a:solidFill>
                  <a:schemeClr val="tx1"/>
                </a:solidFill>
                <a:latin typeface="Arial" panose="020B0604020202020204" pitchFamily="34" charset="0"/>
                <a:ea typeface="ＭＳ Ｐゴシック" panose="020B0600070205080204" pitchFamily="50" charset="-128"/>
              </a:defRPr>
            </a:lvl5pPr>
            <a:lvl6pPr marL="2514365" indent="-228579"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522" indent="-228579"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8680" indent="-228579"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5837" indent="-228579"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F27E8B50-AB6C-41CA-890C-B8B166BA8091}" type="slidenum">
              <a:rPr lang="ja-JP" altLang="en-US"/>
              <a:pPr/>
              <a:t>48</a:t>
            </a:fld>
            <a:endParaRPr lang="ja-JP" altLang="en-US" dirty="0"/>
          </a:p>
        </p:txBody>
      </p:sp>
    </p:spTree>
    <p:extLst>
      <p:ext uri="{BB962C8B-B14F-4D97-AF65-F5344CB8AC3E}">
        <p14:creationId xmlns:p14="http://schemas.microsoft.com/office/powerpoint/2010/main" val="11294384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ED0BC824-272E-4D76-9CFD-CBB6948C9DE3}" type="slidenum">
              <a:rPr lang="ja-JP" altLang="en-US" smtClean="0"/>
              <a:pPr>
                <a:defRPr/>
              </a:pPr>
              <a:t>64</a:t>
            </a:fld>
            <a:endParaRPr lang="ja-JP" altLang="en-US" dirty="0"/>
          </a:p>
        </p:txBody>
      </p:sp>
    </p:spTree>
    <p:extLst>
      <p:ext uri="{BB962C8B-B14F-4D97-AF65-F5344CB8AC3E}">
        <p14:creationId xmlns:p14="http://schemas.microsoft.com/office/powerpoint/2010/main" val="29251840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ー 5"/>
          <p:cNvSpPr>
            <a:spLocks noGrp="1"/>
          </p:cNvSpPr>
          <p:nvPr>
            <p:ph type="sldNum" sz="quarter" idx="12"/>
          </p:nvPr>
        </p:nvSpPr>
        <p:spPr/>
        <p:txBody>
          <a:bodyPr/>
          <a:lstStyle>
            <a:lvl1pPr>
              <a:defRPr/>
            </a:lvl1pPr>
          </a:lstStyle>
          <a:p>
            <a:fld id="{8A5DA6CF-7482-46BE-AAFE-B5995973CF09}" type="slidenum">
              <a:rPr lang="en-US" altLang="ja-JP"/>
              <a:pPr/>
              <a:t>‹#›</a:t>
            </a:fld>
            <a:endParaRPr lang="en-US" altLang="ja-JP" dirty="0"/>
          </a:p>
        </p:txBody>
      </p:sp>
    </p:spTree>
    <p:extLst>
      <p:ext uri="{BB962C8B-B14F-4D97-AF65-F5344CB8AC3E}">
        <p14:creationId xmlns:p14="http://schemas.microsoft.com/office/powerpoint/2010/main" val="3287971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fld id="{A48024DC-C755-4AA5-8591-D57CAC706AAD}" type="slidenum">
              <a:rPr lang="en-US" altLang="ja-JP"/>
              <a:pPr/>
              <a:t>‹#›</a:t>
            </a:fld>
            <a:endParaRPr lang="en-US" altLang="ja-JP" dirty="0"/>
          </a:p>
        </p:txBody>
      </p:sp>
    </p:spTree>
    <p:extLst>
      <p:ext uri="{BB962C8B-B14F-4D97-AF65-F5344CB8AC3E}">
        <p14:creationId xmlns:p14="http://schemas.microsoft.com/office/powerpoint/2010/main" val="343674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fld id="{EB54D5DB-D860-4754-BD27-30100819D764}" type="slidenum">
              <a:rPr lang="en-US" altLang="ja-JP"/>
              <a:pPr/>
              <a:t>‹#›</a:t>
            </a:fld>
            <a:endParaRPr lang="en-US" altLang="ja-JP" dirty="0"/>
          </a:p>
        </p:txBody>
      </p:sp>
    </p:spTree>
    <p:extLst>
      <p:ext uri="{BB962C8B-B14F-4D97-AF65-F5344CB8AC3E}">
        <p14:creationId xmlns:p14="http://schemas.microsoft.com/office/powerpoint/2010/main" val="40198685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9400"/>
            <a:ext cx="8229600" cy="114300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457200" y="1600200"/>
            <a:ext cx="4038600" cy="45339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339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7" name="スライド番号プレースホルダー 5"/>
          <p:cNvSpPr>
            <a:spLocks noGrp="1"/>
          </p:cNvSpPr>
          <p:nvPr>
            <p:ph type="sldNum" sz="quarter" idx="12"/>
          </p:nvPr>
        </p:nvSpPr>
        <p:spPr/>
        <p:txBody>
          <a:bodyPr/>
          <a:lstStyle>
            <a:lvl1pPr>
              <a:defRPr/>
            </a:lvl1pPr>
          </a:lstStyle>
          <a:p>
            <a:fld id="{A8B97479-92A1-4F63-B6BE-3D30CCB636B6}" type="slidenum">
              <a:rPr lang="en-US" altLang="ja-JP"/>
              <a:pPr/>
              <a:t>‹#›</a:t>
            </a:fld>
            <a:endParaRPr lang="en-US" altLang="ja-JP" dirty="0"/>
          </a:p>
        </p:txBody>
      </p:sp>
    </p:spTree>
    <p:extLst>
      <p:ext uri="{BB962C8B-B14F-4D97-AF65-F5344CB8AC3E}">
        <p14:creationId xmlns:p14="http://schemas.microsoft.com/office/powerpoint/2010/main" val="4041701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fld id="{68C31273-B81C-4195-8EDF-774B0315720E}" type="slidenum">
              <a:rPr lang="en-US" altLang="ja-JP"/>
              <a:pPr/>
              <a:t>‹#›</a:t>
            </a:fld>
            <a:endParaRPr lang="en-US" altLang="ja-JP" dirty="0"/>
          </a:p>
        </p:txBody>
      </p:sp>
    </p:spTree>
    <p:extLst>
      <p:ext uri="{BB962C8B-B14F-4D97-AF65-F5344CB8AC3E}">
        <p14:creationId xmlns:p14="http://schemas.microsoft.com/office/powerpoint/2010/main" val="3932465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fld id="{7BA340B9-D48F-433F-A49B-57DD4530CB4C}" type="slidenum">
              <a:rPr lang="en-US" altLang="ja-JP"/>
              <a:pPr/>
              <a:t>‹#›</a:t>
            </a:fld>
            <a:endParaRPr lang="en-US" altLang="ja-JP" dirty="0"/>
          </a:p>
        </p:txBody>
      </p:sp>
    </p:spTree>
    <p:extLst>
      <p:ext uri="{BB962C8B-B14F-4D97-AF65-F5344CB8AC3E}">
        <p14:creationId xmlns:p14="http://schemas.microsoft.com/office/powerpoint/2010/main" val="3714225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7" name="スライド番号プレースホルダー 5"/>
          <p:cNvSpPr>
            <a:spLocks noGrp="1"/>
          </p:cNvSpPr>
          <p:nvPr>
            <p:ph type="sldNum" sz="quarter" idx="12"/>
          </p:nvPr>
        </p:nvSpPr>
        <p:spPr/>
        <p:txBody>
          <a:bodyPr/>
          <a:lstStyle>
            <a:lvl1pPr>
              <a:defRPr/>
            </a:lvl1pPr>
          </a:lstStyle>
          <a:p>
            <a:fld id="{B4AA5A5F-583E-41E3-899F-9BCE984D1F7D}" type="slidenum">
              <a:rPr lang="en-US" altLang="ja-JP"/>
              <a:pPr/>
              <a:t>‹#›</a:t>
            </a:fld>
            <a:endParaRPr lang="en-US" altLang="ja-JP" dirty="0"/>
          </a:p>
        </p:txBody>
      </p:sp>
    </p:spTree>
    <p:extLst>
      <p:ext uri="{BB962C8B-B14F-4D97-AF65-F5344CB8AC3E}">
        <p14:creationId xmlns:p14="http://schemas.microsoft.com/office/powerpoint/2010/main" val="657403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8"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9" name="スライド番号プレースホルダー 5"/>
          <p:cNvSpPr>
            <a:spLocks noGrp="1"/>
          </p:cNvSpPr>
          <p:nvPr>
            <p:ph type="sldNum" sz="quarter" idx="12"/>
          </p:nvPr>
        </p:nvSpPr>
        <p:spPr/>
        <p:txBody>
          <a:bodyPr/>
          <a:lstStyle>
            <a:lvl1pPr>
              <a:defRPr/>
            </a:lvl1pPr>
          </a:lstStyle>
          <a:p>
            <a:fld id="{05E5F0FF-8D30-4DD8-BFBC-672A10B44B11}" type="slidenum">
              <a:rPr lang="en-US" altLang="ja-JP"/>
              <a:pPr/>
              <a:t>‹#›</a:t>
            </a:fld>
            <a:endParaRPr lang="en-US" altLang="ja-JP" dirty="0"/>
          </a:p>
        </p:txBody>
      </p:sp>
    </p:spTree>
    <p:extLst>
      <p:ext uri="{BB962C8B-B14F-4D97-AF65-F5344CB8AC3E}">
        <p14:creationId xmlns:p14="http://schemas.microsoft.com/office/powerpoint/2010/main" val="3142099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4"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5" name="スライド番号プレースホルダー 5"/>
          <p:cNvSpPr>
            <a:spLocks noGrp="1"/>
          </p:cNvSpPr>
          <p:nvPr>
            <p:ph type="sldNum" sz="quarter" idx="12"/>
          </p:nvPr>
        </p:nvSpPr>
        <p:spPr/>
        <p:txBody>
          <a:bodyPr/>
          <a:lstStyle>
            <a:lvl1pPr>
              <a:defRPr/>
            </a:lvl1pPr>
          </a:lstStyle>
          <a:p>
            <a:fld id="{80D5C651-BB9E-4F8D-886F-1BB724C2AA9C}" type="slidenum">
              <a:rPr lang="en-US" altLang="ja-JP"/>
              <a:pPr/>
              <a:t>‹#›</a:t>
            </a:fld>
            <a:endParaRPr lang="en-US" altLang="ja-JP" dirty="0"/>
          </a:p>
        </p:txBody>
      </p:sp>
    </p:spTree>
    <p:extLst>
      <p:ext uri="{BB962C8B-B14F-4D97-AF65-F5344CB8AC3E}">
        <p14:creationId xmlns:p14="http://schemas.microsoft.com/office/powerpoint/2010/main" val="3848308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3"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4" name="スライド番号プレースホルダー 5"/>
          <p:cNvSpPr>
            <a:spLocks noGrp="1"/>
          </p:cNvSpPr>
          <p:nvPr>
            <p:ph type="sldNum" sz="quarter" idx="12"/>
          </p:nvPr>
        </p:nvSpPr>
        <p:spPr/>
        <p:txBody>
          <a:bodyPr/>
          <a:lstStyle>
            <a:lvl1pPr>
              <a:defRPr/>
            </a:lvl1pPr>
          </a:lstStyle>
          <a:p>
            <a:fld id="{8418EF6F-BE31-437C-9CEF-6BAD2C90EBE0}" type="slidenum">
              <a:rPr lang="en-US" altLang="ja-JP"/>
              <a:pPr/>
              <a:t>‹#›</a:t>
            </a:fld>
            <a:endParaRPr lang="en-US" altLang="ja-JP" dirty="0"/>
          </a:p>
        </p:txBody>
      </p:sp>
    </p:spTree>
    <p:extLst>
      <p:ext uri="{BB962C8B-B14F-4D97-AF65-F5344CB8AC3E}">
        <p14:creationId xmlns:p14="http://schemas.microsoft.com/office/powerpoint/2010/main" val="732141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7" name="スライド番号プレースホルダー 5"/>
          <p:cNvSpPr>
            <a:spLocks noGrp="1"/>
          </p:cNvSpPr>
          <p:nvPr>
            <p:ph type="sldNum" sz="quarter" idx="12"/>
          </p:nvPr>
        </p:nvSpPr>
        <p:spPr/>
        <p:txBody>
          <a:bodyPr/>
          <a:lstStyle>
            <a:lvl1pPr>
              <a:defRPr/>
            </a:lvl1pPr>
          </a:lstStyle>
          <a:p>
            <a:fld id="{7576655D-37B7-41F1-8D3A-66B96D305821}" type="slidenum">
              <a:rPr lang="en-US" altLang="ja-JP"/>
              <a:pPr/>
              <a:t>‹#›</a:t>
            </a:fld>
            <a:endParaRPr lang="en-US" altLang="ja-JP" dirty="0"/>
          </a:p>
        </p:txBody>
      </p:sp>
    </p:spTree>
    <p:extLst>
      <p:ext uri="{BB962C8B-B14F-4D97-AF65-F5344CB8AC3E}">
        <p14:creationId xmlns:p14="http://schemas.microsoft.com/office/powerpoint/2010/main" val="3191651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ja-JP" altLang="en-US" noProof="0" dirty="0"/>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7" name="スライド番号プレースホルダー 5"/>
          <p:cNvSpPr>
            <a:spLocks noGrp="1"/>
          </p:cNvSpPr>
          <p:nvPr>
            <p:ph type="sldNum" sz="quarter" idx="12"/>
          </p:nvPr>
        </p:nvSpPr>
        <p:spPr/>
        <p:txBody>
          <a:bodyPr/>
          <a:lstStyle>
            <a:lvl1pPr>
              <a:defRPr/>
            </a:lvl1pPr>
          </a:lstStyle>
          <a:p>
            <a:fld id="{FF3D2A19-774B-4358-BF3F-842C29904FD8}" type="slidenum">
              <a:rPr lang="en-US" altLang="ja-JP"/>
              <a:pPr/>
              <a:t>‹#›</a:t>
            </a:fld>
            <a:endParaRPr lang="en-US" altLang="ja-JP" dirty="0"/>
          </a:p>
        </p:txBody>
      </p:sp>
    </p:spTree>
    <p:extLst>
      <p:ext uri="{BB962C8B-B14F-4D97-AF65-F5344CB8AC3E}">
        <p14:creationId xmlns:p14="http://schemas.microsoft.com/office/powerpoint/2010/main" val="1977754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900">
                <a:solidFill>
                  <a:schemeClr val="tx1">
                    <a:tint val="75000"/>
                  </a:schemeClr>
                </a:solidFill>
                <a:latin typeface="Arial" panose="020B0604020202020204" pitchFamily="34" charset="0"/>
                <a:ea typeface="ＭＳ Ｐゴシック" panose="020B0600070205080204" pitchFamily="50" charset="-128"/>
              </a:defRPr>
            </a:lvl1pPr>
          </a:lstStyle>
          <a:p>
            <a:pPr>
              <a:defRPr/>
            </a:pPr>
            <a:endParaRPr lang="en-US" altLang="ja-JP" dirty="0"/>
          </a:p>
        </p:txBody>
      </p:sp>
      <p:sp>
        <p:nvSpPr>
          <p:cNvPr id="5" name="フッター プレースホルダー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900">
                <a:solidFill>
                  <a:schemeClr val="tx1">
                    <a:tint val="75000"/>
                  </a:schemeClr>
                </a:solidFill>
                <a:latin typeface="Arial" panose="020B0604020202020204" pitchFamily="34" charset="0"/>
                <a:ea typeface="ＭＳ Ｐゴシック" panose="020B0600070205080204" pitchFamily="50" charset="-128"/>
              </a:defRPr>
            </a:lvl1pPr>
          </a:lstStyle>
          <a:p>
            <a:pPr>
              <a:defRPr/>
            </a:pPr>
            <a:endParaRPr lang="en-US" altLang="ja-JP" dirty="0"/>
          </a:p>
        </p:txBody>
      </p:sp>
      <p:sp>
        <p:nvSpPr>
          <p:cNvPr id="6" name="スライド番号プレースホルダー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a:defRPr sz="900">
                <a:solidFill>
                  <a:srgbClr val="898989"/>
                </a:solidFill>
              </a:defRPr>
            </a:lvl1pPr>
          </a:lstStyle>
          <a:p>
            <a:fld id="{9987AB58-9CD8-4A15-B42F-27D3086E01AD}" type="slidenum">
              <a:rPr lang="en-US" altLang="ja-JP"/>
              <a:pPr/>
              <a:t>‹#›</a:t>
            </a:fld>
            <a:endParaRPr lang="en-US" altLang="ja-JP" dirty="0"/>
          </a:p>
        </p:txBody>
      </p:sp>
    </p:spTree>
  </p:cSld>
  <p:clrMap bg1="lt1" tx1="dk1" bg2="lt2" tx2="dk2" accent1="accent1" accent2="accent2" accent3="accent3" accent4="accent4" accent5="accent5" accent6="accent6" hlink="hlink" folHlink="folHlink"/>
  <p:sldLayoutIdLst>
    <p:sldLayoutId id="2147484165" r:id="rId1"/>
    <p:sldLayoutId id="2147484154" r:id="rId2"/>
    <p:sldLayoutId id="2147484155" r:id="rId3"/>
    <p:sldLayoutId id="2147484156" r:id="rId4"/>
    <p:sldLayoutId id="2147484157" r:id="rId5"/>
    <p:sldLayoutId id="2147484158" r:id="rId6"/>
    <p:sldLayoutId id="2147484159" r:id="rId7"/>
    <p:sldLayoutId id="2147484160" r:id="rId8"/>
    <p:sldLayoutId id="2147484161" r:id="rId9"/>
    <p:sldLayoutId id="2147484162" r:id="rId10"/>
    <p:sldLayoutId id="2147484163" r:id="rId11"/>
    <p:sldLayoutId id="2147484164" r:id="rId12"/>
  </p:sldLayoutIdLst>
  <p:hf hdr="0" ftr="0" dt="0"/>
  <p:txStyles>
    <p:titleStyle>
      <a:lvl1pPr algn="l" defTabSz="685800" rtl="0" eaLnBrk="0" fontAlgn="base" hangingPunct="0">
        <a:lnSpc>
          <a:spcPct val="90000"/>
        </a:lnSpc>
        <a:spcBef>
          <a:spcPct val="0"/>
        </a:spcBef>
        <a:spcAft>
          <a:spcPct val="0"/>
        </a:spcAft>
        <a:defRPr kumimoji="1"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2pPr>
      <a:lvl3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3pPr>
      <a:lvl4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4pPr>
      <a:lvl5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5pPr>
      <a:lvl6pPr marL="4572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6pPr>
      <a:lvl7pPr marL="9144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7pPr>
      <a:lvl8pPr marL="13716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8pPr>
      <a:lvl9pPr marL="18288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kumimoji="1"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kumimoji="1"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totakao@Hiroshima-u.ac.jp"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hyperlink" Target="http://www.hiroshima-u.ac.jp/index-j.html" TargetMode="External"/></Relationships>
</file>

<file path=ppt/slides/_rels/slide10.xml.rels><?xml version="1.0" encoding="UTF-8" standalone="yes"?>
<Relationships xmlns="http://schemas.openxmlformats.org/package/2006/relationships"><Relationship Id="rId2" Type="http://schemas.openxmlformats.org/officeDocument/2006/relationships/hyperlink" Target="https://www.accountingverse.com/accounting-basics/balance-sheet.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oleObject" Target="../embeddings/oleObject1.bin"/><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oleObject" Target="../embeddings/oleObject2.bin"/><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oleObject" Target="../embeddings/oleObject3.bin"/><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8.w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oleObject" Target="../embeddings/oleObject5.bin"/><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oleObject" Target="../embeddings/oleObject6.bin"/><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investopedia.com/terms/i/incomestatement.asp" TargetMode="External"/><Relationship Id="rId2" Type="http://schemas.openxmlformats.org/officeDocument/2006/relationships/hyperlink" Target="https://www.investopedia.com/terms/p/plstatement.asp" TargetMode="External"/><Relationship Id="rId1" Type="http://schemas.openxmlformats.org/officeDocument/2006/relationships/slideLayout" Target="../slideLayouts/slideLayout2.xml"/><Relationship Id="rId4" Type="http://schemas.openxmlformats.org/officeDocument/2006/relationships/hyperlink" Target="https://www.investopedia.com/ask/answers/122414/net-income-same-profit.asp"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oleObject" Target="../embeddings/oleObject7.bin"/><Relationship Id="rId1" Type="http://schemas.openxmlformats.org/officeDocument/2006/relationships/slideLayout" Target="../slideLayouts/slideLayout12.xml"/><Relationship Id="rId5" Type="http://schemas.openxmlformats.org/officeDocument/2006/relationships/image" Target="../media/image12.wmf"/><Relationship Id="rId4" Type="http://schemas.openxmlformats.org/officeDocument/2006/relationships/oleObject" Target="../embeddings/oleObject8.bin"/></Relationships>
</file>

<file path=ppt/slides/_rels/slide3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oleObject" Target="../embeddings/oleObject9.bin"/><Relationship Id="rId1" Type="http://schemas.openxmlformats.org/officeDocument/2006/relationships/slideLayout" Target="../slideLayouts/slideLayout12.xml"/><Relationship Id="rId5" Type="http://schemas.openxmlformats.org/officeDocument/2006/relationships/image" Target="../media/image15.wmf"/><Relationship Id="rId4" Type="http://schemas.openxmlformats.org/officeDocument/2006/relationships/oleObject" Target="../embeddings/oleObject10.bin"/></Relationships>
</file>

<file path=ppt/slides/_rels/slide34.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oleObject" Target="../embeddings/oleObject11.bin"/><Relationship Id="rId1" Type="http://schemas.openxmlformats.org/officeDocument/2006/relationships/slideLayout" Target="../slideLayouts/slideLayout12.xml"/><Relationship Id="rId5" Type="http://schemas.openxmlformats.org/officeDocument/2006/relationships/image" Target="../media/image17.wmf"/><Relationship Id="rId4" Type="http://schemas.openxmlformats.org/officeDocument/2006/relationships/oleObject" Target="../embeddings/oleObject12.bin"/></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corporatefinanceinstitute.com/three-financial-state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827088" y="2133600"/>
            <a:ext cx="7988300" cy="1565513"/>
          </a:xfrm>
          <a:ln>
            <a:solidFill>
              <a:schemeClr val="tx1"/>
            </a:solidFill>
            <a:miter lim="800000"/>
            <a:headEnd/>
            <a:tailEnd/>
          </a:ln>
        </p:spPr>
        <p:txBody>
          <a:bodyPr/>
          <a:lstStyle/>
          <a:p>
            <a:pPr eaLnBrk="1" hangingPunct="1"/>
            <a:r>
              <a:rPr lang="en-US" altLang="ja-JP" sz="4800" dirty="0"/>
              <a:t>The MOT and Venture Business</a:t>
            </a:r>
          </a:p>
        </p:txBody>
      </p:sp>
      <p:sp>
        <p:nvSpPr>
          <p:cNvPr id="5123" name="Rectangle 3"/>
          <p:cNvSpPr>
            <a:spLocks noGrp="1" noChangeArrowheads="1"/>
          </p:cNvSpPr>
          <p:nvPr>
            <p:ph type="subTitle" idx="1"/>
          </p:nvPr>
        </p:nvSpPr>
        <p:spPr>
          <a:xfrm>
            <a:off x="734219" y="3699112"/>
            <a:ext cx="8174037" cy="2394183"/>
          </a:xfrm>
        </p:spPr>
        <p:txBody>
          <a:bodyPr/>
          <a:lstStyle/>
          <a:p>
            <a:pPr eaLnBrk="1" hangingPunct="1"/>
            <a:r>
              <a:rPr lang="en-US" altLang="ja-JP" sz="2800" dirty="0">
                <a:solidFill>
                  <a:srgbClr val="FF0000"/>
                </a:solidFill>
              </a:rPr>
              <a:t>Prof. Takao Ito, </a:t>
            </a:r>
          </a:p>
          <a:p>
            <a:pPr eaLnBrk="1" hangingPunct="1"/>
            <a:r>
              <a:rPr lang="en-US" altLang="ja-JP" sz="2800" dirty="0"/>
              <a:t>Doctor of Economics, PH.D. of Engineering, </a:t>
            </a:r>
          </a:p>
          <a:p>
            <a:pPr eaLnBrk="1" hangingPunct="1"/>
            <a:r>
              <a:rPr lang="en-US" altLang="ja-JP" sz="2800" dirty="0"/>
              <a:t>Graduate School</a:t>
            </a:r>
            <a:r>
              <a:rPr lang="ja-JP" altLang="en-US" sz="2800" dirty="0"/>
              <a:t> </a:t>
            </a:r>
            <a:r>
              <a:rPr lang="en-US" altLang="ja-JP" sz="2800" dirty="0"/>
              <a:t>of Advanced Science and Engineering, Hiroshima University</a:t>
            </a:r>
          </a:p>
          <a:p>
            <a:pPr eaLnBrk="1" hangingPunct="1"/>
            <a:r>
              <a:rPr lang="en-US" altLang="ja-JP" sz="2800" dirty="0"/>
              <a:t>E-Mail: </a:t>
            </a:r>
            <a:r>
              <a:rPr lang="en-US" altLang="ja-JP" sz="2800" dirty="0">
                <a:hlinkClick r:id="rId3"/>
              </a:rPr>
              <a:t>itotakao@Hiroshima-u.ac.jp</a:t>
            </a:r>
            <a:endParaRPr lang="en-US" altLang="ja-JP" sz="2800" dirty="0"/>
          </a:p>
        </p:txBody>
      </p:sp>
      <p:grpSp>
        <p:nvGrpSpPr>
          <p:cNvPr id="5124" name="グループ化 5"/>
          <p:cNvGrpSpPr>
            <a:grpSpLocks/>
          </p:cNvGrpSpPr>
          <p:nvPr/>
        </p:nvGrpSpPr>
        <p:grpSpPr bwMode="auto">
          <a:xfrm>
            <a:off x="0" y="0"/>
            <a:ext cx="1655763" cy="2090738"/>
            <a:chOff x="1979712" y="404664"/>
            <a:chExt cx="1656184" cy="2091159"/>
          </a:xfrm>
        </p:grpSpPr>
        <p:pic>
          <p:nvPicPr>
            <p:cNvPr id="5127" name="Picture 4" descr="広島大学">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79712" y="2060848"/>
              <a:ext cx="1656184" cy="43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8" name="図 3" descr="1321661042.jp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979712" y="404664"/>
              <a:ext cx="1656184" cy="1656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スライド番号プレースホルダー 1"/>
          <p:cNvSpPr>
            <a:spLocks noGrp="1"/>
          </p:cNvSpPr>
          <p:nvPr>
            <p:ph type="sldNum" sz="quarter" idx="12"/>
          </p:nvPr>
        </p:nvSpPr>
        <p:spPr/>
        <p:txBody>
          <a:bodyPr/>
          <a:lstStyle/>
          <a:p>
            <a:pPr>
              <a:defRPr/>
            </a:pPr>
            <a:fld id="{1880152E-3181-4F9E-9E7C-1F0A88825FF5}" type="slidenum">
              <a:rPr lang="en-US" altLang="ja-JP" smtClean="0"/>
              <a:pPr>
                <a:defRPr/>
              </a:pPr>
              <a:t>1</a:t>
            </a:fld>
            <a:endParaRPr lang="en-US" altLang="ja-JP" dirty="0"/>
          </a:p>
        </p:txBody>
      </p:sp>
      <p:sp>
        <p:nvSpPr>
          <p:cNvPr id="9" name="正方形/長方形 8"/>
          <p:cNvSpPr/>
          <p:nvPr/>
        </p:nvSpPr>
        <p:spPr>
          <a:xfrm>
            <a:off x="4932041" y="190500"/>
            <a:ext cx="4211960" cy="1600438"/>
          </a:xfrm>
          <a:prstGeom prst="rect">
            <a:avLst/>
          </a:prstGeom>
        </p:spPr>
        <p:txBody>
          <a:bodyPr wrap="square">
            <a:spAutoFit/>
          </a:bodyPr>
          <a:lstStyle/>
          <a:p>
            <a:pPr>
              <a:defRPr/>
            </a:pPr>
            <a:r>
              <a:rPr lang="ja-JP" altLang="en-US" sz="1400" b="1" dirty="0"/>
              <a:t>５ </a:t>
            </a:r>
            <a:r>
              <a:rPr lang="en-US" altLang="ja-JP" sz="1400" b="1" dirty="0"/>
              <a:t>Guiding Principles</a:t>
            </a:r>
          </a:p>
          <a:p>
            <a:pPr marL="285750" indent="-285750">
              <a:buFont typeface="Wingdings" pitchFamily="2" charset="2"/>
              <a:buChar char="Ø"/>
              <a:defRPr/>
            </a:pPr>
            <a:r>
              <a:rPr lang="en-US" altLang="ja-JP" sz="1400" dirty="0"/>
              <a:t>The</a:t>
            </a:r>
            <a:r>
              <a:rPr lang="ja-JP" altLang="en-US" sz="1400" dirty="0"/>
              <a:t> </a:t>
            </a:r>
            <a:r>
              <a:rPr lang="en-US" altLang="ja-JP" sz="1400" dirty="0"/>
              <a:t>Pursuit</a:t>
            </a:r>
            <a:r>
              <a:rPr lang="ja-JP" altLang="en-US" sz="1400" dirty="0"/>
              <a:t> </a:t>
            </a:r>
            <a:r>
              <a:rPr lang="en-US" altLang="ja-JP" sz="1400" dirty="0"/>
              <a:t>of</a:t>
            </a:r>
            <a:r>
              <a:rPr lang="ja-JP" altLang="en-US" sz="1400" dirty="0"/>
              <a:t> </a:t>
            </a:r>
            <a:r>
              <a:rPr lang="en-US" altLang="ja-JP" sz="1400" dirty="0"/>
              <a:t>Peace</a:t>
            </a:r>
          </a:p>
          <a:p>
            <a:pPr marL="285750" indent="-285750">
              <a:buFont typeface="Wingdings" pitchFamily="2" charset="2"/>
              <a:buChar char="Ø"/>
              <a:defRPr/>
            </a:pPr>
            <a:r>
              <a:rPr lang="en-US" altLang="ja-JP" sz="1400" dirty="0"/>
              <a:t>The</a:t>
            </a:r>
            <a:r>
              <a:rPr lang="ja-JP" altLang="en-US" sz="1400" dirty="0"/>
              <a:t> </a:t>
            </a:r>
            <a:r>
              <a:rPr lang="en-US" altLang="ja-JP" sz="1400" dirty="0"/>
              <a:t>Creation</a:t>
            </a:r>
            <a:r>
              <a:rPr lang="ja-JP" altLang="en-US" sz="1400" dirty="0"/>
              <a:t> </a:t>
            </a:r>
            <a:r>
              <a:rPr lang="en-US" altLang="ja-JP" sz="1400" dirty="0"/>
              <a:t>of</a:t>
            </a:r>
            <a:r>
              <a:rPr lang="ja-JP" altLang="en-US" sz="1400" dirty="0"/>
              <a:t> </a:t>
            </a:r>
            <a:r>
              <a:rPr lang="en-US" altLang="ja-JP" sz="1400" dirty="0"/>
              <a:t>New</a:t>
            </a:r>
            <a:r>
              <a:rPr lang="ja-JP" altLang="en-US" sz="1400" dirty="0"/>
              <a:t> </a:t>
            </a:r>
            <a:r>
              <a:rPr lang="en-US" altLang="ja-JP" sz="1400" dirty="0"/>
              <a:t>Forms</a:t>
            </a:r>
            <a:r>
              <a:rPr lang="ja-JP" altLang="en-US" sz="1400" dirty="0"/>
              <a:t> </a:t>
            </a:r>
            <a:r>
              <a:rPr lang="en-US" altLang="ja-JP" sz="1400" dirty="0"/>
              <a:t>of</a:t>
            </a:r>
            <a:r>
              <a:rPr lang="ja-JP" altLang="en-US" sz="1400" dirty="0"/>
              <a:t> </a:t>
            </a:r>
            <a:r>
              <a:rPr lang="en-US" altLang="ja-JP" sz="1400" dirty="0"/>
              <a:t>Knowledge</a:t>
            </a:r>
          </a:p>
          <a:p>
            <a:pPr marL="285750" indent="-285750">
              <a:buFont typeface="Wingdings" pitchFamily="2" charset="2"/>
              <a:buChar char="Ø"/>
              <a:defRPr/>
            </a:pPr>
            <a:r>
              <a:rPr lang="en-US" altLang="ja-JP" sz="1400" dirty="0"/>
              <a:t>The</a:t>
            </a:r>
            <a:r>
              <a:rPr lang="ja-JP" altLang="en-US" sz="1400" dirty="0"/>
              <a:t> </a:t>
            </a:r>
            <a:r>
              <a:rPr lang="en-US" altLang="ja-JP" sz="1400" dirty="0"/>
              <a:t>Nurturing</a:t>
            </a:r>
            <a:r>
              <a:rPr lang="ja-JP" altLang="en-US" sz="1400" dirty="0"/>
              <a:t> </a:t>
            </a:r>
            <a:r>
              <a:rPr lang="en-US" altLang="ja-JP" sz="1400" dirty="0"/>
              <a:t>of</a:t>
            </a:r>
            <a:r>
              <a:rPr lang="ja-JP" altLang="en-US" sz="1400" dirty="0"/>
              <a:t> </a:t>
            </a:r>
            <a:r>
              <a:rPr lang="en-US" altLang="ja-JP" sz="1400" dirty="0"/>
              <a:t>Well-Rounded</a:t>
            </a:r>
            <a:r>
              <a:rPr lang="ja-JP" altLang="en-US" sz="1400" dirty="0"/>
              <a:t> </a:t>
            </a:r>
            <a:r>
              <a:rPr lang="en-US" altLang="ja-JP" sz="1400" dirty="0"/>
              <a:t>Human</a:t>
            </a:r>
            <a:r>
              <a:rPr lang="ja-JP" altLang="en-US" sz="1400" dirty="0"/>
              <a:t> </a:t>
            </a:r>
            <a:r>
              <a:rPr lang="en-US" altLang="ja-JP" sz="1400" dirty="0"/>
              <a:t>Beings</a:t>
            </a:r>
          </a:p>
          <a:p>
            <a:pPr marL="285750" indent="-285750">
              <a:buFont typeface="Wingdings" pitchFamily="2" charset="2"/>
              <a:buChar char="Ø"/>
              <a:defRPr/>
            </a:pPr>
            <a:r>
              <a:rPr lang="en-US" altLang="ja-JP" sz="1400" dirty="0"/>
              <a:t>Collaboration with the Local, Regional, and International Community</a:t>
            </a:r>
          </a:p>
          <a:p>
            <a:pPr marL="285750" indent="-285750">
              <a:buFont typeface="Wingdings" pitchFamily="2" charset="2"/>
              <a:buChar char="Ø"/>
              <a:defRPr/>
            </a:pPr>
            <a:r>
              <a:rPr lang="en-US" altLang="ja-JP" sz="1400" dirty="0"/>
              <a:t>Continuous Self-Development</a:t>
            </a:r>
            <a:endParaRPr lang="ja-JP" altLang="en-US" sz="1400" dirty="0"/>
          </a:p>
        </p:txBody>
      </p:sp>
      <p:sp>
        <p:nvSpPr>
          <p:cNvPr id="10" name="Text Box 5"/>
          <p:cNvSpPr txBox="1">
            <a:spLocks noChangeArrowheads="1"/>
          </p:cNvSpPr>
          <p:nvPr/>
        </p:nvSpPr>
        <p:spPr bwMode="auto">
          <a:xfrm>
            <a:off x="827088" y="2133600"/>
            <a:ext cx="3024187" cy="4667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514350" indent="-1714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857250" indent="-17145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200150" indent="-17145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1543050" indent="-17145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000250" indent="-17145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457450" indent="-17145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2914650" indent="-17145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371850" indent="-17145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2400" dirty="0">
                <a:latin typeface="Arial" panose="020B0604020202020204" pitchFamily="34" charset="0"/>
              </a:rPr>
              <a:t>Intensive Course of</a:t>
            </a:r>
            <a:r>
              <a:rPr lang="en-US" altLang="ja-JP" sz="1800" dirty="0">
                <a:latin typeface="Arial" panose="020B0604020202020204" pitchFamily="34" charset="0"/>
              </a:rPr>
              <a:t> </a:t>
            </a:r>
          </a:p>
        </p:txBody>
      </p:sp>
    </p:spTree>
    <p:extLst>
      <p:ext uri="{BB962C8B-B14F-4D97-AF65-F5344CB8AC3E}">
        <p14:creationId xmlns:p14="http://schemas.microsoft.com/office/powerpoint/2010/main" val="22879130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en-US" altLang="ja-JP" dirty="0"/>
              <a:t>Statement of Cash Flows presents the inflows and outflows of cash in the different activities of the business, the net increase or decrease in cash, and the resulting cash balance at the end of the period. </a:t>
            </a:r>
            <a:r>
              <a:rPr lang="en-US" altLang="ja-JP" b="1" dirty="0"/>
              <a:t>Cash inflows</a:t>
            </a:r>
            <a:r>
              <a:rPr lang="en-US" altLang="ja-JP" dirty="0"/>
              <a:t> refer to receipts of cash while </a:t>
            </a:r>
            <a:r>
              <a:rPr lang="en-US" altLang="ja-JP" b="1" dirty="0"/>
              <a:t>cash outflows</a:t>
            </a:r>
            <a:r>
              <a:rPr lang="en-US" altLang="ja-JP" dirty="0"/>
              <a:t> to payments or disbursements.</a:t>
            </a:r>
          </a:p>
          <a:p>
            <a:r>
              <a:rPr lang="en-US" altLang="ja-JP" dirty="0"/>
              <a:t>A typical cash flow statement starts with a heading which consists of three lines. The first line presents the name of the company; the second describes the title of the report; and the third states the period covered in the report.</a:t>
            </a:r>
          </a:p>
          <a:p>
            <a:r>
              <a:rPr lang="en-US" altLang="ja-JP" dirty="0"/>
              <a:t>Notice that the third line is worded </a:t>
            </a:r>
            <a:r>
              <a:rPr lang="en-US" altLang="ja-JP" i="1" dirty="0"/>
              <a:t>"For the Year Ended..."</a:t>
            </a:r>
            <a:r>
              <a:rPr lang="en-US" altLang="ja-JP" dirty="0"/>
              <a:t> This means that the information included in the report covers a span of time. In the illustration above, the report presents inflows and outflows of cash for 1 year, i.e. from January 1 to December 31, 2017.</a:t>
            </a:r>
          </a:p>
          <a:p>
            <a:r>
              <a:rPr lang="en-US" altLang="ja-JP" dirty="0"/>
              <a:t>Cash inflows and outflows are classified in three activities: operating, investing, and financing.</a:t>
            </a:r>
          </a:p>
          <a:p>
            <a:r>
              <a:rPr lang="en-US" altLang="ja-JP" b="1" dirty="0"/>
              <a:t>Operating activities</a:t>
            </a:r>
            <a:r>
              <a:rPr lang="en-US" altLang="ja-JP" dirty="0"/>
              <a:t> refer to the main operations of the company such as rendering of professional services, acquisition of inventories and supplies, selling of inventories for merchandising and manufacturing concerns, collection of accounts, payment of accounts to suppliers, and others. Generally, operating activities refer to those that involve </a:t>
            </a:r>
            <a:r>
              <a:rPr lang="en-US" altLang="ja-JP" b="1" dirty="0"/>
              <a:t>current assets and current liabilities</a:t>
            </a:r>
            <a:r>
              <a:rPr lang="en-US" altLang="ja-JP" dirty="0"/>
              <a:t>.</a:t>
            </a:r>
          </a:p>
          <a:p>
            <a:r>
              <a:rPr lang="en-US" altLang="ja-JP" dirty="0"/>
              <a:t>Investing activities may be summed up as: "where the company puts its money for long-term purposes", such as acquisition of property, plant and equipment; and investment in long-term securities. Selling these properties are also considered investing activities. In general, investing activities include transactions that involve </a:t>
            </a:r>
            <a:r>
              <a:rPr lang="en-US" altLang="ja-JP" b="1" dirty="0"/>
              <a:t>non-current assets</a:t>
            </a:r>
            <a:r>
              <a:rPr lang="en-US" altLang="ja-JP" dirty="0"/>
              <a:t>.</a:t>
            </a:r>
          </a:p>
          <a:p>
            <a:r>
              <a:rPr lang="en-US" altLang="ja-JP" dirty="0"/>
              <a:t>Financing activities refer to: "where the company gets its funds", such as investment of the owner/s, and cash proceeds from bank loan and other long-term payables. The payment of such items (i.e. withdrawal of owner/s and payment of loans) are also financing activities. Generally, financing activities include those that affect </a:t>
            </a:r>
            <a:r>
              <a:rPr lang="en-US" altLang="ja-JP" b="1" dirty="0"/>
              <a:t>non-current liabilities and capital.</a:t>
            </a:r>
            <a:endParaRPr lang="en-US" altLang="ja-JP" dirty="0"/>
          </a:p>
          <a:p>
            <a:r>
              <a:rPr lang="en-US" altLang="ja-JP" dirty="0"/>
              <a:t>All inflows are presented in positive figures while all outflows in negative (in parentheses).</a:t>
            </a:r>
          </a:p>
          <a:p>
            <a:r>
              <a:rPr lang="en-US" altLang="ja-JP" dirty="0"/>
              <a:t>After inflows and outflows are presented, the net increase or decrease in cash is computed. Then it is added to the beginning balance of cash to get the balance at the end. Easy, </a:t>
            </a:r>
            <a:r>
              <a:rPr lang="en-US" altLang="ja-JP" i="1" dirty="0"/>
              <a:t>right?</a:t>
            </a:r>
            <a:r>
              <a:rPr lang="en-US" altLang="ja-JP" dirty="0"/>
              <a:t> In simple sense, this report presents the cash balance </a:t>
            </a:r>
            <a:r>
              <a:rPr lang="en-US" altLang="ja-JP" b="1" dirty="0"/>
              <a:t>at the beginning of the period</a:t>
            </a:r>
            <a:r>
              <a:rPr lang="en-US" altLang="ja-JP" dirty="0"/>
              <a:t>, the changes </a:t>
            </a:r>
            <a:r>
              <a:rPr lang="en-US" altLang="ja-JP" b="1" dirty="0"/>
              <a:t>during the period</a:t>
            </a:r>
            <a:r>
              <a:rPr lang="en-US" altLang="ja-JP" dirty="0"/>
              <a:t>, and the resulting balance </a:t>
            </a:r>
            <a:r>
              <a:rPr lang="en-US" altLang="ja-JP" b="1" dirty="0"/>
              <a:t>at the end of the period</a:t>
            </a:r>
            <a:r>
              <a:rPr lang="en-US" altLang="ja-JP" dirty="0"/>
              <a:t>.</a:t>
            </a:r>
          </a:p>
          <a:p>
            <a:r>
              <a:rPr lang="en-US" altLang="ja-JP" dirty="0"/>
              <a:t>Notice that the cash balance at the end, $ 21,000, is the same as the cash balance presented in the company's </a:t>
            </a:r>
            <a:r>
              <a:rPr lang="en-US" altLang="ja-JP" dirty="0">
                <a:hlinkClick r:id="rId2"/>
              </a:rPr>
              <a:t>Balance Sheet</a:t>
            </a:r>
            <a:r>
              <a:rPr lang="en-US" altLang="ja-JP" dirty="0"/>
              <a:t>.</a:t>
            </a:r>
          </a:p>
          <a:p>
            <a:r>
              <a:rPr lang="en-US" altLang="ja-JP" dirty="0"/>
              <a:t>Good accounting form suggests that a single line is drawn every time an amount is computed. It signifies that a mathematical operation has been completed. The computed balance at the end of the report is </a:t>
            </a:r>
            <a:r>
              <a:rPr lang="en-US" altLang="ja-JP" i="1" dirty="0"/>
              <a:t>double-ruled</a:t>
            </a:r>
            <a:r>
              <a:rPr lang="en-US" altLang="ja-JP" dirty="0"/>
              <a:t>.</a:t>
            </a:r>
          </a:p>
          <a:p>
            <a:endParaRPr kumimoji="1" lang="ja-JP" altLang="en-US" dirty="0"/>
          </a:p>
        </p:txBody>
      </p:sp>
      <p:sp>
        <p:nvSpPr>
          <p:cNvPr id="4" name="スライド番号プレースホルダー 3"/>
          <p:cNvSpPr>
            <a:spLocks noGrp="1"/>
          </p:cNvSpPr>
          <p:nvPr>
            <p:ph type="sldNum" sz="quarter" idx="12"/>
          </p:nvPr>
        </p:nvSpPr>
        <p:spPr/>
        <p:txBody>
          <a:bodyPr/>
          <a:lstStyle/>
          <a:p>
            <a:fld id="{68C31273-B81C-4195-8EDF-774B0315720E}" type="slidenum">
              <a:rPr lang="en-US" altLang="ja-JP" smtClean="0"/>
              <a:pPr/>
              <a:t>10</a:t>
            </a:fld>
            <a:endParaRPr lang="en-US" altLang="ja-JP" dirty="0"/>
          </a:p>
        </p:txBody>
      </p:sp>
    </p:spTree>
    <p:extLst>
      <p:ext uri="{BB962C8B-B14F-4D97-AF65-F5344CB8AC3E}">
        <p14:creationId xmlns:p14="http://schemas.microsoft.com/office/powerpoint/2010/main" val="1038162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23850" y="2276475"/>
            <a:ext cx="8280400" cy="2089150"/>
          </a:xfrm>
        </p:spPr>
        <p:txBody>
          <a:bodyPr/>
          <a:lstStyle/>
          <a:p>
            <a:pPr eaLnBrk="1" hangingPunct="1"/>
            <a:r>
              <a:rPr lang="en-US" altLang="ja-JP" sz="4800" dirty="0">
                <a:solidFill>
                  <a:srgbClr val="00B050"/>
                </a:solidFill>
              </a:rPr>
              <a:t>Topic 4 </a:t>
            </a:r>
            <a:r>
              <a:rPr lang="en-US" altLang="ja-JP" sz="4800" dirty="0"/>
              <a:t>Break-Even Point Analysis</a:t>
            </a:r>
          </a:p>
        </p:txBody>
      </p:sp>
      <p:sp>
        <p:nvSpPr>
          <p:cNvPr id="4099"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0D9A2D8E-CCD1-45AC-9392-44AA0146BB12}" type="slidenum">
              <a:rPr lang="en-US" altLang="ja-JP">
                <a:solidFill>
                  <a:srgbClr val="898989"/>
                </a:solidFill>
              </a:rPr>
              <a:pPr/>
              <a:t>11</a:t>
            </a:fld>
            <a:endParaRPr lang="en-US" altLang="ja-JP" dirty="0">
              <a:solidFill>
                <a:srgbClr val="898989"/>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p:txBody>
          <a:bodyPr/>
          <a:lstStyle/>
          <a:p>
            <a:r>
              <a:rPr lang="en-US" altLang="ja-JP" dirty="0"/>
              <a:t>Agenda</a:t>
            </a:r>
            <a:endParaRPr lang="ja-JP" altLang="en-US" dirty="0"/>
          </a:p>
        </p:txBody>
      </p:sp>
      <p:sp>
        <p:nvSpPr>
          <p:cNvPr id="3" name="コンテンツ プレースホルダー 2"/>
          <p:cNvSpPr>
            <a:spLocks noGrp="1"/>
          </p:cNvSpPr>
          <p:nvPr>
            <p:ph idx="1"/>
          </p:nvPr>
        </p:nvSpPr>
        <p:spPr>
          <a:xfrm>
            <a:off x="323850" y="1825625"/>
            <a:ext cx="8351838" cy="4351338"/>
          </a:xfrm>
        </p:spPr>
        <p:txBody>
          <a:bodyPr/>
          <a:lstStyle/>
          <a:p>
            <a:pPr marL="742950" indent="-742950">
              <a:buFont typeface="Arial" panose="020B0604020202020204" pitchFamily="34" charset="0"/>
              <a:buAutoNum type="arabicPeriod"/>
              <a:defRPr/>
            </a:pPr>
            <a:r>
              <a:rPr lang="en-US" altLang="ja-JP" sz="4000" dirty="0">
                <a:latin typeface="Times New Roman" panose="02020603050405020304" pitchFamily="18" charset="0"/>
                <a:cs typeface="Times New Roman" panose="02020603050405020304" pitchFamily="18" charset="0"/>
              </a:rPr>
              <a:t>Costs</a:t>
            </a:r>
          </a:p>
          <a:p>
            <a:pPr marL="742950" indent="-742950">
              <a:buFont typeface="Arial" panose="020B0604020202020204" pitchFamily="34" charset="0"/>
              <a:buAutoNum type="arabicPeriod"/>
              <a:defRPr/>
            </a:pPr>
            <a:r>
              <a:rPr lang="en-US" altLang="ja-JP" sz="4000" dirty="0">
                <a:latin typeface="Times New Roman" panose="02020603050405020304" pitchFamily="18" charset="0"/>
                <a:cs typeface="Times New Roman" panose="02020603050405020304" pitchFamily="18" charset="0"/>
              </a:rPr>
              <a:t>Break-Even</a:t>
            </a:r>
            <a:r>
              <a:rPr lang="ja-JP" altLang="en-US" sz="4000" dirty="0">
                <a:latin typeface="Times New Roman" panose="02020603050405020304" pitchFamily="18" charset="0"/>
                <a:cs typeface="Times New Roman" panose="02020603050405020304" pitchFamily="18" charset="0"/>
              </a:rPr>
              <a:t> </a:t>
            </a:r>
            <a:r>
              <a:rPr lang="en-US" altLang="ja-JP" sz="4000" dirty="0">
                <a:latin typeface="Times New Roman" panose="02020603050405020304" pitchFamily="18" charset="0"/>
                <a:cs typeface="Times New Roman" panose="02020603050405020304" pitchFamily="18" charset="0"/>
              </a:rPr>
              <a:t>Point Analysis</a:t>
            </a:r>
          </a:p>
          <a:p>
            <a:pPr marL="742950" indent="-742950">
              <a:buFont typeface="Arial" panose="020B0604020202020204" pitchFamily="34" charset="0"/>
              <a:buAutoNum type="arabicPeriod"/>
              <a:defRPr/>
            </a:pPr>
            <a:r>
              <a:rPr lang="en-US" altLang="ja-JP" sz="4000" dirty="0">
                <a:latin typeface="Times New Roman" panose="02020603050405020304" pitchFamily="18" charset="0"/>
                <a:cs typeface="Times New Roman" panose="02020603050405020304" pitchFamily="18" charset="0"/>
              </a:rPr>
              <a:t>Case Studies</a:t>
            </a:r>
          </a:p>
          <a:p>
            <a:pPr marL="742950" indent="-742950">
              <a:buFont typeface="Arial" panose="020B0604020202020204" pitchFamily="34" charset="0"/>
              <a:buAutoNum type="arabicPeriod"/>
              <a:defRPr/>
            </a:pPr>
            <a:r>
              <a:rPr lang="en-US" altLang="ja-JP" sz="4000" dirty="0">
                <a:latin typeface="Times New Roman" panose="02020603050405020304" pitchFamily="18" charset="0"/>
                <a:cs typeface="Times New Roman" panose="02020603050405020304" pitchFamily="18" charset="0"/>
              </a:rPr>
              <a:t>Economies of scale</a:t>
            </a:r>
          </a:p>
          <a:p>
            <a:pPr marL="742950" indent="-742950">
              <a:buFont typeface="Arial" panose="020B0604020202020204" pitchFamily="34" charset="0"/>
              <a:buAutoNum type="arabicPeriod"/>
              <a:defRPr/>
            </a:pPr>
            <a:endParaRPr lang="ja-JP" altLang="en-US" sz="4000" dirty="0"/>
          </a:p>
        </p:txBody>
      </p:sp>
      <p:sp>
        <p:nvSpPr>
          <p:cNvPr id="11268"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120EEBB9-C41F-4E09-8253-1EB739C1E5C7}" type="slidenum">
              <a:rPr lang="en-US" altLang="ja-JP" smtClean="0">
                <a:solidFill>
                  <a:srgbClr val="898989"/>
                </a:solidFill>
              </a:rPr>
              <a:pPr/>
              <a:t>12</a:t>
            </a:fld>
            <a:endParaRPr lang="en-US" altLang="ja-JP" dirty="0">
              <a:solidFill>
                <a:srgbClr val="898989"/>
              </a:solidFill>
            </a:endParaRPr>
          </a:p>
        </p:txBody>
      </p:sp>
    </p:spTree>
    <p:extLst>
      <p:ext uri="{BB962C8B-B14F-4D97-AF65-F5344CB8AC3E}">
        <p14:creationId xmlns:p14="http://schemas.microsoft.com/office/powerpoint/2010/main" val="16114717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lgn="ctr" eaLnBrk="1" hangingPunct="1"/>
            <a:r>
              <a:rPr lang="en-US" altLang="ja-JP" sz="3600" dirty="0">
                <a:latin typeface="Times New Roman" panose="02020603050405020304" pitchFamily="18" charset="0"/>
                <a:cs typeface="Times New Roman" panose="02020603050405020304" pitchFamily="18" charset="0"/>
              </a:rPr>
              <a:t>1</a:t>
            </a:r>
            <a:r>
              <a:rPr lang="ja-JP" altLang="en-US" sz="3600" dirty="0">
                <a:latin typeface="Times New Roman" panose="02020603050405020304" pitchFamily="18" charset="0"/>
                <a:cs typeface="Times New Roman" panose="02020603050405020304" pitchFamily="18" charset="0"/>
              </a:rPr>
              <a:t>．</a:t>
            </a:r>
            <a:r>
              <a:rPr lang="en-US" altLang="ja-JP" sz="3600" dirty="0">
                <a:latin typeface="Times New Roman" panose="02020603050405020304" pitchFamily="18" charset="0"/>
                <a:cs typeface="Times New Roman" panose="02020603050405020304" pitchFamily="18" charset="0"/>
              </a:rPr>
              <a:t>Costs</a:t>
            </a:r>
          </a:p>
        </p:txBody>
      </p:sp>
      <p:sp>
        <p:nvSpPr>
          <p:cNvPr id="8195" name="Rectangle 3"/>
          <p:cNvSpPr>
            <a:spLocks noGrp="1" noChangeArrowheads="1"/>
          </p:cNvSpPr>
          <p:nvPr>
            <p:ph sz="quarter" idx="1"/>
          </p:nvPr>
        </p:nvSpPr>
        <p:spPr>
          <a:xfrm>
            <a:off x="457200" y="1556792"/>
            <a:ext cx="8229600" cy="4320208"/>
          </a:xfrm>
        </p:spPr>
        <p:txBody>
          <a:bodyPr/>
          <a:lstStyle/>
          <a:p>
            <a:pPr eaLnBrk="1" hangingPunct="1"/>
            <a:r>
              <a:rPr lang="en-US" altLang="ja-JP" sz="3600" dirty="0"/>
              <a:t>Fixed</a:t>
            </a:r>
            <a:r>
              <a:rPr lang="ja-JP" altLang="en-US" sz="3600" dirty="0"/>
              <a:t> </a:t>
            </a:r>
            <a:r>
              <a:rPr lang="en-US" altLang="ja-JP" sz="3600" dirty="0"/>
              <a:t>cost</a:t>
            </a:r>
          </a:p>
          <a:p>
            <a:pPr eaLnBrk="1" hangingPunct="1"/>
            <a:r>
              <a:rPr lang="en-US" altLang="ja-JP" sz="3600" dirty="0"/>
              <a:t>I</a:t>
            </a:r>
            <a:r>
              <a:rPr lang="ja-JP" altLang="ja-JP" sz="3600" dirty="0"/>
              <a:t>n management accounting, </a:t>
            </a:r>
            <a:r>
              <a:rPr lang="ja-JP" altLang="ja-JP" sz="3600" b="1" dirty="0"/>
              <a:t>fixed costs </a:t>
            </a:r>
            <a:r>
              <a:rPr lang="ja-JP" altLang="ja-JP" sz="3600" dirty="0"/>
              <a:t>are defined as expenses that do not change in proportion to the activity of a business, within the relevant period or scale of production.</a:t>
            </a:r>
            <a:r>
              <a:rPr lang="en-US" altLang="ja-JP" sz="3600" dirty="0"/>
              <a:t> </a:t>
            </a:r>
          </a:p>
          <a:p>
            <a:pPr eaLnBrk="1" hangingPunct="1"/>
            <a:r>
              <a:rPr lang="ja-JP" altLang="ja-JP" sz="3600" dirty="0"/>
              <a:t>For example, a retailer must pay rent and utility bills irrespective of sales.</a:t>
            </a:r>
            <a:r>
              <a:rPr lang="en-US" altLang="ja-JP" sz="3600" dirty="0"/>
              <a:t> </a:t>
            </a:r>
          </a:p>
        </p:txBody>
      </p:sp>
      <p:sp>
        <p:nvSpPr>
          <p:cNvPr id="8196"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349EBB30-6255-431E-90E6-8496B47C4008}" type="slidenum">
              <a:rPr lang="en-US" altLang="ja-JP">
                <a:solidFill>
                  <a:srgbClr val="898989"/>
                </a:solidFill>
              </a:rPr>
              <a:pPr/>
              <a:t>13</a:t>
            </a:fld>
            <a:endParaRPr lang="en-US" altLang="ja-JP" dirty="0">
              <a:solidFill>
                <a:srgbClr val="898989"/>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ja-JP" dirty="0"/>
              <a:t>Variable cost</a:t>
            </a:r>
          </a:p>
        </p:txBody>
      </p:sp>
      <p:sp>
        <p:nvSpPr>
          <p:cNvPr id="9219" name="Rectangle 3"/>
          <p:cNvSpPr>
            <a:spLocks noGrp="1" noChangeArrowheads="1"/>
          </p:cNvSpPr>
          <p:nvPr>
            <p:ph sz="quarter" idx="1"/>
          </p:nvPr>
        </p:nvSpPr>
        <p:spPr>
          <a:xfrm>
            <a:off x="457200" y="1600200"/>
            <a:ext cx="7467600" cy="4873625"/>
          </a:xfrm>
        </p:spPr>
        <p:txBody>
          <a:bodyPr/>
          <a:lstStyle/>
          <a:p>
            <a:pPr eaLnBrk="1" hangingPunct="1"/>
            <a:r>
              <a:rPr lang="ja-JP" altLang="ja-JP" sz="4000" b="1" dirty="0"/>
              <a:t>Variable costs</a:t>
            </a:r>
            <a:r>
              <a:rPr lang="ja-JP" altLang="ja-JP" sz="4000" dirty="0"/>
              <a:t> are expenses that change in proportion to the activity of a business.</a:t>
            </a:r>
            <a:r>
              <a:rPr lang="en-US" altLang="ja-JP" sz="4000" dirty="0"/>
              <a:t> </a:t>
            </a:r>
          </a:p>
          <a:p>
            <a:pPr eaLnBrk="1" hangingPunct="1"/>
            <a:r>
              <a:rPr lang="ja-JP" altLang="ja-JP" sz="4000" dirty="0"/>
              <a:t>Variable costs are sometimes called unit-level costs as they vary with the number of units produced.</a:t>
            </a:r>
            <a:r>
              <a:rPr lang="en-US" altLang="ja-JP" sz="4000" dirty="0"/>
              <a:t> </a:t>
            </a:r>
          </a:p>
        </p:txBody>
      </p:sp>
      <p:sp>
        <p:nvSpPr>
          <p:cNvPr id="9220"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0C638273-A75C-4929-B8E9-D40BC1BC7B03}" type="slidenum">
              <a:rPr lang="en-US" altLang="ja-JP">
                <a:solidFill>
                  <a:srgbClr val="898989"/>
                </a:solidFill>
              </a:rPr>
              <a:pPr/>
              <a:t>14</a:t>
            </a:fld>
            <a:endParaRPr lang="en-US" altLang="ja-JP" dirty="0">
              <a:solidFill>
                <a:srgbClr val="898989"/>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158750"/>
            <a:ext cx="8229600" cy="1109663"/>
          </a:xfrm>
        </p:spPr>
        <p:txBody>
          <a:bodyPr/>
          <a:lstStyle/>
          <a:p>
            <a:pPr eaLnBrk="1" hangingPunct="1"/>
            <a:r>
              <a:rPr lang="en-US" altLang="ja-JP" dirty="0"/>
              <a:t>Total cost</a:t>
            </a:r>
          </a:p>
        </p:txBody>
      </p:sp>
      <p:sp>
        <p:nvSpPr>
          <p:cNvPr id="10243" name="Rectangle 3"/>
          <p:cNvSpPr>
            <a:spLocks noGrp="1" noChangeArrowheads="1"/>
          </p:cNvSpPr>
          <p:nvPr>
            <p:ph sz="quarter" idx="1"/>
          </p:nvPr>
        </p:nvSpPr>
        <p:spPr>
          <a:xfrm>
            <a:off x="395288" y="1268413"/>
            <a:ext cx="8569325" cy="5473700"/>
          </a:xfrm>
        </p:spPr>
        <p:txBody>
          <a:bodyPr/>
          <a:lstStyle/>
          <a:p>
            <a:pPr eaLnBrk="1" hangingPunct="1"/>
            <a:r>
              <a:rPr lang="ja-JP" altLang="ja-JP" sz="3200" b="1" dirty="0"/>
              <a:t>Total cost</a:t>
            </a:r>
            <a:r>
              <a:rPr lang="ja-JP" altLang="ja-JP" sz="3200" dirty="0"/>
              <a:t> (TC) describes the total economic cost of production and is made up of variable costs, which vary according to the quantity of a good produced and include inputs such as labor and raw materials, plus fixed costs, which are independent of the quantity of a good produced and include inputs (capital) that cannot be varied in the short term, such as buildings and machinery. </a:t>
            </a:r>
            <a:endParaRPr lang="en-US" altLang="ja-JP" sz="3200" dirty="0"/>
          </a:p>
        </p:txBody>
      </p:sp>
      <p:sp>
        <p:nvSpPr>
          <p:cNvPr id="10244"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B3A4BEA2-7761-4C26-BD9B-A649223C1DD0}" type="slidenum">
              <a:rPr lang="en-US" altLang="ja-JP">
                <a:solidFill>
                  <a:srgbClr val="898989"/>
                </a:solidFill>
              </a:rPr>
              <a:pPr/>
              <a:t>15</a:t>
            </a:fld>
            <a:endParaRPr lang="en-US" altLang="ja-JP" dirty="0">
              <a:solidFill>
                <a:srgbClr val="898989"/>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0" y="333375"/>
            <a:ext cx="9144000" cy="65246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Clr>
                <a:schemeClr val="accent1"/>
              </a:buClr>
              <a:buSzPct val="75000"/>
              <a:buFont typeface="Wingdings" panose="05000000000000000000" pitchFamily="2" charset="2"/>
              <a:buChar char="v"/>
              <a:defRPr/>
            </a:pPr>
            <a:r>
              <a:rPr lang="en-US" altLang="ja-JP" sz="2800" dirty="0">
                <a:latin typeface="+mn-ea"/>
                <a:ea typeface="+mn-ea"/>
              </a:rPr>
              <a:t>Examples of costs</a:t>
            </a:r>
            <a:endParaRPr lang="ja-JP" altLang="en-US" sz="2800" dirty="0">
              <a:latin typeface="+mn-ea"/>
              <a:ea typeface="+mn-ea"/>
            </a:endParaRPr>
          </a:p>
          <a:p>
            <a:pPr marL="742950" indent="-742950" eaLnBrk="1" hangingPunct="1">
              <a:buClr>
                <a:schemeClr val="accent1"/>
              </a:buClr>
              <a:buSzPct val="75000"/>
              <a:buFont typeface="Wingdings" panose="05000000000000000000" pitchFamily="2" charset="2"/>
              <a:buAutoNum type="arabicParenR"/>
              <a:defRPr/>
            </a:pPr>
            <a:r>
              <a:rPr lang="en-US" altLang="ja-JP" sz="2800" dirty="0">
                <a:latin typeface="+mn-ea"/>
                <a:ea typeface="+mn-ea"/>
              </a:rPr>
              <a:t>Advertising expenses</a:t>
            </a:r>
          </a:p>
          <a:p>
            <a:pPr marL="742950" indent="-742950" eaLnBrk="1" hangingPunct="1">
              <a:buClr>
                <a:schemeClr val="accent1"/>
              </a:buClr>
              <a:buSzPct val="75000"/>
              <a:buFont typeface="Wingdings" panose="05000000000000000000" pitchFamily="2" charset="2"/>
              <a:buAutoNum type="arabicParenR"/>
              <a:defRPr/>
            </a:pPr>
            <a:r>
              <a:rPr lang="en-US" altLang="ja-JP" sz="2800" dirty="0">
                <a:latin typeface="+mn-ea"/>
                <a:ea typeface="+mn-ea"/>
              </a:rPr>
              <a:t>Research and development expenditure</a:t>
            </a:r>
          </a:p>
          <a:p>
            <a:pPr marL="742950" indent="-742950" eaLnBrk="1" hangingPunct="1">
              <a:buClr>
                <a:schemeClr val="accent1"/>
              </a:buClr>
              <a:buSzPct val="75000"/>
              <a:buFont typeface="Wingdings" panose="05000000000000000000" pitchFamily="2" charset="2"/>
              <a:buAutoNum type="arabicParenR"/>
              <a:defRPr/>
            </a:pPr>
            <a:r>
              <a:rPr lang="en-US" altLang="ja-JP" sz="2800" dirty="0">
                <a:latin typeface="+mn-ea"/>
                <a:ea typeface="+mn-ea"/>
              </a:rPr>
              <a:t>Social expenses</a:t>
            </a:r>
          </a:p>
          <a:p>
            <a:pPr marL="742950" indent="-742950" eaLnBrk="1" hangingPunct="1">
              <a:buClr>
                <a:schemeClr val="accent1"/>
              </a:buClr>
              <a:buSzPct val="75000"/>
              <a:buFont typeface="Wingdings" panose="05000000000000000000" pitchFamily="2" charset="2"/>
              <a:buAutoNum type="arabicParenR"/>
              <a:defRPr/>
            </a:pPr>
            <a:r>
              <a:rPr lang="en-US" altLang="ja-JP" sz="2800" dirty="0">
                <a:latin typeface="+mn-ea"/>
                <a:ea typeface="+mn-ea"/>
              </a:rPr>
              <a:t>Depreciation expense</a:t>
            </a:r>
          </a:p>
          <a:p>
            <a:pPr marL="742950" indent="-742950" eaLnBrk="1" hangingPunct="1">
              <a:buClr>
                <a:schemeClr val="accent1"/>
              </a:buClr>
              <a:buSzPct val="75000"/>
              <a:buFont typeface="Wingdings" panose="05000000000000000000" pitchFamily="2" charset="2"/>
              <a:buAutoNum type="arabicParenR"/>
              <a:defRPr/>
            </a:pPr>
            <a:r>
              <a:rPr lang="en-US" altLang="ja-JP" sz="2800" dirty="0">
                <a:latin typeface="+mn-ea"/>
                <a:ea typeface="+mn-ea"/>
              </a:rPr>
              <a:t>Real estate tax</a:t>
            </a:r>
          </a:p>
          <a:p>
            <a:pPr marL="742950" indent="-742950" eaLnBrk="1" hangingPunct="1">
              <a:buClr>
                <a:schemeClr val="accent1"/>
              </a:buClr>
              <a:buSzPct val="75000"/>
              <a:buFont typeface="Wingdings" panose="05000000000000000000" pitchFamily="2" charset="2"/>
              <a:buAutoNum type="arabicParenR"/>
              <a:defRPr/>
            </a:pPr>
            <a:r>
              <a:rPr lang="en-US" altLang="ja-JP" sz="2800" dirty="0">
                <a:latin typeface="+mn-ea"/>
                <a:ea typeface="+mn-ea"/>
              </a:rPr>
              <a:t>Fire insurance fee</a:t>
            </a:r>
          </a:p>
          <a:p>
            <a:pPr marL="742950" indent="-742950" eaLnBrk="1" hangingPunct="1">
              <a:buClr>
                <a:schemeClr val="accent1"/>
              </a:buClr>
              <a:buSzPct val="75000"/>
              <a:buFont typeface="Wingdings" panose="05000000000000000000" pitchFamily="2" charset="2"/>
              <a:buAutoNum type="arabicParenR"/>
              <a:defRPr/>
            </a:pPr>
            <a:r>
              <a:rPr lang="en-US" altLang="ja-JP" sz="2800" dirty="0">
                <a:latin typeface="+mn-ea"/>
                <a:ea typeface="+mn-ea"/>
              </a:rPr>
              <a:t>Materials cost</a:t>
            </a:r>
          </a:p>
          <a:p>
            <a:pPr marL="742950" indent="-742950" eaLnBrk="1" hangingPunct="1">
              <a:buClr>
                <a:schemeClr val="accent1"/>
              </a:buClr>
              <a:buSzPct val="75000"/>
              <a:buFont typeface="Wingdings" panose="05000000000000000000" pitchFamily="2" charset="2"/>
              <a:buAutoNum type="arabicParenR"/>
              <a:defRPr/>
            </a:pPr>
            <a:r>
              <a:rPr lang="en-US" altLang="ja-JP" sz="2800" dirty="0">
                <a:latin typeface="+mn-ea"/>
                <a:ea typeface="+mn-ea"/>
              </a:rPr>
              <a:t>Wages </a:t>
            </a:r>
          </a:p>
          <a:p>
            <a:pPr marL="742950" indent="-742950" eaLnBrk="1" hangingPunct="1">
              <a:buClr>
                <a:schemeClr val="accent1"/>
              </a:buClr>
              <a:buSzPct val="75000"/>
              <a:buFont typeface="Wingdings" panose="05000000000000000000" pitchFamily="2" charset="2"/>
              <a:buAutoNum type="arabicParenR"/>
              <a:defRPr/>
            </a:pPr>
            <a:r>
              <a:rPr lang="en-US" altLang="ja-JP" sz="2800" dirty="0">
                <a:latin typeface="+mn-ea"/>
                <a:ea typeface="+mn-ea"/>
              </a:rPr>
              <a:t>Packing charge</a:t>
            </a:r>
          </a:p>
          <a:p>
            <a:pPr marL="742950" indent="-742950" eaLnBrk="1" hangingPunct="1">
              <a:buClr>
                <a:schemeClr val="accent1"/>
              </a:buClr>
              <a:buSzPct val="75000"/>
              <a:buFont typeface="Wingdings" panose="05000000000000000000" pitchFamily="2" charset="2"/>
              <a:buAutoNum type="arabicParenR"/>
              <a:defRPr/>
            </a:pPr>
            <a:r>
              <a:rPr lang="en-US" altLang="ja-JP" sz="2800" dirty="0">
                <a:latin typeface="+mn-ea"/>
                <a:ea typeface="+mn-ea"/>
              </a:rPr>
              <a:t>Delivery fee</a:t>
            </a:r>
            <a:endParaRPr lang="ja-JP" altLang="en-US" sz="2800" dirty="0">
              <a:latin typeface="+mn-ea"/>
              <a:ea typeface="+mn-ea"/>
            </a:endParaRPr>
          </a:p>
        </p:txBody>
      </p:sp>
      <p:sp>
        <p:nvSpPr>
          <p:cNvPr id="11267"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CEB366E0-1BD0-4C09-8983-61EC8B81E882}" type="slidenum">
              <a:rPr lang="en-US" altLang="ja-JP">
                <a:solidFill>
                  <a:srgbClr val="898989"/>
                </a:solidFill>
              </a:rPr>
              <a:pPr/>
              <a:t>16</a:t>
            </a:fld>
            <a:endParaRPr lang="en-US" altLang="ja-JP" dirty="0">
              <a:solidFill>
                <a:srgbClr val="898989"/>
              </a:solidFill>
            </a:endParaRP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0" y="333375"/>
            <a:ext cx="9144000" cy="24233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20000"/>
              </a:spcBef>
              <a:buClr>
                <a:schemeClr val="accent1"/>
              </a:buClr>
              <a:buSzPct val="75000"/>
              <a:buFont typeface="Wingdings" panose="05000000000000000000" pitchFamily="2" charset="2"/>
              <a:buChar char="v"/>
            </a:pPr>
            <a:r>
              <a:rPr lang="ja-JP" altLang="en-US" sz="3600" dirty="0">
                <a:latin typeface="+mn-ea"/>
                <a:ea typeface="+mn-ea"/>
              </a:rPr>
              <a:t>１）</a:t>
            </a:r>
            <a:r>
              <a:rPr lang="en-US" altLang="ja-JP" sz="3600" dirty="0">
                <a:latin typeface="+mn-ea"/>
                <a:ea typeface="+mn-ea"/>
              </a:rPr>
              <a:t>Fixed cost</a:t>
            </a:r>
            <a:r>
              <a:rPr lang="ja-JP" altLang="en-US" sz="3600" dirty="0">
                <a:latin typeface="+mn-ea"/>
                <a:ea typeface="+mn-ea"/>
              </a:rPr>
              <a:t>：</a:t>
            </a:r>
          </a:p>
          <a:p>
            <a:pPr eaLnBrk="1" hangingPunct="1">
              <a:lnSpc>
                <a:spcPct val="100000"/>
              </a:lnSpc>
              <a:spcBef>
                <a:spcPct val="20000"/>
              </a:spcBef>
              <a:buClr>
                <a:schemeClr val="accent1"/>
              </a:buClr>
              <a:buSzPct val="75000"/>
              <a:buFont typeface="Wingdings" panose="05000000000000000000" pitchFamily="2" charset="2"/>
              <a:buNone/>
            </a:pPr>
            <a:r>
              <a:rPr lang="en-US" altLang="ja-JP" sz="3200" dirty="0">
                <a:latin typeface="+mn-ea"/>
                <a:ea typeface="+mn-ea"/>
              </a:rPr>
              <a:t>Managed capacity cost</a:t>
            </a:r>
            <a:r>
              <a:rPr lang="ja-JP" altLang="en-US" sz="3200" dirty="0">
                <a:latin typeface="+mn-ea"/>
                <a:ea typeface="+mn-ea"/>
              </a:rPr>
              <a:t>：</a:t>
            </a:r>
          </a:p>
        </p:txBody>
      </p:sp>
      <p:sp>
        <p:nvSpPr>
          <p:cNvPr id="12291" name="Rectangle 3"/>
          <p:cNvSpPr>
            <a:spLocks noChangeArrowheads="1"/>
          </p:cNvSpPr>
          <p:nvPr/>
        </p:nvSpPr>
        <p:spPr bwMode="auto">
          <a:xfrm>
            <a:off x="0" y="4514944"/>
            <a:ext cx="9144000" cy="179437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20000"/>
              </a:spcBef>
              <a:buClr>
                <a:schemeClr val="accent1"/>
              </a:buClr>
              <a:buSzPct val="75000"/>
              <a:buFont typeface="Wingdings" panose="05000000000000000000" pitchFamily="2" charset="2"/>
              <a:buChar char="v"/>
            </a:pPr>
            <a:r>
              <a:rPr lang="ja-JP" altLang="en-US" sz="3200" dirty="0">
                <a:latin typeface="+mn-ea"/>
                <a:ea typeface="+mn-ea"/>
              </a:rPr>
              <a:t>２）</a:t>
            </a:r>
            <a:r>
              <a:rPr lang="en-US" altLang="ja-JP" sz="3200" dirty="0">
                <a:latin typeface="+mn-ea"/>
                <a:ea typeface="+mn-ea"/>
              </a:rPr>
              <a:t>Variable cost</a:t>
            </a:r>
            <a:r>
              <a:rPr lang="ja-JP" altLang="en-US" sz="3200" dirty="0">
                <a:latin typeface="+mn-ea"/>
                <a:ea typeface="+mn-ea"/>
              </a:rPr>
              <a:t>：</a:t>
            </a:r>
          </a:p>
        </p:txBody>
      </p:sp>
      <p:sp>
        <p:nvSpPr>
          <p:cNvPr id="12294" name="テキスト ボックス 5"/>
          <p:cNvSpPr txBox="1">
            <a:spLocks noChangeArrowheads="1"/>
          </p:cNvSpPr>
          <p:nvPr/>
        </p:nvSpPr>
        <p:spPr bwMode="auto">
          <a:xfrm>
            <a:off x="0" y="1527651"/>
            <a:ext cx="907415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None/>
            </a:pPr>
            <a:r>
              <a:rPr lang="en-US" altLang="ja-JP" sz="3200" dirty="0">
                <a:latin typeface="+mn-ea"/>
                <a:ea typeface="+mn-ea"/>
              </a:rPr>
              <a:t>Social Expenses; Advertising Expenses; R &amp; D Expenditure; Wages</a:t>
            </a:r>
            <a:endParaRPr lang="ja-JP" altLang="en-US" sz="3200" dirty="0">
              <a:latin typeface="+mn-ea"/>
              <a:ea typeface="+mn-ea"/>
            </a:endParaRPr>
          </a:p>
          <a:p>
            <a:pPr eaLnBrk="1" hangingPunct="1">
              <a:lnSpc>
                <a:spcPct val="100000"/>
              </a:lnSpc>
              <a:spcBef>
                <a:spcPct val="0"/>
              </a:spcBef>
              <a:buNone/>
            </a:pPr>
            <a:endParaRPr lang="ja-JP" altLang="en-US" sz="3200" dirty="0">
              <a:latin typeface="ＭＳ 明朝" panose="02020609040205080304" pitchFamily="17" charset="-128"/>
              <a:ea typeface="ＭＳ 明朝" panose="02020609040205080304" pitchFamily="17" charset="-128"/>
            </a:endParaRPr>
          </a:p>
        </p:txBody>
      </p:sp>
      <p:sp>
        <p:nvSpPr>
          <p:cNvPr id="12302"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97B3810C-E5E0-4137-8039-1967A06630A1}" type="slidenum">
              <a:rPr lang="en-US" altLang="ja-JP">
                <a:solidFill>
                  <a:srgbClr val="898989"/>
                </a:solidFill>
              </a:rPr>
              <a:pPr/>
              <a:t>17</a:t>
            </a:fld>
            <a:endParaRPr lang="en-US" altLang="ja-JP" dirty="0">
              <a:solidFill>
                <a:srgbClr val="898989"/>
              </a:solidFill>
            </a:endParaRPr>
          </a:p>
        </p:txBody>
      </p:sp>
      <p:sp>
        <p:nvSpPr>
          <p:cNvPr id="15" name="Rectangle 2"/>
          <p:cNvSpPr>
            <a:spLocks noChangeArrowheads="1"/>
          </p:cNvSpPr>
          <p:nvPr/>
        </p:nvSpPr>
        <p:spPr bwMode="auto">
          <a:xfrm>
            <a:off x="0" y="2780928"/>
            <a:ext cx="9144000" cy="160146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20000"/>
              </a:spcBef>
              <a:buClr>
                <a:schemeClr val="accent1"/>
              </a:buClr>
              <a:buSzPct val="75000"/>
              <a:buFont typeface="Wingdings" panose="05000000000000000000" pitchFamily="2" charset="2"/>
              <a:buNone/>
            </a:pPr>
            <a:r>
              <a:rPr lang="en-US" altLang="ja-JP" sz="3200" dirty="0">
                <a:latin typeface="+mn-ea"/>
                <a:ea typeface="+mn-ea"/>
              </a:rPr>
              <a:t>Committed capacity cost</a:t>
            </a:r>
            <a:r>
              <a:rPr lang="ja-JP" altLang="en-US" sz="3200" dirty="0">
                <a:latin typeface="+mn-ea"/>
                <a:ea typeface="+mn-ea"/>
              </a:rPr>
              <a:t>：</a:t>
            </a:r>
            <a:endParaRPr lang="en-US" altLang="ja-JP" sz="3200" dirty="0">
              <a:latin typeface="+mn-ea"/>
              <a:ea typeface="+mn-ea"/>
            </a:endParaRPr>
          </a:p>
          <a:p>
            <a:pPr eaLnBrk="1" hangingPunct="1">
              <a:lnSpc>
                <a:spcPct val="100000"/>
              </a:lnSpc>
              <a:spcBef>
                <a:spcPct val="20000"/>
              </a:spcBef>
              <a:buClr>
                <a:schemeClr val="accent1"/>
              </a:buClr>
              <a:buSzPct val="75000"/>
              <a:buFont typeface="Wingdings" panose="05000000000000000000" pitchFamily="2" charset="2"/>
              <a:buNone/>
            </a:pPr>
            <a:endParaRPr lang="en-US" altLang="ja-JP" sz="3200" dirty="0">
              <a:latin typeface="ＭＳ 明朝" panose="02020609040205080304" pitchFamily="17" charset="-128"/>
              <a:ea typeface="ＭＳ 明朝" panose="02020609040205080304" pitchFamily="17" charset="-128"/>
            </a:endParaRPr>
          </a:p>
          <a:p>
            <a:pPr eaLnBrk="1" hangingPunct="1">
              <a:lnSpc>
                <a:spcPct val="100000"/>
              </a:lnSpc>
              <a:spcBef>
                <a:spcPct val="20000"/>
              </a:spcBef>
              <a:buClr>
                <a:schemeClr val="accent1"/>
              </a:buClr>
              <a:buSzPct val="75000"/>
              <a:buFont typeface="Wingdings" panose="05000000000000000000" pitchFamily="2" charset="2"/>
              <a:buNone/>
            </a:pPr>
            <a:endParaRPr lang="en-US" altLang="ja-JP" sz="3200" dirty="0">
              <a:latin typeface="ＭＳ 明朝" panose="02020609040205080304" pitchFamily="17" charset="-128"/>
              <a:ea typeface="ＭＳ 明朝" panose="02020609040205080304" pitchFamily="17" charset="-128"/>
            </a:endParaRPr>
          </a:p>
          <a:p>
            <a:pPr eaLnBrk="1" hangingPunct="1">
              <a:lnSpc>
                <a:spcPct val="100000"/>
              </a:lnSpc>
              <a:spcBef>
                <a:spcPct val="20000"/>
              </a:spcBef>
              <a:buClr>
                <a:schemeClr val="accent1"/>
              </a:buClr>
              <a:buSzPct val="75000"/>
              <a:buFont typeface="Wingdings" panose="05000000000000000000" pitchFamily="2" charset="2"/>
              <a:buNone/>
            </a:pPr>
            <a:endParaRPr lang="en-US" altLang="ja-JP" sz="3200" dirty="0">
              <a:latin typeface="ＭＳ 明朝" panose="02020609040205080304" pitchFamily="17" charset="-128"/>
              <a:ea typeface="ＭＳ 明朝" panose="02020609040205080304" pitchFamily="17" charset="-128"/>
            </a:endParaRPr>
          </a:p>
        </p:txBody>
      </p:sp>
      <p:sp>
        <p:nvSpPr>
          <p:cNvPr id="16" name="テキスト ボックス 6"/>
          <p:cNvSpPr txBox="1">
            <a:spLocks noChangeArrowheads="1"/>
          </p:cNvSpPr>
          <p:nvPr/>
        </p:nvSpPr>
        <p:spPr bwMode="auto">
          <a:xfrm>
            <a:off x="0" y="3278997"/>
            <a:ext cx="8820472"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None/>
            </a:pPr>
            <a:r>
              <a:rPr lang="en-US" altLang="ja-JP" sz="3200" dirty="0">
                <a:latin typeface="+mn-ea"/>
                <a:ea typeface="+mn-ea"/>
              </a:rPr>
              <a:t>Depreciation expense; Real estate tax; Fire insurance fee</a:t>
            </a:r>
            <a:endParaRPr lang="ja-JP" altLang="en-US" sz="3200" dirty="0">
              <a:latin typeface="+mn-ea"/>
              <a:ea typeface="+mn-ea"/>
            </a:endParaRPr>
          </a:p>
        </p:txBody>
      </p:sp>
      <p:sp>
        <p:nvSpPr>
          <p:cNvPr id="17" name="テキスト ボックス 9"/>
          <p:cNvSpPr txBox="1">
            <a:spLocks noChangeArrowheads="1"/>
          </p:cNvSpPr>
          <p:nvPr/>
        </p:nvSpPr>
        <p:spPr bwMode="auto">
          <a:xfrm>
            <a:off x="107504" y="5157192"/>
            <a:ext cx="864096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None/>
            </a:pPr>
            <a:r>
              <a:rPr lang="en-US" altLang="ja-JP" sz="3200" dirty="0">
                <a:latin typeface="+mn-ea"/>
                <a:ea typeface="+mn-ea"/>
              </a:rPr>
              <a:t>Materials cost; Packing charge; Delivery fee</a:t>
            </a:r>
            <a:endParaRPr lang="ja-JP" altLang="en-US" sz="3200" dirty="0">
              <a:latin typeface="+mn-ea"/>
              <a:ea typeface="+mn-ea"/>
            </a:endParaRP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179388" y="1772816"/>
            <a:ext cx="8785225" cy="2808312"/>
          </a:xfrm>
        </p:spPr>
        <p:txBody>
          <a:bodyPr/>
          <a:lstStyle/>
          <a:p>
            <a:pPr eaLnBrk="1" hangingPunct="1"/>
            <a:r>
              <a:rPr lang="en-US" altLang="ja-JP" sz="3600" dirty="0">
                <a:latin typeface="Times New Roman" panose="02020603050405020304" pitchFamily="18" charset="0"/>
                <a:ea typeface="ＭＳ 明朝" panose="02020609040205080304" pitchFamily="17" charset="-128"/>
                <a:cs typeface="Times New Roman" panose="02020603050405020304" pitchFamily="18" charset="0"/>
              </a:rPr>
              <a:t>Price will be determined by quantity.</a:t>
            </a:r>
          </a:p>
          <a:p>
            <a:pPr eaLnBrk="1" hangingPunct="1"/>
            <a:r>
              <a:rPr lang="en-US" altLang="ja-JP" sz="3600" dirty="0">
                <a:latin typeface="Times New Roman" panose="02020603050405020304" pitchFamily="18" charset="0"/>
                <a:ea typeface="ＭＳ 明朝" panose="02020609040205080304" pitchFamily="17" charset="-128"/>
                <a:cs typeface="Times New Roman" panose="02020603050405020304" pitchFamily="18" charset="0"/>
              </a:rPr>
              <a:t>Break-even point: Break-even (or break even) is the point of balance between making either a profit or a loss.</a:t>
            </a:r>
          </a:p>
          <a:p>
            <a:pPr eaLnBrk="1" hangingPunct="1"/>
            <a:r>
              <a:rPr lang="en-US" altLang="ja-JP" sz="3600" dirty="0">
                <a:latin typeface="Times New Roman" panose="02020603050405020304" pitchFamily="18" charset="0"/>
                <a:ea typeface="ＭＳ 明朝" panose="02020609040205080304" pitchFamily="17" charset="-128"/>
                <a:cs typeface="Times New Roman" panose="02020603050405020304" pitchFamily="18" charset="0"/>
              </a:rPr>
              <a:t> Break-even Point Analysis</a:t>
            </a:r>
            <a:r>
              <a:rPr lang="ja-JP" altLang="en-US" sz="3600" dirty="0">
                <a:latin typeface="Times New Roman" panose="02020603050405020304" pitchFamily="18" charset="0"/>
                <a:ea typeface="ＭＳ 明朝" panose="02020609040205080304" pitchFamily="17" charset="-128"/>
                <a:cs typeface="Times New Roman" panose="02020603050405020304" pitchFamily="18" charset="0"/>
              </a:rPr>
              <a:t> </a:t>
            </a:r>
          </a:p>
        </p:txBody>
      </p:sp>
      <p:sp>
        <p:nvSpPr>
          <p:cNvPr id="13315"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4E1A9ED8-325D-43A0-9441-45427A9E1352}" type="slidenum">
              <a:rPr lang="en-US" altLang="ja-JP">
                <a:solidFill>
                  <a:srgbClr val="898989"/>
                </a:solidFill>
              </a:rPr>
              <a:pPr/>
              <a:t>18</a:t>
            </a:fld>
            <a:endParaRPr lang="en-US" altLang="ja-JP" dirty="0">
              <a:solidFill>
                <a:srgbClr val="898989"/>
              </a:solidFill>
            </a:endParaRPr>
          </a:p>
        </p:txBody>
      </p:sp>
      <p:sp>
        <p:nvSpPr>
          <p:cNvPr id="4" name="Rectangle 2"/>
          <p:cNvSpPr>
            <a:spLocks noGrp="1" noChangeArrowheads="1"/>
          </p:cNvSpPr>
          <p:nvPr>
            <p:ph type="title"/>
          </p:nvPr>
        </p:nvSpPr>
        <p:spPr>
          <a:xfrm>
            <a:off x="628650" y="365125"/>
            <a:ext cx="7886700" cy="1325563"/>
          </a:xfrm>
        </p:spPr>
        <p:txBody>
          <a:bodyPr/>
          <a:lstStyle/>
          <a:p>
            <a:pPr algn="ctr" eaLnBrk="1" hangingPunct="1"/>
            <a:r>
              <a:rPr lang="en-US" altLang="ja-JP" sz="3600" dirty="0">
                <a:latin typeface="Times New Roman" panose="02020603050405020304" pitchFamily="18" charset="0"/>
                <a:cs typeface="Times New Roman" panose="02020603050405020304" pitchFamily="18" charset="0"/>
              </a:rPr>
              <a:t>2</a:t>
            </a:r>
            <a:r>
              <a:rPr lang="ja-JP" altLang="en-US" sz="3600" dirty="0">
                <a:latin typeface="Times New Roman" panose="02020603050405020304" pitchFamily="18" charset="0"/>
                <a:cs typeface="Times New Roman" panose="02020603050405020304" pitchFamily="18" charset="0"/>
              </a:rPr>
              <a:t>．</a:t>
            </a:r>
            <a:r>
              <a:rPr lang="en-US" altLang="ja-JP" sz="3600" dirty="0">
                <a:latin typeface="Times New Roman" panose="02020603050405020304" pitchFamily="18" charset="0"/>
                <a:cs typeface="Times New Roman" panose="02020603050405020304" pitchFamily="18" charset="0"/>
              </a:rPr>
              <a:t>Break-Even</a:t>
            </a:r>
            <a:r>
              <a:rPr lang="ja-JP" altLang="en-US" sz="3600" dirty="0">
                <a:latin typeface="Times New Roman" panose="02020603050405020304" pitchFamily="18" charset="0"/>
                <a:cs typeface="Times New Roman" panose="02020603050405020304" pitchFamily="18" charset="0"/>
              </a:rPr>
              <a:t> </a:t>
            </a:r>
            <a:r>
              <a:rPr lang="en-US" altLang="ja-JP" sz="3600" dirty="0">
                <a:latin typeface="Times New Roman" panose="02020603050405020304" pitchFamily="18" charset="0"/>
                <a:cs typeface="Times New Roman" panose="02020603050405020304" pitchFamily="18" charset="0"/>
              </a:rPr>
              <a:t>Point Analysis</a:t>
            </a:r>
          </a:p>
        </p:txBody>
      </p:sp>
      <p:sp>
        <p:nvSpPr>
          <p:cNvPr id="5" name="Rectangle 2"/>
          <p:cNvSpPr txBox="1">
            <a:spLocks noChangeArrowheads="1"/>
          </p:cNvSpPr>
          <p:nvPr/>
        </p:nvSpPr>
        <p:spPr bwMode="auto">
          <a:xfrm>
            <a:off x="467544" y="4805957"/>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685800" rtl="0" eaLnBrk="0" fontAlgn="base" hangingPunct="0">
              <a:lnSpc>
                <a:spcPct val="90000"/>
              </a:lnSpc>
              <a:spcBef>
                <a:spcPct val="0"/>
              </a:spcBef>
              <a:spcAft>
                <a:spcPct val="0"/>
              </a:spcAft>
              <a:defRPr kumimoji="1"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2pPr>
            <a:lvl3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3pPr>
            <a:lvl4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4pPr>
            <a:lvl5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5pPr>
            <a:lvl6pPr marL="4572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6pPr>
            <a:lvl7pPr marL="9144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7pPr>
            <a:lvl8pPr marL="13716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8pPr>
            <a:lvl9pPr marL="18288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9pPr>
          </a:lstStyle>
          <a:p>
            <a:pPr eaLnBrk="1" hangingPunct="1"/>
            <a:r>
              <a:rPr lang="en-US" altLang="ja-JP" dirty="0">
                <a:solidFill>
                  <a:srgbClr val="FF0000"/>
                </a:solidFill>
              </a:rPr>
              <a:t>C</a:t>
            </a:r>
            <a:r>
              <a:rPr lang="ja-JP" altLang="ja-JP" dirty="0">
                <a:solidFill>
                  <a:srgbClr val="FF0000"/>
                </a:solidFill>
              </a:rPr>
              <a:t>ost</a:t>
            </a:r>
            <a:r>
              <a:rPr lang="en-US" altLang="ja-JP" dirty="0">
                <a:solidFill>
                  <a:srgbClr val="FF0000"/>
                </a:solidFill>
              </a:rPr>
              <a:t>-Benefit</a:t>
            </a:r>
            <a:r>
              <a:rPr lang="ja-JP" altLang="ja-JP" dirty="0">
                <a:solidFill>
                  <a:srgbClr val="FF0000"/>
                </a:solidFill>
              </a:rPr>
              <a:t> </a:t>
            </a:r>
            <a:r>
              <a:rPr lang="en-US" altLang="ja-JP" dirty="0">
                <a:solidFill>
                  <a:srgbClr val="FF0000"/>
                </a:solidFill>
              </a:rPr>
              <a:t>A</a:t>
            </a:r>
            <a:r>
              <a:rPr lang="ja-JP" altLang="ja-JP" dirty="0">
                <a:solidFill>
                  <a:srgbClr val="FF0000"/>
                </a:solidFill>
              </a:rPr>
              <a:t>nalysis</a:t>
            </a:r>
            <a:endParaRPr lang="en-US" altLang="ja-JP" dirty="0">
              <a:solidFill>
                <a:srgbClr val="FF0000"/>
              </a:solidFill>
            </a:endParaRPr>
          </a:p>
          <a:p>
            <a:pPr eaLnBrk="1" hangingPunct="1"/>
            <a:r>
              <a:rPr lang="en-US" altLang="ja-JP" dirty="0">
                <a:solidFill>
                  <a:srgbClr val="FF0000"/>
                </a:solidFill>
              </a:rPr>
              <a:t>Cost- Volume- Profit Analysis </a:t>
            </a: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sz="half" idx="1"/>
          </p:nvPr>
        </p:nvSpPr>
        <p:spPr>
          <a:xfrm>
            <a:off x="179388" y="765175"/>
            <a:ext cx="8569325" cy="863600"/>
          </a:xfrm>
        </p:spPr>
        <p:txBody>
          <a:bodyPr/>
          <a:lstStyle/>
          <a:p>
            <a:pPr eaLnBrk="1" hangingPunct="1"/>
            <a:r>
              <a:rPr lang="en-US" altLang="ja-JP" sz="4400" dirty="0">
                <a:latin typeface="ＭＳ 明朝" panose="02020609040205080304" pitchFamily="17" charset="-128"/>
                <a:ea typeface="ＭＳ 明朝" panose="02020609040205080304" pitchFamily="17" charset="-128"/>
              </a:rPr>
              <a:t>TR</a:t>
            </a:r>
            <a:r>
              <a:rPr lang="ja-JP" altLang="en-US" sz="4400" dirty="0">
                <a:latin typeface="ＭＳ 明朝" panose="02020609040205080304" pitchFamily="17" charset="-128"/>
                <a:ea typeface="ＭＳ 明朝" panose="02020609040205080304" pitchFamily="17" charset="-128"/>
              </a:rPr>
              <a:t>（</a:t>
            </a:r>
            <a:r>
              <a:rPr lang="en-US" altLang="ja-JP" sz="4400" dirty="0">
                <a:latin typeface="Times New Roman" panose="02020603050405020304" pitchFamily="18" charset="0"/>
                <a:ea typeface="ＭＳ 明朝" panose="02020609040205080304" pitchFamily="17" charset="-128"/>
              </a:rPr>
              <a:t>Total Revenue</a:t>
            </a:r>
            <a:r>
              <a:rPr lang="ja-JP" altLang="en-US" sz="4400" dirty="0">
                <a:latin typeface="ＭＳ 明朝" panose="02020609040205080304" pitchFamily="17" charset="-128"/>
                <a:ea typeface="ＭＳ 明朝" panose="02020609040205080304" pitchFamily="17" charset="-128"/>
              </a:rPr>
              <a:t>）</a:t>
            </a:r>
          </a:p>
        </p:txBody>
      </p:sp>
      <p:graphicFrame>
        <p:nvGraphicFramePr>
          <p:cNvPr id="14339" name="Object 4"/>
          <p:cNvGraphicFramePr>
            <a:graphicFrameLocks noGrp="1" noChangeAspect="1"/>
          </p:cNvGraphicFramePr>
          <p:nvPr>
            <p:ph sz="half" idx="2"/>
          </p:nvPr>
        </p:nvGraphicFramePr>
        <p:xfrm>
          <a:off x="1763713" y="1916113"/>
          <a:ext cx="4641850" cy="1728787"/>
        </p:xfrm>
        <a:graphic>
          <a:graphicData uri="http://schemas.openxmlformats.org/presentationml/2006/ole">
            <mc:AlternateContent xmlns:mc="http://schemas.openxmlformats.org/markup-compatibility/2006">
              <mc:Choice xmlns:v="urn:schemas-microsoft-com:vml" Requires="v">
                <p:oleObj name="数式" r:id="rId2" imgW="545626" imgH="203024" progId="Equation.3">
                  <p:embed/>
                </p:oleObj>
              </mc:Choice>
              <mc:Fallback>
                <p:oleObj name="数式" r:id="rId2" imgW="545626" imgH="203024" progId="Equation.3">
                  <p:embed/>
                  <p:pic>
                    <p:nvPicPr>
                      <p:cNvPr id="14339"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3713" y="1916113"/>
                        <a:ext cx="4641850" cy="172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340"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99B64980-8635-4459-B094-E434576374E2}" type="slidenum">
              <a:rPr lang="en-US" altLang="ja-JP">
                <a:solidFill>
                  <a:srgbClr val="898989"/>
                </a:solidFill>
              </a:rPr>
              <a:pPr/>
              <a:t>19</a:t>
            </a:fld>
            <a:endParaRPr lang="en-US" altLang="ja-JP" dirty="0">
              <a:solidFill>
                <a:srgbClr val="898989"/>
              </a:solidFill>
            </a:endParaRP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395288" y="115888"/>
            <a:ext cx="7467600" cy="504825"/>
          </a:xfrm>
        </p:spPr>
        <p:txBody>
          <a:bodyPr rtlCol="0">
            <a:normAutofit fontScale="90000"/>
          </a:bodyPr>
          <a:lstStyle/>
          <a:p>
            <a:pPr eaLnBrk="1" fontAlgn="auto" hangingPunct="1">
              <a:spcAft>
                <a:spcPts val="0"/>
              </a:spcAft>
              <a:defRPr/>
            </a:pPr>
            <a:r>
              <a:rPr lang="en-US" altLang="ja-JP" dirty="0"/>
              <a:t>Schedule </a:t>
            </a:r>
          </a:p>
        </p:txBody>
      </p:sp>
      <p:sp>
        <p:nvSpPr>
          <p:cNvPr id="10243" name="スライド番号プレースホルダー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C75DC932-79DB-44E0-964A-9499C46C9C09}" type="slidenum">
              <a:rPr lang="en-US" altLang="ja-JP" smtClean="0">
                <a:solidFill>
                  <a:srgbClr val="898989"/>
                </a:solidFill>
              </a:rPr>
              <a:pPr/>
              <a:t>2</a:t>
            </a:fld>
            <a:endParaRPr lang="en-US" altLang="ja-JP" dirty="0">
              <a:solidFill>
                <a:srgbClr val="898989"/>
              </a:solidFill>
            </a:endParaRPr>
          </a:p>
        </p:txBody>
      </p:sp>
      <p:graphicFrame>
        <p:nvGraphicFramePr>
          <p:cNvPr id="2" name="表 1">
            <a:extLst>
              <a:ext uri="{FF2B5EF4-FFF2-40B4-BE49-F238E27FC236}">
                <a16:creationId xmlns:a16="http://schemas.microsoft.com/office/drawing/2014/main" id="{FE8F149D-A1BF-A01F-929A-823B25EB2BB0}"/>
              </a:ext>
            </a:extLst>
          </p:cNvPr>
          <p:cNvGraphicFramePr>
            <a:graphicFrameLocks noGrp="1"/>
          </p:cNvGraphicFramePr>
          <p:nvPr/>
        </p:nvGraphicFramePr>
        <p:xfrm>
          <a:off x="755576" y="764704"/>
          <a:ext cx="7759773" cy="5591643"/>
        </p:xfrm>
        <a:graphic>
          <a:graphicData uri="http://schemas.openxmlformats.org/drawingml/2006/table">
            <a:tbl>
              <a:tblPr>
                <a:tableStyleId>{5C22544A-7EE6-4342-B048-85BDC9FD1C3A}</a:tableStyleId>
              </a:tblPr>
              <a:tblGrid>
                <a:gridCol w="463494">
                  <a:extLst>
                    <a:ext uri="{9D8B030D-6E8A-4147-A177-3AD203B41FA5}">
                      <a16:colId xmlns:a16="http://schemas.microsoft.com/office/drawing/2014/main" val="3111080311"/>
                    </a:ext>
                  </a:extLst>
                </a:gridCol>
                <a:gridCol w="1300772">
                  <a:extLst>
                    <a:ext uri="{9D8B030D-6E8A-4147-A177-3AD203B41FA5}">
                      <a16:colId xmlns:a16="http://schemas.microsoft.com/office/drawing/2014/main" val="1159738318"/>
                    </a:ext>
                  </a:extLst>
                </a:gridCol>
                <a:gridCol w="493397">
                  <a:extLst>
                    <a:ext uri="{9D8B030D-6E8A-4147-A177-3AD203B41FA5}">
                      <a16:colId xmlns:a16="http://schemas.microsoft.com/office/drawing/2014/main" val="1157085376"/>
                    </a:ext>
                  </a:extLst>
                </a:gridCol>
                <a:gridCol w="4021922">
                  <a:extLst>
                    <a:ext uri="{9D8B030D-6E8A-4147-A177-3AD203B41FA5}">
                      <a16:colId xmlns:a16="http://schemas.microsoft.com/office/drawing/2014/main" val="1885992662"/>
                    </a:ext>
                  </a:extLst>
                </a:gridCol>
                <a:gridCol w="1480188">
                  <a:extLst>
                    <a:ext uri="{9D8B030D-6E8A-4147-A177-3AD203B41FA5}">
                      <a16:colId xmlns:a16="http://schemas.microsoft.com/office/drawing/2014/main" val="787600818"/>
                    </a:ext>
                  </a:extLst>
                </a:gridCol>
              </a:tblGrid>
              <a:tr h="294297">
                <a:tc gridSpan="5">
                  <a:txBody>
                    <a:bodyPr/>
                    <a:lstStyle/>
                    <a:p>
                      <a:pPr algn="l" fontAlgn="ctr"/>
                      <a:r>
                        <a:rPr lang="en-US" sz="1800" u="none" strike="noStrike" dirty="0">
                          <a:effectLst/>
                        </a:rPr>
                        <a:t>MOT and Venture Business (An Intensive Course)</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7412182"/>
                  </a:ext>
                </a:extLst>
              </a:tr>
              <a:tr h="294297">
                <a:tc gridSpan="5">
                  <a:txBody>
                    <a:bodyPr/>
                    <a:lstStyle/>
                    <a:p>
                      <a:pPr algn="l" fontAlgn="ctr"/>
                      <a:r>
                        <a:rPr lang="en-US" sz="1800" u="none" strike="noStrike" dirty="0">
                          <a:effectLst/>
                        </a:rPr>
                        <a:t>08:50-16:20, Saturday and Sunday</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28461256"/>
                  </a:ext>
                </a:extLst>
              </a:tr>
              <a:tr h="294297">
                <a:tc>
                  <a:txBody>
                    <a:bodyPr/>
                    <a:lstStyle/>
                    <a:p>
                      <a:pPr algn="ctr" fontAlgn="ctr"/>
                      <a:r>
                        <a:rPr lang="en-US" sz="1800" u="none" strike="noStrike" dirty="0">
                          <a:effectLst/>
                        </a:rPr>
                        <a:t>No.</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gridSpan="2">
                  <a:txBody>
                    <a:bodyPr/>
                    <a:lstStyle/>
                    <a:p>
                      <a:pPr algn="ctr" fontAlgn="ctr"/>
                      <a:r>
                        <a:rPr lang="en-US" sz="1800" u="none" strike="noStrike" dirty="0">
                          <a:effectLst/>
                        </a:rPr>
                        <a:t>Date</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hMerge="1">
                  <a:txBody>
                    <a:bodyPr/>
                    <a:lstStyle/>
                    <a:p>
                      <a:endParaRPr kumimoji="1" lang="ja-JP" altLang="en-US"/>
                    </a:p>
                  </a:txBody>
                  <a:tcPr/>
                </a:tc>
                <a:tc gridSpan="2">
                  <a:txBody>
                    <a:bodyPr/>
                    <a:lstStyle/>
                    <a:p>
                      <a:pPr algn="ctr" fontAlgn="ctr"/>
                      <a:r>
                        <a:rPr lang="en-US" sz="1800" u="none" strike="noStrike" dirty="0">
                          <a:effectLst/>
                        </a:rPr>
                        <a:t>Lecture</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hMerge="1">
                  <a:txBody>
                    <a:bodyPr/>
                    <a:lstStyle/>
                    <a:p>
                      <a:endParaRPr kumimoji="1" lang="ja-JP" altLang="en-US"/>
                    </a:p>
                  </a:txBody>
                  <a:tcPr/>
                </a:tc>
                <a:extLst>
                  <a:ext uri="{0D108BD9-81ED-4DB2-BD59-A6C34878D82A}">
                    <a16:rowId xmlns:a16="http://schemas.microsoft.com/office/drawing/2014/main" val="1183186168"/>
                  </a:ext>
                </a:extLst>
              </a:tr>
              <a:tr h="294297">
                <a:tc>
                  <a:txBody>
                    <a:bodyPr/>
                    <a:lstStyle/>
                    <a:p>
                      <a:pPr algn="ctr" fontAlgn="ctr"/>
                      <a:r>
                        <a:rPr lang="en-US" altLang="ja-JP" sz="1800" u="none" strike="noStrike" dirty="0">
                          <a:effectLst/>
                        </a:rPr>
                        <a:t>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Outlines and Introduction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08:50-10:20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664124302"/>
                  </a:ext>
                </a:extLst>
              </a:tr>
              <a:tr h="294297">
                <a:tc>
                  <a:txBody>
                    <a:bodyPr/>
                    <a:lstStyle/>
                    <a:p>
                      <a:pPr algn="ctr" fontAlgn="ctr"/>
                      <a:r>
                        <a:rPr lang="en-US" altLang="ja-JP" sz="1800" u="none" strike="noStrike" dirty="0">
                          <a:effectLst/>
                        </a:rPr>
                        <a:t>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The evolution of Management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10:30-12:00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1159942664"/>
                  </a:ext>
                </a:extLst>
              </a:tr>
              <a:tr h="294297">
                <a:tc>
                  <a:txBody>
                    <a:bodyPr/>
                    <a:lstStyle/>
                    <a:p>
                      <a:pPr algn="ctr" fontAlgn="ctr"/>
                      <a:r>
                        <a:rPr lang="en-US" altLang="ja-JP" sz="1800" u="none" strike="noStrike" dirty="0">
                          <a:effectLst/>
                        </a:rPr>
                        <a:t>3</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Key Issues in Corporate Management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13:10-14:40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266683704"/>
                  </a:ext>
                </a:extLst>
              </a:tr>
              <a:tr h="294297">
                <a:tc>
                  <a:txBody>
                    <a:bodyPr/>
                    <a:lstStyle/>
                    <a:p>
                      <a:pPr algn="ctr" fontAlgn="ctr"/>
                      <a:r>
                        <a:rPr lang="en-US" altLang="ja-JP" sz="1800" u="none" strike="noStrike" dirty="0">
                          <a:effectLst/>
                        </a:rPr>
                        <a:t>4</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Break-Even Point Analysis</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14:50-16:20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2723274852"/>
                  </a:ext>
                </a:extLst>
              </a:tr>
              <a:tr h="294297">
                <a:tc>
                  <a:txBody>
                    <a:bodyPr/>
                    <a:lstStyle/>
                    <a:p>
                      <a:pPr algn="ctr" fontAlgn="ctr"/>
                      <a:r>
                        <a:rPr lang="en-US" altLang="ja-JP" sz="1800" u="none" strike="noStrike" dirty="0">
                          <a:effectLst/>
                        </a:rPr>
                        <a:t>5</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Cost Benefit Analysis and Ethics</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08:50-10:20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3000512510"/>
                  </a:ext>
                </a:extLst>
              </a:tr>
              <a:tr h="294297">
                <a:tc>
                  <a:txBody>
                    <a:bodyPr/>
                    <a:lstStyle/>
                    <a:p>
                      <a:pPr algn="ctr" fontAlgn="ctr"/>
                      <a:r>
                        <a:rPr lang="en-US" altLang="ja-JP" sz="1800" u="none" strike="noStrike" dirty="0">
                          <a:effectLst/>
                        </a:rPr>
                        <a:t>6</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Stock Control</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10:30-12:00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1693630138"/>
                  </a:ext>
                </a:extLst>
              </a:tr>
              <a:tr h="294297">
                <a:tc>
                  <a:txBody>
                    <a:bodyPr/>
                    <a:lstStyle/>
                    <a:p>
                      <a:pPr algn="ctr" fontAlgn="ctr"/>
                      <a:r>
                        <a:rPr lang="en-US" altLang="ja-JP" sz="1800" u="none" strike="noStrike" dirty="0">
                          <a:effectLst/>
                        </a:rPr>
                        <a:t>7</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Case Studies and Group Discussion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13:10-14:40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1300617916"/>
                  </a:ext>
                </a:extLst>
              </a:tr>
              <a:tr h="294297">
                <a:tc>
                  <a:txBody>
                    <a:bodyPr/>
                    <a:lstStyle/>
                    <a:p>
                      <a:pPr algn="ctr" fontAlgn="ctr"/>
                      <a:r>
                        <a:rPr lang="en-US" altLang="ja-JP" sz="1800" u="none" strike="noStrike" dirty="0">
                          <a:effectLst/>
                        </a:rPr>
                        <a:t>8</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Kaizen and Quality Control</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14:50-16:20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227476719"/>
                  </a:ext>
                </a:extLst>
              </a:tr>
              <a:tr h="294297">
                <a:tc>
                  <a:txBody>
                    <a:bodyPr/>
                    <a:lstStyle/>
                    <a:p>
                      <a:pPr algn="ctr" fontAlgn="ctr"/>
                      <a:r>
                        <a:rPr lang="en-US" altLang="ja-JP" sz="1800" u="none" strike="noStrike" dirty="0">
                          <a:effectLst/>
                        </a:rPr>
                        <a:t>9</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Motivation (self Learning)</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08:50-10:20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3152896092"/>
                  </a:ext>
                </a:extLst>
              </a:tr>
              <a:tr h="294297">
                <a:tc>
                  <a:txBody>
                    <a:bodyPr/>
                    <a:lstStyle/>
                    <a:p>
                      <a:pPr algn="ctr" fontAlgn="ctr"/>
                      <a:r>
                        <a:rPr lang="en-US" altLang="ja-JP" sz="1800" u="none" strike="noStrike" dirty="0">
                          <a:effectLst/>
                        </a:rPr>
                        <a:t>10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Organization Structure</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10:30-12:00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4079529942"/>
                  </a:ext>
                </a:extLst>
              </a:tr>
              <a:tr h="294297">
                <a:tc>
                  <a:txBody>
                    <a:bodyPr/>
                    <a:lstStyle/>
                    <a:p>
                      <a:pPr algn="ctr" fontAlgn="ctr"/>
                      <a:r>
                        <a:rPr lang="en-US" altLang="ja-JP" sz="1800" u="none" strike="noStrike" dirty="0">
                          <a:effectLst/>
                        </a:rPr>
                        <a:t>11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Decision-making and Strategy</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13:10-14:40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3624636837"/>
                  </a:ext>
                </a:extLst>
              </a:tr>
              <a:tr h="294297">
                <a:tc>
                  <a:txBody>
                    <a:bodyPr/>
                    <a:lstStyle/>
                    <a:p>
                      <a:pPr algn="ctr" fontAlgn="ctr"/>
                      <a:r>
                        <a:rPr lang="en-US" altLang="ja-JP" sz="1800" u="none" strike="noStrike" dirty="0">
                          <a:effectLst/>
                        </a:rPr>
                        <a:t>12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Leadership</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14:50-16:20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4008568928"/>
                  </a:ext>
                </a:extLst>
              </a:tr>
              <a:tr h="294297">
                <a:tc>
                  <a:txBody>
                    <a:bodyPr/>
                    <a:lstStyle/>
                    <a:p>
                      <a:pPr algn="ctr" fontAlgn="ctr"/>
                      <a:r>
                        <a:rPr lang="en-US" altLang="ja-JP" sz="1800" u="none" strike="noStrike" dirty="0">
                          <a:effectLst/>
                        </a:rPr>
                        <a:t>13</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Business Plan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08:50-10:20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792640606"/>
                  </a:ext>
                </a:extLst>
              </a:tr>
              <a:tr h="294297">
                <a:tc>
                  <a:txBody>
                    <a:bodyPr/>
                    <a:lstStyle/>
                    <a:p>
                      <a:pPr algn="ctr" fontAlgn="ctr"/>
                      <a:r>
                        <a:rPr lang="en-US" altLang="ja-JP" sz="1800" u="none" strike="noStrike" dirty="0">
                          <a:effectLst/>
                        </a:rPr>
                        <a:t>14</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Entrepreneur and Venture Business</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10:30-12:00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826823798"/>
                  </a:ext>
                </a:extLst>
              </a:tr>
              <a:tr h="294297">
                <a:tc>
                  <a:txBody>
                    <a:bodyPr/>
                    <a:lstStyle/>
                    <a:p>
                      <a:pPr algn="ctr" fontAlgn="ctr"/>
                      <a:r>
                        <a:rPr lang="en-US" altLang="ja-JP" sz="1800" u="none" strike="noStrike" dirty="0">
                          <a:effectLst/>
                        </a:rPr>
                        <a:t>15</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Presentation and/or Final Examination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13:10-14:40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440526671"/>
                  </a:ext>
                </a:extLst>
              </a:tr>
              <a:tr h="294297">
                <a:tc>
                  <a:txBody>
                    <a:bodyPr/>
                    <a:lstStyle/>
                    <a:p>
                      <a:pPr algn="ctr" fontAlgn="ctr"/>
                      <a:r>
                        <a:rPr lang="en-US" altLang="ja-JP" sz="1800" u="none" strike="noStrike" dirty="0">
                          <a:effectLst/>
                        </a:rPr>
                        <a:t>16</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Review and Free Discussion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14:50-16:20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815978067"/>
                  </a:ext>
                </a:extLst>
              </a:tr>
            </a:tbl>
          </a:graphicData>
        </a:graphic>
      </p:graphicFrame>
    </p:spTree>
    <p:extLst>
      <p:ext uri="{BB962C8B-B14F-4D97-AF65-F5344CB8AC3E}">
        <p14:creationId xmlns:p14="http://schemas.microsoft.com/office/powerpoint/2010/main" val="9702673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sz="half" idx="1"/>
          </p:nvPr>
        </p:nvSpPr>
        <p:spPr>
          <a:xfrm>
            <a:off x="179512" y="404813"/>
            <a:ext cx="8568952" cy="2592387"/>
          </a:xfrm>
        </p:spPr>
        <p:txBody>
          <a:bodyPr/>
          <a:lstStyle/>
          <a:p>
            <a:pPr eaLnBrk="1" hangingPunct="1"/>
            <a:r>
              <a:rPr lang="en-US" altLang="ja-JP" sz="5400" dirty="0">
                <a:latin typeface="Times New Roman" panose="02020603050405020304" pitchFamily="18" charset="0"/>
                <a:ea typeface="ＭＳ 明朝" panose="02020609040205080304" pitchFamily="17" charset="-128"/>
                <a:cs typeface="Times New Roman" panose="02020603050405020304" pitchFamily="18" charset="0"/>
              </a:rPr>
              <a:t>v: variable cost </a:t>
            </a:r>
            <a:r>
              <a:rPr lang="en-US" altLang="ja-JP" sz="5400" dirty="0">
                <a:solidFill>
                  <a:srgbClr val="FF0000"/>
                </a:solidFill>
                <a:latin typeface="Times New Roman" panose="02020603050405020304" pitchFamily="18" charset="0"/>
                <a:ea typeface="ＭＳ 明朝" panose="02020609040205080304" pitchFamily="17" charset="-128"/>
                <a:cs typeface="Times New Roman" panose="02020603050405020304" pitchFamily="18" charset="0"/>
              </a:rPr>
              <a:t>per unit</a:t>
            </a:r>
          </a:p>
          <a:p>
            <a:pPr eaLnBrk="1" hangingPunct="1"/>
            <a:r>
              <a:rPr lang="en-US" altLang="ja-JP" sz="5400" dirty="0">
                <a:latin typeface="Times New Roman" panose="02020603050405020304" pitchFamily="18" charset="0"/>
                <a:ea typeface="ＭＳ 明朝" panose="02020609040205080304" pitchFamily="17" charset="-128"/>
                <a:cs typeface="Times New Roman" panose="02020603050405020304" pitchFamily="18" charset="0"/>
              </a:rPr>
              <a:t>f: fixed cost</a:t>
            </a:r>
          </a:p>
          <a:p>
            <a:pPr eaLnBrk="1" hangingPunct="1"/>
            <a:r>
              <a:rPr lang="en-US" altLang="ja-JP" sz="5400" dirty="0">
                <a:latin typeface="Times New Roman" panose="02020603050405020304" pitchFamily="18" charset="0"/>
                <a:ea typeface="ＭＳ 明朝" panose="02020609040205080304" pitchFamily="17" charset="-128"/>
                <a:cs typeface="Times New Roman" panose="02020603050405020304" pitchFamily="18" charset="0"/>
              </a:rPr>
              <a:t>TC</a:t>
            </a:r>
            <a:r>
              <a:rPr lang="en-US" altLang="ja-JP" sz="5400" dirty="0">
                <a:latin typeface="Times New Roman" panose="02020603050405020304" pitchFamily="18" charset="0"/>
                <a:ea typeface="ＭＳ 明朝" panose="02020609040205080304" pitchFamily="17" charset="-128"/>
                <a:cs typeface="Times New Roman" panose="02020603050405020304" pitchFamily="18" charset="0"/>
                <a:sym typeface="Wingdings" panose="05000000000000000000" pitchFamily="2" charset="2"/>
              </a:rPr>
              <a:t>(</a:t>
            </a:r>
            <a:r>
              <a:rPr lang="en-US" altLang="ja-JP" sz="5400" dirty="0">
                <a:latin typeface="Times New Roman" panose="02020603050405020304" pitchFamily="18" charset="0"/>
                <a:ea typeface="ＭＳ 明朝" panose="02020609040205080304" pitchFamily="17" charset="-128"/>
                <a:cs typeface="Times New Roman" panose="02020603050405020304" pitchFamily="18" charset="0"/>
              </a:rPr>
              <a:t>Total Cost</a:t>
            </a:r>
            <a:r>
              <a:rPr lang="ja-JP" altLang="en-US" sz="5400" dirty="0">
                <a:latin typeface="Times New Roman" panose="02020603050405020304" pitchFamily="18" charset="0"/>
                <a:ea typeface="ＭＳ 明朝" panose="02020609040205080304" pitchFamily="17" charset="-128"/>
                <a:cs typeface="Times New Roman" panose="02020603050405020304" pitchFamily="18" charset="0"/>
              </a:rPr>
              <a:t>） </a:t>
            </a:r>
          </a:p>
        </p:txBody>
      </p:sp>
      <p:graphicFrame>
        <p:nvGraphicFramePr>
          <p:cNvPr id="15363" name="Object 3"/>
          <p:cNvGraphicFramePr>
            <a:graphicFrameLocks noGrp="1" noChangeAspect="1"/>
          </p:cNvGraphicFramePr>
          <p:nvPr>
            <p:ph sz="half" idx="2"/>
          </p:nvPr>
        </p:nvGraphicFramePr>
        <p:xfrm>
          <a:off x="1547813" y="3357563"/>
          <a:ext cx="5400675" cy="1439862"/>
        </p:xfrm>
        <a:graphic>
          <a:graphicData uri="http://schemas.openxmlformats.org/presentationml/2006/ole">
            <mc:AlternateContent xmlns:mc="http://schemas.openxmlformats.org/markup-compatibility/2006">
              <mc:Choice xmlns:v="urn:schemas-microsoft-com:vml" Requires="v">
                <p:oleObj name="数式" r:id="rId2" imgW="761669" imgH="203112" progId="Equation.3">
                  <p:embed/>
                </p:oleObj>
              </mc:Choice>
              <mc:Fallback>
                <p:oleObj name="数式" r:id="rId2" imgW="761669" imgH="203112" progId="Equation.3">
                  <p:embed/>
                  <p:pic>
                    <p:nvPicPr>
                      <p:cNvPr id="15363" name="Object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7813" y="3357563"/>
                        <a:ext cx="5400675" cy="143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364"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DDABDAEF-87FF-48D0-BBC7-1C78A9AFB1C7}" type="slidenum">
              <a:rPr lang="en-US" altLang="ja-JP">
                <a:solidFill>
                  <a:srgbClr val="898989"/>
                </a:solidFill>
              </a:rPr>
              <a:pPr/>
              <a:t>20</a:t>
            </a:fld>
            <a:endParaRPr lang="en-US" altLang="ja-JP" dirty="0">
              <a:solidFill>
                <a:srgbClr val="898989"/>
              </a:solidFill>
            </a:endParaRP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sz="half" idx="1"/>
          </p:nvPr>
        </p:nvSpPr>
        <p:spPr>
          <a:xfrm>
            <a:off x="361950" y="1084263"/>
            <a:ext cx="6562725" cy="647700"/>
          </a:xfrm>
        </p:spPr>
        <p:txBody>
          <a:bodyPr/>
          <a:lstStyle/>
          <a:p>
            <a:pPr eaLnBrk="1" hangingPunct="1"/>
            <a:r>
              <a:rPr lang="en-US" altLang="ja-JP" sz="3600" dirty="0">
                <a:latin typeface="Trebuchet MS" panose="020B0603020202020204" pitchFamily="34" charset="0"/>
                <a:ea typeface="ＭＳ 明朝" panose="02020609040205080304" pitchFamily="17" charset="-128"/>
              </a:rPr>
              <a:t>Profit</a:t>
            </a:r>
            <a:r>
              <a:rPr lang="en-US" altLang="ja-JP" sz="3600" dirty="0">
                <a:latin typeface="ＭＳ 明朝" panose="02020609040205080304" pitchFamily="17" charset="-128"/>
                <a:ea typeface="ＭＳ 明朝" panose="02020609040205080304" pitchFamily="17" charset="-128"/>
              </a:rPr>
              <a:t> (</a:t>
            </a:r>
            <a:r>
              <a:rPr lang="en-US" altLang="ja-JP" sz="3600" dirty="0">
                <a:latin typeface="Times New Roman" panose="02020603050405020304" pitchFamily="18" charset="0"/>
                <a:ea typeface="ＭＳ 明朝" panose="02020609040205080304" pitchFamily="17" charset="-128"/>
              </a:rPr>
              <a:t>Yield)</a:t>
            </a:r>
            <a:r>
              <a:rPr lang="ja-JP" altLang="en-US" sz="3600" dirty="0">
                <a:latin typeface="ＭＳ 明朝" panose="02020609040205080304" pitchFamily="17" charset="-128"/>
                <a:ea typeface="ＭＳ 明朝" panose="02020609040205080304" pitchFamily="17" charset="-128"/>
              </a:rPr>
              <a:t> </a:t>
            </a:r>
          </a:p>
        </p:txBody>
      </p:sp>
      <p:graphicFrame>
        <p:nvGraphicFramePr>
          <p:cNvPr id="16388" name="Object 4"/>
          <p:cNvGraphicFramePr>
            <a:graphicFrameLocks noGrp="1" noChangeAspect="1"/>
          </p:cNvGraphicFramePr>
          <p:nvPr>
            <p:ph sz="half" idx="2"/>
          </p:nvPr>
        </p:nvGraphicFramePr>
        <p:xfrm>
          <a:off x="690444" y="1890713"/>
          <a:ext cx="6624638" cy="809625"/>
        </p:xfrm>
        <a:graphic>
          <a:graphicData uri="http://schemas.openxmlformats.org/presentationml/2006/ole">
            <mc:AlternateContent xmlns:mc="http://schemas.openxmlformats.org/markup-compatibility/2006">
              <mc:Choice xmlns:v="urn:schemas-microsoft-com:vml" Requires="v">
                <p:oleObj name="数式" r:id="rId2" imgW="1663700" imgH="203200" progId="Equation.3">
                  <p:embed/>
                </p:oleObj>
              </mc:Choice>
              <mc:Fallback>
                <p:oleObj name="数式" r:id="rId2" imgW="1663700" imgH="203200" progId="Equation.3">
                  <p:embed/>
                  <p:pic>
                    <p:nvPicPr>
                      <p:cNvPr id="16388"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0444" y="1890713"/>
                        <a:ext cx="6624638" cy="809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6401" name="Text Box 19"/>
          <p:cNvSpPr txBox="1">
            <a:spLocks noChangeArrowheads="1"/>
          </p:cNvSpPr>
          <p:nvPr/>
        </p:nvSpPr>
        <p:spPr bwMode="auto">
          <a:xfrm>
            <a:off x="398188" y="4055565"/>
            <a:ext cx="340677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algn="r" eaLnBrk="1" hangingPunct="1">
              <a:lnSpc>
                <a:spcPct val="100000"/>
              </a:lnSpc>
              <a:spcBef>
                <a:spcPct val="0"/>
              </a:spcBef>
              <a:buFontTx/>
              <a:buNone/>
            </a:pPr>
            <a:r>
              <a:rPr lang="en-US" altLang="ja-JP" sz="2400" b="1" dirty="0">
                <a:latin typeface="Arial Narrow" panose="020B0606020202030204" pitchFamily="34" charset="0"/>
              </a:rPr>
              <a:t>Break-even Point : Amount</a:t>
            </a:r>
            <a:r>
              <a:rPr lang="ja-JP" altLang="en-US" sz="2400" b="1" dirty="0">
                <a:latin typeface="Arial Narrow" panose="020B0606020202030204" pitchFamily="34" charset="0"/>
              </a:rPr>
              <a:t>ｓ</a:t>
            </a:r>
            <a:r>
              <a:rPr lang="ja-JP" altLang="en-US" sz="2400" b="1" baseline="-25000" dirty="0">
                <a:latin typeface="Arial Narrow" panose="020B0606020202030204" pitchFamily="34" charset="0"/>
              </a:rPr>
              <a:t>ＢＥ</a:t>
            </a:r>
          </a:p>
        </p:txBody>
      </p:sp>
      <p:grpSp>
        <p:nvGrpSpPr>
          <p:cNvPr id="4" name="グループ化 3"/>
          <p:cNvGrpSpPr/>
          <p:nvPr/>
        </p:nvGrpSpPr>
        <p:grpSpPr>
          <a:xfrm>
            <a:off x="1763688" y="2676727"/>
            <a:ext cx="6356350" cy="3327400"/>
            <a:chOff x="1585913" y="3222625"/>
            <a:chExt cx="6356350" cy="3327400"/>
          </a:xfrm>
        </p:grpSpPr>
        <p:sp>
          <p:nvSpPr>
            <p:cNvPr id="20" name="二等辺三角形 19"/>
            <p:cNvSpPr/>
            <p:nvPr/>
          </p:nvSpPr>
          <p:spPr>
            <a:xfrm rot="13512927" flipH="1">
              <a:off x="3532981" y="5479257"/>
              <a:ext cx="511175" cy="471488"/>
            </a:xfrm>
            <a:prstGeom prst="triangle">
              <a:avLst>
                <a:gd name="adj" fmla="val 100000"/>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6389" name="Line 7"/>
            <p:cNvSpPr>
              <a:spLocks noChangeShapeType="1"/>
            </p:cNvSpPr>
            <p:nvPr/>
          </p:nvSpPr>
          <p:spPr bwMode="auto">
            <a:xfrm>
              <a:off x="3779838" y="3644900"/>
              <a:ext cx="0" cy="26638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dirty="0"/>
            </a:p>
          </p:txBody>
        </p:sp>
        <p:sp>
          <p:nvSpPr>
            <p:cNvPr id="16390" name="Line 8"/>
            <p:cNvSpPr>
              <a:spLocks noChangeShapeType="1"/>
            </p:cNvSpPr>
            <p:nvPr/>
          </p:nvSpPr>
          <p:spPr bwMode="auto">
            <a:xfrm>
              <a:off x="3492500" y="6092825"/>
              <a:ext cx="36004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dirty="0"/>
            </a:p>
          </p:txBody>
        </p:sp>
        <p:sp>
          <p:nvSpPr>
            <p:cNvPr id="16391" name="Line 9"/>
            <p:cNvSpPr>
              <a:spLocks noChangeShapeType="1"/>
            </p:cNvSpPr>
            <p:nvPr/>
          </p:nvSpPr>
          <p:spPr bwMode="auto">
            <a:xfrm flipV="1">
              <a:off x="3779838" y="3716338"/>
              <a:ext cx="2305050" cy="23764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dirty="0"/>
            </a:p>
          </p:txBody>
        </p:sp>
        <p:sp>
          <p:nvSpPr>
            <p:cNvPr id="16392" name="Line 10"/>
            <p:cNvSpPr>
              <a:spLocks noChangeShapeType="1"/>
            </p:cNvSpPr>
            <p:nvPr/>
          </p:nvSpPr>
          <p:spPr bwMode="auto">
            <a:xfrm flipV="1">
              <a:off x="3779838" y="4149725"/>
              <a:ext cx="2879725" cy="12239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dirty="0"/>
            </a:p>
          </p:txBody>
        </p:sp>
        <p:sp>
          <p:nvSpPr>
            <p:cNvPr id="16393" name="Text Box 11"/>
            <p:cNvSpPr txBox="1">
              <a:spLocks noChangeArrowheads="1"/>
            </p:cNvSpPr>
            <p:nvPr/>
          </p:nvSpPr>
          <p:spPr bwMode="auto">
            <a:xfrm>
              <a:off x="2714625" y="3521075"/>
              <a:ext cx="113665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2400" b="1" dirty="0">
                  <a:latin typeface="Arial Narrow" panose="020B0606020202030204" pitchFamily="34" charset="0"/>
                </a:rPr>
                <a:t>Amount</a:t>
              </a:r>
              <a:endParaRPr lang="ja-JP" altLang="en-US" sz="2400" b="1" dirty="0">
                <a:latin typeface="Arial Narrow" panose="020B0606020202030204" pitchFamily="34" charset="0"/>
              </a:endParaRPr>
            </a:p>
          </p:txBody>
        </p:sp>
        <p:sp>
          <p:nvSpPr>
            <p:cNvPr id="16394" name="Text Box 12"/>
            <p:cNvSpPr txBox="1">
              <a:spLocks noChangeArrowheads="1"/>
            </p:cNvSpPr>
            <p:nvPr/>
          </p:nvSpPr>
          <p:spPr bwMode="auto">
            <a:xfrm>
              <a:off x="6732588" y="6088063"/>
              <a:ext cx="12096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2400" b="1" dirty="0">
                  <a:latin typeface="Arial Narrow" panose="020B0606020202030204" pitchFamily="34" charset="0"/>
                </a:rPr>
                <a:t>Quantity</a:t>
              </a:r>
              <a:endParaRPr lang="ja-JP" altLang="en-US" sz="2400" b="1" dirty="0">
                <a:latin typeface="Arial Narrow" panose="020B0606020202030204" pitchFamily="34" charset="0"/>
              </a:endParaRPr>
            </a:p>
          </p:txBody>
        </p:sp>
        <p:sp>
          <p:nvSpPr>
            <p:cNvPr id="16395" name="Text Box 13"/>
            <p:cNvSpPr txBox="1">
              <a:spLocks noChangeArrowheads="1"/>
            </p:cNvSpPr>
            <p:nvPr/>
          </p:nvSpPr>
          <p:spPr bwMode="auto">
            <a:xfrm>
              <a:off x="6227763" y="3222625"/>
              <a:ext cx="5175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2400" b="1" dirty="0">
                  <a:latin typeface="Arial Narrow" panose="020B0606020202030204" pitchFamily="34" charset="0"/>
                </a:rPr>
                <a:t>TR</a:t>
              </a:r>
            </a:p>
          </p:txBody>
        </p:sp>
        <p:sp>
          <p:nvSpPr>
            <p:cNvPr id="16396" name="Text Box 14"/>
            <p:cNvSpPr txBox="1">
              <a:spLocks noChangeArrowheads="1"/>
            </p:cNvSpPr>
            <p:nvPr/>
          </p:nvSpPr>
          <p:spPr bwMode="auto">
            <a:xfrm>
              <a:off x="6948488" y="3798888"/>
              <a:ext cx="5175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2400" b="1" dirty="0">
                  <a:latin typeface="Arial Narrow" panose="020B0606020202030204" pitchFamily="34" charset="0"/>
                </a:rPr>
                <a:t>TC</a:t>
              </a:r>
            </a:p>
          </p:txBody>
        </p:sp>
        <p:sp>
          <p:nvSpPr>
            <p:cNvPr id="16397" name="Text Box 15"/>
            <p:cNvSpPr txBox="1">
              <a:spLocks noChangeArrowheads="1"/>
            </p:cNvSpPr>
            <p:nvPr/>
          </p:nvSpPr>
          <p:spPr bwMode="auto">
            <a:xfrm>
              <a:off x="3768725" y="4102100"/>
              <a:ext cx="17335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1800" b="1" dirty="0">
                  <a:latin typeface="Arial Narrow" panose="020B0606020202030204" pitchFamily="34" charset="0"/>
                </a:rPr>
                <a:t>Break-even Point</a:t>
              </a:r>
              <a:endParaRPr lang="ja-JP" altLang="en-US" sz="1800" b="1" dirty="0">
                <a:latin typeface="Arial Narrow" panose="020B0606020202030204" pitchFamily="34" charset="0"/>
              </a:endParaRPr>
            </a:p>
          </p:txBody>
        </p:sp>
        <p:sp>
          <p:nvSpPr>
            <p:cNvPr id="16398" name="Line 16"/>
            <p:cNvSpPr>
              <a:spLocks noChangeShapeType="1"/>
            </p:cNvSpPr>
            <p:nvPr/>
          </p:nvSpPr>
          <p:spPr bwMode="auto">
            <a:xfrm>
              <a:off x="4497388" y="4478338"/>
              <a:ext cx="434975" cy="3905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dirty="0"/>
            </a:p>
          </p:txBody>
        </p:sp>
        <p:sp>
          <p:nvSpPr>
            <p:cNvPr id="3086" name="Line 17"/>
            <p:cNvSpPr>
              <a:spLocks noChangeShapeType="1"/>
            </p:cNvSpPr>
            <p:nvPr/>
          </p:nvSpPr>
          <p:spPr bwMode="auto">
            <a:xfrm>
              <a:off x="4932363" y="4868863"/>
              <a:ext cx="0" cy="1223962"/>
            </a:xfrm>
            <a:prstGeom prst="line">
              <a:avLst/>
            </a:prstGeom>
            <a:noFill/>
            <a:ln w="9525">
              <a:solidFill>
                <a:schemeClr val="accent1">
                  <a:lumMod val="50000"/>
                </a:schemeClr>
              </a:solidFill>
              <a:prstDash val="dash"/>
              <a:round/>
              <a:headEnd/>
              <a:tailEnd/>
            </a:ln>
          </p:spPr>
          <p:txBody>
            <a:bodyPr/>
            <a:lstStyle/>
            <a:p>
              <a:pPr>
                <a:defRPr/>
              </a:pPr>
              <a:endParaRPr lang="ja-JP" altLang="en-US" dirty="0">
                <a:latin typeface="Arial" charset="0"/>
              </a:endParaRPr>
            </a:p>
          </p:txBody>
        </p:sp>
        <p:sp>
          <p:nvSpPr>
            <p:cNvPr id="16400" name="Text Box 18"/>
            <p:cNvSpPr txBox="1">
              <a:spLocks noChangeArrowheads="1"/>
            </p:cNvSpPr>
            <p:nvPr/>
          </p:nvSpPr>
          <p:spPr bwMode="auto">
            <a:xfrm>
              <a:off x="1585913" y="6057900"/>
              <a:ext cx="40386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2400" b="1" dirty="0">
                  <a:latin typeface="Arial Narrow" panose="020B0606020202030204" pitchFamily="34" charset="0"/>
                </a:rPr>
                <a:t>Break-even Point : Quantity </a:t>
              </a:r>
              <a:r>
                <a:rPr lang="ja-JP" altLang="en-US" sz="2400" b="1" dirty="0">
                  <a:latin typeface="Arial Narrow" panose="020B0606020202030204" pitchFamily="34" charset="0"/>
                </a:rPr>
                <a:t>ｘ</a:t>
              </a:r>
              <a:r>
                <a:rPr lang="ja-JP" altLang="en-US" sz="2400" b="1" baseline="-25000" dirty="0">
                  <a:latin typeface="Arial Narrow" panose="020B0606020202030204" pitchFamily="34" charset="0"/>
                </a:rPr>
                <a:t>ＢＥ</a:t>
              </a:r>
            </a:p>
          </p:txBody>
        </p:sp>
        <p:cxnSp>
          <p:nvCxnSpPr>
            <p:cNvPr id="18" name="直線コネクタ 17"/>
            <p:cNvCxnSpPr>
              <a:endCxn id="3086" idx="0"/>
            </p:cNvCxnSpPr>
            <p:nvPr/>
          </p:nvCxnSpPr>
          <p:spPr>
            <a:xfrm flipV="1">
              <a:off x="3779838" y="4868863"/>
              <a:ext cx="1152525" cy="0"/>
            </a:xfrm>
            <a:prstGeom prst="line">
              <a:avLst/>
            </a:prstGeom>
            <a:ln>
              <a:solidFill>
                <a:schemeClr val="accent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二等辺三角形 1"/>
            <p:cNvSpPr/>
            <p:nvPr/>
          </p:nvSpPr>
          <p:spPr>
            <a:xfrm rot="2667449">
              <a:off x="4095750" y="4606925"/>
              <a:ext cx="500063" cy="1109663"/>
            </a:xfrm>
            <a:prstGeom prst="triangle">
              <a:avLst>
                <a:gd name="adj" fmla="val 95284"/>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b="1" dirty="0">
                  <a:solidFill>
                    <a:srgbClr val="FF0000"/>
                  </a:solidFill>
                </a:rPr>
                <a:t>Loss</a:t>
              </a:r>
              <a:endParaRPr lang="ja-JP" altLang="en-US" b="1" dirty="0">
                <a:solidFill>
                  <a:srgbClr val="FF0000"/>
                </a:solidFill>
              </a:endParaRPr>
            </a:p>
          </p:txBody>
        </p:sp>
        <p:sp>
          <p:nvSpPr>
            <p:cNvPr id="19" name="二等辺三角形 18"/>
            <p:cNvSpPr/>
            <p:nvPr/>
          </p:nvSpPr>
          <p:spPr>
            <a:xfrm rot="13662055">
              <a:off x="5391150" y="3709988"/>
              <a:ext cx="663575" cy="1584325"/>
            </a:xfrm>
            <a:prstGeom prst="triangle">
              <a:avLst>
                <a:gd name="adj" fmla="val 84706"/>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b="1" dirty="0">
                  <a:solidFill>
                    <a:srgbClr val="FF0000"/>
                  </a:solidFill>
                </a:rPr>
                <a:t>Prof</a:t>
              </a:r>
            </a:p>
            <a:p>
              <a:pPr algn="ctr">
                <a:defRPr/>
              </a:pPr>
              <a:r>
                <a:rPr lang="en-US" altLang="ja-JP" b="1" dirty="0">
                  <a:solidFill>
                    <a:srgbClr val="FF0000"/>
                  </a:solidFill>
                </a:rPr>
                <a:t>I</a:t>
              </a:r>
            </a:p>
            <a:p>
              <a:pPr algn="ctr">
                <a:defRPr/>
              </a:pPr>
              <a:r>
                <a:rPr lang="en-US" altLang="ja-JP" b="1" dirty="0">
                  <a:solidFill>
                    <a:srgbClr val="FF0000"/>
                  </a:solidFill>
                </a:rPr>
                <a:t>t</a:t>
              </a:r>
              <a:endParaRPr lang="ja-JP" altLang="en-US" b="1" dirty="0">
                <a:solidFill>
                  <a:srgbClr val="FF0000"/>
                </a:solidFill>
              </a:endParaRPr>
            </a:p>
          </p:txBody>
        </p:sp>
        <p:sp>
          <p:nvSpPr>
            <p:cNvPr id="3" name="正方形/長方形 2"/>
            <p:cNvSpPr/>
            <p:nvPr/>
          </p:nvSpPr>
          <p:spPr>
            <a:xfrm rot="2757305" flipV="1">
              <a:off x="3757612" y="5551488"/>
              <a:ext cx="398463" cy="46038"/>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grpSp>
      <p:sp>
        <p:nvSpPr>
          <p:cNvPr id="16406" name="スライド番号プレースホルダー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CCD7E203-0A8B-4EF2-9FC9-B8E89C5D5BD4}" type="slidenum">
              <a:rPr lang="en-US" altLang="ja-JP">
                <a:solidFill>
                  <a:srgbClr val="898989"/>
                </a:solidFill>
              </a:rPr>
              <a:pPr/>
              <a:t>21</a:t>
            </a:fld>
            <a:endParaRPr lang="en-US" altLang="ja-JP" dirty="0">
              <a:solidFill>
                <a:srgbClr val="898989"/>
              </a:solidFill>
            </a:endParaRPr>
          </a:p>
        </p:txBody>
      </p:sp>
      <p:cxnSp>
        <p:nvCxnSpPr>
          <p:cNvPr id="6" name="直線コネクタ 5"/>
          <p:cNvCxnSpPr>
            <a:stCxn id="2" idx="2"/>
          </p:cNvCxnSpPr>
          <p:nvPr/>
        </p:nvCxnSpPr>
        <p:spPr>
          <a:xfrm>
            <a:off x="3956499" y="4836764"/>
            <a:ext cx="3169764" cy="32635"/>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直線コネクタ 7"/>
          <p:cNvCxnSpPr>
            <a:stCxn id="16391" idx="0"/>
          </p:cNvCxnSpPr>
          <p:nvPr/>
        </p:nvCxnSpPr>
        <p:spPr>
          <a:xfrm flipV="1">
            <a:off x="3957613" y="4221088"/>
            <a:ext cx="3168650" cy="1325839"/>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sz="half" idx="1"/>
          </p:nvPr>
        </p:nvSpPr>
        <p:spPr>
          <a:xfrm>
            <a:off x="250825" y="620688"/>
            <a:ext cx="8425632" cy="1497151"/>
          </a:xfrm>
        </p:spPr>
        <p:txBody>
          <a:bodyPr/>
          <a:lstStyle/>
          <a:p>
            <a:pPr eaLnBrk="1" hangingPunct="1"/>
            <a:r>
              <a:rPr lang="en-US" altLang="ja-JP" sz="4400" dirty="0">
                <a:latin typeface="Times New Roman" panose="02020603050405020304" pitchFamily="18" charset="0"/>
                <a:ea typeface="ＭＳ 明朝" panose="02020609040205080304" pitchFamily="17" charset="-128"/>
                <a:cs typeface="Times New Roman" panose="02020603050405020304" pitchFamily="18" charset="0"/>
              </a:rPr>
              <a:t>Break-even Point: Quantity</a:t>
            </a:r>
          </a:p>
          <a:p>
            <a:pPr eaLnBrk="1" hangingPunct="1"/>
            <a:r>
              <a:rPr lang="ja-JP" altLang="en-US" sz="4400" dirty="0">
                <a:latin typeface="Times New Roman" panose="02020603050405020304" pitchFamily="18" charset="0"/>
                <a:ea typeface="ＭＳ 明朝" panose="02020609040205080304" pitchFamily="17" charset="-128"/>
                <a:cs typeface="Times New Roman" panose="02020603050405020304" pitchFamily="18" charset="0"/>
              </a:rPr>
              <a:t>ｘ</a:t>
            </a:r>
            <a:r>
              <a:rPr lang="en-US" altLang="ja-JP" sz="4400" baseline="-25000" dirty="0">
                <a:latin typeface="Times New Roman" panose="02020603050405020304" pitchFamily="18" charset="0"/>
                <a:ea typeface="ＭＳ 明朝" panose="02020609040205080304" pitchFamily="17" charset="-128"/>
                <a:cs typeface="Times New Roman" panose="02020603050405020304" pitchFamily="18" charset="0"/>
              </a:rPr>
              <a:t>BE</a:t>
            </a:r>
            <a:r>
              <a:rPr lang="ja-JP" altLang="en-US" sz="4400" dirty="0">
                <a:latin typeface="Times New Roman" panose="02020603050405020304" pitchFamily="18" charset="0"/>
                <a:ea typeface="ＭＳ 明朝" panose="02020609040205080304" pitchFamily="17" charset="-128"/>
                <a:cs typeface="Times New Roman" panose="02020603050405020304" pitchFamily="18" charset="0"/>
              </a:rPr>
              <a:t> </a:t>
            </a:r>
          </a:p>
        </p:txBody>
      </p:sp>
      <p:graphicFrame>
        <p:nvGraphicFramePr>
          <p:cNvPr id="17411" name="Object 3"/>
          <p:cNvGraphicFramePr>
            <a:graphicFrameLocks noGrp="1" noChangeAspect="1"/>
          </p:cNvGraphicFramePr>
          <p:nvPr>
            <p:ph sz="half" idx="2"/>
          </p:nvPr>
        </p:nvGraphicFramePr>
        <p:xfrm>
          <a:off x="2483768" y="1772816"/>
          <a:ext cx="3384550" cy="1924050"/>
        </p:xfrm>
        <a:graphic>
          <a:graphicData uri="http://schemas.openxmlformats.org/presentationml/2006/ole">
            <mc:AlternateContent xmlns:mc="http://schemas.openxmlformats.org/markup-compatibility/2006">
              <mc:Choice xmlns:v="urn:schemas-microsoft-com:vml" Requires="v">
                <p:oleObj name="数式" r:id="rId3" imgW="736600" imgH="419100" progId="Equation.3">
                  <p:embed/>
                </p:oleObj>
              </mc:Choice>
              <mc:Fallback>
                <p:oleObj name="数式" r:id="rId3" imgW="736600" imgH="419100" progId="Equation.3">
                  <p:embed/>
                  <p:pic>
                    <p:nvPicPr>
                      <p:cNvPr id="17411"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83768" y="1772816"/>
                        <a:ext cx="3384550" cy="192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412" name="Text Box 6"/>
          <p:cNvSpPr txBox="1">
            <a:spLocks noChangeArrowheads="1"/>
          </p:cNvSpPr>
          <p:nvPr/>
        </p:nvSpPr>
        <p:spPr bwMode="auto">
          <a:xfrm>
            <a:off x="274794" y="3879498"/>
            <a:ext cx="8713788"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4000" dirty="0">
                <a:latin typeface="Times New Roman" panose="02020603050405020304" pitchFamily="18" charset="0"/>
                <a:ea typeface="ＭＳ 明朝" panose="02020609040205080304" pitchFamily="17" charset="-128"/>
                <a:cs typeface="Times New Roman" panose="02020603050405020304" pitchFamily="18" charset="0"/>
              </a:rPr>
              <a:t>p-v: marginal profit per unit, Per Unit Contribution to Fixed Costs</a:t>
            </a:r>
            <a:endParaRPr lang="ja-JP" altLang="en-US" sz="4000" dirty="0">
              <a:latin typeface="Times New Roman" panose="02020603050405020304" pitchFamily="18" charset="0"/>
              <a:ea typeface="ＭＳ 明朝" panose="02020609040205080304" pitchFamily="17" charset="-128"/>
              <a:cs typeface="Times New Roman" panose="02020603050405020304" pitchFamily="18" charset="0"/>
            </a:endParaRPr>
          </a:p>
        </p:txBody>
      </p:sp>
      <p:sp>
        <p:nvSpPr>
          <p:cNvPr id="17413"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4D3A37D7-4A16-41B8-B293-35F652711E70}" type="slidenum">
              <a:rPr lang="en-US" altLang="ja-JP">
                <a:solidFill>
                  <a:srgbClr val="898989"/>
                </a:solidFill>
              </a:rPr>
              <a:pPr/>
              <a:t>22</a:t>
            </a:fld>
            <a:endParaRPr lang="en-US" altLang="ja-JP" dirty="0">
              <a:solidFill>
                <a:srgbClr val="898989"/>
              </a:solidFill>
            </a:endParaRP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latin typeface="Times New Roman" panose="02020603050405020304" pitchFamily="18" charset="0"/>
                <a:cs typeface="Times New Roman" panose="02020603050405020304" pitchFamily="18" charset="0"/>
              </a:rPr>
              <a:t>Sales Revenue and Marginal Profit</a:t>
            </a:r>
            <a:endParaRPr kumimoji="1" lang="ja-JP" altLang="en-US" dirty="0">
              <a:latin typeface="Times New Roman" panose="02020603050405020304" pitchFamily="18" charset="0"/>
              <a:cs typeface="Times New Roman" panose="02020603050405020304" pitchFamily="18" charset="0"/>
            </a:endParaRPr>
          </a:p>
        </p:txBody>
      </p:sp>
      <p:graphicFrame>
        <p:nvGraphicFramePr>
          <p:cNvPr id="6" name="コンテンツ プレースホルダー 5"/>
          <p:cNvGraphicFramePr>
            <a:graphicFrameLocks noGrp="1"/>
          </p:cNvGraphicFramePr>
          <p:nvPr>
            <p:ph sz="half" idx="2"/>
          </p:nvPr>
        </p:nvGraphicFramePr>
        <p:xfrm>
          <a:off x="521803" y="2567796"/>
          <a:ext cx="8100393" cy="1467748"/>
        </p:xfrm>
        <a:graphic>
          <a:graphicData uri="http://schemas.openxmlformats.org/drawingml/2006/table">
            <a:tbl>
              <a:tblPr firstRow="1" bandRow="1">
                <a:tableStyleId>{5C22544A-7EE6-4342-B048-85BDC9FD1C3A}</a:tableStyleId>
              </a:tblPr>
              <a:tblGrid>
                <a:gridCol w="2700131">
                  <a:extLst>
                    <a:ext uri="{9D8B030D-6E8A-4147-A177-3AD203B41FA5}">
                      <a16:colId xmlns:a16="http://schemas.microsoft.com/office/drawing/2014/main" val="201375902"/>
                    </a:ext>
                  </a:extLst>
                </a:gridCol>
                <a:gridCol w="2700131">
                  <a:extLst>
                    <a:ext uri="{9D8B030D-6E8A-4147-A177-3AD203B41FA5}">
                      <a16:colId xmlns:a16="http://schemas.microsoft.com/office/drawing/2014/main" val="915870575"/>
                    </a:ext>
                  </a:extLst>
                </a:gridCol>
                <a:gridCol w="2700131">
                  <a:extLst>
                    <a:ext uri="{9D8B030D-6E8A-4147-A177-3AD203B41FA5}">
                      <a16:colId xmlns:a16="http://schemas.microsoft.com/office/drawing/2014/main" val="3002957793"/>
                    </a:ext>
                  </a:extLst>
                </a:gridCol>
              </a:tblGrid>
              <a:tr h="733874">
                <a:tc gridSpan="3">
                  <a:txBody>
                    <a:bodyPr/>
                    <a:lstStyle/>
                    <a:p>
                      <a:pPr algn="ctr"/>
                      <a:r>
                        <a:rPr kumimoji="1" lang="en-US" altLang="ja-JP" dirty="0">
                          <a:solidFill>
                            <a:schemeClr val="tx1"/>
                          </a:solidFill>
                        </a:rPr>
                        <a:t>Sales revenue</a:t>
                      </a:r>
                      <a:endParaRPr kumimoji="1" lang="ja-JP" altLang="en-US" dirty="0">
                        <a:solidFill>
                          <a:schemeClr val="tx1"/>
                        </a:solidFill>
                      </a:endParaRPr>
                    </a:p>
                  </a:txBody>
                  <a:tcPr anchor="ctr"/>
                </a:tc>
                <a:tc hMerge="1">
                  <a:txBody>
                    <a:bodyPr/>
                    <a:lstStyle/>
                    <a:p>
                      <a:endParaRPr kumimoji="1" lang="ja-JP" altLang="en-US" dirty="0">
                        <a:solidFill>
                          <a:schemeClr val="tx1"/>
                        </a:solidFill>
                      </a:endParaRPr>
                    </a:p>
                  </a:txBody>
                  <a:tcPr/>
                </a:tc>
                <a:tc hMerge="1">
                  <a:txBody>
                    <a:bodyPr/>
                    <a:lstStyle/>
                    <a:p>
                      <a:endParaRPr kumimoji="1" lang="ja-JP" altLang="en-US" dirty="0">
                        <a:solidFill>
                          <a:schemeClr val="tx1"/>
                        </a:solidFill>
                      </a:endParaRPr>
                    </a:p>
                  </a:txBody>
                  <a:tcPr/>
                </a:tc>
                <a:extLst>
                  <a:ext uri="{0D108BD9-81ED-4DB2-BD59-A6C34878D82A}">
                    <a16:rowId xmlns:a16="http://schemas.microsoft.com/office/drawing/2014/main" val="837128615"/>
                  </a:ext>
                </a:extLst>
              </a:tr>
              <a:tr h="733874">
                <a:tc>
                  <a:txBody>
                    <a:bodyPr/>
                    <a:lstStyle/>
                    <a:p>
                      <a:pPr algn="ctr"/>
                      <a:r>
                        <a:rPr kumimoji="1" lang="en-US" altLang="ja-JP" dirty="0"/>
                        <a:t>Variable cost</a:t>
                      </a:r>
                      <a:endParaRPr kumimoji="1" lang="ja-JP" altLang="en-US" dirty="0"/>
                    </a:p>
                  </a:txBody>
                  <a:tcPr anchor="ctr"/>
                </a:tc>
                <a:tc>
                  <a:txBody>
                    <a:bodyPr/>
                    <a:lstStyle/>
                    <a:p>
                      <a:pPr algn="ctr"/>
                      <a:r>
                        <a:rPr kumimoji="1" lang="en-US" altLang="ja-JP" dirty="0"/>
                        <a:t>Fixed cost</a:t>
                      </a:r>
                      <a:endParaRPr kumimoji="1" lang="ja-JP" altLang="en-US" dirty="0"/>
                    </a:p>
                  </a:txBody>
                  <a:tcPr anchor="ctr"/>
                </a:tc>
                <a:tc>
                  <a:txBody>
                    <a:bodyPr/>
                    <a:lstStyle/>
                    <a:p>
                      <a:pPr algn="ctr"/>
                      <a:r>
                        <a:rPr kumimoji="1" lang="en-US" altLang="ja-JP" dirty="0"/>
                        <a:t>Operating profit</a:t>
                      </a:r>
                      <a:endParaRPr kumimoji="1" lang="ja-JP" altLang="en-US" dirty="0"/>
                    </a:p>
                  </a:txBody>
                  <a:tcPr anchor="ctr"/>
                </a:tc>
                <a:extLst>
                  <a:ext uri="{0D108BD9-81ED-4DB2-BD59-A6C34878D82A}">
                    <a16:rowId xmlns:a16="http://schemas.microsoft.com/office/drawing/2014/main" val="3771204503"/>
                  </a:ext>
                </a:extLst>
              </a:tr>
            </a:tbl>
          </a:graphicData>
        </a:graphic>
      </p:graphicFrame>
      <p:sp>
        <p:nvSpPr>
          <p:cNvPr id="5" name="スライド番号プレースホルダー 4"/>
          <p:cNvSpPr>
            <a:spLocks noGrp="1"/>
          </p:cNvSpPr>
          <p:nvPr>
            <p:ph type="sldNum" sz="quarter" idx="12"/>
          </p:nvPr>
        </p:nvSpPr>
        <p:spPr/>
        <p:txBody>
          <a:bodyPr/>
          <a:lstStyle/>
          <a:p>
            <a:fld id="{F353B840-EB96-4121-90B3-74794AC2A27E}" type="slidenum">
              <a:rPr lang="en-US" altLang="ja-JP" smtClean="0"/>
              <a:pPr/>
              <a:t>23</a:t>
            </a:fld>
            <a:endParaRPr lang="en-US" altLang="ja-JP" dirty="0"/>
          </a:p>
        </p:txBody>
      </p:sp>
      <p:grpSp>
        <p:nvGrpSpPr>
          <p:cNvPr id="13" name="グループ化 12"/>
          <p:cNvGrpSpPr/>
          <p:nvPr/>
        </p:nvGrpSpPr>
        <p:grpSpPr>
          <a:xfrm>
            <a:off x="562978" y="4161598"/>
            <a:ext cx="8018043" cy="1172017"/>
            <a:chOff x="586406" y="3524803"/>
            <a:chExt cx="8018043" cy="1172017"/>
          </a:xfrm>
        </p:grpSpPr>
        <p:sp>
          <p:nvSpPr>
            <p:cNvPr id="8" name="左中かっこ 7"/>
            <p:cNvSpPr/>
            <p:nvPr/>
          </p:nvSpPr>
          <p:spPr>
            <a:xfrm rot="-5400000">
              <a:off x="5612745" y="1175339"/>
              <a:ext cx="642240" cy="5341168"/>
            </a:xfrm>
            <a:prstGeom prst="leftBrace">
              <a:avLst/>
            </a:prstGeom>
            <a:ln w="381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grpSp>
          <p:nvGrpSpPr>
            <p:cNvPr id="12" name="グループ化 11"/>
            <p:cNvGrpSpPr/>
            <p:nvPr/>
          </p:nvGrpSpPr>
          <p:grpSpPr>
            <a:xfrm>
              <a:off x="586406" y="3531735"/>
              <a:ext cx="6592972" cy="1165085"/>
              <a:chOff x="586406" y="3531735"/>
              <a:chExt cx="6592972" cy="1165085"/>
            </a:xfrm>
          </p:grpSpPr>
          <p:sp>
            <p:nvSpPr>
              <p:cNvPr id="7" name="左中かっこ 6"/>
              <p:cNvSpPr/>
              <p:nvPr/>
            </p:nvSpPr>
            <p:spPr>
              <a:xfrm rot="-5400000">
                <a:off x="3026615" y="1091526"/>
                <a:ext cx="473328" cy="5353745"/>
              </a:xfrm>
              <a:prstGeom prst="leftBrace">
                <a:avLst/>
              </a:prstGeom>
              <a:ln w="381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9" name="テキスト ボックス 8"/>
              <p:cNvSpPr txBox="1"/>
              <p:nvPr/>
            </p:nvSpPr>
            <p:spPr>
              <a:xfrm>
                <a:off x="1750679" y="4252179"/>
                <a:ext cx="3762568" cy="369332"/>
              </a:xfrm>
              <a:prstGeom prst="rect">
                <a:avLst/>
              </a:prstGeom>
              <a:noFill/>
            </p:spPr>
            <p:txBody>
              <a:bodyPr wrap="none" rtlCol="0">
                <a:spAutoFit/>
              </a:bodyPr>
              <a:lstStyle/>
              <a:p>
                <a:r>
                  <a:rPr lang="en-US" altLang="ja-JP" dirty="0">
                    <a:solidFill>
                      <a:srgbClr val="C00000"/>
                    </a:solidFill>
                  </a:rPr>
                  <a:t>Sales revenue of break-even point </a:t>
                </a:r>
                <a:endParaRPr kumimoji="1" lang="ja-JP" altLang="en-US" dirty="0">
                  <a:solidFill>
                    <a:srgbClr val="C00000"/>
                  </a:solidFill>
                </a:endParaRPr>
              </a:p>
            </p:txBody>
          </p:sp>
          <p:sp>
            <p:nvSpPr>
              <p:cNvPr id="10" name="テキスト ボックス 9"/>
              <p:cNvSpPr txBox="1"/>
              <p:nvPr/>
            </p:nvSpPr>
            <p:spPr>
              <a:xfrm>
                <a:off x="5532773" y="4327488"/>
                <a:ext cx="1646605" cy="369332"/>
              </a:xfrm>
              <a:prstGeom prst="rect">
                <a:avLst/>
              </a:prstGeom>
              <a:noFill/>
            </p:spPr>
            <p:txBody>
              <a:bodyPr wrap="none" rtlCol="0">
                <a:spAutoFit/>
              </a:bodyPr>
              <a:lstStyle/>
              <a:p>
                <a:r>
                  <a:rPr lang="en-US" altLang="ja-JP" dirty="0">
                    <a:solidFill>
                      <a:srgbClr val="00B050"/>
                    </a:solidFill>
                  </a:rPr>
                  <a:t>Marginal profit</a:t>
                </a:r>
                <a:endParaRPr kumimoji="1" lang="ja-JP" altLang="en-US" dirty="0">
                  <a:solidFill>
                    <a:srgbClr val="00B050"/>
                  </a:solidFill>
                </a:endParaRPr>
              </a:p>
            </p:txBody>
          </p:sp>
        </p:grpSp>
      </p:grpSp>
      <p:sp>
        <p:nvSpPr>
          <p:cNvPr id="11" name="テキスト ボックス 10"/>
          <p:cNvSpPr txBox="1"/>
          <p:nvPr/>
        </p:nvSpPr>
        <p:spPr>
          <a:xfrm>
            <a:off x="521803" y="1773761"/>
            <a:ext cx="5079147" cy="369332"/>
          </a:xfrm>
          <a:prstGeom prst="rect">
            <a:avLst/>
          </a:prstGeom>
          <a:noFill/>
        </p:spPr>
        <p:txBody>
          <a:bodyPr wrap="none" rtlCol="0">
            <a:spAutoFit/>
          </a:bodyPr>
          <a:lstStyle/>
          <a:p>
            <a:r>
              <a:rPr lang="en-US" altLang="ja-JP" dirty="0"/>
              <a:t>Marginal Profit</a:t>
            </a:r>
            <a:r>
              <a:rPr lang="ja-JP" altLang="en-US" dirty="0"/>
              <a:t>＝</a:t>
            </a:r>
            <a:r>
              <a:rPr lang="en-US" altLang="ja-JP" dirty="0"/>
              <a:t>Sales Revenue </a:t>
            </a:r>
            <a:r>
              <a:rPr lang="ja-JP" altLang="en-US" dirty="0"/>
              <a:t>－</a:t>
            </a:r>
            <a:r>
              <a:rPr lang="en-US" altLang="ja-JP" dirty="0"/>
              <a:t>Variable cost</a:t>
            </a:r>
            <a:endParaRPr kumimoji="1" lang="ja-JP" altLang="en-US" dirty="0"/>
          </a:p>
        </p:txBody>
      </p:sp>
      <p:sp>
        <p:nvSpPr>
          <p:cNvPr id="3" name="楕円 2">
            <a:extLst>
              <a:ext uri="{FF2B5EF4-FFF2-40B4-BE49-F238E27FC236}">
                <a16:creationId xmlns:a16="http://schemas.microsoft.com/office/drawing/2014/main" id="{74238C4F-A2A0-41AB-A8F7-CF943BBF0EBE}"/>
              </a:ext>
            </a:extLst>
          </p:cNvPr>
          <p:cNvSpPr/>
          <p:nvPr/>
        </p:nvSpPr>
        <p:spPr>
          <a:xfrm>
            <a:off x="183223" y="4849641"/>
            <a:ext cx="1728192" cy="1658169"/>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Sales Revenue</a:t>
            </a:r>
            <a:endParaRPr kumimoji="1" lang="ja-JP" altLang="en-US" dirty="0">
              <a:solidFill>
                <a:schemeClr val="tx1"/>
              </a:solidFill>
            </a:endParaRPr>
          </a:p>
        </p:txBody>
      </p:sp>
      <p:sp>
        <p:nvSpPr>
          <p:cNvPr id="14" name="楕円 13">
            <a:extLst>
              <a:ext uri="{FF2B5EF4-FFF2-40B4-BE49-F238E27FC236}">
                <a16:creationId xmlns:a16="http://schemas.microsoft.com/office/drawing/2014/main" id="{CA325A48-2B6E-411F-B559-19FF916B73B0}"/>
              </a:ext>
            </a:extLst>
          </p:cNvPr>
          <p:cNvSpPr/>
          <p:nvPr/>
        </p:nvSpPr>
        <p:spPr>
          <a:xfrm>
            <a:off x="195814" y="4917004"/>
            <a:ext cx="1503287" cy="152344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Variable cost</a:t>
            </a:r>
            <a:endParaRPr kumimoji="1" lang="ja-JP" altLang="en-US" dirty="0">
              <a:solidFill>
                <a:schemeClr val="tx1"/>
              </a:solidFill>
            </a:endParaRPr>
          </a:p>
        </p:txBody>
      </p:sp>
      <p:sp>
        <p:nvSpPr>
          <p:cNvPr id="15" name="テキスト ボックス 14">
            <a:extLst>
              <a:ext uri="{FF2B5EF4-FFF2-40B4-BE49-F238E27FC236}">
                <a16:creationId xmlns:a16="http://schemas.microsoft.com/office/drawing/2014/main" id="{F71A574F-F9EA-4AE6-8341-A759D7CB2936}"/>
              </a:ext>
            </a:extLst>
          </p:cNvPr>
          <p:cNvSpPr txBox="1"/>
          <p:nvPr/>
        </p:nvSpPr>
        <p:spPr>
          <a:xfrm>
            <a:off x="2123728" y="5494060"/>
            <a:ext cx="2505814" cy="369332"/>
          </a:xfrm>
          <a:prstGeom prst="rect">
            <a:avLst/>
          </a:prstGeom>
          <a:noFill/>
        </p:spPr>
        <p:txBody>
          <a:bodyPr wrap="none" rtlCol="0">
            <a:spAutoFit/>
          </a:bodyPr>
          <a:lstStyle/>
          <a:p>
            <a:r>
              <a:rPr kumimoji="1" lang="en-US" altLang="ja-JP" dirty="0"/>
              <a:t>Margin, Marginal Profit</a:t>
            </a:r>
            <a:endParaRPr kumimoji="1" lang="ja-JP" altLang="en-US" dirty="0"/>
          </a:p>
        </p:txBody>
      </p:sp>
      <p:cxnSp>
        <p:nvCxnSpPr>
          <p:cNvPr id="17" name="直線コネクタ 16">
            <a:extLst>
              <a:ext uri="{FF2B5EF4-FFF2-40B4-BE49-F238E27FC236}">
                <a16:creationId xmlns:a16="http://schemas.microsoft.com/office/drawing/2014/main" id="{EFD36BD5-4F36-4773-B0B5-6E019F974F9F}"/>
              </a:ext>
            </a:extLst>
          </p:cNvPr>
          <p:cNvCxnSpPr>
            <a:cxnSpLocks/>
            <a:endCxn id="15" idx="1"/>
          </p:cNvCxnSpPr>
          <p:nvPr/>
        </p:nvCxnSpPr>
        <p:spPr>
          <a:xfrm>
            <a:off x="1763688" y="5678726"/>
            <a:ext cx="3600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8957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4" grpId="0" animBg="1"/>
      <p:bldP spid="1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latin typeface="Times New Roman" panose="02020603050405020304" pitchFamily="18" charset="0"/>
                <a:cs typeface="Times New Roman" panose="02020603050405020304" pitchFamily="18" charset="0"/>
              </a:rPr>
              <a:t>Sales Revenue and Marginal Profit</a:t>
            </a:r>
            <a:endParaRPr kumimoji="1" lang="ja-JP" altLang="en-US" dirty="0">
              <a:latin typeface="Times New Roman" panose="02020603050405020304" pitchFamily="18" charset="0"/>
              <a:cs typeface="Times New Roman" panose="02020603050405020304" pitchFamily="18" charset="0"/>
            </a:endParaRPr>
          </a:p>
        </p:txBody>
      </p:sp>
      <p:graphicFrame>
        <p:nvGraphicFramePr>
          <p:cNvPr id="6" name="コンテンツ プレースホルダー 5"/>
          <p:cNvGraphicFramePr>
            <a:graphicFrameLocks noGrp="1"/>
          </p:cNvGraphicFramePr>
          <p:nvPr>
            <p:ph sz="half" idx="2"/>
          </p:nvPr>
        </p:nvGraphicFramePr>
        <p:xfrm>
          <a:off x="521803" y="2567796"/>
          <a:ext cx="8100393" cy="1467748"/>
        </p:xfrm>
        <a:graphic>
          <a:graphicData uri="http://schemas.openxmlformats.org/drawingml/2006/table">
            <a:tbl>
              <a:tblPr firstRow="1" bandRow="1">
                <a:tableStyleId>{5C22544A-7EE6-4342-B048-85BDC9FD1C3A}</a:tableStyleId>
              </a:tblPr>
              <a:tblGrid>
                <a:gridCol w="2700131">
                  <a:extLst>
                    <a:ext uri="{9D8B030D-6E8A-4147-A177-3AD203B41FA5}">
                      <a16:colId xmlns:a16="http://schemas.microsoft.com/office/drawing/2014/main" val="201375902"/>
                    </a:ext>
                  </a:extLst>
                </a:gridCol>
                <a:gridCol w="2700131">
                  <a:extLst>
                    <a:ext uri="{9D8B030D-6E8A-4147-A177-3AD203B41FA5}">
                      <a16:colId xmlns:a16="http://schemas.microsoft.com/office/drawing/2014/main" val="915870575"/>
                    </a:ext>
                  </a:extLst>
                </a:gridCol>
                <a:gridCol w="2700131">
                  <a:extLst>
                    <a:ext uri="{9D8B030D-6E8A-4147-A177-3AD203B41FA5}">
                      <a16:colId xmlns:a16="http://schemas.microsoft.com/office/drawing/2014/main" val="3002957793"/>
                    </a:ext>
                  </a:extLst>
                </a:gridCol>
              </a:tblGrid>
              <a:tr h="733874">
                <a:tc gridSpan="3">
                  <a:txBody>
                    <a:bodyPr/>
                    <a:lstStyle/>
                    <a:p>
                      <a:pPr algn="ctr"/>
                      <a:r>
                        <a:rPr kumimoji="1" lang="en-US" altLang="ja-JP" dirty="0">
                          <a:solidFill>
                            <a:schemeClr val="tx1"/>
                          </a:solidFill>
                        </a:rPr>
                        <a:t>Sales revenue=Price</a:t>
                      </a:r>
                      <a:endParaRPr kumimoji="1" lang="ja-JP" altLang="en-US" dirty="0">
                        <a:solidFill>
                          <a:schemeClr val="tx1"/>
                        </a:solidFill>
                      </a:endParaRPr>
                    </a:p>
                  </a:txBody>
                  <a:tcPr anchor="ctr"/>
                </a:tc>
                <a:tc hMerge="1">
                  <a:txBody>
                    <a:bodyPr/>
                    <a:lstStyle/>
                    <a:p>
                      <a:endParaRPr kumimoji="1" lang="ja-JP" altLang="en-US" dirty="0">
                        <a:solidFill>
                          <a:schemeClr val="tx1"/>
                        </a:solidFill>
                      </a:endParaRPr>
                    </a:p>
                  </a:txBody>
                  <a:tcPr/>
                </a:tc>
                <a:tc hMerge="1">
                  <a:txBody>
                    <a:bodyPr/>
                    <a:lstStyle/>
                    <a:p>
                      <a:endParaRPr kumimoji="1" lang="ja-JP" altLang="en-US" dirty="0">
                        <a:solidFill>
                          <a:schemeClr val="tx1"/>
                        </a:solidFill>
                      </a:endParaRPr>
                    </a:p>
                  </a:txBody>
                  <a:tcPr/>
                </a:tc>
                <a:extLst>
                  <a:ext uri="{0D108BD9-81ED-4DB2-BD59-A6C34878D82A}">
                    <a16:rowId xmlns:a16="http://schemas.microsoft.com/office/drawing/2014/main" val="837128615"/>
                  </a:ext>
                </a:extLst>
              </a:tr>
              <a:tr h="733874">
                <a:tc>
                  <a:txBody>
                    <a:bodyPr/>
                    <a:lstStyle/>
                    <a:p>
                      <a:pPr algn="ctr"/>
                      <a:r>
                        <a:rPr kumimoji="1" lang="en-US" altLang="ja-JP" dirty="0"/>
                        <a:t>Variable cost</a:t>
                      </a:r>
                      <a:endParaRPr kumimoji="1" lang="ja-JP" altLang="en-US" dirty="0"/>
                    </a:p>
                  </a:txBody>
                  <a:tcPr anchor="ctr"/>
                </a:tc>
                <a:tc>
                  <a:txBody>
                    <a:bodyPr/>
                    <a:lstStyle/>
                    <a:p>
                      <a:pPr algn="ctr"/>
                      <a:r>
                        <a:rPr kumimoji="1" lang="en-US" altLang="ja-JP" dirty="0"/>
                        <a:t>Fixed cost</a:t>
                      </a:r>
                      <a:endParaRPr kumimoji="1" lang="ja-JP" altLang="en-US" dirty="0"/>
                    </a:p>
                  </a:txBody>
                  <a:tcPr anchor="ctr"/>
                </a:tc>
                <a:tc>
                  <a:txBody>
                    <a:bodyPr/>
                    <a:lstStyle/>
                    <a:p>
                      <a:pPr algn="ctr"/>
                      <a:r>
                        <a:rPr kumimoji="1" lang="en-US" altLang="ja-JP" dirty="0"/>
                        <a:t>Operating profit</a:t>
                      </a:r>
                      <a:endParaRPr kumimoji="1" lang="ja-JP" altLang="en-US" dirty="0"/>
                    </a:p>
                  </a:txBody>
                  <a:tcPr anchor="ctr"/>
                </a:tc>
                <a:extLst>
                  <a:ext uri="{0D108BD9-81ED-4DB2-BD59-A6C34878D82A}">
                    <a16:rowId xmlns:a16="http://schemas.microsoft.com/office/drawing/2014/main" val="3771204503"/>
                  </a:ext>
                </a:extLst>
              </a:tr>
            </a:tbl>
          </a:graphicData>
        </a:graphic>
      </p:graphicFrame>
      <p:sp>
        <p:nvSpPr>
          <p:cNvPr id="5" name="スライド番号プレースホルダー 4"/>
          <p:cNvSpPr>
            <a:spLocks noGrp="1"/>
          </p:cNvSpPr>
          <p:nvPr>
            <p:ph type="sldNum" sz="quarter" idx="12"/>
          </p:nvPr>
        </p:nvSpPr>
        <p:spPr/>
        <p:txBody>
          <a:bodyPr/>
          <a:lstStyle/>
          <a:p>
            <a:fld id="{F353B840-EB96-4121-90B3-74794AC2A27E}" type="slidenum">
              <a:rPr lang="en-US" altLang="ja-JP" smtClean="0"/>
              <a:pPr/>
              <a:t>24</a:t>
            </a:fld>
            <a:endParaRPr lang="en-US" altLang="ja-JP" dirty="0"/>
          </a:p>
        </p:txBody>
      </p:sp>
      <p:grpSp>
        <p:nvGrpSpPr>
          <p:cNvPr id="13" name="グループ化 12"/>
          <p:cNvGrpSpPr/>
          <p:nvPr/>
        </p:nvGrpSpPr>
        <p:grpSpPr>
          <a:xfrm>
            <a:off x="562978" y="4161598"/>
            <a:ext cx="8018043" cy="1172017"/>
            <a:chOff x="586406" y="3524803"/>
            <a:chExt cx="8018043" cy="1172017"/>
          </a:xfrm>
        </p:grpSpPr>
        <p:sp>
          <p:nvSpPr>
            <p:cNvPr id="8" name="左中かっこ 7"/>
            <p:cNvSpPr/>
            <p:nvPr/>
          </p:nvSpPr>
          <p:spPr>
            <a:xfrm rot="-5400000">
              <a:off x="5612745" y="1175339"/>
              <a:ext cx="642240" cy="5341168"/>
            </a:xfrm>
            <a:prstGeom prst="leftBrace">
              <a:avLst/>
            </a:prstGeom>
            <a:ln w="381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grpSp>
          <p:nvGrpSpPr>
            <p:cNvPr id="12" name="グループ化 11"/>
            <p:cNvGrpSpPr/>
            <p:nvPr/>
          </p:nvGrpSpPr>
          <p:grpSpPr>
            <a:xfrm>
              <a:off x="586406" y="3531735"/>
              <a:ext cx="6592972" cy="1165085"/>
              <a:chOff x="586406" y="3531735"/>
              <a:chExt cx="6592972" cy="1165085"/>
            </a:xfrm>
          </p:grpSpPr>
          <p:sp>
            <p:nvSpPr>
              <p:cNvPr id="7" name="左中かっこ 6"/>
              <p:cNvSpPr/>
              <p:nvPr/>
            </p:nvSpPr>
            <p:spPr>
              <a:xfrm rot="-5400000">
                <a:off x="3026615" y="1091526"/>
                <a:ext cx="473328" cy="5353745"/>
              </a:xfrm>
              <a:prstGeom prst="leftBrace">
                <a:avLst/>
              </a:prstGeom>
              <a:ln w="381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9" name="テキスト ボックス 8"/>
              <p:cNvSpPr txBox="1"/>
              <p:nvPr/>
            </p:nvSpPr>
            <p:spPr>
              <a:xfrm>
                <a:off x="1750679" y="4252179"/>
                <a:ext cx="3762568" cy="369332"/>
              </a:xfrm>
              <a:prstGeom prst="rect">
                <a:avLst/>
              </a:prstGeom>
              <a:noFill/>
            </p:spPr>
            <p:txBody>
              <a:bodyPr wrap="none" rtlCol="0">
                <a:spAutoFit/>
              </a:bodyPr>
              <a:lstStyle/>
              <a:p>
                <a:r>
                  <a:rPr lang="en-US" altLang="ja-JP" dirty="0">
                    <a:solidFill>
                      <a:srgbClr val="C00000"/>
                    </a:solidFill>
                  </a:rPr>
                  <a:t>Sales revenue of break-even point </a:t>
                </a:r>
                <a:endParaRPr kumimoji="1" lang="ja-JP" altLang="en-US" dirty="0">
                  <a:solidFill>
                    <a:srgbClr val="C00000"/>
                  </a:solidFill>
                </a:endParaRPr>
              </a:p>
            </p:txBody>
          </p:sp>
          <p:sp>
            <p:nvSpPr>
              <p:cNvPr id="10" name="テキスト ボックス 9"/>
              <p:cNvSpPr txBox="1"/>
              <p:nvPr/>
            </p:nvSpPr>
            <p:spPr>
              <a:xfrm>
                <a:off x="5532773" y="4327488"/>
                <a:ext cx="1646605" cy="369332"/>
              </a:xfrm>
              <a:prstGeom prst="rect">
                <a:avLst/>
              </a:prstGeom>
              <a:noFill/>
            </p:spPr>
            <p:txBody>
              <a:bodyPr wrap="none" rtlCol="0">
                <a:spAutoFit/>
              </a:bodyPr>
              <a:lstStyle/>
              <a:p>
                <a:r>
                  <a:rPr lang="en-US" altLang="ja-JP" dirty="0">
                    <a:solidFill>
                      <a:srgbClr val="00B050"/>
                    </a:solidFill>
                  </a:rPr>
                  <a:t>Marginal profit</a:t>
                </a:r>
                <a:endParaRPr kumimoji="1" lang="ja-JP" altLang="en-US" dirty="0">
                  <a:solidFill>
                    <a:srgbClr val="00B050"/>
                  </a:solidFill>
                </a:endParaRPr>
              </a:p>
            </p:txBody>
          </p:sp>
        </p:grpSp>
      </p:grpSp>
      <p:sp>
        <p:nvSpPr>
          <p:cNvPr id="11" name="テキスト ボックス 10"/>
          <p:cNvSpPr txBox="1"/>
          <p:nvPr/>
        </p:nvSpPr>
        <p:spPr>
          <a:xfrm>
            <a:off x="521803" y="1773761"/>
            <a:ext cx="5079147" cy="369332"/>
          </a:xfrm>
          <a:prstGeom prst="rect">
            <a:avLst/>
          </a:prstGeom>
          <a:noFill/>
        </p:spPr>
        <p:txBody>
          <a:bodyPr wrap="none" rtlCol="0">
            <a:spAutoFit/>
          </a:bodyPr>
          <a:lstStyle/>
          <a:p>
            <a:r>
              <a:rPr lang="en-US" altLang="ja-JP" dirty="0"/>
              <a:t>Marginal Profit</a:t>
            </a:r>
            <a:r>
              <a:rPr lang="ja-JP" altLang="en-US" dirty="0"/>
              <a:t>＝</a:t>
            </a:r>
            <a:r>
              <a:rPr lang="en-US" altLang="ja-JP" dirty="0"/>
              <a:t>Sales Revenue </a:t>
            </a:r>
            <a:r>
              <a:rPr lang="ja-JP" altLang="en-US" dirty="0"/>
              <a:t>－</a:t>
            </a:r>
            <a:r>
              <a:rPr lang="en-US" altLang="ja-JP" dirty="0"/>
              <a:t>Variable cost</a:t>
            </a:r>
            <a:endParaRPr kumimoji="1" lang="ja-JP" altLang="en-US" dirty="0"/>
          </a:p>
        </p:txBody>
      </p:sp>
      <p:sp>
        <p:nvSpPr>
          <p:cNvPr id="3" name="楕円 2">
            <a:extLst>
              <a:ext uri="{FF2B5EF4-FFF2-40B4-BE49-F238E27FC236}">
                <a16:creationId xmlns:a16="http://schemas.microsoft.com/office/drawing/2014/main" id="{74238C4F-A2A0-41AB-A8F7-CF943BBF0EBE}"/>
              </a:ext>
            </a:extLst>
          </p:cNvPr>
          <p:cNvSpPr/>
          <p:nvPr/>
        </p:nvSpPr>
        <p:spPr>
          <a:xfrm>
            <a:off x="183223" y="4849641"/>
            <a:ext cx="1728192" cy="1658169"/>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Sales Revenue</a:t>
            </a:r>
            <a:endParaRPr kumimoji="1" lang="ja-JP" altLang="en-US" dirty="0">
              <a:solidFill>
                <a:schemeClr val="tx1"/>
              </a:solidFill>
            </a:endParaRPr>
          </a:p>
        </p:txBody>
      </p:sp>
      <p:sp>
        <p:nvSpPr>
          <p:cNvPr id="14" name="楕円 13">
            <a:extLst>
              <a:ext uri="{FF2B5EF4-FFF2-40B4-BE49-F238E27FC236}">
                <a16:creationId xmlns:a16="http://schemas.microsoft.com/office/drawing/2014/main" id="{CA325A48-2B6E-411F-B559-19FF916B73B0}"/>
              </a:ext>
            </a:extLst>
          </p:cNvPr>
          <p:cNvSpPr/>
          <p:nvPr/>
        </p:nvSpPr>
        <p:spPr>
          <a:xfrm>
            <a:off x="195814" y="4917004"/>
            <a:ext cx="1503287" cy="152344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Variable cost</a:t>
            </a:r>
            <a:endParaRPr kumimoji="1" lang="ja-JP" altLang="en-US" dirty="0">
              <a:solidFill>
                <a:schemeClr val="tx1"/>
              </a:solidFill>
            </a:endParaRPr>
          </a:p>
        </p:txBody>
      </p:sp>
      <p:sp>
        <p:nvSpPr>
          <p:cNvPr id="15" name="テキスト ボックス 14">
            <a:extLst>
              <a:ext uri="{FF2B5EF4-FFF2-40B4-BE49-F238E27FC236}">
                <a16:creationId xmlns:a16="http://schemas.microsoft.com/office/drawing/2014/main" id="{F71A574F-F9EA-4AE6-8341-A759D7CB2936}"/>
              </a:ext>
            </a:extLst>
          </p:cNvPr>
          <p:cNvSpPr txBox="1"/>
          <p:nvPr/>
        </p:nvSpPr>
        <p:spPr>
          <a:xfrm>
            <a:off x="2123728" y="5494060"/>
            <a:ext cx="2505814" cy="369332"/>
          </a:xfrm>
          <a:prstGeom prst="rect">
            <a:avLst/>
          </a:prstGeom>
          <a:noFill/>
        </p:spPr>
        <p:txBody>
          <a:bodyPr wrap="none" rtlCol="0">
            <a:spAutoFit/>
          </a:bodyPr>
          <a:lstStyle/>
          <a:p>
            <a:r>
              <a:rPr kumimoji="1" lang="en-US" altLang="ja-JP" dirty="0"/>
              <a:t>Margin, Marginal Profit</a:t>
            </a:r>
            <a:endParaRPr kumimoji="1" lang="ja-JP" altLang="en-US" dirty="0"/>
          </a:p>
        </p:txBody>
      </p:sp>
      <p:cxnSp>
        <p:nvCxnSpPr>
          <p:cNvPr id="17" name="直線コネクタ 16">
            <a:extLst>
              <a:ext uri="{FF2B5EF4-FFF2-40B4-BE49-F238E27FC236}">
                <a16:creationId xmlns:a16="http://schemas.microsoft.com/office/drawing/2014/main" id="{EFD36BD5-4F36-4773-B0B5-6E019F974F9F}"/>
              </a:ext>
            </a:extLst>
          </p:cNvPr>
          <p:cNvCxnSpPr>
            <a:cxnSpLocks/>
            <a:endCxn id="15" idx="1"/>
          </p:cNvCxnSpPr>
          <p:nvPr/>
        </p:nvCxnSpPr>
        <p:spPr>
          <a:xfrm>
            <a:off x="1763688" y="5678726"/>
            <a:ext cx="3600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9903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4" grpId="0" animBg="1"/>
      <p:bldP spid="1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5"/>
            <a:ext cx="7886700" cy="1047651"/>
          </a:xfrm>
        </p:spPr>
        <p:txBody>
          <a:bodyPr/>
          <a:lstStyle/>
          <a:p>
            <a:r>
              <a:rPr kumimoji="1" lang="en-US" altLang="ja-JP" dirty="0"/>
              <a:t>Profit</a:t>
            </a:r>
            <a:endParaRPr kumimoji="1" lang="ja-JP" altLang="en-US" dirty="0"/>
          </a:p>
        </p:txBody>
      </p:sp>
      <p:sp>
        <p:nvSpPr>
          <p:cNvPr id="3" name="コンテンツ プレースホルダー 2"/>
          <p:cNvSpPr>
            <a:spLocks noGrp="1"/>
          </p:cNvSpPr>
          <p:nvPr>
            <p:ph idx="1"/>
          </p:nvPr>
        </p:nvSpPr>
        <p:spPr>
          <a:xfrm>
            <a:off x="539552" y="1268760"/>
            <a:ext cx="7886700" cy="4968552"/>
          </a:xfrm>
        </p:spPr>
        <p:txBody>
          <a:bodyPr/>
          <a:lstStyle/>
          <a:p>
            <a:r>
              <a:rPr kumimoji="1" lang="en-US" altLang="ja-JP" dirty="0"/>
              <a:t>   Sales revenue</a:t>
            </a:r>
          </a:p>
          <a:p>
            <a:r>
              <a:rPr kumimoji="1" lang="en-US" altLang="ja-JP" dirty="0">
                <a:solidFill>
                  <a:srgbClr val="FF0000"/>
                </a:solidFill>
              </a:rPr>
              <a:t>-</a:t>
            </a:r>
            <a:r>
              <a:rPr kumimoji="1" lang="en-US" altLang="ja-JP" dirty="0"/>
              <a:t>  Cost of sales</a:t>
            </a:r>
          </a:p>
          <a:p>
            <a:r>
              <a:rPr lang="en-US" altLang="ja-JP" dirty="0"/>
              <a:t>   Gross profit</a:t>
            </a:r>
          </a:p>
          <a:p>
            <a:r>
              <a:rPr lang="en-US" altLang="ja-JP" dirty="0">
                <a:solidFill>
                  <a:srgbClr val="FF0000"/>
                </a:solidFill>
              </a:rPr>
              <a:t>-</a:t>
            </a:r>
            <a:r>
              <a:rPr lang="en-US" altLang="ja-JP" dirty="0"/>
              <a:t>  Selling, General and Administrative expenses</a:t>
            </a:r>
          </a:p>
          <a:p>
            <a:r>
              <a:rPr kumimoji="1" lang="en-US" altLang="ja-JP" dirty="0"/>
              <a:t>   Operating Profit</a:t>
            </a:r>
          </a:p>
          <a:p>
            <a:r>
              <a:rPr lang="en-US" altLang="ja-JP" dirty="0">
                <a:solidFill>
                  <a:srgbClr val="FF0000"/>
                </a:solidFill>
              </a:rPr>
              <a:t>+</a:t>
            </a:r>
            <a:r>
              <a:rPr lang="en-US" altLang="ja-JP" dirty="0"/>
              <a:t> Non-operating income</a:t>
            </a:r>
          </a:p>
          <a:p>
            <a:r>
              <a:rPr kumimoji="1" lang="en-US" altLang="ja-JP" dirty="0">
                <a:solidFill>
                  <a:srgbClr val="FF0000"/>
                </a:solidFill>
              </a:rPr>
              <a:t>-</a:t>
            </a:r>
            <a:r>
              <a:rPr lang="en-US" altLang="ja-JP" dirty="0"/>
              <a:t>  Non-operating loss</a:t>
            </a:r>
          </a:p>
          <a:p>
            <a:r>
              <a:rPr kumimoji="1" lang="en-US" altLang="ja-JP" dirty="0"/>
              <a:t>   Ordinary profit</a:t>
            </a:r>
          </a:p>
          <a:p>
            <a:r>
              <a:rPr lang="en-US" altLang="ja-JP" dirty="0">
                <a:solidFill>
                  <a:srgbClr val="FF0000"/>
                </a:solidFill>
              </a:rPr>
              <a:t>+</a:t>
            </a:r>
            <a:r>
              <a:rPr lang="en-US" altLang="ja-JP" dirty="0"/>
              <a:t>  Extraordinary Gain</a:t>
            </a:r>
          </a:p>
          <a:p>
            <a:r>
              <a:rPr lang="en-US" altLang="ja-JP" dirty="0">
                <a:solidFill>
                  <a:srgbClr val="FF0000"/>
                </a:solidFill>
              </a:rPr>
              <a:t>-</a:t>
            </a:r>
            <a:r>
              <a:rPr lang="en-US" altLang="ja-JP" dirty="0"/>
              <a:t>   Extraordinary Loss</a:t>
            </a:r>
            <a:endParaRPr kumimoji="1" lang="en-US" altLang="ja-JP" dirty="0"/>
          </a:p>
          <a:p>
            <a:r>
              <a:rPr lang="en-US" altLang="ja-JP" dirty="0"/>
              <a:t>   Current net income before tax</a:t>
            </a:r>
          </a:p>
          <a:p>
            <a:r>
              <a:rPr lang="en-US" altLang="ja-JP" dirty="0">
                <a:solidFill>
                  <a:srgbClr val="FF0000"/>
                </a:solidFill>
              </a:rPr>
              <a:t>-</a:t>
            </a:r>
            <a:r>
              <a:rPr lang="en-US" altLang="ja-JP" dirty="0"/>
              <a:t>  Corporate tax</a:t>
            </a:r>
            <a:endParaRPr kumimoji="1" lang="en-US" altLang="ja-JP" dirty="0"/>
          </a:p>
          <a:p>
            <a:r>
              <a:rPr lang="en-US" altLang="ja-JP" dirty="0"/>
              <a:t>   Net profit</a:t>
            </a:r>
            <a:endParaRPr kumimoji="1" lang="en-US" altLang="ja-JP" dirty="0"/>
          </a:p>
          <a:p>
            <a:endParaRPr kumimoji="1" lang="ja-JP" altLang="en-US" dirty="0"/>
          </a:p>
        </p:txBody>
      </p:sp>
      <p:sp>
        <p:nvSpPr>
          <p:cNvPr id="4" name="スライド番号プレースホルダー 3"/>
          <p:cNvSpPr>
            <a:spLocks noGrp="1"/>
          </p:cNvSpPr>
          <p:nvPr>
            <p:ph type="sldNum" sz="quarter" idx="12"/>
          </p:nvPr>
        </p:nvSpPr>
        <p:spPr/>
        <p:txBody>
          <a:bodyPr/>
          <a:lstStyle/>
          <a:p>
            <a:fld id="{68C31273-B81C-4195-8EDF-774B0315720E}" type="slidenum">
              <a:rPr lang="en-US" altLang="ja-JP" smtClean="0"/>
              <a:pPr/>
              <a:t>25</a:t>
            </a:fld>
            <a:endParaRPr lang="en-US" altLang="ja-JP" dirty="0"/>
          </a:p>
        </p:txBody>
      </p:sp>
      <p:cxnSp>
        <p:nvCxnSpPr>
          <p:cNvPr id="6" name="直線コネクタ 5"/>
          <p:cNvCxnSpPr/>
          <p:nvPr/>
        </p:nvCxnSpPr>
        <p:spPr>
          <a:xfrm>
            <a:off x="628650" y="2060848"/>
            <a:ext cx="7759774"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628650" y="2852936"/>
            <a:ext cx="7759774"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628650" y="4005064"/>
            <a:ext cx="7759774"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628650" y="5157192"/>
            <a:ext cx="7759774"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628650" y="5949280"/>
            <a:ext cx="7759774"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円/楕円 3"/>
          <p:cNvSpPr/>
          <p:nvPr/>
        </p:nvSpPr>
        <p:spPr>
          <a:xfrm>
            <a:off x="628650" y="2096168"/>
            <a:ext cx="2160240" cy="255563"/>
          </a:xfrm>
          <a:prstGeom prst="ellipse">
            <a:avLst/>
          </a:prstGeom>
          <a:solidFill>
            <a:schemeClr val="accent1">
              <a:lumMod val="75000"/>
              <a:alpha val="28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2" name="円/楕円 3"/>
          <p:cNvSpPr/>
          <p:nvPr/>
        </p:nvSpPr>
        <p:spPr>
          <a:xfrm>
            <a:off x="755576" y="2869171"/>
            <a:ext cx="2160240" cy="255563"/>
          </a:xfrm>
          <a:prstGeom prst="ellipse">
            <a:avLst/>
          </a:prstGeom>
          <a:solidFill>
            <a:schemeClr val="bg1">
              <a:alpha val="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3" name="円/楕円 3"/>
          <p:cNvSpPr/>
          <p:nvPr/>
        </p:nvSpPr>
        <p:spPr>
          <a:xfrm>
            <a:off x="783813" y="4036960"/>
            <a:ext cx="2160240" cy="255563"/>
          </a:xfrm>
          <a:prstGeom prst="ellipse">
            <a:avLst/>
          </a:prstGeom>
          <a:solidFill>
            <a:schemeClr val="bg1">
              <a:alpha val="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4" name="円/楕円 3"/>
          <p:cNvSpPr/>
          <p:nvPr/>
        </p:nvSpPr>
        <p:spPr>
          <a:xfrm>
            <a:off x="783813" y="5189087"/>
            <a:ext cx="3615934" cy="328145"/>
          </a:xfrm>
          <a:prstGeom prst="ellipse">
            <a:avLst/>
          </a:prstGeom>
          <a:solidFill>
            <a:schemeClr val="bg1">
              <a:alpha val="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5" name="円/楕円 3"/>
          <p:cNvSpPr/>
          <p:nvPr/>
        </p:nvSpPr>
        <p:spPr>
          <a:xfrm>
            <a:off x="717748" y="5981749"/>
            <a:ext cx="2160240" cy="255563"/>
          </a:xfrm>
          <a:prstGeom prst="ellipse">
            <a:avLst/>
          </a:prstGeom>
          <a:solidFill>
            <a:schemeClr val="accent1">
              <a:lumMod val="75000"/>
              <a:alpha val="28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Tree>
    <p:extLst>
      <p:ext uri="{BB962C8B-B14F-4D97-AF65-F5344CB8AC3E}">
        <p14:creationId xmlns:p14="http://schemas.microsoft.com/office/powerpoint/2010/main" val="260245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P spid="1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body" idx="1"/>
          </p:nvPr>
        </p:nvSpPr>
        <p:spPr>
          <a:xfrm>
            <a:off x="179388" y="549275"/>
            <a:ext cx="8518525" cy="1943100"/>
          </a:xfrm>
        </p:spPr>
        <p:txBody>
          <a:bodyPr/>
          <a:lstStyle/>
          <a:p>
            <a:pPr eaLnBrk="1" hangingPunct="1"/>
            <a:r>
              <a:rPr lang="en-US" altLang="ja-JP" sz="4400" dirty="0">
                <a:latin typeface="Times New Roman" panose="02020603050405020304" pitchFamily="18" charset="0"/>
                <a:ea typeface="ＭＳ 明朝" panose="02020609040205080304" pitchFamily="17" charset="-128"/>
                <a:cs typeface="Times New Roman" panose="02020603050405020304" pitchFamily="18" charset="0"/>
              </a:rPr>
              <a:t>Break-even Point: Sales</a:t>
            </a:r>
          </a:p>
          <a:p>
            <a:pPr eaLnBrk="1" hangingPunct="1"/>
            <a:r>
              <a:rPr lang="en-US" altLang="ja-JP" sz="4400" dirty="0">
                <a:latin typeface="Times New Roman" panose="02020603050405020304" pitchFamily="18" charset="0"/>
                <a:ea typeface="ＭＳ 明朝" panose="02020609040205080304" pitchFamily="17" charset="-128"/>
                <a:cs typeface="Times New Roman" panose="02020603050405020304" pitchFamily="18" charset="0"/>
              </a:rPr>
              <a:t>S</a:t>
            </a:r>
            <a:r>
              <a:rPr lang="en-US" altLang="ja-JP" sz="4400" baseline="-25000" dirty="0">
                <a:latin typeface="Times New Roman" panose="02020603050405020304" pitchFamily="18" charset="0"/>
                <a:ea typeface="ＭＳ 明朝" panose="02020609040205080304" pitchFamily="17" charset="-128"/>
                <a:cs typeface="Times New Roman" panose="02020603050405020304" pitchFamily="18" charset="0"/>
              </a:rPr>
              <a:t>BE</a:t>
            </a:r>
            <a:r>
              <a:rPr lang="ja-JP" altLang="en-US" sz="4400" dirty="0">
                <a:latin typeface="Times New Roman" panose="02020603050405020304" pitchFamily="18" charset="0"/>
                <a:ea typeface="ＭＳ 明朝" panose="02020609040205080304" pitchFamily="17" charset="-128"/>
                <a:cs typeface="Times New Roman" panose="02020603050405020304" pitchFamily="18" charset="0"/>
              </a:rPr>
              <a:t> </a:t>
            </a:r>
          </a:p>
        </p:txBody>
      </p:sp>
      <p:graphicFrame>
        <p:nvGraphicFramePr>
          <p:cNvPr id="18435" name="Object 4"/>
          <p:cNvGraphicFramePr>
            <a:graphicFrameLocks noChangeAspect="1"/>
          </p:cNvGraphicFramePr>
          <p:nvPr/>
        </p:nvGraphicFramePr>
        <p:xfrm>
          <a:off x="1907704" y="1844824"/>
          <a:ext cx="4216400" cy="2160588"/>
        </p:xfrm>
        <a:graphic>
          <a:graphicData uri="http://schemas.openxmlformats.org/presentationml/2006/ole">
            <mc:AlternateContent xmlns:mc="http://schemas.openxmlformats.org/markup-compatibility/2006">
              <mc:Choice xmlns:v="urn:schemas-microsoft-com:vml" Requires="v">
                <p:oleObj name="数式" r:id="rId2" imgW="1180588" imgH="609336" progId="Equation.3">
                  <p:embed/>
                </p:oleObj>
              </mc:Choice>
              <mc:Fallback>
                <p:oleObj name="数式" r:id="rId2" imgW="1180588" imgH="609336" progId="Equation.3">
                  <p:embed/>
                  <p:pic>
                    <p:nvPicPr>
                      <p:cNvPr id="18435"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7704" y="1844824"/>
                        <a:ext cx="4216400" cy="216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436" name="Text Box 6"/>
          <p:cNvSpPr txBox="1">
            <a:spLocks noChangeArrowheads="1"/>
          </p:cNvSpPr>
          <p:nvPr/>
        </p:nvSpPr>
        <p:spPr bwMode="auto">
          <a:xfrm>
            <a:off x="323528" y="4149080"/>
            <a:ext cx="864235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4000" dirty="0">
                <a:latin typeface="Times New Roman" panose="02020603050405020304" pitchFamily="18" charset="0"/>
                <a:ea typeface="ＭＳ 明朝" panose="02020609040205080304" pitchFamily="17" charset="-128"/>
                <a:cs typeface="Times New Roman" panose="02020603050405020304" pitchFamily="18" charset="0"/>
              </a:rPr>
              <a:t>v/p</a:t>
            </a:r>
            <a:r>
              <a:rPr lang="ja-JP" altLang="en-US" sz="4000" dirty="0">
                <a:latin typeface="Times New Roman" panose="02020603050405020304" pitchFamily="18" charset="0"/>
                <a:ea typeface="ＭＳ 明朝" panose="02020609040205080304" pitchFamily="17" charset="-128"/>
                <a:cs typeface="Times New Roman" panose="02020603050405020304" pitchFamily="18" charset="0"/>
              </a:rPr>
              <a:t>：</a:t>
            </a:r>
            <a:r>
              <a:rPr lang="en-US" altLang="ja-JP" sz="4000" dirty="0">
                <a:latin typeface="Times New Roman" panose="02020603050405020304" pitchFamily="18" charset="0"/>
                <a:ea typeface="ＭＳ 明朝" panose="02020609040205080304" pitchFamily="17" charset="-128"/>
                <a:cs typeface="Times New Roman" panose="02020603050405020304" pitchFamily="18" charset="0"/>
              </a:rPr>
              <a:t>variable cost ratio</a:t>
            </a:r>
          </a:p>
          <a:p>
            <a:pPr eaLnBrk="1" hangingPunct="1">
              <a:lnSpc>
                <a:spcPct val="100000"/>
              </a:lnSpc>
              <a:spcBef>
                <a:spcPct val="0"/>
              </a:spcBef>
              <a:buFontTx/>
              <a:buNone/>
            </a:pPr>
            <a:r>
              <a:rPr lang="en-US" altLang="ja-JP" sz="4000" dirty="0">
                <a:latin typeface="Times New Roman" panose="02020603050405020304" pitchFamily="18" charset="0"/>
                <a:ea typeface="ＭＳ 明朝" panose="02020609040205080304" pitchFamily="17" charset="-128"/>
                <a:cs typeface="Times New Roman" panose="02020603050405020304" pitchFamily="18" charset="0"/>
              </a:rPr>
              <a:t>1-(v/p): marginal profit ratio</a:t>
            </a:r>
            <a:endParaRPr lang="ja-JP" altLang="en-US" sz="4000" dirty="0">
              <a:latin typeface="Times New Roman" panose="02020603050405020304" pitchFamily="18" charset="0"/>
              <a:ea typeface="ＭＳ 明朝" panose="02020609040205080304" pitchFamily="17" charset="-128"/>
              <a:cs typeface="Times New Roman" panose="02020603050405020304" pitchFamily="18" charset="0"/>
            </a:endParaRPr>
          </a:p>
        </p:txBody>
      </p:sp>
      <p:sp>
        <p:nvSpPr>
          <p:cNvPr id="18437"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53E59020-2F42-435E-8BD8-DFB89B9623DC}" type="slidenum">
              <a:rPr lang="en-US" altLang="ja-JP">
                <a:solidFill>
                  <a:srgbClr val="898989"/>
                </a:solidFill>
              </a:rPr>
              <a:pPr/>
              <a:t>26</a:t>
            </a:fld>
            <a:endParaRPr lang="en-US" altLang="ja-JP" dirty="0">
              <a:solidFill>
                <a:srgbClr val="898989"/>
              </a:solidFill>
            </a:endParaRP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781050" y="5175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685800" rtl="0" eaLnBrk="0" fontAlgn="base" hangingPunct="0">
              <a:lnSpc>
                <a:spcPct val="90000"/>
              </a:lnSpc>
              <a:spcBef>
                <a:spcPct val="0"/>
              </a:spcBef>
              <a:spcAft>
                <a:spcPct val="0"/>
              </a:spcAft>
              <a:defRPr kumimoji="1"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2pPr>
            <a:lvl3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3pPr>
            <a:lvl4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4pPr>
            <a:lvl5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5pPr>
            <a:lvl6pPr marL="4572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6pPr>
            <a:lvl7pPr marL="9144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7pPr>
            <a:lvl8pPr marL="13716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8pPr>
            <a:lvl9pPr marL="18288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9pPr>
          </a:lstStyle>
          <a:p>
            <a:pPr algn="ctr" eaLnBrk="1" hangingPunct="1"/>
            <a:r>
              <a:rPr lang="en-US" altLang="ja-JP" sz="3600" dirty="0">
                <a:latin typeface="Times New Roman" panose="02020603050405020304" pitchFamily="18" charset="0"/>
                <a:cs typeface="Times New Roman" panose="02020603050405020304" pitchFamily="18" charset="0"/>
              </a:rPr>
              <a:t>3</a:t>
            </a:r>
            <a:r>
              <a:rPr lang="ja-JP" altLang="en-US" sz="3600" dirty="0">
                <a:latin typeface="Times New Roman" panose="02020603050405020304" pitchFamily="18" charset="0"/>
                <a:cs typeface="Times New Roman" panose="02020603050405020304" pitchFamily="18" charset="0"/>
              </a:rPr>
              <a:t>．</a:t>
            </a:r>
            <a:r>
              <a:rPr lang="en-US" altLang="ja-JP" sz="3600" dirty="0">
                <a:latin typeface="Times New Roman" panose="02020603050405020304" pitchFamily="18" charset="0"/>
                <a:cs typeface="Times New Roman" panose="02020603050405020304" pitchFamily="18" charset="0"/>
              </a:rPr>
              <a:t>Case Studies</a:t>
            </a:r>
          </a:p>
        </p:txBody>
      </p:sp>
      <p:sp>
        <p:nvSpPr>
          <p:cNvPr id="45060"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4719F98C-3A8C-4888-BB90-0673EA22F373}" type="slidenum">
              <a:rPr lang="en-US" altLang="ja-JP">
                <a:solidFill>
                  <a:srgbClr val="898989"/>
                </a:solidFill>
              </a:rPr>
              <a:pPr/>
              <a:t>27</a:t>
            </a:fld>
            <a:endParaRPr lang="en-US" altLang="ja-JP" dirty="0">
              <a:solidFill>
                <a:srgbClr val="898989"/>
              </a:solidFill>
            </a:endParaRPr>
          </a:p>
        </p:txBody>
      </p:sp>
      <p:sp>
        <p:nvSpPr>
          <p:cNvPr id="5" name="Rectangle 3"/>
          <p:cNvSpPr txBox="1">
            <a:spLocks noChangeArrowheads="1"/>
          </p:cNvSpPr>
          <p:nvPr/>
        </p:nvSpPr>
        <p:spPr bwMode="auto">
          <a:xfrm>
            <a:off x="395536" y="1725488"/>
            <a:ext cx="8229600" cy="1278533"/>
          </a:xfrm>
          <a:prstGeom prst="rect">
            <a:avLst/>
          </a:prstGeom>
          <a:noFill/>
          <a:ln>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kumimoji="1"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kumimoji="1"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eaLnBrk="1" hangingPunct="1"/>
            <a:r>
              <a:rPr lang="en-US" altLang="ja-JP" sz="3200" dirty="0"/>
              <a:t>Case 1:</a:t>
            </a:r>
            <a:r>
              <a:rPr lang="ja-JP" altLang="en-US" sz="3200" dirty="0"/>
              <a:t> </a:t>
            </a:r>
            <a:r>
              <a:rPr lang="en-US" altLang="ja-JP" sz="3200" dirty="0"/>
              <a:t>Unit Price=$100, Average variable cost per unit= $60, Total fixed costs=$120,000</a:t>
            </a:r>
            <a:endParaRPr lang="ja-JP" altLang="en-US" sz="3200" dirty="0"/>
          </a:p>
        </p:txBody>
      </p:sp>
    </p:spTree>
    <p:extLst>
      <p:ext uri="{BB962C8B-B14F-4D97-AF65-F5344CB8AC3E}">
        <p14:creationId xmlns:p14="http://schemas.microsoft.com/office/powerpoint/2010/main" val="3040249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5">
                                            <p:bg/>
                                          </p:spTgt>
                                        </p:tgtEl>
                                        <p:attrNameLst>
                                          <p:attrName>style.visibility</p:attrName>
                                        </p:attrNameLst>
                                      </p:cBhvr>
                                      <p:to>
                                        <p:strVal val="visible"/>
                                      </p:to>
                                    </p:set>
                                    <p:anim calcmode="discrete" valueType="clr">
                                      <p:cBhvr override="childStyle">
                                        <p:cTn id="7" dur="80"/>
                                        <p:tgtEl>
                                          <p:spTgt spid="5">
                                            <p:bg/>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
                                            <p:bg/>
                                          </p:spTgt>
                                        </p:tgtEl>
                                        <p:attrNameLst>
                                          <p:attrName>fillcolor</p:attrName>
                                        </p:attrNameLst>
                                      </p:cBhvr>
                                      <p:tavLst>
                                        <p:tav tm="0">
                                          <p:val>
                                            <p:clrVal>
                                              <a:schemeClr val="accent2"/>
                                            </p:clrVal>
                                          </p:val>
                                        </p:tav>
                                        <p:tav tm="50000">
                                          <p:val>
                                            <p:clrVal>
                                              <a:schemeClr val="hlink"/>
                                            </p:clrVal>
                                          </p:val>
                                        </p:tav>
                                      </p:tavLst>
                                    </p:anim>
                                    <p:set>
                                      <p:cBhvr>
                                        <p:cTn id="9" dur="80"/>
                                        <p:tgtEl>
                                          <p:spTgt spid="5">
                                            <p:bg/>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5">
                                            <p:txEl>
                                              <p:pRg st="0" end="0"/>
                                            </p:txEl>
                                          </p:spTgt>
                                        </p:tgtEl>
                                        <p:attrNameLst>
                                          <p:attrName>style.visibility</p:attrName>
                                        </p:attrNameLst>
                                      </p:cBhvr>
                                      <p:to>
                                        <p:strVal val="visible"/>
                                      </p:to>
                                    </p:set>
                                    <p:anim calcmode="discrete" valueType="clr">
                                      <p:cBhvr override="childStyle">
                                        <p:cTn id="14" dur="80"/>
                                        <p:tgtEl>
                                          <p:spTgt spid="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5">
                                            <p:txEl>
                                              <p:pRg st="0" end="0"/>
                                            </p:txEl>
                                          </p:spTgt>
                                        </p:tgtEl>
                                        <p:attrNameLst>
                                          <p:attrName>fillcolor</p:attrName>
                                        </p:attrNameLst>
                                      </p:cBhvr>
                                      <p:tavLst>
                                        <p:tav tm="0">
                                          <p:val>
                                            <p:clrVal>
                                              <a:schemeClr val="accent2"/>
                                            </p:clrVal>
                                          </p:val>
                                        </p:tav>
                                        <p:tav tm="50000">
                                          <p:val>
                                            <p:clrVal>
                                              <a:schemeClr val="hlink"/>
                                            </p:clrVal>
                                          </p:val>
                                        </p:tav>
                                      </p:tavLst>
                                    </p:anim>
                                    <p:set>
                                      <p:cBhvr>
                                        <p:cTn id="16" dur="80"/>
                                        <p:tgtEl>
                                          <p:spTgt spid="5">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4719F98C-3A8C-4888-BB90-0673EA22F373}" type="slidenum">
              <a:rPr lang="en-US" altLang="ja-JP">
                <a:solidFill>
                  <a:srgbClr val="898989"/>
                </a:solidFill>
              </a:rPr>
              <a:pPr/>
              <a:t>28</a:t>
            </a:fld>
            <a:endParaRPr lang="en-US" altLang="ja-JP" dirty="0">
              <a:solidFill>
                <a:srgbClr val="898989"/>
              </a:solidFill>
            </a:endParaRPr>
          </a:p>
        </p:txBody>
      </p:sp>
      <p:sp>
        <p:nvSpPr>
          <p:cNvPr id="5" name="Rectangle 3"/>
          <p:cNvSpPr txBox="1">
            <a:spLocks noChangeArrowheads="1"/>
          </p:cNvSpPr>
          <p:nvPr/>
        </p:nvSpPr>
        <p:spPr bwMode="auto">
          <a:xfrm>
            <a:off x="395536" y="1196753"/>
            <a:ext cx="8229600" cy="1170806"/>
          </a:xfrm>
          <a:prstGeom prst="rect">
            <a:avLst/>
          </a:prstGeom>
          <a:noFill/>
          <a:ln>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kumimoji="1"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kumimoji="1"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eaLnBrk="1" hangingPunct="1"/>
            <a:r>
              <a:rPr lang="en-US" altLang="ja-JP" sz="3200" dirty="0"/>
              <a:t>Unit Price=$100, Average variable cost per unit= $60, Total fixed costs=$120,000</a:t>
            </a:r>
            <a:endParaRPr lang="ja-JP" altLang="en-US" sz="3200" dirty="0"/>
          </a:p>
        </p:txBody>
      </p:sp>
      <p:graphicFrame>
        <p:nvGraphicFramePr>
          <p:cNvPr id="6" name="オブジェクト 4"/>
          <p:cNvGraphicFramePr>
            <a:graphicFrameLocks noChangeAspect="1"/>
          </p:cNvGraphicFramePr>
          <p:nvPr>
            <p:extLst>
              <p:ext uri="{D42A27DB-BD31-4B8C-83A1-F6EECF244321}">
                <p14:modId xmlns:p14="http://schemas.microsoft.com/office/powerpoint/2010/main" val="1712546373"/>
              </p:ext>
            </p:extLst>
          </p:nvPr>
        </p:nvGraphicFramePr>
        <p:xfrm>
          <a:off x="606820" y="2708920"/>
          <a:ext cx="6591399" cy="2754548"/>
        </p:xfrm>
        <a:graphic>
          <a:graphicData uri="http://schemas.openxmlformats.org/presentationml/2006/ole">
            <mc:AlternateContent xmlns:mc="http://schemas.openxmlformats.org/markup-compatibility/2006">
              <mc:Choice xmlns:v="urn:schemas-microsoft-com:vml" Requires="v">
                <p:oleObj name="数式" r:id="rId2" imgW="3949560" imgH="1650960" progId="Equation.3">
                  <p:embed/>
                </p:oleObj>
              </mc:Choice>
              <mc:Fallback>
                <p:oleObj name="数式" r:id="rId2" imgW="3949560" imgH="1650960" progId="Equation.3">
                  <p:embed/>
                  <p:pic>
                    <p:nvPicPr>
                      <p:cNvPr id="6" name="オブジェクト 4"/>
                      <p:cNvPicPr>
                        <a:picLocks noChangeAspect="1" noChangeArrowheads="1"/>
                      </p:cNvPicPr>
                      <p:nvPr/>
                    </p:nvPicPr>
                    <p:blipFill>
                      <a:blip r:embed="rId3"/>
                      <a:srcRect/>
                      <a:stretch>
                        <a:fillRect/>
                      </a:stretch>
                    </p:blipFill>
                    <p:spPr bwMode="auto">
                      <a:xfrm>
                        <a:off x="606820" y="2708920"/>
                        <a:ext cx="6591399" cy="2754548"/>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2862646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5">
                                            <p:bg/>
                                          </p:spTgt>
                                        </p:tgtEl>
                                        <p:attrNameLst>
                                          <p:attrName>style.visibility</p:attrName>
                                        </p:attrNameLst>
                                      </p:cBhvr>
                                      <p:to>
                                        <p:strVal val="visible"/>
                                      </p:to>
                                    </p:set>
                                    <p:anim calcmode="discrete" valueType="clr">
                                      <p:cBhvr override="childStyle">
                                        <p:cTn id="7" dur="80"/>
                                        <p:tgtEl>
                                          <p:spTgt spid="5">
                                            <p:bg/>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
                                            <p:bg/>
                                          </p:spTgt>
                                        </p:tgtEl>
                                        <p:attrNameLst>
                                          <p:attrName>fillcolor</p:attrName>
                                        </p:attrNameLst>
                                      </p:cBhvr>
                                      <p:tavLst>
                                        <p:tav tm="0">
                                          <p:val>
                                            <p:clrVal>
                                              <a:schemeClr val="accent2"/>
                                            </p:clrVal>
                                          </p:val>
                                        </p:tav>
                                        <p:tav tm="50000">
                                          <p:val>
                                            <p:clrVal>
                                              <a:schemeClr val="hlink"/>
                                            </p:clrVal>
                                          </p:val>
                                        </p:tav>
                                      </p:tavLst>
                                    </p:anim>
                                    <p:set>
                                      <p:cBhvr>
                                        <p:cTn id="9" dur="80"/>
                                        <p:tgtEl>
                                          <p:spTgt spid="5">
                                            <p:bg/>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5">
                                            <p:txEl>
                                              <p:pRg st="0" end="0"/>
                                            </p:txEl>
                                          </p:spTgt>
                                        </p:tgtEl>
                                        <p:attrNameLst>
                                          <p:attrName>style.visibility</p:attrName>
                                        </p:attrNameLst>
                                      </p:cBhvr>
                                      <p:to>
                                        <p:strVal val="visible"/>
                                      </p:to>
                                    </p:set>
                                    <p:anim calcmode="discrete" valueType="clr">
                                      <p:cBhvr override="childStyle">
                                        <p:cTn id="14" dur="80"/>
                                        <p:tgtEl>
                                          <p:spTgt spid="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5">
                                            <p:txEl>
                                              <p:pRg st="0" end="0"/>
                                            </p:txEl>
                                          </p:spTgt>
                                        </p:tgtEl>
                                        <p:attrNameLst>
                                          <p:attrName>fillcolor</p:attrName>
                                        </p:attrNameLst>
                                      </p:cBhvr>
                                      <p:tavLst>
                                        <p:tav tm="0">
                                          <p:val>
                                            <p:clrVal>
                                              <a:schemeClr val="accent2"/>
                                            </p:clrVal>
                                          </p:val>
                                        </p:tav>
                                        <p:tav tm="50000">
                                          <p:val>
                                            <p:clrVal>
                                              <a:schemeClr val="hlink"/>
                                            </p:clrVal>
                                          </p:val>
                                        </p:tav>
                                      </p:tavLst>
                                    </p:anim>
                                    <p:set>
                                      <p:cBhvr>
                                        <p:cTn id="16" dur="80"/>
                                        <p:tgtEl>
                                          <p:spTgt spid="5">
                                            <p:txEl>
                                              <p:pRg st="0" end="0"/>
                                            </p:txEl>
                                          </p:spTgt>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68313" y="188913"/>
            <a:ext cx="8229600" cy="936625"/>
          </a:xfrm>
        </p:spPr>
        <p:txBody>
          <a:bodyPr/>
          <a:lstStyle/>
          <a:p>
            <a:pPr eaLnBrk="1" hangingPunct="1"/>
            <a:r>
              <a:rPr lang="en-US" altLang="ja-JP" dirty="0"/>
              <a:t>Case 2</a:t>
            </a:r>
            <a:endParaRPr lang="ja-JP" altLang="en-US" dirty="0"/>
          </a:p>
        </p:txBody>
      </p:sp>
      <p:sp>
        <p:nvSpPr>
          <p:cNvPr id="16387" name="Rectangle 3"/>
          <p:cNvSpPr>
            <a:spLocks noGrp="1" noChangeArrowheads="1"/>
          </p:cNvSpPr>
          <p:nvPr>
            <p:ph type="body" idx="1"/>
          </p:nvPr>
        </p:nvSpPr>
        <p:spPr>
          <a:xfrm>
            <a:off x="179388" y="1125538"/>
            <a:ext cx="8856662" cy="4319587"/>
          </a:xfrm>
        </p:spPr>
        <p:txBody>
          <a:bodyPr rtlCol="0">
            <a:normAutofit/>
          </a:bodyPr>
          <a:lstStyle/>
          <a:p>
            <a:pPr eaLnBrk="1" hangingPunct="1">
              <a:defRPr/>
            </a:pPr>
            <a:r>
              <a:rPr lang="en-US" altLang="ja-JP" sz="3600" dirty="0">
                <a:latin typeface="Times New Roman" panose="02020603050405020304" pitchFamily="18" charset="0"/>
                <a:ea typeface="ＭＳ 明朝" panose="02020609040205080304" pitchFamily="17" charset="-128"/>
                <a:cs typeface="Times New Roman" panose="02020603050405020304" pitchFamily="18" charset="0"/>
              </a:rPr>
              <a:t>Fixed cost:100,000</a:t>
            </a:r>
            <a:r>
              <a:rPr lang="ja-JP" altLang="en-US" sz="3600" dirty="0">
                <a:latin typeface="Times New Roman" panose="02020603050405020304" pitchFamily="18" charset="0"/>
                <a:ea typeface="ＭＳ 明朝" panose="02020609040205080304" pitchFamily="17" charset="-128"/>
                <a:cs typeface="Times New Roman" panose="02020603050405020304" pitchFamily="18" charset="0"/>
              </a:rPr>
              <a:t>（</a:t>
            </a:r>
            <a:r>
              <a:rPr lang="en-US" altLang="ja-JP" sz="3600" dirty="0">
                <a:latin typeface="Times New Roman" panose="02020603050405020304" pitchFamily="18" charset="0"/>
                <a:ea typeface="ＭＳ 明朝" panose="02020609040205080304" pitchFamily="17" charset="-128"/>
                <a:cs typeface="Times New Roman" panose="02020603050405020304" pitchFamily="18" charset="0"/>
              </a:rPr>
              <a:t>rental fee</a:t>
            </a:r>
            <a:r>
              <a:rPr lang="ja-JP" altLang="en-US" sz="3600" dirty="0">
                <a:latin typeface="Times New Roman" panose="02020603050405020304" pitchFamily="18" charset="0"/>
                <a:ea typeface="ＭＳ 明朝" panose="02020609040205080304" pitchFamily="17" charset="-128"/>
                <a:cs typeface="Times New Roman" panose="02020603050405020304" pitchFamily="18" charset="0"/>
              </a:rPr>
              <a:t>）</a:t>
            </a:r>
            <a:endParaRPr lang="en-US" altLang="ja-JP" sz="3600" dirty="0">
              <a:latin typeface="Times New Roman" panose="02020603050405020304" pitchFamily="18" charset="0"/>
              <a:ea typeface="ＭＳ 明朝" panose="02020609040205080304" pitchFamily="17" charset="-128"/>
              <a:cs typeface="Times New Roman" panose="02020603050405020304" pitchFamily="18" charset="0"/>
            </a:endParaRPr>
          </a:p>
          <a:p>
            <a:pPr eaLnBrk="1" hangingPunct="1">
              <a:defRPr/>
            </a:pPr>
            <a:r>
              <a:rPr lang="en-US" altLang="ja-JP" sz="3600" dirty="0">
                <a:latin typeface="Times New Roman" panose="02020603050405020304" pitchFamily="18" charset="0"/>
                <a:ea typeface="ＭＳ 明朝" panose="02020609040205080304" pitchFamily="17" charset="-128"/>
                <a:cs typeface="Times New Roman" panose="02020603050405020304" pitchFamily="18" charset="0"/>
              </a:rPr>
              <a:t>Variable cost:15Yen</a:t>
            </a:r>
            <a:endParaRPr lang="ja-JP" altLang="en-US" sz="3600" dirty="0">
              <a:latin typeface="Times New Roman" panose="02020603050405020304" pitchFamily="18" charset="0"/>
              <a:ea typeface="ＭＳ 明朝" panose="02020609040205080304" pitchFamily="17" charset="-128"/>
              <a:cs typeface="Times New Roman" panose="02020603050405020304" pitchFamily="18" charset="0"/>
            </a:endParaRPr>
          </a:p>
          <a:p>
            <a:pPr eaLnBrk="1" hangingPunct="1">
              <a:defRPr/>
            </a:pPr>
            <a:r>
              <a:rPr lang="en-US" altLang="ja-JP" sz="3600" dirty="0">
                <a:latin typeface="Times New Roman" panose="02020603050405020304" pitchFamily="18" charset="0"/>
                <a:ea typeface="ＭＳ 明朝" panose="02020609040205080304" pitchFamily="17" charset="-128"/>
                <a:cs typeface="Times New Roman" panose="02020603050405020304" pitchFamily="18" charset="0"/>
              </a:rPr>
              <a:t>sales:175,000Yen</a:t>
            </a:r>
          </a:p>
          <a:p>
            <a:pPr marL="0" indent="0" eaLnBrk="1" hangingPunct="1">
              <a:buFontTx/>
              <a:buNone/>
              <a:defRPr/>
            </a:pPr>
            <a:endParaRPr lang="ja-JP" altLang="en-US" sz="3600" dirty="0">
              <a:latin typeface="Times New Roman" panose="02020603050405020304" pitchFamily="18" charset="0"/>
              <a:ea typeface="ＭＳ 明朝" panose="02020609040205080304" pitchFamily="17" charset="-128"/>
              <a:cs typeface="Times New Roman" panose="02020603050405020304" pitchFamily="18" charset="0"/>
            </a:endParaRPr>
          </a:p>
          <a:p>
            <a:pPr eaLnBrk="1" hangingPunct="1">
              <a:defRPr/>
            </a:pPr>
            <a:r>
              <a:rPr lang="en-US" altLang="ja-JP" sz="3600" dirty="0">
                <a:latin typeface="Times New Roman" panose="02020603050405020304" pitchFamily="18" charset="0"/>
                <a:ea typeface="ＭＳ 明朝" panose="02020609040205080304" pitchFamily="17" charset="-128"/>
                <a:cs typeface="Times New Roman" panose="02020603050405020304" pitchFamily="18" charset="0"/>
              </a:rPr>
              <a:t>Question</a:t>
            </a:r>
            <a:r>
              <a:rPr lang="ja-JP" altLang="en-US" sz="3600" dirty="0">
                <a:latin typeface="Times New Roman" panose="02020603050405020304" pitchFamily="18" charset="0"/>
                <a:ea typeface="ＭＳ 明朝" panose="02020609040205080304" pitchFamily="17" charset="-128"/>
                <a:cs typeface="Times New Roman" panose="02020603050405020304" pitchFamily="18" charset="0"/>
              </a:rPr>
              <a:t>：</a:t>
            </a:r>
            <a:r>
              <a:rPr lang="en-US" altLang="ja-JP" sz="3600" dirty="0">
                <a:latin typeface="Times New Roman" panose="02020603050405020304" pitchFamily="18" charset="0"/>
                <a:ea typeface="ＭＳ 明朝" panose="02020609040205080304" pitchFamily="17" charset="-128"/>
                <a:cs typeface="Times New Roman" panose="02020603050405020304" pitchFamily="18" charset="0"/>
              </a:rPr>
              <a:t>price at Break-even point</a:t>
            </a:r>
            <a:endParaRPr lang="ja-JP" altLang="en-US" sz="3600" dirty="0">
              <a:latin typeface="Times New Roman" panose="02020603050405020304" pitchFamily="18" charset="0"/>
              <a:ea typeface="ＭＳ 明朝" panose="02020609040205080304" pitchFamily="17" charset="-128"/>
              <a:cs typeface="Times New Roman" panose="02020603050405020304" pitchFamily="18" charset="0"/>
            </a:endParaRPr>
          </a:p>
        </p:txBody>
      </p:sp>
      <p:sp>
        <p:nvSpPr>
          <p:cNvPr id="19460"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009640B8-B47E-4B2D-A8EE-EA5CAD72660C}" type="slidenum">
              <a:rPr lang="en-US" altLang="ja-JP">
                <a:solidFill>
                  <a:srgbClr val="898989"/>
                </a:solidFill>
              </a:rPr>
              <a:pPr/>
              <a:t>29</a:t>
            </a:fld>
            <a:endParaRPr lang="en-US" altLang="ja-JP" dirty="0">
              <a:solidFill>
                <a:srgbClr val="898989"/>
              </a:solidFill>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The P&amp;L statement </a:t>
            </a:r>
            <a:endParaRPr kumimoji="1" lang="ja-JP" altLang="en-US" dirty="0"/>
          </a:p>
        </p:txBody>
      </p:sp>
      <p:sp>
        <p:nvSpPr>
          <p:cNvPr id="3" name="コンテンツ プレースホルダー 2"/>
          <p:cNvSpPr>
            <a:spLocks noGrp="1"/>
          </p:cNvSpPr>
          <p:nvPr>
            <p:ph idx="1"/>
          </p:nvPr>
        </p:nvSpPr>
        <p:spPr/>
        <p:txBody>
          <a:bodyPr/>
          <a:lstStyle/>
          <a:p>
            <a:r>
              <a:rPr lang="en-US" altLang="ja-JP" dirty="0"/>
              <a:t>The </a:t>
            </a:r>
            <a:r>
              <a:rPr lang="en-US" altLang="ja-JP" dirty="0">
                <a:hlinkClick r:id="rId2"/>
              </a:rPr>
              <a:t>profit and loss (P&amp;L) statement</a:t>
            </a:r>
            <a:r>
              <a:rPr lang="en-US" altLang="ja-JP" dirty="0"/>
              <a:t>, also referred to as the </a:t>
            </a:r>
            <a:r>
              <a:rPr lang="en-US" altLang="ja-JP" dirty="0">
                <a:hlinkClick r:id="rId3"/>
              </a:rPr>
              <a:t>income statement</a:t>
            </a:r>
            <a:r>
              <a:rPr lang="en-US" altLang="ja-JP" dirty="0"/>
              <a:t>, is one of three financial statements companies regularly produce</a:t>
            </a:r>
            <a:br>
              <a:rPr lang="en-US" altLang="ja-JP" dirty="0"/>
            </a:br>
            <a:br>
              <a:rPr lang="en-US" altLang="ja-JP" dirty="0"/>
            </a:br>
            <a:endParaRPr lang="en-US" altLang="ja-JP" dirty="0"/>
          </a:p>
          <a:p>
            <a:r>
              <a:rPr lang="en-US" altLang="ja-JP" dirty="0"/>
              <a:t>The P&amp;L statement is usually a very straightforward presentation of a company's revenues, costs, and </a:t>
            </a:r>
            <a:r>
              <a:rPr lang="en-US" altLang="ja-JP" dirty="0">
                <a:hlinkClick r:id="rId4"/>
              </a:rPr>
              <a:t>net profit for the time period</a:t>
            </a:r>
            <a:r>
              <a:rPr lang="en-US" altLang="ja-JP" dirty="0"/>
              <a:t> covered by the statement. </a:t>
            </a:r>
            <a:br>
              <a:rPr lang="en-US" altLang="ja-JP" dirty="0"/>
            </a:br>
            <a:br>
              <a:rPr lang="en-US" altLang="ja-JP" dirty="0"/>
            </a:br>
            <a:br>
              <a:rPr lang="en-US" altLang="ja-JP" dirty="0"/>
            </a:br>
            <a:endParaRPr kumimoji="1" lang="ja-JP" altLang="en-US" dirty="0"/>
          </a:p>
        </p:txBody>
      </p:sp>
      <p:sp>
        <p:nvSpPr>
          <p:cNvPr id="4" name="スライド番号プレースホルダー 3"/>
          <p:cNvSpPr>
            <a:spLocks noGrp="1"/>
          </p:cNvSpPr>
          <p:nvPr>
            <p:ph type="sldNum" sz="quarter" idx="12"/>
          </p:nvPr>
        </p:nvSpPr>
        <p:spPr/>
        <p:txBody>
          <a:bodyPr/>
          <a:lstStyle/>
          <a:p>
            <a:fld id="{68C31273-B81C-4195-8EDF-774B0315720E}" type="slidenum">
              <a:rPr lang="en-US" altLang="ja-JP" smtClean="0"/>
              <a:pPr/>
              <a:t>3</a:t>
            </a:fld>
            <a:endParaRPr lang="en-US" altLang="ja-JP" dirty="0"/>
          </a:p>
        </p:txBody>
      </p:sp>
    </p:spTree>
    <p:extLst>
      <p:ext uri="{BB962C8B-B14F-4D97-AF65-F5344CB8AC3E}">
        <p14:creationId xmlns:p14="http://schemas.microsoft.com/office/powerpoint/2010/main" val="1478412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sz="half" idx="1"/>
          </p:nvPr>
        </p:nvSpPr>
        <p:spPr>
          <a:xfrm>
            <a:off x="468313" y="765175"/>
            <a:ext cx="7786687" cy="804863"/>
          </a:xfrm>
        </p:spPr>
        <p:txBody>
          <a:bodyPr/>
          <a:lstStyle/>
          <a:p>
            <a:pPr eaLnBrk="1" hangingPunct="1"/>
            <a:r>
              <a:rPr lang="en-US" altLang="ja-JP" sz="2800" dirty="0">
                <a:latin typeface="ＭＳ 明朝" panose="02020609040205080304" pitchFamily="17" charset="-128"/>
                <a:ea typeface="ＭＳ 明朝" panose="02020609040205080304" pitchFamily="17" charset="-128"/>
              </a:rPr>
              <a:t>Total cost</a:t>
            </a:r>
            <a:endParaRPr lang="ja-JP" altLang="en-US" sz="2800" dirty="0">
              <a:latin typeface="ＭＳ 明朝" panose="02020609040205080304" pitchFamily="17" charset="-128"/>
              <a:ea typeface="ＭＳ 明朝" panose="02020609040205080304" pitchFamily="17" charset="-128"/>
            </a:endParaRPr>
          </a:p>
        </p:txBody>
      </p:sp>
      <p:sp>
        <p:nvSpPr>
          <p:cNvPr id="20483" name="Rectangle 5"/>
          <p:cNvSpPr>
            <a:spLocks noChangeArrowheads="1"/>
          </p:cNvSpPr>
          <p:nvPr/>
        </p:nvSpPr>
        <p:spPr bwMode="auto">
          <a:xfrm>
            <a:off x="0" y="31432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endParaRPr lang="ja-JP" altLang="en-US" sz="1800" dirty="0">
              <a:latin typeface="Arial Narrow" panose="020B0606020202030204" pitchFamily="34" charset="0"/>
            </a:endParaRPr>
          </a:p>
        </p:txBody>
      </p:sp>
      <p:graphicFrame>
        <p:nvGraphicFramePr>
          <p:cNvPr id="16389" name="Object 4"/>
          <p:cNvGraphicFramePr>
            <a:graphicFrameLocks noChangeAspect="1"/>
          </p:cNvGraphicFramePr>
          <p:nvPr/>
        </p:nvGraphicFramePr>
        <p:xfrm>
          <a:off x="1116013" y="1620838"/>
          <a:ext cx="6069012" cy="1066800"/>
        </p:xfrm>
        <a:graphic>
          <a:graphicData uri="http://schemas.openxmlformats.org/presentationml/2006/ole">
            <mc:AlternateContent xmlns:mc="http://schemas.openxmlformats.org/markup-compatibility/2006">
              <mc:Choice xmlns:v="urn:schemas-microsoft-com:vml" Requires="v">
                <p:oleObj name="数式" r:id="rId2" imgW="2501900" imgH="457200" progId="Equation.3">
                  <p:embed/>
                </p:oleObj>
              </mc:Choice>
              <mc:Fallback>
                <p:oleObj name="数式" r:id="rId2" imgW="2501900" imgH="457200" progId="Equation.3">
                  <p:embed/>
                  <p:pic>
                    <p:nvPicPr>
                      <p:cNvPr id="16389"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6013" y="1620838"/>
                        <a:ext cx="6069012"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485" name="Rectangle 9"/>
          <p:cNvSpPr>
            <a:spLocks noChangeArrowheads="1"/>
          </p:cNvSpPr>
          <p:nvPr/>
        </p:nvSpPr>
        <p:spPr bwMode="auto">
          <a:xfrm>
            <a:off x="0" y="31099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endParaRPr lang="ja-JP" altLang="en-US" sz="1800" dirty="0">
              <a:latin typeface="Arial Narrow" panose="020B0606020202030204" pitchFamily="34" charset="0"/>
            </a:endParaRPr>
          </a:p>
        </p:txBody>
      </p:sp>
      <p:graphicFrame>
        <p:nvGraphicFramePr>
          <p:cNvPr id="16391" name="Object 8"/>
          <p:cNvGraphicFramePr>
            <a:graphicFrameLocks noChangeAspect="1"/>
          </p:cNvGraphicFramePr>
          <p:nvPr/>
        </p:nvGraphicFramePr>
        <p:xfrm>
          <a:off x="827088" y="3817938"/>
          <a:ext cx="4916487" cy="1571625"/>
        </p:xfrm>
        <a:graphic>
          <a:graphicData uri="http://schemas.openxmlformats.org/presentationml/2006/ole">
            <mc:AlternateContent xmlns:mc="http://schemas.openxmlformats.org/markup-compatibility/2006">
              <mc:Choice xmlns:v="urn:schemas-microsoft-com:vml" Requires="v">
                <p:oleObj name="数式" r:id="rId4" imgW="2235200" imgH="711200" progId="Equation.3">
                  <p:embed/>
                </p:oleObj>
              </mc:Choice>
              <mc:Fallback>
                <p:oleObj name="数式" r:id="rId4" imgW="2235200" imgH="711200" progId="Equation.3">
                  <p:embed/>
                  <p:pic>
                    <p:nvPicPr>
                      <p:cNvPr id="16391"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7088" y="3817938"/>
                        <a:ext cx="4916487" cy="157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3799" name="Rectangle 11"/>
          <p:cNvSpPr>
            <a:spLocks noChangeArrowheads="1"/>
          </p:cNvSpPr>
          <p:nvPr/>
        </p:nvSpPr>
        <p:spPr bwMode="auto">
          <a:xfrm>
            <a:off x="611188" y="2973388"/>
            <a:ext cx="7786687"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20000"/>
              </a:spcBef>
              <a:buClr>
                <a:schemeClr val="accent1"/>
              </a:buClr>
              <a:buSzPct val="75000"/>
              <a:buFont typeface="Wingdings" panose="05000000000000000000" pitchFamily="2" charset="2"/>
              <a:buChar char="v"/>
            </a:pPr>
            <a:r>
              <a:rPr lang="en-US" altLang="ja-JP" sz="2800" dirty="0">
                <a:latin typeface="ＭＳ 明朝" panose="02020609040205080304" pitchFamily="17" charset="-128"/>
                <a:ea typeface="ＭＳ 明朝" panose="02020609040205080304" pitchFamily="17" charset="-128"/>
              </a:rPr>
              <a:t>Unit Price (Break-even point)</a:t>
            </a:r>
            <a:endParaRPr lang="ja-JP" altLang="en-US" sz="2800" dirty="0">
              <a:latin typeface="ＭＳ 明朝" panose="02020609040205080304" pitchFamily="17" charset="-128"/>
              <a:ea typeface="ＭＳ 明朝" panose="02020609040205080304" pitchFamily="17" charset="-128"/>
            </a:endParaRPr>
          </a:p>
        </p:txBody>
      </p:sp>
      <p:sp>
        <p:nvSpPr>
          <p:cNvPr id="20488"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A85CEA80-AFFE-43E6-9079-037B50B925B9}" type="slidenum">
              <a:rPr lang="en-US" altLang="ja-JP">
                <a:solidFill>
                  <a:srgbClr val="898989"/>
                </a:solidFill>
              </a:rPr>
              <a:pPr/>
              <a:t>30</a:t>
            </a:fld>
            <a:endParaRPr lang="en-US" altLang="ja-JP" dirty="0">
              <a:solidFill>
                <a:srgbClr val="898989"/>
              </a:solidFill>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638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79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63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P spid="33799"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p:cNvSpPr>
            <a:spLocks noChangeArrowheads="1"/>
          </p:cNvSpPr>
          <p:nvPr/>
        </p:nvSpPr>
        <p:spPr bwMode="auto">
          <a:xfrm>
            <a:off x="0" y="31432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endParaRPr lang="ja-JP" altLang="en-US" sz="1800" dirty="0">
              <a:latin typeface="Arial Narrow" panose="020B0606020202030204" pitchFamily="34" charset="0"/>
            </a:endParaRPr>
          </a:p>
        </p:txBody>
      </p:sp>
      <p:pic>
        <p:nvPicPr>
          <p:cNvPr id="23555" name="Picture 6"/>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0" y="0"/>
            <a:ext cx="9144000" cy="6858000"/>
          </a:xfrm>
          <a:solidFill>
            <a:schemeClr val="bg1"/>
          </a:solidFill>
          <a:ln>
            <a:solidFill>
              <a:schemeClr val="bg1"/>
            </a:solidFill>
            <a:miter lim="800000"/>
            <a:headEnd/>
            <a:tailEnd/>
          </a:ln>
        </p:spPr>
      </p:pic>
      <p:sp>
        <p:nvSpPr>
          <p:cNvPr id="23556" name="Rectangle 7"/>
          <p:cNvSpPr>
            <a:spLocks noChangeArrowheads="1"/>
          </p:cNvSpPr>
          <p:nvPr/>
        </p:nvSpPr>
        <p:spPr bwMode="auto">
          <a:xfrm>
            <a:off x="0" y="31099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endParaRPr lang="ja-JP" altLang="en-US" sz="1800" dirty="0">
              <a:latin typeface="Arial Narrow" panose="020B0606020202030204" pitchFamily="34" charset="0"/>
            </a:endParaRPr>
          </a:p>
        </p:txBody>
      </p:sp>
      <p:sp>
        <p:nvSpPr>
          <p:cNvPr id="8" name="正方形/長方形 7"/>
          <p:cNvSpPr/>
          <p:nvPr/>
        </p:nvSpPr>
        <p:spPr>
          <a:xfrm>
            <a:off x="1835150" y="1628775"/>
            <a:ext cx="5257800" cy="43211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cxnSp>
        <p:nvCxnSpPr>
          <p:cNvPr id="6" name="直線コネクタ 5"/>
          <p:cNvCxnSpPr/>
          <p:nvPr/>
        </p:nvCxnSpPr>
        <p:spPr>
          <a:xfrm>
            <a:off x="1763713" y="4005263"/>
            <a:ext cx="5832475" cy="0"/>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flipV="1">
            <a:off x="1835150" y="3716338"/>
            <a:ext cx="6121400" cy="2233612"/>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flipV="1">
            <a:off x="1808163" y="1773238"/>
            <a:ext cx="6119812" cy="2232025"/>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flipV="1">
            <a:off x="1811338" y="1052513"/>
            <a:ext cx="5640387" cy="4897437"/>
          </a:xfrm>
          <a:prstGeom prst="line">
            <a:avLst/>
          </a:prstGeom>
          <a:ln w="50800">
            <a:prstDash val="lgDash"/>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a:spLocks noChangeArrowheads="1"/>
          </p:cNvSpPr>
          <p:nvPr/>
        </p:nvSpPr>
        <p:spPr bwMode="auto">
          <a:xfrm>
            <a:off x="6372225" y="4365625"/>
            <a:ext cx="246221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3200" b="1" dirty="0">
                <a:latin typeface="Times New Roman" panose="02020603050405020304" pitchFamily="18" charset="0"/>
                <a:cs typeface="Times New Roman" panose="02020603050405020304" pitchFamily="18" charset="0"/>
              </a:rPr>
              <a:t>Variable cost</a:t>
            </a:r>
            <a:endParaRPr lang="ja-JP" altLang="en-US" sz="3200" b="1" dirty="0">
              <a:latin typeface="Times New Roman" panose="02020603050405020304" pitchFamily="18" charset="0"/>
              <a:cs typeface="Times New Roman" panose="02020603050405020304" pitchFamily="18" charset="0"/>
            </a:endParaRPr>
          </a:p>
        </p:txBody>
      </p:sp>
      <p:sp>
        <p:nvSpPr>
          <p:cNvPr id="13" name="テキスト ボックス 12"/>
          <p:cNvSpPr txBox="1">
            <a:spLocks noChangeArrowheads="1"/>
          </p:cNvSpPr>
          <p:nvPr/>
        </p:nvSpPr>
        <p:spPr bwMode="auto">
          <a:xfrm>
            <a:off x="5965825" y="2511425"/>
            <a:ext cx="186848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3200" b="1" dirty="0">
                <a:latin typeface="Times New Roman" panose="02020603050405020304" pitchFamily="18" charset="0"/>
                <a:cs typeface="Times New Roman" panose="02020603050405020304" pitchFamily="18" charset="0"/>
              </a:rPr>
              <a:t>Total cost</a:t>
            </a:r>
            <a:endParaRPr lang="ja-JP" altLang="en-US" sz="3200" b="1" dirty="0">
              <a:latin typeface="Times New Roman" panose="02020603050405020304" pitchFamily="18" charset="0"/>
              <a:cs typeface="Times New Roman" panose="02020603050405020304" pitchFamily="18" charset="0"/>
            </a:endParaRPr>
          </a:p>
        </p:txBody>
      </p:sp>
      <p:sp>
        <p:nvSpPr>
          <p:cNvPr id="2" name="正方形/長方形 1"/>
          <p:cNvSpPr/>
          <p:nvPr/>
        </p:nvSpPr>
        <p:spPr>
          <a:xfrm>
            <a:off x="323850" y="741363"/>
            <a:ext cx="1101725" cy="11509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kumimoji="1" lang="en-US" altLang="ja-JP" sz="2000" b="1" dirty="0">
                <a:solidFill>
                  <a:schemeClr val="tx1"/>
                </a:solidFill>
                <a:latin typeface="Times New Roman" panose="02020603050405020304" pitchFamily="18" charset="0"/>
                <a:cs typeface="Times New Roman" panose="02020603050405020304" pitchFamily="18" charset="0"/>
              </a:rPr>
              <a:t>Amount</a:t>
            </a:r>
            <a:endParaRPr kumimoji="1" lang="ja-JP" altLang="en-US" sz="2000" b="1" dirty="0">
              <a:solidFill>
                <a:schemeClr val="tx1"/>
              </a:solidFill>
              <a:latin typeface="Times New Roman" panose="02020603050405020304" pitchFamily="18" charset="0"/>
              <a:cs typeface="Times New Roman" panose="02020603050405020304" pitchFamily="18" charset="0"/>
            </a:endParaRPr>
          </a:p>
        </p:txBody>
      </p:sp>
      <p:sp>
        <p:nvSpPr>
          <p:cNvPr id="15" name="正方形/長方形 14"/>
          <p:cNvSpPr/>
          <p:nvPr/>
        </p:nvSpPr>
        <p:spPr>
          <a:xfrm>
            <a:off x="6300788" y="6137275"/>
            <a:ext cx="1223962" cy="4254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kumimoji="1" lang="en-US" altLang="ja-JP" sz="2000" b="1" dirty="0">
                <a:solidFill>
                  <a:schemeClr val="tx1"/>
                </a:solidFill>
                <a:latin typeface="Times New Roman" panose="02020603050405020304" pitchFamily="18" charset="0"/>
                <a:cs typeface="Times New Roman" panose="02020603050405020304" pitchFamily="18" charset="0"/>
              </a:rPr>
              <a:t>Quantity</a:t>
            </a:r>
            <a:endParaRPr kumimoji="1" lang="ja-JP" altLang="en-US" sz="2000" b="1" dirty="0">
              <a:solidFill>
                <a:schemeClr val="tx1"/>
              </a:solidFill>
              <a:latin typeface="Times New Roman" panose="02020603050405020304" pitchFamily="18" charset="0"/>
              <a:cs typeface="Times New Roman" panose="02020603050405020304" pitchFamily="18" charset="0"/>
            </a:endParaRPr>
          </a:p>
        </p:txBody>
      </p:sp>
      <p:sp>
        <p:nvSpPr>
          <p:cNvPr id="16" name="正方形/長方形 15"/>
          <p:cNvSpPr/>
          <p:nvPr/>
        </p:nvSpPr>
        <p:spPr>
          <a:xfrm>
            <a:off x="4300538" y="914400"/>
            <a:ext cx="2549525" cy="4651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kumimoji="1" lang="en-US" altLang="ja-JP" sz="2800" b="1" dirty="0">
                <a:solidFill>
                  <a:schemeClr val="tx1"/>
                </a:solidFill>
                <a:latin typeface="Times New Roman" panose="02020603050405020304" pitchFamily="18" charset="0"/>
                <a:cs typeface="Times New Roman" panose="02020603050405020304" pitchFamily="18" charset="0"/>
              </a:rPr>
              <a:t>Revenue: Sales</a:t>
            </a:r>
            <a:endParaRPr kumimoji="1" lang="ja-JP" altLang="en-US" sz="2800" b="1" dirty="0">
              <a:solidFill>
                <a:schemeClr val="tx1"/>
              </a:solidFill>
              <a:latin typeface="Times New Roman" panose="02020603050405020304" pitchFamily="18" charset="0"/>
              <a:cs typeface="Times New Roman" panose="02020603050405020304" pitchFamily="18" charset="0"/>
            </a:endParaRPr>
          </a:p>
        </p:txBody>
      </p:sp>
      <p:sp>
        <p:nvSpPr>
          <p:cNvPr id="17" name="正方形/長方形 16"/>
          <p:cNvSpPr/>
          <p:nvPr/>
        </p:nvSpPr>
        <p:spPr>
          <a:xfrm>
            <a:off x="963613" y="3822700"/>
            <a:ext cx="741362" cy="4238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ja-JP" altLang="en-US" b="1" dirty="0">
              <a:solidFill>
                <a:schemeClr val="tx1"/>
              </a:solidFill>
              <a:latin typeface="Times New Roman" panose="02020603050405020304" pitchFamily="18" charset="0"/>
              <a:cs typeface="Times New Roman" panose="02020603050405020304" pitchFamily="18" charset="0"/>
            </a:endParaRPr>
          </a:p>
        </p:txBody>
      </p:sp>
      <p:sp>
        <p:nvSpPr>
          <p:cNvPr id="18" name="正方形/長方形 17"/>
          <p:cNvSpPr/>
          <p:nvPr/>
        </p:nvSpPr>
        <p:spPr>
          <a:xfrm>
            <a:off x="4622800" y="3443288"/>
            <a:ext cx="2325688" cy="4635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kumimoji="1" lang="en-US" altLang="ja-JP" sz="2800" b="1" dirty="0">
                <a:solidFill>
                  <a:schemeClr val="tx1"/>
                </a:solidFill>
                <a:latin typeface="Times New Roman" panose="02020603050405020304" pitchFamily="18" charset="0"/>
                <a:cs typeface="Times New Roman" panose="02020603050405020304" pitchFamily="18" charset="0"/>
              </a:rPr>
              <a:t>Fixed cost</a:t>
            </a:r>
            <a:endParaRPr kumimoji="1" lang="ja-JP" altLang="en-US" sz="2800" b="1" dirty="0">
              <a:solidFill>
                <a:schemeClr val="tx1"/>
              </a:solidFill>
              <a:latin typeface="Times New Roman" panose="02020603050405020304" pitchFamily="18" charset="0"/>
              <a:cs typeface="Times New Roman" panose="02020603050405020304" pitchFamily="18" charset="0"/>
            </a:endParaRPr>
          </a:p>
        </p:txBody>
      </p:sp>
      <p:sp>
        <p:nvSpPr>
          <p:cNvPr id="25619" name="テキスト ボックス 2"/>
          <p:cNvSpPr txBox="1">
            <a:spLocks noChangeArrowheads="1"/>
          </p:cNvSpPr>
          <p:nvPr/>
        </p:nvSpPr>
        <p:spPr bwMode="auto">
          <a:xfrm rot="-1208109">
            <a:off x="3048000" y="2741613"/>
            <a:ext cx="1198563"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kumimoji="1" lang="en-US" altLang="ja-JP" sz="2800" b="1" dirty="0">
                <a:latin typeface="Times New Roman" panose="02020603050405020304" pitchFamily="18" charset="0"/>
                <a:cs typeface="Times New Roman" panose="02020603050405020304" pitchFamily="18" charset="0"/>
              </a:rPr>
              <a:t>15 Yen</a:t>
            </a:r>
            <a:endParaRPr kumimoji="1" lang="ja-JP" altLang="en-US" sz="2800" b="1" dirty="0">
              <a:latin typeface="Times New Roman" panose="02020603050405020304" pitchFamily="18" charset="0"/>
              <a:cs typeface="Times New Roman" panose="02020603050405020304" pitchFamily="18" charset="0"/>
            </a:endParaRPr>
          </a:p>
        </p:txBody>
      </p:sp>
      <p:sp>
        <p:nvSpPr>
          <p:cNvPr id="25620" name="テキスト ボックス 19"/>
          <p:cNvSpPr txBox="1">
            <a:spLocks noChangeArrowheads="1"/>
          </p:cNvSpPr>
          <p:nvPr/>
        </p:nvSpPr>
        <p:spPr bwMode="auto">
          <a:xfrm rot="-2381287">
            <a:off x="2108200" y="4429125"/>
            <a:ext cx="11985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kumimoji="1" lang="en-US" altLang="ja-JP" sz="2800" b="1" dirty="0">
                <a:latin typeface="Times New Roman" panose="02020603050405020304" pitchFamily="18" charset="0"/>
                <a:cs typeface="Times New Roman" panose="02020603050405020304" pitchFamily="18" charset="0"/>
              </a:rPr>
              <a:t>35 Yen</a:t>
            </a:r>
            <a:endParaRPr kumimoji="1" lang="ja-JP" altLang="en-US" sz="2800" b="1" dirty="0">
              <a:latin typeface="Times New Roman" panose="02020603050405020304" pitchFamily="18" charset="0"/>
              <a:cs typeface="Times New Roman" panose="02020603050405020304" pitchFamily="18" charset="0"/>
            </a:endParaRPr>
          </a:p>
        </p:txBody>
      </p:sp>
      <p:cxnSp>
        <p:nvCxnSpPr>
          <p:cNvPr id="23" name="直線コネクタ 22"/>
          <p:cNvCxnSpPr/>
          <p:nvPr/>
        </p:nvCxnSpPr>
        <p:spPr>
          <a:xfrm flipV="1">
            <a:off x="5656263" y="1268413"/>
            <a:ext cx="63500" cy="4868862"/>
          </a:xfrm>
          <a:prstGeom prst="line">
            <a:avLst/>
          </a:prstGeom>
          <a:ln w="50800">
            <a:solidFill>
              <a:srgbClr val="FF0000"/>
            </a:solidFill>
            <a:prstDash val="lgDash"/>
          </a:ln>
        </p:spPr>
        <p:style>
          <a:lnRef idx="1">
            <a:schemeClr val="accent1"/>
          </a:lnRef>
          <a:fillRef idx="0">
            <a:schemeClr val="accent1"/>
          </a:fillRef>
          <a:effectRef idx="0">
            <a:schemeClr val="accent1"/>
          </a:effectRef>
          <a:fontRef idx="minor">
            <a:schemeClr val="tx1"/>
          </a:fontRef>
        </p:style>
      </p:cxnSp>
      <p:sp>
        <p:nvSpPr>
          <p:cNvPr id="23572" name="スライド番号プレースホルダー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7C5A5CAC-F0CE-4685-815E-59AC0E9F7B77}" type="slidenum">
              <a:rPr lang="en-US" altLang="ja-JP">
                <a:solidFill>
                  <a:srgbClr val="898989"/>
                </a:solidFill>
              </a:rPr>
              <a:pPr/>
              <a:t>31</a:t>
            </a:fld>
            <a:endParaRPr lang="en-US" altLang="ja-JP" dirty="0">
              <a:solidFill>
                <a:srgbClr val="898989"/>
              </a:solidFill>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5619"/>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5620"/>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6" grpId="0" animBg="1"/>
      <p:bldP spid="18" grpId="0" animBg="1"/>
      <p:bldP spid="25619" grpId="0"/>
      <p:bldP spid="25620"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タイトル 1"/>
          <p:cNvSpPr>
            <a:spLocks noGrp="1"/>
          </p:cNvSpPr>
          <p:nvPr>
            <p:ph type="title"/>
          </p:nvPr>
        </p:nvSpPr>
        <p:spPr/>
        <p:txBody>
          <a:bodyPr/>
          <a:lstStyle/>
          <a:p>
            <a:pPr eaLnBrk="1" hangingPunct="1"/>
            <a:r>
              <a:rPr lang="en-US" altLang="ja-JP" dirty="0"/>
              <a:t>Question</a:t>
            </a:r>
            <a:endParaRPr lang="ja-JP" altLang="en-US" dirty="0"/>
          </a:p>
        </p:txBody>
      </p:sp>
      <p:sp>
        <p:nvSpPr>
          <p:cNvPr id="3" name="テキスト プレースホルダー 2"/>
          <p:cNvSpPr>
            <a:spLocks noGrp="1"/>
          </p:cNvSpPr>
          <p:nvPr>
            <p:ph type="body" sz="half" idx="1"/>
          </p:nvPr>
        </p:nvSpPr>
        <p:spPr>
          <a:xfrm>
            <a:off x="457200" y="1600200"/>
            <a:ext cx="8075613" cy="4533900"/>
          </a:xfrm>
        </p:spPr>
        <p:txBody>
          <a:bodyPr rtlCol="0">
            <a:normAutofit/>
          </a:bodyPr>
          <a:lstStyle/>
          <a:p>
            <a:pPr marL="0" indent="0" eaLnBrk="1" hangingPunct="1">
              <a:buFontTx/>
              <a:buNone/>
              <a:defRPr/>
            </a:pPr>
            <a:r>
              <a:rPr lang="en-US" altLang="ja-JP" sz="4000" dirty="0">
                <a:latin typeface="Times New Roman" panose="02020603050405020304" pitchFamily="18" charset="0"/>
                <a:cs typeface="Times New Roman" panose="02020603050405020304" pitchFamily="18" charset="0"/>
              </a:rPr>
              <a:t>Purpose: to get the profit of 10,000 Yen.</a:t>
            </a:r>
          </a:p>
          <a:p>
            <a:pPr marL="514350" indent="-514350" eaLnBrk="1" hangingPunct="1">
              <a:buFontTx/>
              <a:buAutoNum type="arabicParenR"/>
              <a:defRPr/>
            </a:pPr>
            <a:r>
              <a:rPr lang="en-US" altLang="ja-JP" sz="4000" dirty="0">
                <a:latin typeface="Times New Roman" panose="02020603050405020304" pitchFamily="18" charset="0"/>
                <a:cs typeface="Times New Roman" panose="02020603050405020304" pitchFamily="18" charset="0"/>
              </a:rPr>
              <a:t>Calculate the unit price.</a:t>
            </a:r>
            <a:r>
              <a:rPr lang="ja-JP" altLang="en-US" sz="4000" dirty="0">
                <a:latin typeface="Times New Roman" panose="02020603050405020304" pitchFamily="18" charset="0"/>
                <a:cs typeface="Times New Roman" panose="02020603050405020304" pitchFamily="18" charset="0"/>
              </a:rPr>
              <a:t>（</a:t>
            </a:r>
            <a:r>
              <a:rPr lang="en-US" altLang="ja-JP" sz="4000" dirty="0">
                <a:latin typeface="Times New Roman" panose="02020603050405020304" pitchFamily="18" charset="0"/>
                <a:cs typeface="Times New Roman" panose="02020603050405020304" pitchFamily="18" charset="0"/>
              </a:rPr>
              <a:t>only for the case of 5,000 pcs</a:t>
            </a:r>
            <a:r>
              <a:rPr lang="ja-JP" altLang="en-US" sz="4000" dirty="0">
                <a:latin typeface="Times New Roman" panose="02020603050405020304" pitchFamily="18" charset="0"/>
                <a:cs typeface="Times New Roman" panose="02020603050405020304" pitchFamily="18" charset="0"/>
              </a:rPr>
              <a:t>）</a:t>
            </a:r>
            <a:endParaRPr lang="en-US" altLang="ja-JP" sz="4000" dirty="0">
              <a:latin typeface="Times New Roman" panose="02020603050405020304" pitchFamily="18" charset="0"/>
              <a:cs typeface="Times New Roman" panose="02020603050405020304" pitchFamily="18" charset="0"/>
            </a:endParaRPr>
          </a:p>
          <a:p>
            <a:pPr marL="0" indent="0" eaLnBrk="1" hangingPunct="1">
              <a:buFontTx/>
              <a:buNone/>
              <a:defRPr/>
            </a:pPr>
            <a:r>
              <a:rPr lang="en-US" altLang="ja-JP" sz="4000" dirty="0">
                <a:latin typeface="Times New Roman" panose="02020603050405020304" pitchFamily="18" charset="0"/>
                <a:cs typeface="Times New Roman" panose="02020603050405020304" pitchFamily="18" charset="0"/>
              </a:rPr>
              <a:t>2)</a:t>
            </a:r>
            <a:r>
              <a:rPr lang="ja-JP" altLang="en-US" sz="4000" dirty="0">
                <a:latin typeface="Times New Roman" panose="02020603050405020304" pitchFamily="18" charset="0"/>
                <a:cs typeface="Times New Roman" panose="02020603050405020304" pitchFamily="18" charset="0"/>
              </a:rPr>
              <a:t>　</a:t>
            </a:r>
            <a:r>
              <a:rPr lang="en-US" altLang="ja-JP" sz="4000" dirty="0">
                <a:latin typeface="Times New Roman" panose="02020603050405020304" pitchFamily="18" charset="0"/>
                <a:cs typeface="Times New Roman" panose="02020603050405020304" pitchFamily="18" charset="0"/>
              </a:rPr>
              <a:t>Calculate the unit price if the quantity of your neighbor company is 3,000 pcs.</a:t>
            </a:r>
            <a:endParaRPr lang="ja-JP" altLang="en-US" sz="4000" dirty="0">
              <a:latin typeface="Times New Roman" panose="02020603050405020304" pitchFamily="18" charset="0"/>
              <a:cs typeface="Times New Roman" panose="02020603050405020304" pitchFamily="18" charset="0"/>
            </a:endParaRPr>
          </a:p>
        </p:txBody>
      </p:sp>
      <p:sp>
        <p:nvSpPr>
          <p:cNvPr id="24580"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348748B7-C0C1-41E4-A696-1FCF2D8F1041}" type="slidenum">
              <a:rPr lang="en-US" altLang="ja-JP">
                <a:solidFill>
                  <a:srgbClr val="898989"/>
                </a:solidFill>
              </a:rPr>
              <a:pPr/>
              <a:t>32</a:t>
            </a:fld>
            <a:endParaRPr lang="en-US" altLang="ja-JP" dirty="0">
              <a:solidFill>
                <a:srgbClr val="898989"/>
              </a:solidFill>
            </a:endParaRPr>
          </a:p>
        </p:txBody>
      </p:sp>
    </p:spTree>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タイトル 1"/>
          <p:cNvSpPr>
            <a:spLocks noGrp="1"/>
          </p:cNvSpPr>
          <p:nvPr>
            <p:ph type="title"/>
          </p:nvPr>
        </p:nvSpPr>
        <p:spPr/>
        <p:txBody>
          <a:bodyPr/>
          <a:lstStyle/>
          <a:p>
            <a:pPr eaLnBrk="1" hangingPunct="1"/>
            <a:r>
              <a:rPr lang="en-US" altLang="ja-JP" b="1" dirty="0">
                <a:latin typeface="Times New Roman" panose="02020603050405020304" pitchFamily="18" charset="0"/>
                <a:cs typeface="Times New Roman" panose="02020603050405020304" pitchFamily="18" charset="0"/>
              </a:rPr>
              <a:t>Answer 1</a:t>
            </a:r>
            <a:endParaRPr lang="ja-JP" altLang="en-US" dirty="0"/>
          </a:p>
        </p:txBody>
      </p:sp>
      <p:graphicFrame>
        <p:nvGraphicFramePr>
          <p:cNvPr id="25603" name="オブジェクト 4"/>
          <p:cNvGraphicFramePr>
            <a:graphicFrameLocks noChangeAspect="1"/>
          </p:cNvGraphicFramePr>
          <p:nvPr/>
        </p:nvGraphicFramePr>
        <p:xfrm>
          <a:off x="323850" y="1628775"/>
          <a:ext cx="8243888" cy="2630488"/>
        </p:xfrm>
        <a:graphic>
          <a:graphicData uri="http://schemas.openxmlformats.org/presentationml/2006/ole">
            <mc:AlternateContent xmlns:mc="http://schemas.openxmlformats.org/markup-compatibility/2006">
              <mc:Choice xmlns:v="urn:schemas-microsoft-com:vml" Requires="v">
                <p:oleObj name="数式" r:id="rId2" imgW="2070100" imgH="660400" progId="Equation.3">
                  <p:embed/>
                </p:oleObj>
              </mc:Choice>
              <mc:Fallback>
                <p:oleObj name="数式" r:id="rId2" imgW="2070100" imgH="660400" progId="Equation.3">
                  <p:embed/>
                  <p:pic>
                    <p:nvPicPr>
                      <p:cNvPr id="25603" name="オブジェクト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850" y="1628775"/>
                        <a:ext cx="8243888" cy="2630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5604" name="オブジェクト 5"/>
          <p:cNvGraphicFramePr>
            <a:graphicFrameLocks noChangeAspect="1"/>
          </p:cNvGraphicFramePr>
          <p:nvPr/>
        </p:nvGraphicFramePr>
        <p:xfrm>
          <a:off x="117475" y="4724400"/>
          <a:ext cx="3590925" cy="809625"/>
        </p:xfrm>
        <a:graphic>
          <a:graphicData uri="http://schemas.openxmlformats.org/presentationml/2006/ole">
            <mc:AlternateContent xmlns:mc="http://schemas.openxmlformats.org/markup-compatibility/2006">
              <mc:Choice xmlns:v="urn:schemas-microsoft-com:vml" Requires="v">
                <p:oleObj name="数式" r:id="rId4" imgW="901309" imgH="203112" progId="Equation.3">
                  <p:embed/>
                </p:oleObj>
              </mc:Choice>
              <mc:Fallback>
                <p:oleObj name="数式" r:id="rId4" imgW="901309" imgH="203112" progId="Equation.3">
                  <p:embed/>
                  <p:pic>
                    <p:nvPicPr>
                      <p:cNvPr id="25604" name="オブジェクト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7475" y="4724400"/>
                        <a:ext cx="3590925" cy="809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5605"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6C032528-77F3-4FBB-BE3D-6155058D4D33}" type="slidenum">
              <a:rPr lang="en-US" altLang="ja-JP">
                <a:solidFill>
                  <a:srgbClr val="898989"/>
                </a:solidFill>
              </a:rPr>
              <a:pPr/>
              <a:t>33</a:t>
            </a:fld>
            <a:endParaRPr lang="en-US" altLang="ja-JP" dirty="0">
              <a:solidFill>
                <a:srgbClr val="898989"/>
              </a:solidFill>
            </a:endParaRPr>
          </a:p>
        </p:txBody>
      </p:sp>
    </p:spTree>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26" name="オブジェクト 4"/>
          <p:cNvGraphicFramePr>
            <a:graphicFrameLocks noChangeAspect="1"/>
          </p:cNvGraphicFramePr>
          <p:nvPr/>
        </p:nvGraphicFramePr>
        <p:xfrm>
          <a:off x="179388" y="1700213"/>
          <a:ext cx="8856662" cy="1857375"/>
        </p:xfrm>
        <a:graphic>
          <a:graphicData uri="http://schemas.openxmlformats.org/presentationml/2006/ole">
            <mc:AlternateContent xmlns:mc="http://schemas.openxmlformats.org/markup-compatibility/2006">
              <mc:Choice xmlns:v="urn:schemas-microsoft-com:vml" Requires="v">
                <p:oleObj name="数式" r:id="rId2" imgW="3149600" imgH="660400" progId="Equation.3">
                  <p:embed/>
                </p:oleObj>
              </mc:Choice>
              <mc:Fallback>
                <p:oleObj name="数式" r:id="rId2" imgW="3149600" imgH="660400" progId="Equation.3">
                  <p:embed/>
                  <p:pic>
                    <p:nvPicPr>
                      <p:cNvPr id="26626" name="オブジェクト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1700213"/>
                        <a:ext cx="8856662" cy="185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6627" name="オブジェクト 5"/>
          <p:cNvGraphicFramePr>
            <a:graphicFrameLocks noChangeAspect="1"/>
          </p:cNvGraphicFramePr>
          <p:nvPr/>
        </p:nvGraphicFramePr>
        <p:xfrm>
          <a:off x="630238" y="3933825"/>
          <a:ext cx="5565775" cy="809625"/>
        </p:xfrm>
        <a:graphic>
          <a:graphicData uri="http://schemas.openxmlformats.org/presentationml/2006/ole">
            <mc:AlternateContent xmlns:mc="http://schemas.openxmlformats.org/markup-compatibility/2006">
              <mc:Choice xmlns:v="urn:schemas-microsoft-com:vml" Requires="v">
                <p:oleObj name="数式" r:id="rId4" imgW="1396394" imgH="203112" progId="Equation.3">
                  <p:embed/>
                </p:oleObj>
              </mc:Choice>
              <mc:Fallback>
                <p:oleObj name="数式" r:id="rId4" imgW="1396394" imgH="203112" progId="Equation.3">
                  <p:embed/>
                  <p:pic>
                    <p:nvPicPr>
                      <p:cNvPr id="26627" name="オブジェクト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238" y="3933825"/>
                        <a:ext cx="5565775" cy="809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6628" name="タイトル 1"/>
          <p:cNvSpPr txBox="1">
            <a:spLocks/>
          </p:cNvSpPr>
          <p:nvPr/>
        </p:nvSpPr>
        <p:spPr bwMode="auto">
          <a:xfrm>
            <a:off x="609600" y="4318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685800">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514350" indent="-171450" defTabSz="68580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857250" indent="-171450" defTabSz="6858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200150" indent="-171450" defTabSz="6858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1543050" indent="-171450" defTabSz="6858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000250" indent="-171450" defTabSz="6858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457450" indent="-171450" defTabSz="6858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2914650" indent="-171450" defTabSz="6858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371850" indent="-171450" defTabSz="6858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3300" b="1" dirty="0">
                <a:latin typeface="Times New Roman" panose="02020603050405020304" pitchFamily="18" charset="0"/>
                <a:cs typeface="Times New Roman" panose="02020603050405020304" pitchFamily="18" charset="0"/>
              </a:rPr>
              <a:t>Answer 2</a:t>
            </a:r>
            <a:endParaRPr lang="ja-JP" altLang="en-US" sz="3300" dirty="0">
              <a:latin typeface="Calibri Light" panose="020F0302020204030204" pitchFamily="34" charset="0"/>
            </a:endParaRPr>
          </a:p>
        </p:txBody>
      </p:sp>
      <p:sp>
        <p:nvSpPr>
          <p:cNvPr id="26629"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F233CF2E-958E-40CE-8F43-05A74625FFF9}" type="slidenum">
              <a:rPr lang="en-US" altLang="ja-JP">
                <a:solidFill>
                  <a:srgbClr val="898989"/>
                </a:solidFill>
              </a:rPr>
              <a:pPr/>
              <a:t>34</a:t>
            </a:fld>
            <a:endParaRPr lang="en-US" altLang="ja-JP" dirty="0">
              <a:solidFill>
                <a:srgbClr val="898989"/>
              </a:solidFill>
            </a:endParaRPr>
          </a:p>
        </p:txBody>
      </p:sp>
    </p:spTree>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ja-JP" dirty="0"/>
              <a:t>Case 3 </a:t>
            </a:r>
          </a:p>
        </p:txBody>
      </p:sp>
      <p:sp>
        <p:nvSpPr>
          <p:cNvPr id="27651" name="Rectangle 3"/>
          <p:cNvSpPr>
            <a:spLocks noGrp="1" noChangeArrowheads="1"/>
          </p:cNvSpPr>
          <p:nvPr>
            <p:ph sz="quarter" idx="1"/>
          </p:nvPr>
        </p:nvSpPr>
        <p:spPr>
          <a:xfrm>
            <a:off x="414833" y="1340768"/>
            <a:ext cx="8362950" cy="4852988"/>
          </a:xfrm>
        </p:spPr>
        <p:txBody>
          <a:bodyPr/>
          <a:lstStyle/>
          <a:p>
            <a:pPr eaLnBrk="1" hangingPunct="1"/>
            <a:r>
              <a:rPr lang="en-US" altLang="ja-JP" sz="3600" dirty="0"/>
              <a:t>Materials: 2,465,783Yen</a:t>
            </a:r>
          </a:p>
          <a:p>
            <a:pPr eaLnBrk="1" hangingPunct="1"/>
            <a:r>
              <a:rPr lang="en-US" altLang="ja-JP" sz="3600" dirty="0"/>
              <a:t>Wages: 4,356,892Yen</a:t>
            </a:r>
          </a:p>
          <a:p>
            <a:pPr eaLnBrk="1" hangingPunct="1"/>
            <a:r>
              <a:rPr lang="en-US" altLang="ja-JP" sz="3600" dirty="0"/>
              <a:t>Advertisement: 765,318Yen</a:t>
            </a:r>
          </a:p>
          <a:p>
            <a:pPr eaLnBrk="1" hangingPunct="1"/>
            <a:r>
              <a:rPr lang="en-US" altLang="ja-JP" sz="3600" dirty="0"/>
              <a:t>Rental: 1,254,876Yen</a:t>
            </a:r>
          </a:p>
          <a:p>
            <a:pPr eaLnBrk="1" hangingPunct="1"/>
            <a:r>
              <a:rPr lang="en-US" altLang="ja-JP" sz="3600" dirty="0"/>
              <a:t>Insurance: 432,865Yen</a:t>
            </a:r>
          </a:p>
          <a:p>
            <a:pPr eaLnBrk="1" hangingPunct="1"/>
            <a:r>
              <a:rPr lang="en-US" altLang="ja-JP" sz="3600" dirty="0"/>
              <a:t>Packing charge: 647,816Yen</a:t>
            </a:r>
          </a:p>
          <a:p>
            <a:pPr eaLnBrk="1" hangingPunct="1"/>
            <a:r>
              <a:rPr lang="en-US" altLang="ja-JP" sz="3600" dirty="0"/>
              <a:t>Delivery fee: 346,825Yen</a:t>
            </a:r>
          </a:p>
          <a:p>
            <a:pPr eaLnBrk="1" hangingPunct="1"/>
            <a:r>
              <a:rPr lang="en-US" altLang="ja-JP" sz="3600" dirty="0"/>
              <a:t>Commission fee: 486,593Yen</a:t>
            </a:r>
          </a:p>
        </p:txBody>
      </p:sp>
      <p:sp>
        <p:nvSpPr>
          <p:cNvPr id="27652"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43837DDA-5E2A-4405-BDF9-E91261A23331}" type="slidenum">
              <a:rPr lang="en-US" altLang="ja-JP">
                <a:solidFill>
                  <a:srgbClr val="898989"/>
                </a:solidFill>
              </a:rPr>
              <a:pPr/>
              <a:t>35</a:t>
            </a:fld>
            <a:endParaRPr lang="en-US" altLang="ja-JP" dirty="0">
              <a:solidFill>
                <a:srgbClr val="898989"/>
              </a:solidFill>
            </a:endParaRPr>
          </a:p>
        </p:txBody>
      </p:sp>
      <p:sp>
        <p:nvSpPr>
          <p:cNvPr id="2" name="テキスト ボックス 1"/>
          <p:cNvSpPr txBox="1"/>
          <p:nvPr/>
        </p:nvSpPr>
        <p:spPr>
          <a:xfrm>
            <a:off x="5220072" y="188640"/>
            <a:ext cx="3531544" cy="584775"/>
          </a:xfrm>
          <a:prstGeom prst="rect">
            <a:avLst/>
          </a:prstGeom>
          <a:noFill/>
        </p:spPr>
        <p:txBody>
          <a:bodyPr wrap="none" rtlCol="0">
            <a:spAutoFit/>
          </a:bodyPr>
          <a:lstStyle/>
          <a:p>
            <a:r>
              <a:rPr kumimoji="1" lang="en-US" altLang="ja-JP" sz="3200" dirty="0">
                <a:solidFill>
                  <a:srgbClr val="FF0000"/>
                </a:solidFill>
              </a:rPr>
              <a:t>A hamburger shop</a:t>
            </a:r>
            <a:endParaRPr kumimoji="1" lang="ja-JP" altLang="en-US" sz="3200" dirty="0">
              <a:solidFill>
                <a:srgbClr val="FF0000"/>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sz="quarter" idx="1"/>
          </p:nvPr>
        </p:nvSpPr>
        <p:spPr>
          <a:xfrm>
            <a:off x="468313" y="476250"/>
            <a:ext cx="8229600" cy="5654675"/>
          </a:xfrm>
        </p:spPr>
        <p:txBody>
          <a:bodyPr/>
          <a:lstStyle/>
          <a:p>
            <a:pPr eaLnBrk="1" hangingPunct="1">
              <a:lnSpc>
                <a:spcPct val="80000"/>
              </a:lnSpc>
            </a:pPr>
            <a:r>
              <a:rPr lang="en-US" altLang="ja-JP" sz="3800" dirty="0"/>
              <a:t>Light and fuel: 347,581Yen</a:t>
            </a:r>
          </a:p>
          <a:p>
            <a:pPr eaLnBrk="1" hangingPunct="1">
              <a:lnSpc>
                <a:spcPct val="80000"/>
              </a:lnSpc>
            </a:pPr>
            <a:r>
              <a:rPr lang="en-US" altLang="ja-JP" sz="3800" dirty="0"/>
              <a:t>Depreciation: 648,000Yen</a:t>
            </a:r>
          </a:p>
          <a:p>
            <a:pPr eaLnBrk="1" hangingPunct="1">
              <a:lnSpc>
                <a:spcPct val="80000"/>
              </a:lnSpc>
            </a:pPr>
            <a:r>
              <a:rPr lang="en-US" altLang="ja-JP" sz="3800" dirty="0"/>
              <a:t>General &amp; Administrative expense: 1,864,752Yen</a:t>
            </a:r>
          </a:p>
          <a:p>
            <a:pPr eaLnBrk="1" hangingPunct="1">
              <a:lnSpc>
                <a:spcPct val="80000"/>
              </a:lnSpc>
            </a:pPr>
            <a:r>
              <a:rPr lang="en-US" altLang="ja-JP" sz="3800" dirty="0"/>
              <a:t>Quantity: 70,000pcs</a:t>
            </a:r>
          </a:p>
          <a:p>
            <a:pPr eaLnBrk="1" hangingPunct="1">
              <a:lnSpc>
                <a:spcPct val="80000"/>
              </a:lnSpc>
            </a:pPr>
            <a:r>
              <a:rPr lang="en-US" altLang="ja-JP" sz="3800" dirty="0"/>
              <a:t>Unit price:210Yen</a:t>
            </a:r>
          </a:p>
          <a:p>
            <a:pPr eaLnBrk="1" hangingPunct="1">
              <a:lnSpc>
                <a:spcPct val="80000"/>
              </a:lnSpc>
            </a:pPr>
            <a:r>
              <a:rPr lang="en-US" altLang="ja-JP" sz="3800" dirty="0"/>
              <a:t>Profit per unit and total profit</a:t>
            </a:r>
          </a:p>
          <a:p>
            <a:pPr eaLnBrk="1" hangingPunct="1">
              <a:lnSpc>
                <a:spcPct val="80000"/>
              </a:lnSpc>
            </a:pPr>
            <a:r>
              <a:rPr lang="en-US" altLang="ja-JP" sz="3800" dirty="0"/>
              <a:t>The solution for obtain 1,000 (in Thousand)</a:t>
            </a:r>
          </a:p>
        </p:txBody>
      </p:sp>
      <p:sp>
        <p:nvSpPr>
          <p:cNvPr id="28675"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C579A869-F86A-4D9F-B5DE-363239603B0A}" type="slidenum">
              <a:rPr lang="en-US" altLang="ja-JP">
                <a:solidFill>
                  <a:srgbClr val="898989"/>
                </a:solidFill>
              </a:rPr>
              <a:pPr/>
              <a:t>36</a:t>
            </a:fld>
            <a:endParaRPr lang="en-US" altLang="ja-JP" dirty="0">
              <a:solidFill>
                <a:srgbClr val="898989"/>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23850" y="188913"/>
            <a:ext cx="8229600" cy="863600"/>
          </a:xfrm>
        </p:spPr>
        <p:txBody>
          <a:bodyPr/>
          <a:lstStyle/>
          <a:p>
            <a:pPr eaLnBrk="1" hangingPunct="1"/>
            <a:r>
              <a:rPr lang="en-US" altLang="ja-JP" dirty="0">
                <a:latin typeface="ＭＳ Ｐゴシック" panose="020B0600070205080204" pitchFamily="50" charset="-128"/>
              </a:rPr>
              <a:t>Identifying</a:t>
            </a:r>
            <a:r>
              <a:rPr lang="ja-JP" altLang="en-US" dirty="0">
                <a:latin typeface="ＭＳ Ｐゴシック" panose="020B0600070205080204" pitchFamily="50" charset="-128"/>
              </a:rPr>
              <a:t> </a:t>
            </a:r>
            <a:r>
              <a:rPr lang="en-US" altLang="ja-JP" dirty="0">
                <a:latin typeface="ＭＳ Ｐゴシック" panose="020B0600070205080204" pitchFamily="50" charset="-128"/>
              </a:rPr>
              <a:t>the costs</a:t>
            </a:r>
            <a:endParaRPr lang="ja-JP" altLang="en-US" dirty="0"/>
          </a:p>
        </p:txBody>
      </p:sp>
      <p:sp>
        <p:nvSpPr>
          <p:cNvPr id="29699" name="Rectangle 3"/>
          <p:cNvSpPr>
            <a:spLocks noGrp="1" noChangeArrowheads="1"/>
          </p:cNvSpPr>
          <p:nvPr>
            <p:ph type="body" idx="1"/>
          </p:nvPr>
        </p:nvSpPr>
        <p:spPr>
          <a:xfrm>
            <a:off x="179388" y="1052513"/>
            <a:ext cx="8785225" cy="5805487"/>
          </a:xfrm>
          <a:noFill/>
          <a:ln>
            <a:solidFill>
              <a:schemeClr val="tx1"/>
            </a:solidFill>
            <a:miter lim="800000"/>
            <a:headEnd/>
            <a:tailEnd/>
          </a:ln>
        </p:spPr>
        <p:txBody>
          <a:bodyPr/>
          <a:lstStyle/>
          <a:p>
            <a:pPr eaLnBrk="1" hangingPunct="1"/>
            <a:r>
              <a:rPr lang="en-US" altLang="ja-JP" sz="4000" dirty="0">
                <a:latin typeface="Times New Roman" panose="02020603050405020304" pitchFamily="18" charset="0"/>
                <a:cs typeface="Times New Roman" panose="02020603050405020304" pitchFamily="18" charset="0"/>
              </a:rPr>
              <a:t>Materials</a:t>
            </a:r>
            <a:r>
              <a:rPr lang="ja-JP" altLang="en-US" sz="4000" dirty="0">
                <a:latin typeface="Times New Roman" panose="02020603050405020304" pitchFamily="18" charset="0"/>
                <a:cs typeface="Times New Roman" panose="02020603050405020304" pitchFamily="18" charset="0"/>
              </a:rPr>
              <a:t>→</a:t>
            </a:r>
            <a:endParaRPr lang="en-US" altLang="ja-JP" sz="4000" dirty="0">
              <a:latin typeface="Times New Roman" panose="02020603050405020304" pitchFamily="18" charset="0"/>
              <a:cs typeface="Times New Roman" panose="02020603050405020304" pitchFamily="18" charset="0"/>
            </a:endParaRPr>
          </a:p>
          <a:p>
            <a:pPr eaLnBrk="1" hangingPunct="1"/>
            <a:r>
              <a:rPr lang="en-US" altLang="ja-JP" sz="4000" dirty="0">
                <a:latin typeface="Times New Roman" panose="02020603050405020304" pitchFamily="18" charset="0"/>
                <a:cs typeface="Times New Roman" panose="02020603050405020304" pitchFamily="18" charset="0"/>
              </a:rPr>
              <a:t>Wages</a:t>
            </a:r>
            <a:r>
              <a:rPr lang="ja-JP" altLang="en-US" sz="4000" dirty="0">
                <a:latin typeface="Times New Roman" panose="02020603050405020304" pitchFamily="18" charset="0"/>
                <a:cs typeface="Times New Roman" panose="02020603050405020304" pitchFamily="18" charset="0"/>
              </a:rPr>
              <a:t>→</a:t>
            </a:r>
            <a:endParaRPr lang="en-US" altLang="ja-JP" sz="4000" dirty="0">
              <a:latin typeface="Times New Roman" panose="02020603050405020304" pitchFamily="18" charset="0"/>
              <a:cs typeface="Times New Roman" panose="02020603050405020304" pitchFamily="18" charset="0"/>
            </a:endParaRPr>
          </a:p>
          <a:p>
            <a:pPr eaLnBrk="1" hangingPunct="1"/>
            <a:r>
              <a:rPr lang="en-US" altLang="ja-JP" sz="4000" dirty="0">
                <a:latin typeface="Times New Roman" panose="02020603050405020304" pitchFamily="18" charset="0"/>
                <a:cs typeface="Times New Roman" panose="02020603050405020304" pitchFamily="18" charset="0"/>
              </a:rPr>
              <a:t>Advertisement</a:t>
            </a:r>
            <a:r>
              <a:rPr lang="ja-JP" altLang="en-US" sz="4000" dirty="0">
                <a:latin typeface="Times New Roman" panose="02020603050405020304" pitchFamily="18" charset="0"/>
                <a:cs typeface="Times New Roman" panose="02020603050405020304" pitchFamily="18" charset="0"/>
              </a:rPr>
              <a:t>→</a:t>
            </a:r>
            <a:endParaRPr lang="en-US" altLang="ja-JP" sz="4000" dirty="0">
              <a:latin typeface="Times New Roman" panose="02020603050405020304" pitchFamily="18" charset="0"/>
              <a:cs typeface="Times New Roman" panose="02020603050405020304" pitchFamily="18" charset="0"/>
            </a:endParaRPr>
          </a:p>
          <a:p>
            <a:pPr eaLnBrk="1" hangingPunct="1"/>
            <a:r>
              <a:rPr lang="en-US" altLang="ja-JP" sz="4000" dirty="0">
                <a:latin typeface="Times New Roman" panose="02020603050405020304" pitchFamily="18" charset="0"/>
                <a:cs typeface="Times New Roman" panose="02020603050405020304" pitchFamily="18" charset="0"/>
              </a:rPr>
              <a:t>Rental</a:t>
            </a:r>
            <a:r>
              <a:rPr lang="ja-JP" altLang="en-US" sz="4000" dirty="0">
                <a:latin typeface="Times New Roman" panose="02020603050405020304" pitchFamily="18" charset="0"/>
                <a:cs typeface="Times New Roman" panose="02020603050405020304" pitchFamily="18" charset="0"/>
              </a:rPr>
              <a:t>→</a:t>
            </a:r>
            <a:endParaRPr lang="en-US" altLang="ja-JP" sz="4000" dirty="0">
              <a:latin typeface="Times New Roman" panose="02020603050405020304" pitchFamily="18" charset="0"/>
              <a:cs typeface="Times New Roman" panose="02020603050405020304" pitchFamily="18" charset="0"/>
            </a:endParaRPr>
          </a:p>
          <a:p>
            <a:pPr eaLnBrk="1" hangingPunct="1"/>
            <a:r>
              <a:rPr lang="en-US" altLang="ja-JP" sz="4000" dirty="0">
                <a:latin typeface="Times New Roman" panose="02020603050405020304" pitchFamily="18" charset="0"/>
                <a:cs typeface="Times New Roman" panose="02020603050405020304" pitchFamily="18" charset="0"/>
              </a:rPr>
              <a:t>Insurance</a:t>
            </a:r>
            <a:r>
              <a:rPr lang="ja-JP" altLang="en-US" sz="4000" dirty="0">
                <a:latin typeface="Times New Roman" panose="02020603050405020304" pitchFamily="18" charset="0"/>
                <a:cs typeface="Times New Roman" panose="02020603050405020304" pitchFamily="18" charset="0"/>
              </a:rPr>
              <a:t>→</a:t>
            </a:r>
            <a:endParaRPr lang="en-US" altLang="ja-JP" sz="4000" dirty="0">
              <a:latin typeface="Times New Roman" panose="02020603050405020304" pitchFamily="18" charset="0"/>
              <a:cs typeface="Times New Roman" panose="02020603050405020304" pitchFamily="18" charset="0"/>
            </a:endParaRPr>
          </a:p>
        </p:txBody>
      </p:sp>
      <p:sp>
        <p:nvSpPr>
          <p:cNvPr id="4" name="テキスト ボックス 3"/>
          <p:cNvSpPr txBox="1">
            <a:spLocks noChangeArrowheads="1"/>
          </p:cNvSpPr>
          <p:nvPr/>
        </p:nvSpPr>
        <p:spPr bwMode="auto">
          <a:xfrm>
            <a:off x="4535488" y="1123950"/>
            <a:ext cx="2628900" cy="584200"/>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3200" dirty="0">
                <a:latin typeface="Arial Narrow" panose="020B0606020202030204" pitchFamily="34" charset="0"/>
              </a:rPr>
              <a:t>Variable cost</a:t>
            </a:r>
            <a:endParaRPr lang="ja-JP" altLang="en-US" sz="3200" dirty="0">
              <a:latin typeface="Arial Narrow" panose="020B0606020202030204" pitchFamily="34" charset="0"/>
            </a:endParaRPr>
          </a:p>
        </p:txBody>
      </p:sp>
      <p:sp>
        <p:nvSpPr>
          <p:cNvPr id="6" name="テキスト ボックス 5"/>
          <p:cNvSpPr txBox="1">
            <a:spLocks noChangeArrowheads="1"/>
          </p:cNvSpPr>
          <p:nvPr/>
        </p:nvSpPr>
        <p:spPr bwMode="auto">
          <a:xfrm>
            <a:off x="4549775" y="1779588"/>
            <a:ext cx="2614613" cy="585787"/>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3200" dirty="0">
                <a:latin typeface="Arial Narrow" panose="020B0606020202030204" pitchFamily="34" charset="0"/>
              </a:rPr>
              <a:t>Fixed cost</a:t>
            </a:r>
            <a:endParaRPr lang="ja-JP" altLang="en-US" sz="3200" dirty="0">
              <a:latin typeface="Arial Narrow" panose="020B0606020202030204" pitchFamily="34" charset="0"/>
            </a:endParaRPr>
          </a:p>
        </p:txBody>
      </p:sp>
      <p:sp>
        <p:nvSpPr>
          <p:cNvPr id="9" name="テキスト ボックス 8"/>
          <p:cNvSpPr txBox="1">
            <a:spLocks noChangeArrowheads="1"/>
          </p:cNvSpPr>
          <p:nvPr/>
        </p:nvSpPr>
        <p:spPr bwMode="auto">
          <a:xfrm>
            <a:off x="4555420" y="2396918"/>
            <a:ext cx="2613025" cy="584200"/>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3200" dirty="0">
                <a:latin typeface="Arial Narrow" panose="020B0606020202030204" pitchFamily="34" charset="0"/>
              </a:rPr>
              <a:t>Fixed cost</a:t>
            </a:r>
            <a:endParaRPr lang="ja-JP" altLang="en-US" sz="3200" dirty="0">
              <a:latin typeface="Arial Narrow" panose="020B0606020202030204" pitchFamily="34" charset="0"/>
            </a:endParaRPr>
          </a:p>
        </p:txBody>
      </p:sp>
      <p:sp>
        <p:nvSpPr>
          <p:cNvPr id="10" name="テキスト ボックス 9"/>
          <p:cNvSpPr txBox="1">
            <a:spLocks noChangeArrowheads="1"/>
          </p:cNvSpPr>
          <p:nvPr/>
        </p:nvSpPr>
        <p:spPr bwMode="auto">
          <a:xfrm>
            <a:off x="4554538" y="3054350"/>
            <a:ext cx="2613025" cy="585788"/>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3200" dirty="0">
                <a:latin typeface="Arial Narrow" panose="020B0606020202030204" pitchFamily="34" charset="0"/>
              </a:rPr>
              <a:t>Fixed cost</a:t>
            </a:r>
            <a:endParaRPr lang="ja-JP" altLang="en-US" sz="3200" dirty="0">
              <a:latin typeface="Arial Narrow" panose="020B0606020202030204" pitchFamily="34" charset="0"/>
            </a:endParaRPr>
          </a:p>
        </p:txBody>
      </p:sp>
      <p:sp>
        <p:nvSpPr>
          <p:cNvPr id="11" name="テキスト ボックス 10"/>
          <p:cNvSpPr txBox="1">
            <a:spLocks noChangeArrowheads="1"/>
          </p:cNvSpPr>
          <p:nvPr/>
        </p:nvSpPr>
        <p:spPr bwMode="auto">
          <a:xfrm>
            <a:off x="4549775" y="3771900"/>
            <a:ext cx="2614613" cy="584200"/>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3200" dirty="0">
                <a:latin typeface="Arial Narrow" panose="020B0606020202030204" pitchFamily="34" charset="0"/>
              </a:rPr>
              <a:t>Fixed cost</a:t>
            </a:r>
            <a:endParaRPr lang="ja-JP" altLang="en-US" sz="3200" dirty="0">
              <a:latin typeface="Arial Narrow" panose="020B0606020202030204" pitchFamily="34" charset="0"/>
            </a:endParaRPr>
          </a:p>
        </p:txBody>
      </p:sp>
      <p:sp>
        <p:nvSpPr>
          <p:cNvPr id="29705"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405DEDA4-FB22-47CF-A31E-CFF7745E48F1}" type="slidenum">
              <a:rPr lang="en-US" altLang="ja-JP">
                <a:solidFill>
                  <a:srgbClr val="898989"/>
                </a:solidFill>
              </a:rPr>
              <a:pPr/>
              <a:t>37</a:t>
            </a:fld>
            <a:endParaRPr lang="en-US" altLang="ja-JP" dirty="0">
              <a:solidFill>
                <a:srgbClr val="898989"/>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blinds(horizontal)">
                                      <p:cBhvr>
                                        <p:cTn id="11" dur="500"/>
                                        <p:tgtEl>
                                          <p:spTgt spid="6"/>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blinds(horizontal)">
                                      <p:cBhvr>
                                        <p:cTn id="16" dur="500"/>
                                        <p:tgtEl>
                                          <p:spTgt spid="9"/>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blinds(horizontal)">
                                      <p:cBhvr>
                                        <p:cTn id="21" dur="500"/>
                                        <p:tgtEl>
                                          <p:spTgt spid="10"/>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blinds(horizontal)">
                                      <p:cBhvr>
                                        <p:cTn id="2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9" grpId="0" animBg="1"/>
      <p:bldP spid="10" grpId="0" animBg="1"/>
      <p:bldP spid="11"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323850" y="188913"/>
            <a:ext cx="8229600" cy="863600"/>
          </a:xfrm>
        </p:spPr>
        <p:txBody>
          <a:bodyPr/>
          <a:lstStyle/>
          <a:p>
            <a:pPr eaLnBrk="1" hangingPunct="1"/>
            <a:r>
              <a:rPr lang="en-US" altLang="ja-JP" dirty="0">
                <a:latin typeface="ＭＳ Ｐゴシック" panose="020B0600070205080204" pitchFamily="50" charset="-128"/>
              </a:rPr>
              <a:t>Identifying the costs</a:t>
            </a:r>
            <a:endParaRPr lang="ja-JP" altLang="en-US" dirty="0"/>
          </a:p>
        </p:txBody>
      </p:sp>
      <p:sp>
        <p:nvSpPr>
          <p:cNvPr id="30723" name="Rectangle 3"/>
          <p:cNvSpPr>
            <a:spLocks noGrp="1" noChangeArrowheads="1"/>
          </p:cNvSpPr>
          <p:nvPr>
            <p:ph type="body" idx="1"/>
          </p:nvPr>
        </p:nvSpPr>
        <p:spPr>
          <a:xfrm>
            <a:off x="179388" y="1052513"/>
            <a:ext cx="8785225" cy="5256212"/>
          </a:xfrm>
          <a:noFill/>
          <a:ln>
            <a:solidFill>
              <a:schemeClr val="tx1"/>
            </a:solidFill>
            <a:miter lim="800000"/>
            <a:headEnd/>
            <a:tailEnd/>
          </a:ln>
        </p:spPr>
        <p:txBody>
          <a:bodyPr/>
          <a:lstStyle/>
          <a:p>
            <a:pPr eaLnBrk="1" hangingPunct="1"/>
            <a:r>
              <a:rPr lang="en-US" altLang="ja-JP" sz="4000" dirty="0">
                <a:latin typeface="Times New Roman" panose="02020603050405020304" pitchFamily="18" charset="0"/>
                <a:cs typeface="Times New Roman" panose="02020603050405020304" pitchFamily="18" charset="0"/>
              </a:rPr>
              <a:t>Packing charge</a:t>
            </a:r>
            <a:r>
              <a:rPr lang="ja-JP" altLang="en-US" sz="4000" dirty="0">
                <a:latin typeface="Times New Roman" panose="02020603050405020304" pitchFamily="18" charset="0"/>
                <a:cs typeface="Times New Roman" panose="02020603050405020304" pitchFamily="18" charset="0"/>
              </a:rPr>
              <a:t>→</a:t>
            </a:r>
            <a:endParaRPr lang="en-US" altLang="ja-JP" sz="4000" dirty="0">
              <a:latin typeface="Times New Roman" panose="02020603050405020304" pitchFamily="18" charset="0"/>
              <a:cs typeface="Times New Roman" panose="02020603050405020304" pitchFamily="18" charset="0"/>
            </a:endParaRPr>
          </a:p>
          <a:p>
            <a:pPr eaLnBrk="1" hangingPunct="1"/>
            <a:r>
              <a:rPr lang="en-US" altLang="ja-JP" sz="4000" dirty="0">
                <a:latin typeface="Times New Roman" panose="02020603050405020304" pitchFamily="18" charset="0"/>
                <a:cs typeface="Times New Roman" panose="02020603050405020304" pitchFamily="18" charset="0"/>
              </a:rPr>
              <a:t>Delivery fee</a:t>
            </a:r>
            <a:r>
              <a:rPr lang="ja-JP" altLang="en-US" sz="4000" dirty="0">
                <a:latin typeface="Times New Roman" panose="02020603050405020304" pitchFamily="18" charset="0"/>
                <a:cs typeface="Times New Roman" panose="02020603050405020304" pitchFamily="18" charset="0"/>
              </a:rPr>
              <a:t>→</a:t>
            </a:r>
            <a:endParaRPr lang="en-US" altLang="ja-JP" sz="4000" dirty="0">
              <a:latin typeface="Times New Roman" panose="02020603050405020304" pitchFamily="18" charset="0"/>
              <a:cs typeface="Times New Roman" panose="02020603050405020304" pitchFamily="18" charset="0"/>
            </a:endParaRPr>
          </a:p>
          <a:p>
            <a:pPr eaLnBrk="1" hangingPunct="1"/>
            <a:r>
              <a:rPr lang="en-US" altLang="ja-JP" sz="4000" dirty="0">
                <a:latin typeface="Times New Roman" panose="02020603050405020304" pitchFamily="18" charset="0"/>
                <a:cs typeface="Times New Roman" panose="02020603050405020304" pitchFamily="18" charset="0"/>
              </a:rPr>
              <a:t>Commission fee</a:t>
            </a:r>
            <a:r>
              <a:rPr lang="ja-JP" altLang="en-US" sz="4000" dirty="0">
                <a:latin typeface="Times New Roman" panose="02020603050405020304" pitchFamily="18" charset="0"/>
                <a:cs typeface="Times New Roman" panose="02020603050405020304" pitchFamily="18" charset="0"/>
              </a:rPr>
              <a:t>→</a:t>
            </a:r>
            <a:endParaRPr lang="en-US" altLang="ja-JP" sz="4000" dirty="0">
              <a:latin typeface="Times New Roman" panose="02020603050405020304" pitchFamily="18" charset="0"/>
              <a:cs typeface="Times New Roman" panose="02020603050405020304" pitchFamily="18" charset="0"/>
            </a:endParaRPr>
          </a:p>
          <a:p>
            <a:pPr eaLnBrk="1" hangingPunct="1"/>
            <a:r>
              <a:rPr lang="en-US" altLang="ja-JP" sz="4000" dirty="0">
                <a:latin typeface="Times New Roman" panose="02020603050405020304" pitchFamily="18" charset="0"/>
                <a:cs typeface="Times New Roman" panose="02020603050405020304" pitchFamily="18" charset="0"/>
              </a:rPr>
              <a:t>Light and fuel</a:t>
            </a:r>
            <a:r>
              <a:rPr lang="ja-JP" altLang="en-US" sz="4000" dirty="0">
                <a:latin typeface="Times New Roman" panose="02020603050405020304" pitchFamily="18" charset="0"/>
                <a:cs typeface="Times New Roman" panose="02020603050405020304" pitchFamily="18" charset="0"/>
              </a:rPr>
              <a:t>→</a:t>
            </a:r>
            <a:endParaRPr lang="en-US" altLang="ja-JP" sz="4000" dirty="0">
              <a:latin typeface="Times New Roman" panose="02020603050405020304" pitchFamily="18" charset="0"/>
              <a:cs typeface="Times New Roman" panose="02020603050405020304" pitchFamily="18" charset="0"/>
            </a:endParaRPr>
          </a:p>
          <a:p>
            <a:pPr eaLnBrk="1" hangingPunct="1"/>
            <a:r>
              <a:rPr lang="en-US" altLang="ja-JP" sz="4000" dirty="0">
                <a:latin typeface="Times New Roman" panose="02020603050405020304" pitchFamily="18" charset="0"/>
                <a:cs typeface="Times New Roman" panose="02020603050405020304" pitchFamily="18" charset="0"/>
              </a:rPr>
              <a:t>Depreciation</a:t>
            </a:r>
            <a:r>
              <a:rPr lang="ja-JP" altLang="en-US" sz="4000" dirty="0">
                <a:latin typeface="Times New Roman" panose="02020603050405020304" pitchFamily="18" charset="0"/>
                <a:cs typeface="Times New Roman" panose="02020603050405020304" pitchFamily="18" charset="0"/>
              </a:rPr>
              <a:t>→</a:t>
            </a:r>
            <a:endParaRPr lang="en-US" altLang="ja-JP" sz="4000" dirty="0">
              <a:latin typeface="Times New Roman" panose="02020603050405020304" pitchFamily="18" charset="0"/>
              <a:cs typeface="Times New Roman" panose="02020603050405020304" pitchFamily="18" charset="0"/>
            </a:endParaRPr>
          </a:p>
          <a:p>
            <a:pPr eaLnBrk="1" hangingPunct="1"/>
            <a:r>
              <a:rPr lang="en-US" altLang="ja-JP" sz="4000" dirty="0">
                <a:latin typeface="Times New Roman" panose="02020603050405020304" pitchFamily="18" charset="0"/>
                <a:cs typeface="Times New Roman" panose="02020603050405020304" pitchFamily="18" charset="0"/>
              </a:rPr>
              <a:t>General &amp; Administrative expense</a:t>
            </a:r>
            <a:r>
              <a:rPr lang="ja-JP" altLang="en-US" sz="4000" dirty="0">
                <a:latin typeface="Times New Roman" panose="02020603050405020304" pitchFamily="18" charset="0"/>
                <a:cs typeface="Times New Roman" panose="02020603050405020304" pitchFamily="18" charset="0"/>
              </a:rPr>
              <a:t>→</a:t>
            </a:r>
            <a:endParaRPr lang="en-US" altLang="ja-JP" sz="4000" dirty="0">
              <a:latin typeface="Times New Roman" panose="02020603050405020304" pitchFamily="18" charset="0"/>
              <a:cs typeface="Times New Roman" panose="02020603050405020304" pitchFamily="18" charset="0"/>
            </a:endParaRPr>
          </a:p>
        </p:txBody>
      </p:sp>
      <p:sp>
        <p:nvSpPr>
          <p:cNvPr id="11" name="テキスト ボックス 10"/>
          <p:cNvSpPr txBox="1">
            <a:spLocks noChangeArrowheads="1"/>
          </p:cNvSpPr>
          <p:nvPr/>
        </p:nvSpPr>
        <p:spPr bwMode="auto">
          <a:xfrm>
            <a:off x="4573826" y="1145761"/>
            <a:ext cx="2628900" cy="584200"/>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3200" dirty="0">
                <a:latin typeface="Arial Narrow" panose="020B0606020202030204" pitchFamily="34" charset="0"/>
              </a:rPr>
              <a:t>Variable cost</a:t>
            </a:r>
            <a:endParaRPr lang="ja-JP" altLang="en-US" sz="3200" dirty="0">
              <a:latin typeface="Arial Narrow" panose="020B0606020202030204" pitchFamily="34" charset="0"/>
            </a:endParaRPr>
          </a:p>
        </p:txBody>
      </p:sp>
      <p:pic>
        <p:nvPicPr>
          <p:cNvPr id="30725" name="図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419600" y="1708150"/>
            <a:ext cx="2779713" cy="86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テキスト ボックス 11"/>
          <p:cNvSpPr txBox="1">
            <a:spLocks noChangeArrowheads="1"/>
          </p:cNvSpPr>
          <p:nvPr/>
        </p:nvSpPr>
        <p:spPr bwMode="auto">
          <a:xfrm>
            <a:off x="4572000" y="3152775"/>
            <a:ext cx="2628900" cy="584200"/>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3200" dirty="0">
                <a:latin typeface="Arial Narrow" panose="020B0606020202030204" pitchFamily="34" charset="0"/>
              </a:rPr>
              <a:t>Variable cost</a:t>
            </a:r>
            <a:endParaRPr lang="ja-JP" altLang="en-US" sz="3200" dirty="0">
              <a:latin typeface="Arial Narrow" panose="020B0606020202030204" pitchFamily="34" charset="0"/>
            </a:endParaRPr>
          </a:p>
        </p:txBody>
      </p:sp>
      <p:sp>
        <p:nvSpPr>
          <p:cNvPr id="13" name="テキスト ボックス 12"/>
          <p:cNvSpPr txBox="1">
            <a:spLocks noChangeArrowheads="1"/>
          </p:cNvSpPr>
          <p:nvPr/>
        </p:nvSpPr>
        <p:spPr bwMode="auto">
          <a:xfrm>
            <a:off x="4572000" y="2441575"/>
            <a:ext cx="2627313" cy="585788"/>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3200" dirty="0">
                <a:latin typeface="Arial Narrow" panose="020B0606020202030204" pitchFamily="34" charset="0"/>
              </a:rPr>
              <a:t>Variable cost</a:t>
            </a:r>
            <a:endParaRPr lang="ja-JP" altLang="en-US" sz="3200" dirty="0">
              <a:latin typeface="Arial Narrow" panose="020B0606020202030204" pitchFamily="34" charset="0"/>
            </a:endParaRPr>
          </a:p>
        </p:txBody>
      </p:sp>
      <p:sp>
        <p:nvSpPr>
          <p:cNvPr id="14" name="テキスト ボックス 13"/>
          <p:cNvSpPr txBox="1">
            <a:spLocks noChangeArrowheads="1"/>
          </p:cNvSpPr>
          <p:nvPr/>
        </p:nvSpPr>
        <p:spPr bwMode="auto">
          <a:xfrm>
            <a:off x="4567424" y="3814763"/>
            <a:ext cx="2613025" cy="585788"/>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3200" dirty="0">
                <a:latin typeface="Arial Narrow" panose="020B0606020202030204" pitchFamily="34" charset="0"/>
              </a:rPr>
              <a:t>Fixed cost</a:t>
            </a:r>
            <a:endParaRPr lang="ja-JP" altLang="en-US" sz="3200" dirty="0">
              <a:latin typeface="Arial Narrow" panose="020B0606020202030204" pitchFamily="34" charset="0"/>
            </a:endParaRPr>
          </a:p>
        </p:txBody>
      </p:sp>
      <p:sp>
        <p:nvSpPr>
          <p:cNvPr id="15" name="テキスト ボックス 14"/>
          <p:cNvSpPr txBox="1">
            <a:spLocks noChangeArrowheads="1"/>
          </p:cNvSpPr>
          <p:nvPr/>
        </p:nvSpPr>
        <p:spPr bwMode="auto">
          <a:xfrm>
            <a:off x="4563925" y="4895851"/>
            <a:ext cx="2613025" cy="584200"/>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3200" dirty="0">
                <a:latin typeface="Arial Narrow" panose="020B0606020202030204" pitchFamily="34" charset="0"/>
              </a:rPr>
              <a:t>Fixed cost</a:t>
            </a:r>
            <a:endParaRPr lang="ja-JP" altLang="en-US" sz="3200" dirty="0">
              <a:latin typeface="Arial Narrow" panose="020B0606020202030204" pitchFamily="34" charset="0"/>
            </a:endParaRPr>
          </a:p>
        </p:txBody>
      </p:sp>
      <p:sp>
        <p:nvSpPr>
          <p:cNvPr id="30730"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4E1E3897-3E5A-4FDC-8450-62A832EABA4F}" type="slidenum">
              <a:rPr lang="en-US" altLang="ja-JP">
                <a:solidFill>
                  <a:srgbClr val="898989"/>
                </a:solidFill>
              </a:rPr>
              <a:pPr/>
              <a:t>38</a:t>
            </a:fld>
            <a:endParaRPr lang="en-US" altLang="ja-JP" dirty="0">
              <a:solidFill>
                <a:srgbClr val="898989"/>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07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blinds(horizontal)">
                                      <p:cBhvr>
                                        <p:cTn id="23" dur="500"/>
                                        <p:tgtEl>
                                          <p:spTgt spid="14"/>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blinds(horizontal)">
                                      <p:cBhvr>
                                        <p:cTn id="28"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P spid="15"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ltLang="ja-JP" dirty="0"/>
              <a:t>Category of the costs</a:t>
            </a:r>
          </a:p>
        </p:txBody>
      </p:sp>
      <p:sp>
        <p:nvSpPr>
          <p:cNvPr id="31747" name="Rectangle 3"/>
          <p:cNvSpPr>
            <a:spLocks noGrp="1" noChangeArrowheads="1"/>
          </p:cNvSpPr>
          <p:nvPr>
            <p:ph sz="quarter" idx="1"/>
          </p:nvPr>
        </p:nvSpPr>
        <p:spPr>
          <a:xfrm>
            <a:off x="457200" y="1600201"/>
            <a:ext cx="8507413" cy="532656"/>
          </a:xfrm>
          <a:ln>
            <a:solidFill>
              <a:schemeClr val="accent1"/>
            </a:solidFill>
          </a:ln>
        </p:spPr>
        <p:txBody>
          <a:bodyPr/>
          <a:lstStyle/>
          <a:p>
            <a:pPr eaLnBrk="1" hangingPunct="1"/>
            <a:r>
              <a:rPr lang="en-US" altLang="ja-JP" sz="3200" dirty="0"/>
              <a:t>Fixed cost</a:t>
            </a:r>
          </a:p>
        </p:txBody>
      </p:sp>
      <p:sp>
        <p:nvSpPr>
          <p:cNvPr id="31748"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F0854728-1020-471F-88EF-794728236EE5}" type="slidenum">
              <a:rPr lang="en-US" altLang="ja-JP">
                <a:solidFill>
                  <a:srgbClr val="898989"/>
                </a:solidFill>
              </a:rPr>
              <a:pPr/>
              <a:t>39</a:t>
            </a:fld>
            <a:endParaRPr lang="en-US" altLang="ja-JP" dirty="0">
              <a:solidFill>
                <a:srgbClr val="898989"/>
              </a:solidFill>
            </a:endParaRPr>
          </a:p>
        </p:txBody>
      </p:sp>
      <p:sp>
        <p:nvSpPr>
          <p:cNvPr id="2" name="Rectangle 3">
            <a:extLst>
              <a:ext uri="{FF2B5EF4-FFF2-40B4-BE49-F238E27FC236}">
                <a16:creationId xmlns:a16="http://schemas.microsoft.com/office/drawing/2014/main" id="{A9293B04-84E4-3E34-9166-AD806C699858}"/>
              </a:ext>
            </a:extLst>
          </p:cNvPr>
          <p:cNvSpPr txBox="1">
            <a:spLocks noChangeArrowheads="1"/>
          </p:cNvSpPr>
          <p:nvPr/>
        </p:nvSpPr>
        <p:spPr bwMode="auto">
          <a:xfrm>
            <a:off x="457200" y="2132857"/>
            <a:ext cx="8507413" cy="3240359"/>
          </a:xfrm>
          <a:prstGeom prst="rect">
            <a:avLst/>
          </a:prstGeom>
          <a:noFill/>
          <a:ln>
            <a:solidFill>
              <a:schemeClr val="accent1"/>
            </a:solidFill>
          </a:ln>
        </p:spPr>
        <p:txBody>
          <a:bodyPr vert="horz" wrap="square" lIns="91440" tIns="45720" rIns="91440" bIns="45720" numCol="1" anchor="t" anchorCtr="0" compatLnSpc="1">
            <a:prstTxWarp prst="textNoShape">
              <a:avLst/>
            </a:prstTxWarp>
          </a:bodyPr>
          <a:lst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kumimoji="1"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kumimoji="1"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eaLnBrk="1" hangingPunct="1">
              <a:buFont typeface="Wingdings" panose="05000000000000000000" pitchFamily="2" charset="2"/>
              <a:buNone/>
            </a:pPr>
            <a:r>
              <a:rPr lang="en-US" altLang="ja-JP" sz="3200" dirty="0"/>
              <a:t>Wages: 4,356,892</a:t>
            </a:r>
          </a:p>
          <a:p>
            <a:pPr eaLnBrk="1" hangingPunct="1">
              <a:buFont typeface="Wingdings" panose="05000000000000000000" pitchFamily="2" charset="2"/>
              <a:buNone/>
            </a:pPr>
            <a:r>
              <a:rPr lang="en-US" altLang="ja-JP" sz="3200" dirty="0"/>
              <a:t>Advertisement: 765,318</a:t>
            </a:r>
          </a:p>
          <a:p>
            <a:pPr eaLnBrk="1" hangingPunct="1">
              <a:buFont typeface="Wingdings" panose="05000000000000000000" pitchFamily="2" charset="2"/>
              <a:buNone/>
            </a:pPr>
            <a:r>
              <a:rPr lang="en-US" altLang="ja-JP" sz="3200" dirty="0"/>
              <a:t>Rental: 1,254,876</a:t>
            </a:r>
          </a:p>
          <a:p>
            <a:pPr eaLnBrk="1" hangingPunct="1">
              <a:buFont typeface="Wingdings" panose="05000000000000000000" pitchFamily="2" charset="2"/>
              <a:buNone/>
            </a:pPr>
            <a:r>
              <a:rPr lang="en-US" altLang="ja-JP" sz="3200" dirty="0"/>
              <a:t>Insurance: 432,865</a:t>
            </a:r>
          </a:p>
          <a:p>
            <a:pPr eaLnBrk="1" hangingPunct="1">
              <a:buFont typeface="Wingdings" panose="05000000000000000000" pitchFamily="2" charset="2"/>
              <a:buNone/>
            </a:pPr>
            <a:r>
              <a:rPr lang="en-US" altLang="ja-JP" sz="3200" dirty="0"/>
              <a:t>Depreciation: 648,000</a:t>
            </a:r>
          </a:p>
          <a:p>
            <a:pPr eaLnBrk="1" hangingPunct="1">
              <a:buFont typeface="Wingdings" panose="05000000000000000000" pitchFamily="2" charset="2"/>
              <a:buNone/>
            </a:pPr>
            <a:r>
              <a:rPr lang="en-US" altLang="ja-JP" sz="3200" dirty="0"/>
              <a:t>General &amp; Administrative expense: 1,864,752</a:t>
            </a:r>
          </a:p>
        </p:txBody>
      </p:sp>
    </p:spTree>
    <p:extLst>
      <p:ext uri="{BB962C8B-B14F-4D97-AF65-F5344CB8AC3E}">
        <p14:creationId xmlns:p14="http://schemas.microsoft.com/office/powerpoint/2010/main" val="14319861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dirty="0"/>
              <a:t>Example of a P&amp;L Statement</a:t>
            </a:r>
            <a:endParaRPr kumimoji="1" lang="ja-JP" altLang="en-US" dirty="0"/>
          </a:p>
        </p:txBody>
      </p:sp>
      <p:sp>
        <p:nvSpPr>
          <p:cNvPr id="3" name="コンテンツ プレースホルダー 2"/>
          <p:cNvSpPr>
            <a:spLocks noGrp="1"/>
          </p:cNvSpPr>
          <p:nvPr>
            <p:ph idx="1"/>
          </p:nvPr>
        </p:nvSpPr>
        <p:spPr>
          <a:xfrm>
            <a:off x="628650" y="1484784"/>
            <a:ext cx="7886700" cy="5373216"/>
          </a:xfrm>
        </p:spPr>
        <p:txBody>
          <a:bodyPr/>
          <a:lstStyle/>
          <a:p>
            <a:r>
              <a:rPr lang="en-US" altLang="ja-JP" sz="1600" dirty="0"/>
              <a:t>Total Revenue $1,000,000</a:t>
            </a:r>
          </a:p>
          <a:p>
            <a:r>
              <a:rPr lang="en-US" altLang="ja-JP" sz="1600" dirty="0"/>
              <a:t>Less Cost of Goods Sold $378,700</a:t>
            </a:r>
          </a:p>
          <a:p>
            <a:r>
              <a:rPr lang="en-US" altLang="ja-JP" sz="1600" b="1" dirty="0"/>
              <a:t>Gross Profit $621,300 (62.13% Gross Profit Margin)</a:t>
            </a:r>
            <a:endParaRPr lang="en-US" altLang="ja-JP" sz="1600" dirty="0"/>
          </a:p>
          <a:p>
            <a:r>
              <a:rPr lang="en-US" altLang="ja-JP" sz="1600" dirty="0"/>
              <a:t>Less Expenses</a:t>
            </a:r>
          </a:p>
          <a:p>
            <a:r>
              <a:rPr lang="en-US" altLang="ja-JP" sz="1600" dirty="0"/>
              <a:t>Accounting/Legal Fees $15,500</a:t>
            </a:r>
          </a:p>
          <a:p>
            <a:r>
              <a:rPr lang="en-US" altLang="ja-JP" sz="1600" dirty="0"/>
              <a:t>Advertising/Marketing $27,000</a:t>
            </a:r>
          </a:p>
          <a:p>
            <a:r>
              <a:rPr lang="en-US" altLang="ja-JP" sz="1600" dirty="0"/>
              <a:t>Depreciation $14,000</a:t>
            </a:r>
          </a:p>
          <a:p>
            <a:r>
              <a:rPr lang="en-US" altLang="ja-JP" sz="1600" dirty="0"/>
              <a:t>Utility Bills $4,200</a:t>
            </a:r>
          </a:p>
          <a:p>
            <a:r>
              <a:rPr lang="en-US" altLang="ja-JP" sz="1600" dirty="0"/>
              <a:t>Insurance $20,200</a:t>
            </a:r>
          </a:p>
          <a:p>
            <a:r>
              <a:rPr lang="en-US" altLang="ja-JP" sz="1600" dirty="0"/>
              <a:t>Interest/Finance Fees $16,800</a:t>
            </a:r>
          </a:p>
          <a:p>
            <a:r>
              <a:rPr lang="en-US" altLang="ja-JP" sz="1600" dirty="0"/>
              <a:t>Rent for Offices $78,700</a:t>
            </a:r>
          </a:p>
          <a:p>
            <a:r>
              <a:rPr lang="en-US" altLang="ja-JP" sz="1600" dirty="0"/>
              <a:t>Repairs/Maintenance $15,400</a:t>
            </a:r>
          </a:p>
          <a:p>
            <a:r>
              <a:rPr lang="en-US" altLang="ja-JP" sz="1600" dirty="0"/>
              <a:t>Wages/Salaries/Benefits $201,500</a:t>
            </a:r>
          </a:p>
          <a:p>
            <a:r>
              <a:rPr lang="en-US" altLang="ja-JP" sz="1600" dirty="0"/>
              <a:t>Other Expenses $8,200</a:t>
            </a:r>
          </a:p>
          <a:p>
            <a:r>
              <a:rPr lang="en-US" altLang="ja-JP" sz="1600" dirty="0"/>
              <a:t>Total Expenses $401,500</a:t>
            </a:r>
          </a:p>
          <a:p>
            <a:r>
              <a:rPr lang="en-US" altLang="ja-JP" sz="1600" b="1" dirty="0"/>
              <a:t>Net Profit $219,800 (21.98% Net Profit Margin)</a:t>
            </a:r>
            <a:br>
              <a:rPr lang="en-US" altLang="ja-JP" dirty="0"/>
            </a:br>
            <a:br>
              <a:rPr lang="en-US" altLang="ja-JP" dirty="0"/>
            </a:br>
            <a:br>
              <a:rPr lang="en-US" altLang="ja-JP" dirty="0"/>
            </a:br>
            <a:endParaRPr kumimoji="1" lang="ja-JP" altLang="en-US" dirty="0"/>
          </a:p>
        </p:txBody>
      </p:sp>
      <p:sp>
        <p:nvSpPr>
          <p:cNvPr id="4" name="スライド番号プレースホルダー 3"/>
          <p:cNvSpPr>
            <a:spLocks noGrp="1"/>
          </p:cNvSpPr>
          <p:nvPr>
            <p:ph type="sldNum" sz="quarter" idx="12"/>
          </p:nvPr>
        </p:nvSpPr>
        <p:spPr/>
        <p:txBody>
          <a:bodyPr/>
          <a:lstStyle/>
          <a:p>
            <a:fld id="{68C31273-B81C-4195-8EDF-774B0315720E}" type="slidenum">
              <a:rPr lang="en-US" altLang="ja-JP" smtClean="0"/>
              <a:pPr/>
              <a:t>4</a:t>
            </a:fld>
            <a:endParaRPr lang="en-US" altLang="ja-JP" dirty="0"/>
          </a:p>
        </p:txBody>
      </p:sp>
    </p:spTree>
    <p:extLst>
      <p:ext uri="{BB962C8B-B14F-4D97-AF65-F5344CB8AC3E}">
        <p14:creationId xmlns:p14="http://schemas.microsoft.com/office/powerpoint/2010/main" val="10271044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ltLang="ja-JP" dirty="0">
                <a:latin typeface="Times New Roman" panose="02020603050405020304" pitchFamily="18" charset="0"/>
                <a:cs typeface="Times New Roman" panose="02020603050405020304" pitchFamily="18" charset="0"/>
              </a:rPr>
              <a:t>Category of the costs</a:t>
            </a:r>
          </a:p>
        </p:txBody>
      </p:sp>
      <p:sp>
        <p:nvSpPr>
          <p:cNvPr id="31748"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F0854728-1020-471F-88EF-794728236EE5}" type="slidenum">
              <a:rPr lang="en-US" altLang="ja-JP">
                <a:solidFill>
                  <a:srgbClr val="898989"/>
                </a:solidFill>
              </a:rPr>
              <a:pPr/>
              <a:t>40</a:t>
            </a:fld>
            <a:endParaRPr lang="en-US" altLang="ja-JP" dirty="0">
              <a:solidFill>
                <a:srgbClr val="898989"/>
              </a:solidFill>
            </a:endParaRPr>
          </a:p>
        </p:txBody>
      </p:sp>
      <p:graphicFrame>
        <p:nvGraphicFramePr>
          <p:cNvPr id="3" name="表 2">
            <a:extLst>
              <a:ext uri="{FF2B5EF4-FFF2-40B4-BE49-F238E27FC236}">
                <a16:creationId xmlns:a16="http://schemas.microsoft.com/office/drawing/2014/main" id="{BEB1E031-B0CD-9193-9E6A-D5A24E33B330}"/>
              </a:ext>
            </a:extLst>
          </p:cNvPr>
          <p:cNvGraphicFramePr>
            <a:graphicFrameLocks noGrp="1"/>
          </p:cNvGraphicFramePr>
          <p:nvPr>
            <p:extLst>
              <p:ext uri="{D42A27DB-BD31-4B8C-83A1-F6EECF244321}">
                <p14:modId xmlns:p14="http://schemas.microsoft.com/office/powerpoint/2010/main" val="1305261084"/>
              </p:ext>
            </p:extLst>
          </p:nvPr>
        </p:nvGraphicFramePr>
        <p:xfrm>
          <a:off x="755576" y="1556792"/>
          <a:ext cx="7416824" cy="3960439"/>
        </p:xfrm>
        <a:graphic>
          <a:graphicData uri="http://schemas.openxmlformats.org/drawingml/2006/table">
            <a:tbl>
              <a:tblPr>
                <a:tableStyleId>{5C22544A-7EE6-4342-B048-85BDC9FD1C3A}</a:tableStyleId>
              </a:tblPr>
              <a:tblGrid>
                <a:gridCol w="5677075">
                  <a:extLst>
                    <a:ext uri="{9D8B030D-6E8A-4147-A177-3AD203B41FA5}">
                      <a16:colId xmlns:a16="http://schemas.microsoft.com/office/drawing/2014/main" val="2314228882"/>
                    </a:ext>
                  </a:extLst>
                </a:gridCol>
                <a:gridCol w="1739749">
                  <a:extLst>
                    <a:ext uri="{9D8B030D-6E8A-4147-A177-3AD203B41FA5}">
                      <a16:colId xmlns:a16="http://schemas.microsoft.com/office/drawing/2014/main" val="3154428731"/>
                    </a:ext>
                  </a:extLst>
                </a:gridCol>
              </a:tblGrid>
              <a:tr h="565777">
                <a:tc>
                  <a:txBody>
                    <a:bodyPr/>
                    <a:lstStyle/>
                    <a:p>
                      <a:pPr algn="l" fontAlgn="ctr"/>
                      <a:r>
                        <a:rPr lang="en-US" sz="2800" u="none" strike="noStrike" dirty="0">
                          <a:effectLst/>
                          <a:latin typeface="Times New Roman" panose="02020603050405020304" pitchFamily="18" charset="0"/>
                          <a:cs typeface="Times New Roman" panose="02020603050405020304" pitchFamily="18" charset="0"/>
                        </a:rPr>
                        <a:t>Wages</a:t>
                      </a:r>
                      <a:endParaRPr lang="en-US" sz="2800" b="0" i="0" u="none" strike="noStrike"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endParaRPr>
                    </a:p>
                  </a:txBody>
                  <a:tcPr marL="9525" marR="9525" marT="9525" marB="0" anchor="ctr"/>
                </a:tc>
                <a:tc>
                  <a:txBody>
                    <a:bodyPr/>
                    <a:lstStyle/>
                    <a:p>
                      <a:pPr algn="r" fontAlgn="ctr"/>
                      <a:r>
                        <a:rPr lang="en-US" altLang="ja-JP" sz="2800" b="0" i="0" u="none" strike="noStrike">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4,356,892</a:t>
                      </a:r>
                    </a:p>
                  </a:txBody>
                  <a:tcPr marL="9525" marR="9525" marT="9525" marB="0" anchor="ctr"/>
                </a:tc>
                <a:extLst>
                  <a:ext uri="{0D108BD9-81ED-4DB2-BD59-A6C34878D82A}">
                    <a16:rowId xmlns:a16="http://schemas.microsoft.com/office/drawing/2014/main" val="3444113409"/>
                  </a:ext>
                </a:extLst>
              </a:tr>
              <a:tr h="565777">
                <a:tc>
                  <a:txBody>
                    <a:bodyPr/>
                    <a:lstStyle/>
                    <a:p>
                      <a:pPr algn="l" fontAlgn="ctr"/>
                      <a:r>
                        <a:rPr lang="en-US" sz="2800" u="none" strike="noStrike" dirty="0">
                          <a:effectLst/>
                          <a:latin typeface="Times New Roman" panose="02020603050405020304" pitchFamily="18" charset="0"/>
                          <a:cs typeface="Times New Roman" panose="02020603050405020304" pitchFamily="18" charset="0"/>
                        </a:rPr>
                        <a:t>Advertisement</a:t>
                      </a:r>
                      <a:endParaRPr lang="en-US" sz="2800" b="0" i="0" u="none" strike="noStrike"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endParaRPr>
                    </a:p>
                  </a:txBody>
                  <a:tcPr marL="9525" marR="9525" marT="9525" marB="0" anchor="ctr"/>
                </a:tc>
                <a:tc>
                  <a:txBody>
                    <a:bodyPr/>
                    <a:lstStyle/>
                    <a:p>
                      <a:pPr algn="r" fontAlgn="ctr"/>
                      <a:r>
                        <a:rPr lang="en-US" altLang="ja-JP" sz="2800" b="0" i="0" u="none" strike="noStrike">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765,318</a:t>
                      </a:r>
                    </a:p>
                  </a:txBody>
                  <a:tcPr marL="9525" marR="9525" marT="9525" marB="0" anchor="ctr"/>
                </a:tc>
                <a:extLst>
                  <a:ext uri="{0D108BD9-81ED-4DB2-BD59-A6C34878D82A}">
                    <a16:rowId xmlns:a16="http://schemas.microsoft.com/office/drawing/2014/main" val="3286493025"/>
                  </a:ext>
                </a:extLst>
              </a:tr>
              <a:tr h="565777">
                <a:tc>
                  <a:txBody>
                    <a:bodyPr/>
                    <a:lstStyle/>
                    <a:p>
                      <a:pPr algn="l" fontAlgn="ctr"/>
                      <a:r>
                        <a:rPr lang="en-US" sz="2800" u="none" strike="noStrike" dirty="0">
                          <a:effectLst/>
                          <a:latin typeface="Times New Roman" panose="02020603050405020304" pitchFamily="18" charset="0"/>
                          <a:cs typeface="Times New Roman" panose="02020603050405020304" pitchFamily="18" charset="0"/>
                        </a:rPr>
                        <a:t>Rental </a:t>
                      </a:r>
                      <a:endParaRPr lang="en-US" sz="2800" b="0" i="0" u="none" strike="noStrike"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endParaRPr>
                    </a:p>
                  </a:txBody>
                  <a:tcPr marL="9525" marR="9525" marT="9525" marB="0" anchor="ctr"/>
                </a:tc>
                <a:tc>
                  <a:txBody>
                    <a:bodyPr/>
                    <a:lstStyle/>
                    <a:p>
                      <a:pPr algn="r" fontAlgn="ctr"/>
                      <a:r>
                        <a:rPr lang="en-US" altLang="ja-JP" sz="2800" b="0" i="0" u="none" strike="noStrike">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1,254,876</a:t>
                      </a:r>
                    </a:p>
                  </a:txBody>
                  <a:tcPr marL="9525" marR="9525" marT="9525" marB="0" anchor="ctr"/>
                </a:tc>
                <a:extLst>
                  <a:ext uri="{0D108BD9-81ED-4DB2-BD59-A6C34878D82A}">
                    <a16:rowId xmlns:a16="http://schemas.microsoft.com/office/drawing/2014/main" val="3470768556"/>
                  </a:ext>
                </a:extLst>
              </a:tr>
              <a:tr h="565777">
                <a:tc>
                  <a:txBody>
                    <a:bodyPr/>
                    <a:lstStyle/>
                    <a:p>
                      <a:pPr algn="l" fontAlgn="ctr"/>
                      <a:r>
                        <a:rPr lang="en-US" sz="2800" u="none" strike="noStrike" dirty="0">
                          <a:effectLst/>
                          <a:latin typeface="Times New Roman" panose="02020603050405020304" pitchFamily="18" charset="0"/>
                          <a:cs typeface="Times New Roman" panose="02020603050405020304" pitchFamily="18" charset="0"/>
                        </a:rPr>
                        <a:t>Insurance</a:t>
                      </a:r>
                      <a:endParaRPr lang="en-US" sz="2800" b="0" i="0" u="none" strike="noStrike"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endParaRPr>
                    </a:p>
                  </a:txBody>
                  <a:tcPr marL="9525" marR="9525" marT="9525" marB="0" anchor="ctr"/>
                </a:tc>
                <a:tc>
                  <a:txBody>
                    <a:bodyPr/>
                    <a:lstStyle/>
                    <a:p>
                      <a:pPr algn="r" fontAlgn="ctr"/>
                      <a:r>
                        <a:rPr lang="en-US" altLang="ja-JP" sz="2800" b="0" i="0" u="none" strike="noStrike">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432,865</a:t>
                      </a:r>
                    </a:p>
                  </a:txBody>
                  <a:tcPr marL="9525" marR="9525" marT="9525" marB="0" anchor="ctr"/>
                </a:tc>
                <a:extLst>
                  <a:ext uri="{0D108BD9-81ED-4DB2-BD59-A6C34878D82A}">
                    <a16:rowId xmlns:a16="http://schemas.microsoft.com/office/drawing/2014/main" val="297098066"/>
                  </a:ext>
                </a:extLst>
              </a:tr>
              <a:tr h="565777">
                <a:tc>
                  <a:txBody>
                    <a:bodyPr/>
                    <a:lstStyle/>
                    <a:p>
                      <a:pPr algn="l" fontAlgn="ctr"/>
                      <a:r>
                        <a:rPr lang="en-US" sz="2800" u="none" strike="noStrike" dirty="0">
                          <a:effectLst/>
                          <a:latin typeface="Times New Roman" panose="02020603050405020304" pitchFamily="18" charset="0"/>
                          <a:cs typeface="Times New Roman" panose="02020603050405020304" pitchFamily="18" charset="0"/>
                        </a:rPr>
                        <a:t>Depreciation</a:t>
                      </a:r>
                      <a:endParaRPr lang="en-US" sz="2800" b="0" i="0" u="none" strike="noStrike"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endParaRPr>
                    </a:p>
                  </a:txBody>
                  <a:tcPr marL="9525" marR="9525" marT="9525" marB="0" anchor="ctr"/>
                </a:tc>
                <a:tc>
                  <a:txBody>
                    <a:bodyPr/>
                    <a:lstStyle/>
                    <a:p>
                      <a:pPr algn="r" fontAlgn="ctr"/>
                      <a:r>
                        <a:rPr lang="en-US" altLang="ja-JP" sz="2800" b="0" i="0" u="none" strike="noStrike">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648,000</a:t>
                      </a:r>
                    </a:p>
                  </a:txBody>
                  <a:tcPr marL="9525" marR="9525" marT="9525" marB="0" anchor="ctr"/>
                </a:tc>
                <a:extLst>
                  <a:ext uri="{0D108BD9-81ED-4DB2-BD59-A6C34878D82A}">
                    <a16:rowId xmlns:a16="http://schemas.microsoft.com/office/drawing/2014/main" val="2182116812"/>
                  </a:ext>
                </a:extLst>
              </a:tr>
              <a:tr h="565777">
                <a:tc>
                  <a:txBody>
                    <a:bodyPr/>
                    <a:lstStyle/>
                    <a:p>
                      <a:pPr algn="l" fontAlgn="ctr"/>
                      <a:r>
                        <a:rPr lang="en-US" sz="2800" u="none" strike="noStrike" dirty="0">
                          <a:effectLst/>
                          <a:latin typeface="Times New Roman" panose="02020603050405020304" pitchFamily="18" charset="0"/>
                          <a:cs typeface="Times New Roman" panose="02020603050405020304" pitchFamily="18" charset="0"/>
                        </a:rPr>
                        <a:t>General &amp; Administrative expense</a:t>
                      </a:r>
                      <a:endParaRPr lang="en-US" sz="2800" b="0" i="0" u="none" strike="noStrike"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endParaRPr>
                    </a:p>
                  </a:txBody>
                  <a:tcPr marL="9525" marR="9525" marT="9525" marB="0" anchor="ctr"/>
                </a:tc>
                <a:tc>
                  <a:txBody>
                    <a:bodyPr/>
                    <a:lstStyle/>
                    <a:p>
                      <a:pPr algn="r" fontAlgn="ctr"/>
                      <a:r>
                        <a:rPr lang="en-US" altLang="ja-JP" sz="2800" b="0" i="0" u="none" strike="noStrike"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1,864,752</a:t>
                      </a:r>
                    </a:p>
                  </a:txBody>
                  <a:tcPr marL="9525" marR="9525" marT="9525" marB="0" anchor="ctr"/>
                </a:tc>
                <a:extLst>
                  <a:ext uri="{0D108BD9-81ED-4DB2-BD59-A6C34878D82A}">
                    <a16:rowId xmlns:a16="http://schemas.microsoft.com/office/drawing/2014/main" val="323197034"/>
                  </a:ext>
                </a:extLst>
              </a:tr>
              <a:tr h="565777">
                <a:tc>
                  <a:txBody>
                    <a:bodyPr/>
                    <a:lstStyle/>
                    <a:p>
                      <a:pPr algn="l" fontAlgn="ctr"/>
                      <a:r>
                        <a:rPr lang="en-US" sz="2800" u="none" strike="noStrike" dirty="0">
                          <a:effectLst/>
                          <a:latin typeface="Times New Roman" panose="02020603050405020304" pitchFamily="18" charset="0"/>
                          <a:cs typeface="Times New Roman" panose="02020603050405020304" pitchFamily="18" charset="0"/>
                        </a:rPr>
                        <a:t>Total Fixed Cost</a:t>
                      </a:r>
                      <a:endParaRPr lang="en-US" sz="2800" b="0" i="0" u="none" strike="noStrike"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endParaRPr>
                    </a:p>
                  </a:txBody>
                  <a:tcPr marL="9525" marR="9525" marT="9525" marB="0" anchor="ctr"/>
                </a:tc>
                <a:tc>
                  <a:txBody>
                    <a:bodyPr/>
                    <a:lstStyle/>
                    <a:p>
                      <a:pPr algn="r" fontAlgn="ctr"/>
                      <a:r>
                        <a:rPr lang="en-US" altLang="ja-JP" sz="2800" b="0" i="0" u="none" strike="noStrike"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9,322,703</a:t>
                      </a:r>
                    </a:p>
                  </a:txBody>
                  <a:tcPr marL="9525" marR="9525" marT="9525" marB="0" anchor="ctr"/>
                </a:tc>
                <a:extLst>
                  <a:ext uri="{0D108BD9-81ED-4DB2-BD59-A6C34878D82A}">
                    <a16:rowId xmlns:a16="http://schemas.microsoft.com/office/drawing/2014/main" val="996033150"/>
                  </a:ext>
                </a:extLst>
              </a:tr>
            </a:tbl>
          </a:graphicData>
        </a:graphic>
      </p:graphicFrame>
    </p:spTree>
    <p:extLst>
      <p:ext uri="{BB962C8B-B14F-4D97-AF65-F5344CB8AC3E}">
        <p14:creationId xmlns:p14="http://schemas.microsoft.com/office/powerpoint/2010/main" val="19113674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sz="quarter" idx="1"/>
          </p:nvPr>
        </p:nvSpPr>
        <p:spPr>
          <a:xfrm>
            <a:off x="457200" y="333375"/>
            <a:ext cx="8229600" cy="647353"/>
          </a:xfrm>
          <a:ln>
            <a:solidFill>
              <a:schemeClr val="tx1"/>
            </a:solidFill>
          </a:ln>
        </p:spPr>
        <p:txBody>
          <a:bodyPr/>
          <a:lstStyle/>
          <a:p>
            <a:pPr eaLnBrk="1" hangingPunct="1"/>
            <a:r>
              <a:rPr lang="en-US" altLang="ja-JP" sz="3600" dirty="0">
                <a:latin typeface="Times New Roman" panose="02020603050405020304" pitchFamily="18" charset="0"/>
                <a:cs typeface="Times New Roman" panose="02020603050405020304" pitchFamily="18" charset="0"/>
              </a:rPr>
              <a:t>Variable cost</a:t>
            </a:r>
          </a:p>
        </p:txBody>
      </p:sp>
      <p:sp>
        <p:nvSpPr>
          <p:cNvPr id="32771"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CF1A3C4E-B924-4025-8472-42701D0A09AC}" type="slidenum">
              <a:rPr lang="en-US" altLang="ja-JP">
                <a:solidFill>
                  <a:srgbClr val="898989"/>
                </a:solidFill>
              </a:rPr>
              <a:pPr/>
              <a:t>41</a:t>
            </a:fld>
            <a:endParaRPr lang="en-US" altLang="ja-JP" dirty="0">
              <a:solidFill>
                <a:srgbClr val="898989"/>
              </a:solidFill>
            </a:endParaRPr>
          </a:p>
        </p:txBody>
      </p:sp>
      <p:sp>
        <p:nvSpPr>
          <p:cNvPr id="2" name="Rectangle 3">
            <a:extLst>
              <a:ext uri="{FF2B5EF4-FFF2-40B4-BE49-F238E27FC236}">
                <a16:creationId xmlns:a16="http://schemas.microsoft.com/office/drawing/2014/main" id="{B05428D6-9755-0796-B6DF-171F02D686CF}"/>
              </a:ext>
            </a:extLst>
          </p:cNvPr>
          <p:cNvSpPr txBox="1">
            <a:spLocks noChangeArrowheads="1"/>
          </p:cNvSpPr>
          <p:nvPr/>
        </p:nvSpPr>
        <p:spPr bwMode="auto">
          <a:xfrm>
            <a:off x="457200" y="980729"/>
            <a:ext cx="8229600" cy="3096343"/>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kumimoji="1"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kumimoji="1"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eaLnBrk="1" hangingPunct="1">
              <a:buFont typeface="Wingdings" panose="05000000000000000000" pitchFamily="2" charset="2"/>
              <a:buNone/>
            </a:pPr>
            <a:r>
              <a:rPr lang="en-US" altLang="ja-JP" sz="3600" dirty="0"/>
              <a:t>Cost of goods sold: 2,465,783</a:t>
            </a:r>
          </a:p>
          <a:p>
            <a:pPr eaLnBrk="1" hangingPunct="1">
              <a:buFont typeface="Wingdings" panose="05000000000000000000" pitchFamily="2" charset="2"/>
              <a:buNone/>
            </a:pPr>
            <a:r>
              <a:rPr lang="en-US" altLang="ja-JP" sz="3600" dirty="0"/>
              <a:t>Packing charges: 647,816</a:t>
            </a:r>
          </a:p>
          <a:p>
            <a:pPr eaLnBrk="1" hangingPunct="1">
              <a:buFont typeface="Wingdings" panose="05000000000000000000" pitchFamily="2" charset="2"/>
              <a:buNone/>
            </a:pPr>
            <a:r>
              <a:rPr lang="en-US" altLang="ja-JP" sz="3600" dirty="0"/>
              <a:t>Transportation fee: 346,825</a:t>
            </a:r>
          </a:p>
          <a:p>
            <a:pPr eaLnBrk="1" hangingPunct="1">
              <a:buFont typeface="Wingdings" panose="05000000000000000000" pitchFamily="2" charset="2"/>
              <a:buNone/>
            </a:pPr>
            <a:r>
              <a:rPr lang="en-US" altLang="ja-JP" sz="3600" dirty="0"/>
              <a:t>Commission fee: 486,593</a:t>
            </a:r>
          </a:p>
          <a:p>
            <a:pPr eaLnBrk="1" hangingPunct="1">
              <a:buFont typeface="Wingdings" panose="05000000000000000000" pitchFamily="2" charset="2"/>
              <a:buNone/>
            </a:pPr>
            <a:r>
              <a:rPr lang="en-US" altLang="ja-JP" sz="3600" dirty="0"/>
              <a:t>Expenses for light and fuel: 347,581</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sz="quarter" idx="1"/>
          </p:nvPr>
        </p:nvSpPr>
        <p:spPr>
          <a:xfrm>
            <a:off x="457200" y="333375"/>
            <a:ext cx="8229600" cy="647353"/>
          </a:xfrm>
          <a:ln>
            <a:solidFill>
              <a:schemeClr val="tx1"/>
            </a:solidFill>
          </a:ln>
        </p:spPr>
        <p:txBody>
          <a:bodyPr/>
          <a:lstStyle/>
          <a:p>
            <a:pPr eaLnBrk="1" hangingPunct="1"/>
            <a:r>
              <a:rPr lang="en-US" altLang="ja-JP" sz="3600" dirty="0">
                <a:latin typeface="Times New Roman" panose="02020603050405020304" pitchFamily="18" charset="0"/>
                <a:cs typeface="Times New Roman" panose="02020603050405020304" pitchFamily="18" charset="0"/>
              </a:rPr>
              <a:t>Variable cost</a:t>
            </a:r>
          </a:p>
        </p:txBody>
      </p:sp>
      <p:sp>
        <p:nvSpPr>
          <p:cNvPr id="32771"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CF1A3C4E-B924-4025-8472-42701D0A09AC}" type="slidenum">
              <a:rPr lang="en-US" altLang="ja-JP">
                <a:solidFill>
                  <a:srgbClr val="898989"/>
                </a:solidFill>
              </a:rPr>
              <a:pPr/>
              <a:t>42</a:t>
            </a:fld>
            <a:endParaRPr lang="en-US" altLang="ja-JP" dirty="0">
              <a:solidFill>
                <a:srgbClr val="898989"/>
              </a:solidFill>
            </a:endParaRPr>
          </a:p>
        </p:txBody>
      </p:sp>
      <p:graphicFrame>
        <p:nvGraphicFramePr>
          <p:cNvPr id="3" name="表 2">
            <a:extLst>
              <a:ext uri="{FF2B5EF4-FFF2-40B4-BE49-F238E27FC236}">
                <a16:creationId xmlns:a16="http://schemas.microsoft.com/office/drawing/2014/main" id="{357924C0-BA27-334D-44FF-D54B425B57E3}"/>
              </a:ext>
            </a:extLst>
          </p:cNvPr>
          <p:cNvGraphicFramePr>
            <a:graphicFrameLocks noGrp="1"/>
          </p:cNvGraphicFramePr>
          <p:nvPr>
            <p:extLst>
              <p:ext uri="{D42A27DB-BD31-4B8C-83A1-F6EECF244321}">
                <p14:modId xmlns:p14="http://schemas.microsoft.com/office/powerpoint/2010/main" val="3986634190"/>
              </p:ext>
            </p:extLst>
          </p:nvPr>
        </p:nvGraphicFramePr>
        <p:xfrm>
          <a:off x="539552" y="1178076"/>
          <a:ext cx="7859216" cy="2880318"/>
        </p:xfrm>
        <a:graphic>
          <a:graphicData uri="http://schemas.openxmlformats.org/drawingml/2006/table">
            <a:tbl>
              <a:tblPr>
                <a:tableStyleId>{5C22544A-7EE6-4342-B048-85BDC9FD1C3A}</a:tableStyleId>
              </a:tblPr>
              <a:tblGrid>
                <a:gridCol w="6015696">
                  <a:extLst>
                    <a:ext uri="{9D8B030D-6E8A-4147-A177-3AD203B41FA5}">
                      <a16:colId xmlns:a16="http://schemas.microsoft.com/office/drawing/2014/main" val="2923255319"/>
                    </a:ext>
                  </a:extLst>
                </a:gridCol>
                <a:gridCol w="1843520">
                  <a:extLst>
                    <a:ext uri="{9D8B030D-6E8A-4147-A177-3AD203B41FA5}">
                      <a16:colId xmlns:a16="http://schemas.microsoft.com/office/drawing/2014/main" val="3936796856"/>
                    </a:ext>
                  </a:extLst>
                </a:gridCol>
              </a:tblGrid>
              <a:tr h="480053">
                <a:tc>
                  <a:txBody>
                    <a:bodyPr/>
                    <a:lstStyle/>
                    <a:p>
                      <a:pPr algn="l" fontAlgn="ctr"/>
                      <a:r>
                        <a:rPr lang="en-US" sz="2800" u="none" strike="noStrike" dirty="0">
                          <a:effectLst/>
                          <a:latin typeface="Times New Roman" panose="02020603050405020304" pitchFamily="18" charset="0"/>
                          <a:cs typeface="Times New Roman" panose="02020603050405020304" pitchFamily="18" charset="0"/>
                        </a:rPr>
                        <a:t>Materials</a:t>
                      </a:r>
                      <a:endParaRPr lang="en-US" sz="2800" b="0" i="0" u="none" strike="noStrike"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endParaRPr>
                    </a:p>
                  </a:txBody>
                  <a:tcPr marL="9525" marR="9525" marT="9525" marB="0" anchor="ctr"/>
                </a:tc>
                <a:tc>
                  <a:txBody>
                    <a:bodyPr/>
                    <a:lstStyle/>
                    <a:p>
                      <a:pPr algn="r" fontAlgn="ctr"/>
                      <a:r>
                        <a:rPr lang="en-US" altLang="ja-JP" sz="2800" b="0" i="0" u="none" strike="noStrike">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2,465,783</a:t>
                      </a:r>
                    </a:p>
                  </a:txBody>
                  <a:tcPr marL="9525" marR="9525" marT="9525" marB="0" anchor="ctr"/>
                </a:tc>
                <a:extLst>
                  <a:ext uri="{0D108BD9-81ED-4DB2-BD59-A6C34878D82A}">
                    <a16:rowId xmlns:a16="http://schemas.microsoft.com/office/drawing/2014/main" val="2489008392"/>
                  </a:ext>
                </a:extLst>
              </a:tr>
              <a:tr h="480053">
                <a:tc>
                  <a:txBody>
                    <a:bodyPr/>
                    <a:lstStyle/>
                    <a:p>
                      <a:pPr algn="l" fontAlgn="ctr"/>
                      <a:r>
                        <a:rPr lang="en-US" sz="2800" u="none" strike="noStrike" dirty="0">
                          <a:effectLst/>
                          <a:latin typeface="Times New Roman" panose="02020603050405020304" pitchFamily="18" charset="0"/>
                          <a:cs typeface="Times New Roman" panose="02020603050405020304" pitchFamily="18" charset="0"/>
                        </a:rPr>
                        <a:t>Packing charge</a:t>
                      </a:r>
                      <a:endParaRPr lang="en-US" sz="2800" b="0" i="0" u="none" strike="noStrike"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endParaRPr>
                    </a:p>
                  </a:txBody>
                  <a:tcPr marL="9525" marR="9525" marT="9525" marB="0" anchor="ctr"/>
                </a:tc>
                <a:tc>
                  <a:txBody>
                    <a:bodyPr/>
                    <a:lstStyle/>
                    <a:p>
                      <a:pPr algn="r" fontAlgn="ctr"/>
                      <a:r>
                        <a:rPr lang="en-US" altLang="ja-JP" sz="2800" b="0" i="0" u="none" strike="noStrike">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647,816</a:t>
                      </a:r>
                    </a:p>
                  </a:txBody>
                  <a:tcPr marL="9525" marR="9525" marT="9525" marB="0" anchor="ctr"/>
                </a:tc>
                <a:extLst>
                  <a:ext uri="{0D108BD9-81ED-4DB2-BD59-A6C34878D82A}">
                    <a16:rowId xmlns:a16="http://schemas.microsoft.com/office/drawing/2014/main" val="2559534944"/>
                  </a:ext>
                </a:extLst>
              </a:tr>
              <a:tr h="480053">
                <a:tc>
                  <a:txBody>
                    <a:bodyPr/>
                    <a:lstStyle/>
                    <a:p>
                      <a:pPr algn="l" fontAlgn="ctr"/>
                      <a:r>
                        <a:rPr lang="en-US" sz="2800" u="none" strike="noStrike" dirty="0">
                          <a:effectLst/>
                          <a:latin typeface="Times New Roman" panose="02020603050405020304" pitchFamily="18" charset="0"/>
                          <a:cs typeface="Times New Roman" panose="02020603050405020304" pitchFamily="18" charset="0"/>
                        </a:rPr>
                        <a:t>Delivery fee</a:t>
                      </a:r>
                      <a:endParaRPr lang="en-US" sz="2800" b="0" i="0" u="none" strike="noStrike"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endParaRPr>
                    </a:p>
                  </a:txBody>
                  <a:tcPr marL="9525" marR="9525" marT="9525" marB="0" anchor="ctr"/>
                </a:tc>
                <a:tc>
                  <a:txBody>
                    <a:bodyPr/>
                    <a:lstStyle/>
                    <a:p>
                      <a:pPr algn="r" fontAlgn="ctr"/>
                      <a:r>
                        <a:rPr lang="en-US" altLang="ja-JP" sz="2800" b="0" i="0" u="none" strike="noStrike">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346,825</a:t>
                      </a:r>
                    </a:p>
                  </a:txBody>
                  <a:tcPr marL="9525" marR="9525" marT="9525" marB="0" anchor="ctr"/>
                </a:tc>
                <a:extLst>
                  <a:ext uri="{0D108BD9-81ED-4DB2-BD59-A6C34878D82A}">
                    <a16:rowId xmlns:a16="http://schemas.microsoft.com/office/drawing/2014/main" val="493259901"/>
                  </a:ext>
                </a:extLst>
              </a:tr>
              <a:tr h="480053">
                <a:tc>
                  <a:txBody>
                    <a:bodyPr/>
                    <a:lstStyle/>
                    <a:p>
                      <a:pPr algn="l" fontAlgn="ctr"/>
                      <a:r>
                        <a:rPr lang="en-US" sz="2800" u="none" strike="noStrike" dirty="0">
                          <a:effectLst/>
                          <a:latin typeface="Times New Roman" panose="02020603050405020304" pitchFamily="18" charset="0"/>
                          <a:cs typeface="Times New Roman" panose="02020603050405020304" pitchFamily="18" charset="0"/>
                        </a:rPr>
                        <a:t>Commission fee</a:t>
                      </a:r>
                      <a:endParaRPr lang="en-US" sz="2800" b="0" i="0" u="none" strike="noStrike"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endParaRPr>
                    </a:p>
                  </a:txBody>
                  <a:tcPr marL="9525" marR="9525" marT="9525" marB="0" anchor="ctr"/>
                </a:tc>
                <a:tc>
                  <a:txBody>
                    <a:bodyPr/>
                    <a:lstStyle/>
                    <a:p>
                      <a:pPr algn="r" fontAlgn="ctr"/>
                      <a:r>
                        <a:rPr lang="en-US" altLang="ja-JP" sz="2800" b="0" i="0" u="none" strike="noStrike">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486,593</a:t>
                      </a:r>
                    </a:p>
                  </a:txBody>
                  <a:tcPr marL="9525" marR="9525" marT="9525" marB="0" anchor="ctr"/>
                </a:tc>
                <a:extLst>
                  <a:ext uri="{0D108BD9-81ED-4DB2-BD59-A6C34878D82A}">
                    <a16:rowId xmlns:a16="http://schemas.microsoft.com/office/drawing/2014/main" val="570134508"/>
                  </a:ext>
                </a:extLst>
              </a:tr>
              <a:tr h="480053">
                <a:tc>
                  <a:txBody>
                    <a:bodyPr/>
                    <a:lstStyle/>
                    <a:p>
                      <a:pPr algn="l" fontAlgn="ctr"/>
                      <a:r>
                        <a:rPr lang="en-US" sz="2800" u="none" strike="noStrike" dirty="0">
                          <a:effectLst/>
                          <a:latin typeface="Times New Roman" panose="02020603050405020304" pitchFamily="18" charset="0"/>
                          <a:cs typeface="Times New Roman" panose="02020603050405020304" pitchFamily="18" charset="0"/>
                        </a:rPr>
                        <a:t>Light and fuel</a:t>
                      </a:r>
                      <a:endParaRPr lang="en-US" sz="2800" b="0" i="0" u="none" strike="noStrike"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endParaRPr>
                    </a:p>
                  </a:txBody>
                  <a:tcPr marL="9525" marR="9525" marT="9525" marB="0" anchor="ctr"/>
                </a:tc>
                <a:tc>
                  <a:txBody>
                    <a:bodyPr/>
                    <a:lstStyle/>
                    <a:p>
                      <a:pPr algn="r" fontAlgn="ctr"/>
                      <a:r>
                        <a:rPr lang="en-US" altLang="ja-JP" sz="2800" b="0" i="0" u="none" strike="noStrike"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347,581</a:t>
                      </a:r>
                    </a:p>
                  </a:txBody>
                  <a:tcPr marL="9525" marR="9525" marT="9525" marB="0" anchor="ctr"/>
                </a:tc>
                <a:extLst>
                  <a:ext uri="{0D108BD9-81ED-4DB2-BD59-A6C34878D82A}">
                    <a16:rowId xmlns:a16="http://schemas.microsoft.com/office/drawing/2014/main" val="3045668603"/>
                  </a:ext>
                </a:extLst>
              </a:tr>
              <a:tr h="480053">
                <a:tc>
                  <a:txBody>
                    <a:bodyPr/>
                    <a:lstStyle/>
                    <a:p>
                      <a:pPr algn="l" fontAlgn="ctr"/>
                      <a:r>
                        <a:rPr lang="en-US" sz="2800" u="none" strike="noStrike">
                          <a:effectLst/>
                          <a:latin typeface="Times New Roman" panose="02020603050405020304" pitchFamily="18" charset="0"/>
                          <a:cs typeface="Times New Roman" panose="02020603050405020304" pitchFamily="18" charset="0"/>
                        </a:rPr>
                        <a:t>Total Variable Cost</a:t>
                      </a:r>
                      <a:endParaRPr lang="en-US" sz="2800" b="0" i="0" u="none" strike="noStrike">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endParaRPr>
                    </a:p>
                  </a:txBody>
                  <a:tcPr marL="9525" marR="9525" marT="9525" marB="0" anchor="ctr"/>
                </a:tc>
                <a:tc>
                  <a:txBody>
                    <a:bodyPr/>
                    <a:lstStyle/>
                    <a:p>
                      <a:pPr algn="r" fontAlgn="ctr"/>
                      <a:r>
                        <a:rPr lang="en-US" altLang="ja-JP" sz="2800" b="0" i="0" u="none" strike="noStrike"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4,294,598</a:t>
                      </a:r>
                    </a:p>
                  </a:txBody>
                  <a:tcPr marL="9525" marR="9525" marT="9525" marB="0" anchor="ctr"/>
                </a:tc>
                <a:extLst>
                  <a:ext uri="{0D108BD9-81ED-4DB2-BD59-A6C34878D82A}">
                    <a16:rowId xmlns:a16="http://schemas.microsoft.com/office/drawing/2014/main" val="2586314230"/>
                  </a:ext>
                </a:extLst>
              </a:tr>
            </a:tbl>
          </a:graphicData>
        </a:graphic>
      </p:graphicFrame>
      <mc:AlternateContent xmlns:mc="http://schemas.openxmlformats.org/markup-compatibility/2006" xmlns:a14="http://schemas.microsoft.com/office/drawing/2010/main">
        <mc:Choice Requires="a14">
          <p:sp>
            <p:nvSpPr>
              <p:cNvPr id="4" name="テキスト ボックス 3">
                <a:extLst>
                  <a:ext uri="{FF2B5EF4-FFF2-40B4-BE49-F238E27FC236}">
                    <a16:creationId xmlns:a16="http://schemas.microsoft.com/office/drawing/2014/main" id="{10A8F0D2-5B4F-EB71-DF03-D6A1014FE355}"/>
                  </a:ext>
                </a:extLst>
              </p:cNvPr>
              <p:cNvSpPr txBox="1"/>
              <p:nvPr/>
            </p:nvSpPr>
            <p:spPr>
              <a:xfrm>
                <a:off x="488640" y="4581128"/>
                <a:ext cx="8283743" cy="57329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b="0" i="1" smtClean="0">
                          <a:latin typeface="Cambria Math" panose="02040503050406030204" pitchFamily="18" charset="0"/>
                        </a:rPr>
                        <m:t>𝑉𝑎𝑟𝑖𝑎𝑏𝑙𝑒</m:t>
                      </m:r>
                      <m:r>
                        <a:rPr kumimoji="1" lang="en-US" altLang="ja-JP" b="0" i="1" smtClean="0">
                          <a:latin typeface="Cambria Math" panose="02040503050406030204" pitchFamily="18" charset="0"/>
                        </a:rPr>
                        <m:t> </m:t>
                      </m:r>
                      <m:r>
                        <a:rPr kumimoji="1" lang="en-US" altLang="ja-JP" b="0" i="1" smtClean="0">
                          <a:latin typeface="Cambria Math" panose="02040503050406030204" pitchFamily="18" charset="0"/>
                        </a:rPr>
                        <m:t>𝐶𝑜𝑠𝑡</m:t>
                      </m:r>
                      <m:r>
                        <a:rPr kumimoji="1" lang="en-US" altLang="ja-JP" b="0" i="1" smtClean="0">
                          <a:latin typeface="Cambria Math" panose="02040503050406030204" pitchFamily="18" charset="0"/>
                        </a:rPr>
                        <m:t> </m:t>
                      </m:r>
                      <m:r>
                        <a:rPr kumimoji="1" lang="en-US" altLang="ja-JP" b="0" i="1" smtClean="0">
                          <a:latin typeface="Cambria Math" panose="02040503050406030204" pitchFamily="18" charset="0"/>
                        </a:rPr>
                        <m:t>𝑝𝑒𝑟</m:t>
                      </m:r>
                      <m:r>
                        <a:rPr kumimoji="1" lang="en-US" altLang="ja-JP" b="0" i="1" smtClean="0">
                          <a:latin typeface="Cambria Math" panose="02040503050406030204" pitchFamily="18" charset="0"/>
                        </a:rPr>
                        <m:t> </m:t>
                      </m:r>
                      <m:r>
                        <a:rPr kumimoji="1" lang="en-US" altLang="ja-JP" b="0" i="1" smtClean="0">
                          <a:latin typeface="Cambria Math" panose="02040503050406030204" pitchFamily="18" charset="0"/>
                        </a:rPr>
                        <m:t>𝑈𝑛𝑖𝑡</m:t>
                      </m:r>
                      <m:r>
                        <a:rPr kumimoji="1" lang="en-US" altLang="ja-JP" i="1" smtClean="0">
                          <a:latin typeface="Cambria Math" panose="02040503050406030204" pitchFamily="18" charset="0"/>
                        </a:rPr>
                        <m:t>=</m:t>
                      </m:r>
                      <m:f>
                        <m:fPr>
                          <m:ctrlPr>
                            <a:rPr kumimoji="1" lang="en-US" altLang="ja-JP" i="1" smtClean="0">
                              <a:latin typeface="Cambria Math" panose="02040503050406030204" pitchFamily="18" charset="0"/>
                            </a:rPr>
                          </m:ctrlPr>
                        </m:fPr>
                        <m:num>
                          <m:r>
                            <a:rPr kumimoji="1" lang="en-US" altLang="ja-JP" b="0" i="1" smtClean="0">
                              <a:latin typeface="Cambria Math" panose="02040503050406030204" pitchFamily="18" charset="0"/>
                            </a:rPr>
                            <m:t>𝑇𝑜𝑡𝑎𝑙</m:t>
                          </m:r>
                          <m:r>
                            <a:rPr kumimoji="1" lang="en-US" altLang="ja-JP" b="0" i="1" smtClean="0">
                              <a:latin typeface="Cambria Math" panose="02040503050406030204" pitchFamily="18" charset="0"/>
                            </a:rPr>
                            <m:t> </m:t>
                          </m:r>
                          <m:r>
                            <a:rPr kumimoji="1" lang="en-US" altLang="ja-JP" b="0" i="1" smtClean="0">
                              <a:latin typeface="Cambria Math" panose="02040503050406030204" pitchFamily="18" charset="0"/>
                            </a:rPr>
                            <m:t>𝑉𝑎𝑟𝑖𝑎𝑏𝑙𝑒</m:t>
                          </m:r>
                          <m:r>
                            <a:rPr kumimoji="1" lang="en-US" altLang="ja-JP" b="0" i="1" smtClean="0">
                              <a:latin typeface="Cambria Math" panose="02040503050406030204" pitchFamily="18" charset="0"/>
                            </a:rPr>
                            <m:t> </m:t>
                          </m:r>
                          <m:r>
                            <a:rPr kumimoji="1" lang="en-US" altLang="ja-JP" b="0" i="1" smtClean="0">
                              <a:latin typeface="Cambria Math" panose="02040503050406030204" pitchFamily="18" charset="0"/>
                            </a:rPr>
                            <m:t>𝐶𝑜𝑠𝑡</m:t>
                          </m:r>
                        </m:num>
                        <m:den>
                          <m:r>
                            <a:rPr kumimoji="1" lang="en-US" altLang="ja-JP" b="0" i="1" smtClean="0">
                              <a:latin typeface="Cambria Math" panose="02040503050406030204" pitchFamily="18" charset="0"/>
                            </a:rPr>
                            <m:t>𝑄𝑢𝑎𝑛𝑡𝑖𝑡𝑦</m:t>
                          </m:r>
                        </m:den>
                      </m:f>
                      <m:r>
                        <a:rPr kumimoji="1" lang="en-US" altLang="ja-JP" b="0" i="1" smtClean="0">
                          <a:latin typeface="Cambria Math" panose="02040503050406030204" pitchFamily="18" charset="0"/>
                        </a:rPr>
                        <m:t>=</m:t>
                      </m:r>
                      <m:f>
                        <m:fPr>
                          <m:ctrlPr>
                            <a:rPr kumimoji="1" lang="en-US" altLang="ja-JP" b="0" i="1" smtClean="0">
                              <a:latin typeface="Cambria Math" panose="02040503050406030204" pitchFamily="18" charset="0"/>
                            </a:rPr>
                          </m:ctrlPr>
                        </m:fPr>
                        <m:num>
                          <m:r>
                            <a:rPr kumimoji="1" lang="en-US" altLang="ja-JP" b="0" i="1" smtClean="0">
                              <a:latin typeface="Cambria Math" panose="02040503050406030204" pitchFamily="18" charset="0"/>
                            </a:rPr>
                            <m:t>4,294,598</m:t>
                          </m:r>
                        </m:num>
                        <m:den>
                          <m:r>
                            <a:rPr kumimoji="1" lang="en-US" altLang="ja-JP" b="0" i="1" smtClean="0">
                              <a:latin typeface="Cambria Math" panose="02040503050406030204" pitchFamily="18" charset="0"/>
                            </a:rPr>
                            <m:t>70,000</m:t>
                          </m:r>
                        </m:den>
                      </m:f>
                      <m:r>
                        <a:rPr kumimoji="1" lang="en-US" altLang="ja-JP" b="0" i="1" smtClean="0">
                          <a:latin typeface="Cambria Math" panose="02040503050406030204" pitchFamily="18" charset="0"/>
                        </a:rPr>
                        <m:t>=61.35(</m:t>
                      </m:r>
                      <m:r>
                        <a:rPr kumimoji="1" lang="en-US" altLang="ja-JP" b="0" i="1" smtClean="0">
                          <a:latin typeface="Cambria Math" panose="02040503050406030204" pitchFamily="18" charset="0"/>
                        </a:rPr>
                        <m:t>𝑌𝑒𝑛</m:t>
                      </m:r>
                      <m:r>
                        <a:rPr kumimoji="1" lang="en-US" altLang="ja-JP" b="0" i="1" smtClean="0">
                          <a:latin typeface="Cambria Math" panose="02040503050406030204" pitchFamily="18" charset="0"/>
                        </a:rPr>
                        <m:t>/</m:t>
                      </m:r>
                      <m:r>
                        <a:rPr kumimoji="1" lang="en-US" altLang="ja-JP" b="0" i="1" smtClean="0">
                          <a:latin typeface="Cambria Math" panose="02040503050406030204" pitchFamily="18" charset="0"/>
                        </a:rPr>
                        <m:t>𝑈𝑛𝑖𝑡</m:t>
                      </m:r>
                      <m:r>
                        <a:rPr kumimoji="1" lang="en-US" altLang="ja-JP" b="0" i="1" smtClean="0">
                          <a:latin typeface="Cambria Math" panose="02040503050406030204" pitchFamily="18" charset="0"/>
                        </a:rPr>
                        <m:t>)</m:t>
                      </m:r>
                    </m:oMath>
                  </m:oMathPara>
                </a14:m>
                <a:endParaRPr kumimoji="1" lang="ja-JP" altLang="en-US" dirty="0"/>
              </a:p>
            </p:txBody>
          </p:sp>
        </mc:Choice>
        <mc:Fallback xmlns="">
          <p:sp>
            <p:nvSpPr>
              <p:cNvPr id="4" name="テキスト ボックス 3">
                <a:extLst>
                  <a:ext uri="{FF2B5EF4-FFF2-40B4-BE49-F238E27FC236}">
                    <a16:creationId xmlns:a16="http://schemas.microsoft.com/office/drawing/2014/main" id="{10A8F0D2-5B4F-EB71-DF03-D6A1014FE355}"/>
                  </a:ext>
                </a:extLst>
              </p:cNvPr>
              <p:cNvSpPr txBox="1">
                <a:spLocks noRot="1" noChangeAspect="1" noMove="1" noResize="1" noEditPoints="1" noAdjustHandles="1" noChangeArrowheads="1" noChangeShapeType="1" noTextEdit="1"/>
              </p:cNvSpPr>
              <p:nvPr/>
            </p:nvSpPr>
            <p:spPr>
              <a:xfrm>
                <a:off x="488640" y="4581128"/>
                <a:ext cx="8283743" cy="573298"/>
              </a:xfrm>
              <a:prstGeom prst="rect">
                <a:avLst/>
              </a:prstGeom>
              <a:blipFill>
                <a:blip r:embed="rId2"/>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23873383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158750"/>
            <a:ext cx="8229600" cy="1038225"/>
          </a:xfrm>
        </p:spPr>
        <p:txBody>
          <a:bodyPr/>
          <a:lstStyle/>
          <a:p>
            <a:pPr eaLnBrk="1" hangingPunct="1"/>
            <a:r>
              <a:rPr lang="en-US" altLang="ja-JP" dirty="0"/>
              <a:t>Profit and Profit Per Unit</a:t>
            </a:r>
          </a:p>
        </p:txBody>
      </p:sp>
      <p:sp>
        <p:nvSpPr>
          <p:cNvPr id="33796"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54D476E6-60F3-4596-BFA5-0795BA0DD847}" type="slidenum">
              <a:rPr lang="en-US" altLang="ja-JP">
                <a:solidFill>
                  <a:srgbClr val="898989"/>
                </a:solidFill>
              </a:rPr>
              <a:pPr/>
              <a:t>43</a:t>
            </a:fld>
            <a:endParaRPr lang="en-US" altLang="ja-JP" dirty="0">
              <a:solidFill>
                <a:srgbClr val="898989"/>
              </a:solidFill>
            </a:endParaRPr>
          </a:p>
        </p:txBody>
      </p:sp>
      <mc:AlternateContent xmlns:mc="http://schemas.openxmlformats.org/markup-compatibility/2006" xmlns:a14="http://schemas.microsoft.com/office/drawing/2010/main">
        <mc:Choice Requires="a14">
          <p:sp>
            <p:nvSpPr>
              <p:cNvPr id="3" name="テキスト ボックス 2">
                <a:extLst>
                  <a:ext uri="{FF2B5EF4-FFF2-40B4-BE49-F238E27FC236}">
                    <a16:creationId xmlns:a16="http://schemas.microsoft.com/office/drawing/2014/main" id="{93FE6A03-3B3B-C13D-6F6E-31D473F8EAD1}"/>
                  </a:ext>
                </a:extLst>
              </p:cNvPr>
              <p:cNvSpPr txBox="1"/>
              <p:nvPr/>
            </p:nvSpPr>
            <p:spPr>
              <a:xfrm>
                <a:off x="645890" y="1468222"/>
                <a:ext cx="6840760" cy="818301"/>
              </a:xfrm>
              <a:prstGeom prst="rect">
                <a:avLst/>
              </a:prstGeom>
              <a:noFill/>
            </p:spPr>
            <p:txBody>
              <a:bodyPr wrap="square" lIns="0" tIns="0" rIns="0" bIns="0" rtlCol="0">
                <a:spAutoFit/>
              </a:bodyPr>
              <a:lstStyle/>
              <a:p>
                <a:pPr/>
                <a14:m>
                  <m:oMathPara xmlns:m="http://schemas.openxmlformats.org/officeDocument/2006/math">
                    <m:oMathParaPr>
                      <m:jc m:val="left"/>
                    </m:oMathParaPr>
                    <m:oMath xmlns:m="http://schemas.openxmlformats.org/officeDocument/2006/math">
                      <m:r>
                        <a:rPr kumimoji="1" lang="en-US" altLang="ja-JP" b="0" i="1" smtClean="0">
                          <a:latin typeface="Cambria Math" panose="02040503050406030204" pitchFamily="18" charset="0"/>
                        </a:rPr>
                        <m:t>𝑃𝑟𝑜𝑓𝑖𝑡</m:t>
                      </m:r>
                      <m:r>
                        <a:rPr kumimoji="1" lang="en-US" altLang="ja-JP" b="0" i="1" smtClean="0">
                          <a:latin typeface="Cambria Math" panose="02040503050406030204" pitchFamily="18" charset="0"/>
                        </a:rPr>
                        <m:t>=</m:t>
                      </m:r>
                      <m:r>
                        <a:rPr kumimoji="1" lang="en-US" altLang="ja-JP" b="0" i="1" smtClean="0">
                          <a:latin typeface="Cambria Math" panose="02040503050406030204" pitchFamily="18" charset="0"/>
                        </a:rPr>
                        <m:t>𝑆𝑎𝑙𝑒𝑠</m:t>
                      </m:r>
                      <m:r>
                        <a:rPr kumimoji="1" lang="en-US" altLang="ja-JP" b="0" i="1" smtClean="0">
                          <a:latin typeface="Cambria Math" panose="02040503050406030204" pitchFamily="18" charset="0"/>
                        </a:rPr>
                        <m:t> </m:t>
                      </m:r>
                      <m:r>
                        <a:rPr kumimoji="1" lang="en-US" altLang="ja-JP" b="0" i="1" smtClean="0">
                          <a:latin typeface="Cambria Math" panose="02040503050406030204" pitchFamily="18" charset="0"/>
                        </a:rPr>
                        <m:t>𝑅𝑒𝑣𝑒𝑛𝑢𝑒</m:t>
                      </m:r>
                      <m:r>
                        <a:rPr kumimoji="1" lang="en-US" altLang="ja-JP" b="0" i="1" smtClean="0">
                          <a:latin typeface="Cambria Math" panose="02040503050406030204" pitchFamily="18" charset="0"/>
                        </a:rPr>
                        <m:t>−</m:t>
                      </m:r>
                      <m:r>
                        <a:rPr kumimoji="1" lang="en-US" altLang="ja-JP" b="0" i="1" smtClean="0">
                          <a:latin typeface="Cambria Math" panose="02040503050406030204" pitchFamily="18" charset="0"/>
                        </a:rPr>
                        <m:t>𝐶𝑜𝑠𝑡</m:t>
                      </m:r>
                      <m:r>
                        <a:rPr kumimoji="1" lang="en-US" altLang="ja-JP" b="0" i="1" smtClean="0">
                          <a:latin typeface="Cambria Math" panose="02040503050406030204" pitchFamily="18" charset="0"/>
                        </a:rPr>
                        <m:t>=</m:t>
                      </m:r>
                      <m:r>
                        <a:rPr kumimoji="1" lang="en-US" altLang="ja-JP" b="0" i="1" smtClean="0">
                          <a:latin typeface="Cambria Math" panose="02040503050406030204" pitchFamily="18" charset="0"/>
                        </a:rPr>
                        <m:t>𝑄𝑢𝑎𝑛𝑡𝑖𝑡𝑦</m:t>
                      </m:r>
                      <m:r>
                        <a:rPr kumimoji="1" lang="en-US" altLang="ja-JP" b="0" i="1" smtClean="0">
                          <a:latin typeface="Cambria Math" panose="02040503050406030204" pitchFamily="18" charset="0"/>
                        </a:rPr>
                        <m:t> </m:t>
                      </m:r>
                      <m:r>
                        <a:rPr kumimoji="1" lang="en-US" altLang="ja-JP" b="0" i="1" smtClean="0">
                          <a:latin typeface="Cambria Math" panose="02040503050406030204" pitchFamily="18" charset="0"/>
                        </a:rPr>
                        <m:t>𝑜𝑓</m:t>
                      </m:r>
                      <m:r>
                        <a:rPr kumimoji="1" lang="en-US" altLang="ja-JP" b="0" i="1" smtClean="0">
                          <a:latin typeface="Cambria Math" panose="02040503050406030204" pitchFamily="18" charset="0"/>
                        </a:rPr>
                        <m:t> </m:t>
                      </m:r>
                      <m:r>
                        <a:rPr kumimoji="1" lang="en-US" altLang="ja-JP" b="0" i="1" smtClean="0">
                          <a:latin typeface="Cambria Math" panose="02040503050406030204" pitchFamily="18" charset="0"/>
                        </a:rPr>
                        <m:t>𝑆𝑎𝑙𝑒𝑠</m:t>
                      </m:r>
                      <m:r>
                        <a:rPr kumimoji="1" lang="en-US" altLang="ja-JP" b="0" i="1" smtClean="0">
                          <a:latin typeface="Cambria Math" panose="02040503050406030204" pitchFamily="18" charset="0"/>
                          <a:ea typeface="Cambria Math" panose="02040503050406030204" pitchFamily="18" charset="0"/>
                        </a:rPr>
                        <m:t>×</m:t>
                      </m:r>
                      <m:r>
                        <a:rPr kumimoji="1" lang="en-US" altLang="ja-JP" b="0" i="1" smtClean="0">
                          <a:latin typeface="Cambria Math" panose="02040503050406030204" pitchFamily="18" charset="0"/>
                          <a:ea typeface="Cambria Math" panose="02040503050406030204" pitchFamily="18" charset="0"/>
                        </a:rPr>
                        <m:t>𝑈𝑛𝑖𝑡</m:t>
                      </m:r>
                      <m:r>
                        <a:rPr kumimoji="1" lang="en-US" altLang="ja-JP" b="0" i="1" smtClean="0">
                          <a:latin typeface="Cambria Math" panose="02040503050406030204" pitchFamily="18" charset="0"/>
                          <a:ea typeface="Cambria Math" panose="02040503050406030204" pitchFamily="18" charset="0"/>
                        </a:rPr>
                        <m:t> </m:t>
                      </m:r>
                      <m:r>
                        <a:rPr kumimoji="1" lang="en-US" altLang="ja-JP" b="0" i="1" smtClean="0">
                          <a:latin typeface="Cambria Math" panose="02040503050406030204" pitchFamily="18" charset="0"/>
                          <a:ea typeface="Cambria Math" panose="02040503050406030204" pitchFamily="18" charset="0"/>
                        </a:rPr>
                        <m:t>𝑃𝑟𝑖𝑐𝑒</m:t>
                      </m:r>
                      <m:r>
                        <a:rPr kumimoji="1" lang="en-US" altLang="ja-JP" b="0" i="1" smtClean="0">
                          <a:latin typeface="Cambria Math" panose="02040503050406030204" pitchFamily="18" charset="0"/>
                          <a:ea typeface="Cambria Math" panose="02040503050406030204" pitchFamily="18" charset="0"/>
                        </a:rPr>
                        <m:t>−</m:t>
                      </m:r>
                      <m:d>
                        <m:dPr>
                          <m:ctrlPr>
                            <a:rPr kumimoji="1" lang="en-US" altLang="ja-JP" b="0" i="1" smtClean="0">
                              <a:latin typeface="Cambria Math" panose="02040503050406030204" pitchFamily="18" charset="0"/>
                              <a:ea typeface="Cambria Math" panose="02040503050406030204" pitchFamily="18" charset="0"/>
                            </a:rPr>
                          </m:ctrlPr>
                        </m:dPr>
                        <m:e>
                          <m:r>
                            <a:rPr kumimoji="1" lang="en-US" altLang="ja-JP" b="0" i="1" smtClean="0">
                              <a:latin typeface="Cambria Math" panose="02040503050406030204" pitchFamily="18" charset="0"/>
                              <a:ea typeface="Cambria Math" panose="02040503050406030204" pitchFamily="18" charset="0"/>
                            </a:rPr>
                            <m:t>𝐹𝑖𝑥𝑒𝑑</m:t>
                          </m:r>
                          <m:r>
                            <a:rPr kumimoji="1" lang="en-US" altLang="ja-JP" b="0" i="1" smtClean="0">
                              <a:latin typeface="Cambria Math" panose="02040503050406030204" pitchFamily="18" charset="0"/>
                              <a:ea typeface="Cambria Math" panose="02040503050406030204" pitchFamily="18" charset="0"/>
                            </a:rPr>
                            <m:t> </m:t>
                          </m:r>
                          <m:r>
                            <a:rPr kumimoji="1" lang="en-US" altLang="ja-JP" b="0" i="1" smtClean="0">
                              <a:latin typeface="Cambria Math" panose="02040503050406030204" pitchFamily="18" charset="0"/>
                              <a:ea typeface="Cambria Math" panose="02040503050406030204" pitchFamily="18" charset="0"/>
                            </a:rPr>
                            <m:t>𝐶𝑜𝑠𝑡</m:t>
                          </m:r>
                          <m:r>
                            <a:rPr kumimoji="1" lang="en-US" altLang="ja-JP" b="0" i="1" smtClean="0">
                              <a:latin typeface="Cambria Math" panose="02040503050406030204" pitchFamily="18" charset="0"/>
                              <a:ea typeface="Cambria Math" panose="02040503050406030204" pitchFamily="18" charset="0"/>
                            </a:rPr>
                            <m:t>+</m:t>
                          </m:r>
                          <m:r>
                            <a:rPr kumimoji="1" lang="en-US" altLang="ja-JP" b="0" i="1" smtClean="0">
                              <a:latin typeface="Cambria Math" panose="02040503050406030204" pitchFamily="18" charset="0"/>
                              <a:ea typeface="Cambria Math" panose="02040503050406030204" pitchFamily="18" charset="0"/>
                            </a:rPr>
                            <m:t>𝑉𝑎𝑟𝑖𝑎𝑏𝑙𝑒</m:t>
                          </m:r>
                          <m:r>
                            <a:rPr kumimoji="1" lang="en-US" altLang="ja-JP" b="0" i="1" smtClean="0">
                              <a:latin typeface="Cambria Math" panose="02040503050406030204" pitchFamily="18" charset="0"/>
                              <a:ea typeface="Cambria Math" panose="02040503050406030204" pitchFamily="18" charset="0"/>
                            </a:rPr>
                            <m:t> </m:t>
                          </m:r>
                          <m:r>
                            <a:rPr kumimoji="1" lang="en-US" altLang="ja-JP" b="0" i="1" smtClean="0">
                              <a:latin typeface="Cambria Math" panose="02040503050406030204" pitchFamily="18" charset="0"/>
                              <a:ea typeface="Cambria Math" panose="02040503050406030204" pitchFamily="18" charset="0"/>
                            </a:rPr>
                            <m:t>𝐶𝑜𝑠𝑡</m:t>
                          </m:r>
                        </m:e>
                      </m:d>
                      <m:r>
                        <a:rPr kumimoji="1" lang="en-US" altLang="ja-JP" b="0" i="1" smtClean="0">
                          <a:latin typeface="Cambria Math" panose="02040503050406030204" pitchFamily="18" charset="0"/>
                          <a:ea typeface="Cambria Math" panose="02040503050406030204" pitchFamily="18" charset="0"/>
                        </a:rPr>
                        <m:t>=70,000×210−</m:t>
                      </m:r>
                      <m:d>
                        <m:dPr>
                          <m:ctrlPr>
                            <a:rPr kumimoji="1" lang="en-US" altLang="ja-JP" b="0" i="1" smtClean="0">
                              <a:latin typeface="Cambria Math" panose="02040503050406030204" pitchFamily="18" charset="0"/>
                              <a:ea typeface="Cambria Math" panose="02040503050406030204" pitchFamily="18" charset="0"/>
                            </a:rPr>
                          </m:ctrlPr>
                        </m:dPr>
                        <m:e>
                          <m:r>
                            <a:rPr kumimoji="1" lang="en-US" altLang="ja-JP" b="0" i="1" smtClean="0">
                              <a:latin typeface="Cambria Math" panose="02040503050406030204" pitchFamily="18" charset="0"/>
                              <a:ea typeface="Cambria Math" panose="02040503050406030204" pitchFamily="18" charset="0"/>
                            </a:rPr>
                            <m:t>9,322,703+4,294,598</m:t>
                          </m:r>
                        </m:e>
                      </m:d>
                      <m:r>
                        <a:rPr kumimoji="1" lang="en-US" altLang="ja-JP" b="0" i="1" smtClean="0">
                          <a:latin typeface="Cambria Math" panose="02040503050406030204" pitchFamily="18" charset="0"/>
                          <a:ea typeface="Cambria Math" panose="02040503050406030204" pitchFamily="18" charset="0"/>
                        </a:rPr>
                        <m:t>=1,082,699 (</m:t>
                      </m:r>
                      <m:r>
                        <a:rPr kumimoji="1" lang="en-US" altLang="ja-JP" b="0" i="1" smtClean="0">
                          <a:latin typeface="Cambria Math" panose="02040503050406030204" pitchFamily="18" charset="0"/>
                          <a:ea typeface="Cambria Math" panose="02040503050406030204" pitchFamily="18" charset="0"/>
                        </a:rPr>
                        <m:t>𝑌𝑒𝑛</m:t>
                      </m:r>
                      <m:r>
                        <a:rPr kumimoji="1" lang="en-US" altLang="ja-JP" b="0" i="1" smtClean="0">
                          <a:latin typeface="Cambria Math" panose="02040503050406030204" pitchFamily="18" charset="0"/>
                          <a:ea typeface="Cambria Math" panose="02040503050406030204" pitchFamily="18" charset="0"/>
                        </a:rPr>
                        <m:t>)</m:t>
                      </m:r>
                    </m:oMath>
                  </m:oMathPara>
                </a14:m>
                <a:endParaRPr kumimoji="1" lang="ja-JP" altLang="en-US" dirty="0"/>
              </a:p>
            </p:txBody>
          </p:sp>
        </mc:Choice>
        <mc:Fallback xmlns="">
          <p:sp>
            <p:nvSpPr>
              <p:cNvPr id="3" name="テキスト ボックス 2">
                <a:extLst>
                  <a:ext uri="{FF2B5EF4-FFF2-40B4-BE49-F238E27FC236}">
                    <a16:creationId xmlns:a16="http://schemas.microsoft.com/office/drawing/2014/main" id="{93FE6A03-3B3B-C13D-6F6E-31D473F8EAD1}"/>
                  </a:ext>
                </a:extLst>
              </p:cNvPr>
              <p:cNvSpPr txBox="1">
                <a:spLocks noRot="1" noChangeAspect="1" noMove="1" noResize="1" noEditPoints="1" noAdjustHandles="1" noChangeArrowheads="1" noChangeShapeType="1" noTextEdit="1"/>
              </p:cNvSpPr>
              <p:nvPr/>
            </p:nvSpPr>
            <p:spPr>
              <a:xfrm>
                <a:off x="645890" y="1468222"/>
                <a:ext cx="6840760" cy="818301"/>
              </a:xfrm>
              <a:prstGeom prst="rect">
                <a:avLst/>
              </a:prstGeom>
              <a:blipFill>
                <a:blip r:embed="rId2"/>
                <a:stretch>
                  <a:fillRect l="-1604" b="-11940"/>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 name="テキスト ボックス 3">
                <a:extLst>
                  <a:ext uri="{FF2B5EF4-FFF2-40B4-BE49-F238E27FC236}">
                    <a16:creationId xmlns:a16="http://schemas.microsoft.com/office/drawing/2014/main" id="{3C46E1D6-EF41-27BF-9C34-C1A6060FCA30}"/>
                  </a:ext>
                </a:extLst>
              </p:cNvPr>
              <p:cNvSpPr txBox="1"/>
              <p:nvPr/>
            </p:nvSpPr>
            <p:spPr>
              <a:xfrm>
                <a:off x="645890" y="2793636"/>
                <a:ext cx="6517362" cy="57387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b="0" i="1" smtClean="0">
                          <a:latin typeface="Cambria Math" panose="02040503050406030204" pitchFamily="18" charset="0"/>
                        </a:rPr>
                        <m:t>𝑃𝑟𝑜𝑓𝑖𝑡</m:t>
                      </m:r>
                      <m:r>
                        <a:rPr kumimoji="1" lang="en-US" altLang="ja-JP" b="0" i="1" smtClean="0">
                          <a:latin typeface="Cambria Math" panose="02040503050406030204" pitchFamily="18" charset="0"/>
                        </a:rPr>
                        <m:t> </m:t>
                      </m:r>
                      <m:r>
                        <a:rPr kumimoji="1" lang="en-US" altLang="ja-JP" b="0" i="1" smtClean="0">
                          <a:latin typeface="Cambria Math" panose="02040503050406030204" pitchFamily="18" charset="0"/>
                        </a:rPr>
                        <m:t>𝑃𝑒𝑟</m:t>
                      </m:r>
                      <m:r>
                        <a:rPr kumimoji="1" lang="en-US" altLang="ja-JP" b="0" i="1" smtClean="0">
                          <a:latin typeface="Cambria Math" panose="02040503050406030204" pitchFamily="18" charset="0"/>
                        </a:rPr>
                        <m:t> </m:t>
                      </m:r>
                      <m:r>
                        <a:rPr kumimoji="1" lang="en-US" altLang="ja-JP" b="0" i="1" smtClean="0">
                          <a:latin typeface="Cambria Math" panose="02040503050406030204" pitchFamily="18" charset="0"/>
                        </a:rPr>
                        <m:t>𝑈𝑛𝑖𝑡</m:t>
                      </m:r>
                      <m:r>
                        <a:rPr kumimoji="1" lang="en-US" altLang="ja-JP" i="1" smtClean="0">
                          <a:latin typeface="Cambria Math" panose="02040503050406030204" pitchFamily="18" charset="0"/>
                        </a:rPr>
                        <m:t>=</m:t>
                      </m:r>
                      <m:f>
                        <m:fPr>
                          <m:ctrlPr>
                            <a:rPr kumimoji="1" lang="en-US" altLang="ja-JP" i="1" smtClean="0">
                              <a:latin typeface="Cambria Math" panose="02040503050406030204" pitchFamily="18" charset="0"/>
                            </a:rPr>
                          </m:ctrlPr>
                        </m:fPr>
                        <m:num>
                          <m:r>
                            <a:rPr kumimoji="1" lang="en-US" altLang="ja-JP" b="0" i="1" smtClean="0">
                              <a:latin typeface="Cambria Math" panose="02040503050406030204" pitchFamily="18" charset="0"/>
                            </a:rPr>
                            <m:t>𝑃𝑟𝑜𝑓𝑖𝑡</m:t>
                          </m:r>
                        </m:num>
                        <m:den>
                          <m:r>
                            <a:rPr kumimoji="1" lang="en-US" altLang="ja-JP" b="0" i="1" smtClean="0">
                              <a:latin typeface="Cambria Math" panose="02040503050406030204" pitchFamily="18" charset="0"/>
                            </a:rPr>
                            <m:t>𝑄𝑢𝑎𝑛𝑡𝑖𝑡𝑦</m:t>
                          </m:r>
                        </m:den>
                      </m:f>
                      <m:r>
                        <a:rPr kumimoji="1" lang="en-US" altLang="ja-JP" b="0" i="1" smtClean="0">
                          <a:latin typeface="Cambria Math" panose="02040503050406030204" pitchFamily="18" charset="0"/>
                        </a:rPr>
                        <m:t>=</m:t>
                      </m:r>
                      <m:f>
                        <m:fPr>
                          <m:ctrlPr>
                            <a:rPr kumimoji="1" lang="en-US" altLang="ja-JP" b="0" i="1" smtClean="0">
                              <a:latin typeface="Cambria Math" panose="02040503050406030204" pitchFamily="18" charset="0"/>
                            </a:rPr>
                          </m:ctrlPr>
                        </m:fPr>
                        <m:num>
                          <m:r>
                            <a:rPr kumimoji="1" lang="en-US" altLang="ja-JP" b="0" i="1" smtClean="0">
                              <a:latin typeface="Cambria Math" panose="02040503050406030204" pitchFamily="18" charset="0"/>
                            </a:rPr>
                            <m:t>1,082,699</m:t>
                          </m:r>
                        </m:num>
                        <m:den>
                          <m:r>
                            <a:rPr kumimoji="1" lang="en-US" altLang="ja-JP" b="0" i="1" smtClean="0">
                              <a:latin typeface="Cambria Math" panose="02040503050406030204" pitchFamily="18" charset="0"/>
                            </a:rPr>
                            <m:t>70,000</m:t>
                          </m:r>
                        </m:den>
                      </m:f>
                      <m:r>
                        <a:rPr kumimoji="1" lang="en-US" altLang="ja-JP" b="0" i="1" smtClean="0">
                          <a:latin typeface="Cambria Math" panose="02040503050406030204" pitchFamily="18" charset="0"/>
                        </a:rPr>
                        <m:t>=15.47 (</m:t>
                      </m:r>
                      <m:r>
                        <a:rPr kumimoji="1" lang="en-US" altLang="ja-JP" b="0" i="1" smtClean="0">
                          <a:latin typeface="Cambria Math" panose="02040503050406030204" pitchFamily="18" charset="0"/>
                        </a:rPr>
                        <m:t>𝑌𝑒𝑛</m:t>
                      </m:r>
                      <m:r>
                        <a:rPr kumimoji="1" lang="en-US" altLang="ja-JP" b="0" i="1" smtClean="0">
                          <a:latin typeface="Cambria Math" panose="02040503050406030204" pitchFamily="18" charset="0"/>
                        </a:rPr>
                        <m:t>/</m:t>
                      </m:r>
                      <m:r>
                        <a:rPr kumimoji="1" lang="en-US" altLang="ja-JP" b="0" i="1" smtClean="0">
                          <a:latin typeface="Cambria Math" panose="02040503050406030204" pitchFamily="18" charset="0"/>
                        </a:rPr>
                        <m:t>𝑈𝑛𝑖𝑡</m:t>
                      </m:r>
                      <m:r>
                        <a:rPr kumimoji="1" lang="en-US" altLang="ja-JP" b="0" i="1" smtClean="0">
                          <a:latin typeface="Cambria Math" panose="02040503050406030204" pitchFamily="18" charset="0"/>
                        </a:rPr>
                        <m:t>)</m:t>
                      </m:r>
                    </m:oMath>
                  </m:oMathPara>
                </a14:m>
                <a:endParaRPr kumimoji="1" lang="ja-JP" altLang="en-US" dirty="0"/>
              </a:p>
            </p:txBody>
          </p:sp>
        </mc:Choice>
        <mc:Fallback xmlns="">
          <p:sp>
            <p:nvSpPr>
              <p:cNvPr id="4" name="テキスト ボックス 3">
                <a:extLst>
                  <a:ext uri="{FF2B5EF4-FFF2-40B4-BE49-F238E27FC236}">
                    <a16:creationId xmlns:a16="http://schemas.microsoft.com/office/drawing/2014/main" id="{3C46E1D6-EF41-27BF-9C34-C1A6060FCA30}"/>
                  </a:ext>
                </a:extLst>
              </p:cNvPr>
              <p:cNvSpPr txBox="1">
                <a:spLocks noRot="1" noChangeAspect="1" noMove="1" noResize="1" noEditPoints="1" noAdjustHandles="1" noChangeArrowheads="1" noChangeShapeType="1" noTextEdit="1"/>
              </p:cNvSpPr>
              <p:nvPr/>
            </p:nvSpPr>
            <p:spPr>
              <a:xfrm>
                <a:off x="645890" y="2793636"/>
                <a:ext cx="6517362" cy="573875"/>
              </a:xfrm>
              <a:prstGeom prst="rect">
                <a:avLst/>
              </a:prstGeom>
              <a:blipFill>
                <a:blip r:embed="rId3"/>
                <a:stretch>
                  <a:fillRect/>
                </a:stretch>
              </a:blipFill>
            </p:spPr>
            <p:txBody>
              <a:bodyPr/>
              <a:lstStyle/>
              <a:p>
                <a:r>
                  <a:rPr lang="ja-JP" altLang="en-US">
                    <a:noFill/>
                  </a:rPr>
                  <a:t> </a:t>
                </a:r>
              </a:p>
            </p:txBody>
          </p:sp>
        </mc:Fallback>
      </mc:AlternateContent>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158750"/>
            <a:ext cx="8229600" cy="1038225"/>
          </a:xfrm>
        </p:spPr>
        <p:txBody>
          <a:bodyPr/>
          <a:lstStyle/>
          <a:p>
            <a:pPr eaLnBrk="1" hangingPunct="1"/>
            <a:r>
              <a:rPr lang="en-US" altLang="ja-JP" dirty="0"/>
              <a:t>Profit and Profit Per Unit</a:t>
            </a:r>
          </a:p>
        </p:txBody>
      </p:sp>
      <p:sp>
        <p:nvSpPr>
          <p:cNvPr id="33795" name="Rectangle 3"/>
          <p:cNvSpPr>
            <a:spLocks noGrp="1" noChangeArrowheads="1"/>
          </p:cNvSpPr>
          <p:nvPr>
            <p:ph sz="quarter" idx="1"/>
          </p:nvPr>
        </p:nvSpPr>
        <p:spPr>
          <a:xfrm>
            <a:off x="179388" y="1268413"/>
            <a:ext cx="8785225" cy="5589587"/>
          </a:xfrm>
        </p:spPr>
        <p:txBody>
          <a:bodyPr/>
          <a:lstStyle/>
          <a:p>
            <a:pPr eaLnBrk="1" hangingPunct="1">
              <a:lnSpc>
                <a:spcPct val="80000"/>
              </a:lnSpc>
            </a:pPr>
            <a:r>
              <a:rPr lang="en-US" altLang="ja-JP" sz="3600" dirty="0"/>
              <a:t>Profit=Revenue-Expense</a:t>
            </a:r>
          </a:p>
          <a:p>
            <a:pPr eaLnBrk="1" hangingPunct="1">
              <a:lnSpc>
                <a:spcPct val="80000"/>
              </a:lnSpc>
              <a:buFont typeface="Wingdings" panose="05000000000000000000" pitchFamily="2" charset="2"/>
              <a:buNone/>
            </a:pPr>
            <a:r>
              <a:rPr lang="en-US" altLang="ja-JP" sz="3600" dirty="0"/>
              <a:t>       =Number of sales*Unit price-</a:t>
            </a:r>
          </a:p>
          <a:p>
            <a:pPr eaLnBrk="1" hangingPunct="1">
              <a:lnSpc>
                <a:spcPct val="80000"/>
              </a:lnSpc>
              <a:buFont typeface="Wingdings" panose="05000000000000000000" pitchFamily="2" charset="2"/>
              <a:buNone/>
            </a:pPr>
            <a:r>
              <a:rPr lang="en-US" altLang="ja-JP" sz="3600" dirty="0"/>
              <a:t>         (Fixed cost + Variable cost)</a:t>
            </a:r>
          </a:p>
          <a:p>
            <a:pPr eaLnBrk="1" hangingPunct="1">
              <a:lnSpc>
                <a:spcPct val="80000"/>
              </a:lnSpc>
              <a:buFont typeface="Wingdings" panose="05000000000000000000" pitchFamily="2" charset="2"/>
              <a:buNone/>
            </a:pPr>
            <a:r>
              <a:rPr lang="en-US" altLang="ja-JP" sz="3600" dirty="0"/>
              <a:t>       =70,000*210-   </a:t>
            </a:r>
          </a:p>
          <a:p>
            <a:pPr eaLnBrk="1" hangingPunct="1">
              <a:lnSpc>
                <a:spcPct val="80000"/>
              </a:lnSpc>
              <a:buFont typeface="Wingdings" panose="05000000000000000000" pitchFamily="2" charset="2"/>
              <a:buNone/>
            </a:pPr>
            <a:r>
              <a:rPr lang="en-US" altLang="ja-JP" sz="3600" dirty="0"/>
              <a:t>        (9,322,703+4,294,598)</a:t>
            </a:r>
          </a:p>
          <a:p>
            <a:pPr eaLnBrk="1" hangingPunct="1">
              <a:lnSpc>
                <a:spcPct val="80000"/>
              </a:lnSpc>
              <a:buFont typeface="Wingdings" panose="05000000000000000000" pitchFamily="2" charset="2"/>
              <a:buNone/>
            </a:pPr>
            <a:r>
              <a:rPr lang="en-US" altLang="ja-JP" sz="3600" dirty="0"/>
              <a:t>       =1,082,699</a:t>
            </a:r>
          </a:p>
          <a:p>
            <a:pPr eaLnBrk="1" hangingPunct="1">
              <a:lnSpc>
                <a:spcPct val="80000"/>
              </a:lnSpc>
            </a:pPr>
            <a:r>
              <a:rPr lang="en-US" altLang="ja-JP" sz="3600" dirty="0"/>
              <a:t>Profit per unit</a:t>
            </a:r>
          </a:p>
          <a:p>
            <a:pPr eaLnBrk="1" hangingPunct="1">
              <a:lnSpc>
                <a:spcPct val="80000"/>
              </a:lnSpc>
              <a:buFont typeface="Wingdings" panose="05000000000000000000" pitchFamily="2" charset="2"/>
              <a:buNone/>
            </a:pPr>
            <a:r>
              <a:rPr lang="en-US" altLang="ja-JP" sz="3600" dirty="0"/>
              <a:t>      =Profit/Number of sales</a:t>
            </a:r>
          </a:p>
          <a:p>
            <a:pPr eaLnBrk="1" hangingPunct="1">
              <a:lnSpc>
                <a:spcPct val="80000"/>
              </a:lnSpc>
              <a:buFont typeface="Wingdings" panose="05000000000000000000" pitchFamily="2" charset="2"/>
              <a:buNone/>
            </a:pPr>
            <a:r>
              <a:rPr lang="en-US" altLang="ja-JP" sz="3600" dirty="0"/>
              <a:t>      =1,082,699/70,000</a:t>
            </a:r>
          </a:p>
          <a:p>
            <a:pPr eaLnBrk="1" hangingPunct="1">
              <a:lnSpc>
                <a:spcPct val="80000"/>
              </a:lnSpc>
              <a:buFont typeface="Wingdings" panose="05000000000000000000" pitchFamily="2" charset="2"/>
              <a:buNone/>
            </a:pPr>
            <a:r>
              <a:rPr lang="en-US" altLang="ja-JP" sz="3600" dirty="0"/>
              <a:t>      =15(Yen/Unit)</a:t>
            </a:r>
          </a:p>
        </p:txBody>
      </p:sp>
      <p:sp>
        <p:nvSpPr>
          <p:cNvPr id="33796"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54D476E6-60F3-4596-BFA5-0795BA0DD847}" type="slidenum">
              <a:rPr lang="en-US" altLang="ja-JP">
                <a:solidFill>
                  <a:srgbClr val="898989"/>
                </a:solidFill>
              </a:rPr>
              <a:pPr/>
              <a:t>44</a:t>
            </a:fld>
            <a:endParaRPr lang="en-US" altLang="ja-JP" dirty="0">
              <a:solidFill>
                <a:srgbClr val="898989"/>
              </a:solidFill>
            </a:endParaRPr>
          </a:p>
        </p:txBody>
      </p:sp>
    </p:spTree>
    <p:extLst>
      <p:ext uri="{BB962C8B-B14F-4D97-AF65-F5344CB8AC3E}">
        <p14:creationId xmlns:p14="http://schemas.microsoft.com/office/powerpoint/2010/main" val="19668888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tLang="ja-JP" sz="4000" dirty="0"/>
              <a:t>The solutions to obtain 10 Millions</a:t>
            </a:r>
          </a:p>
        </p:txBody>
      </p:sp>
      <p:sp>
        <p:nvSpPr>
          <p:cNvPr id="34819" name="Rectangle 3"/>
          <p:cNvSpPr>
            <a:spLocks noGrp="1" noChangeArrowheads="1"/>
          </p:cNvSpPr>
          <p:nvPr>
            <p:ph sz="quarter" idx="1"/>
          </p:nvPr>
        </p:nvSpPr>
        <p:spPr>
          <a:xfrm>
            <a:off x="395288" y="1484313"/>
            <a:ext cx="8291512" cy="1152599"/>
          </a:xfrm>
        </p:spPr>
        <p:txBody>
          <a:bodyPr/>
          <a:lstStyle/>
          <a:p>
            <a:pPr marL="0" indent="0" eaLnBrk="1" hangingPunct="1">
              <a:lnSpc>
                <a:spcPct val="80000"/>
              </a:lnSpc>
              <a:buNone/>
            </a:pPr>
            <a:r>
              <a:rPr lang="en-US" altLang="ja-JP" sz="3200" dirty="0">
                <a:latin typeface="Times New Roman" panose="02020603050405020304" pitchFamily="18" charset="0"/>
                <a:cs typeface="Times New Roman" panose="02020603050405020304" pitchFamily="18" charset="0"/>
              </a:rPr>
              <a:t>1) Price increasing</a:t>
            </a:r>
          </a:p>
          <a:p>
            <a:pPr eaLnBrk="1" hangingPunct="1">
              <a:lnSpc>
                <a:spcPct val="80000"/>
              </a:lnSpc>
              <a:buFont typeface="Wingdings" panose="05000000000000000000" pitchFamily="2" charset="2"/>
              <a:buNone/>
            </a:pPr>
            <a:r>
              <a:rPr lang="en-US" altLang="ja-JP" sz="3200" dirty="0">
                <a:latin typeface="Times New Roman" panose="02020603050405020304" pitchFamily="18" charset="0"/>
                <a:cs typeface="Times New Roman" panose="02020603050405020304" pitchFamily="18" charset="0"/>
              </a:rPr>
              <a:t>Let Price=x</a:t>
            </a:r>
          </a:p>
          <a:p>
            <a:pPr eaLnBrk="1" hangingPunct="1">
              <a:lnSpc>
                <a:spcPct val="80000"/>
              </a:lnSpc>
              <a:buFont typeface="Wingdings" panose="05000000000000000000" pitchFamily="2" charset="2"/>
              <a:buNone/>
            </a:pPr>
            <a:endParaRPr lang="en-US" altLang="ja-JP" sz="3600" dirty="0"/>
          </a:p>
        </p:txBody>
      </p:sp>
      <p:sp>
        <p:nvSpPr>
          <p:cNvPr id="34820" name="テキスト ボックス 1"/>
          <p:cNvSpPr txBox="1">
            <a:spLocks noChangeArrowheads="1"/>
          </p:cNvSpPr>
          <p:nvPr/>
        </p:nvSpPr>
        <p:spPr bwMode="auto">
          <a:xfrm>
            <a:off x="4355976" y="4435922"/>
            <a:ext cx="37369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3600" dirty="0">
                <a:solidFill>
                  <a:srgbClr val="FF0000"/>
                </a:solidFill>
                <a:latin typeface="Arial" panose="020B0604020202020204" pitchFamily="34" charset="0"/>
              </a:rPr>
              <a:t>337/210=1.605</a:t>
            </a:r>
            <a:r>
              <a:rPr lang="ja-JP" altLang="en-US" sz="3600" dirty="0">
                <a:solidFill>
                  <a:srgbClr val="FF0000"/>
                </a:solidFill>
                <a:latin typeface="Arial" panose="020B0604020202020204" pitchFamily="34" charset="0"/>
              </a:rPr>
              <a:t>！</a:t>
            </a:r>
          </a:p>
        </p:txBody>
      </p:sp>
      <p:sp>
        <p:nvSpPr>
          <p:cNvPr id="34821"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6F3BBE12-7395-47A3-9C0E-FAA041D1206B}" type="slidenum">
              <a:rPr lang="en-US" altLang="ja-JP">
                <a:solidFill>
                  <a:srgbClr val="898989"/>
                </a:solidFill>
              </a:rPr>
              <a:pPr/>
              <a:t>45</a:t>
            </a:fld>
            <a:endParaRPr lang="en-US" altLang="ja-JP" dirty="0">
              <a:solidFill>
                <a:srgbClr val="898989"/>
              </a:solidFill>
            </a:endParaRPr>
          </a:p>
        </p:txBody>
      </p:sp>
      <mc:AlternateContent xmlns:mc="http://schemas.openxmlformats.org/markup-compatibility/2006" xmlns:a14="http://schemas.microsoft.com/office/drawing/2010/main">
        <mc:Choice Requires="a14">
          <p:sp>
            <p:nvSpPr>
              <p:cNvPr id="2" name="テキスト ボックス 1">
                <a:extLst>
                  <a:ext uri="{FF2B5EF4-FFF2-40B4-BE49-F238E27FC236}">
                    <a16:creationId xmlns:a16="http://schemas.microsoft.com/office/drawing/2014/main" id="{29C23C16-BFC0-57C6-8616-731CC04F53DD}"/>
                  </a:ext>
                </a:extLst>
              </p:cNvPr>
              <p:cNvSpPr txBox="1"/>
              <p:nvPr/>
            </p:nvSpPr>
            <p:spPr>
              <a:xfrm>
                <a:off x="599847" y="2732105"/>
                <a:ext cx="6840760" cy="818301"/>
              </a:xfrm>
              <a:prstGeom prst="rect">
                <a:avLst/>
              </a:prstGeom>
              <a:noFill/>
            </p:spPr>
            <p:txBody>
              <a:bodyPr wrap="square" lIns="0" tIns="0" rIns="0" bIns="0" rtlCol="0">
                <a:spAutoFit/>
              </a:bodyPr>
              <a:lstStyle/>
              <a:p>
                <a:pPr/>
                <a14:m>
                  <m:oMathPara xmlns:m="http://schemas.openxmlformats.org/officeDocument/2006/math">
                    <m:oMathParaPr>
                      <m:jc m:val="left"/>
                    </m:oMathParaPr>
                    <m:oMath xmlns:m="http://schemas.openxmlformats.org/officeDocument/2006/math">
                      <m:r>
                        <a:rPr kumimoji="1" lang="en-US" altLang="ja-JP" b="0" i="1" smtClean="0">
                          <a:latin typeface="Cambria Math" panose="02040503050406030204" pitchFamily="18" charset="0"/>
                        </a:rPr>
                        <m:t>𝑃𝑟𝑜𝑓𝑖𝑡</m:t>
                      </m:r>
                      <m:r>
                        <a:rPr kumimoji="1" lang="en-US" altLang="ja-JP" b="0" i="1" smtClean="0">
                          <a:latin typeface="Cambria Math" panose="02040503050406030204" pitchFamily="18" charset="0"/>
                        </a:rPr>
                        <m:t>=</m:t>
                      </m:r>
                      <m:r>
                        <a:rPr kumimoji="1" lang="en-US" altLang="ja-JP" b="0" i="1" smtClean="0">
                          <a:latin typeface="Cambria Math" panose="02040503050406030204" pitchFamily="18" charset="0"/>
                        </a:rPr>
                        <m:t>𝑆𝑎𝑙𝑒𝑠</m:t>
                      </m:r>
                      <m:r>
                        <a:rPr kumimoji="1" lang="en-US" altLang="ja-JP" b="0" i="1" smtClean="0">
                          <a:latin typeface="Cambria Math" panose="02040503050406030204" pitchFamily="18" charset="0"/>
                        </a:rPr>
                        <m:t> </m:t>
                      </m:r>
                      <m:r>
                        <a:rPr kumimoji="1" lang="en-US" altLang="ja-JP" b="0" i="1" smtClean="0">
                          <a:latin typeface="Cambria Math" panose="02040503050406030204" pitchFamily="18" charset="0"/>
                        </a:rPr>
                        <m:t>𝑅𝑒𝑣𝑒𝑛𝑢𝑒</m:t>
                      </m:r>
                      <m:r>
                        <a:rPr kumimoji="1" lang="en-US" altLang="ja-JP" b="0" i="1" smtClean="0">
                          <a:latin typeface="Cambria Math" panose="02040503050406030204" pitchFamily="18" charset="0"/>
                        </a:rPr>
                        <m:t>−</m:t>
                      </m:r>
                      <m:r>
                        <a:rPr kumimoji="1" lang="en-US" altLang="ja-JP" b="0" i="1" smtClean="0">
                          <a:latin typeface="Cambria Math" panose="02040503050406030204" pitchFamily="18" charset="0"/>
                        </a:rPr>
                        <m:t>𝐶𝑜𝑠𝑡</m:t>
                      </m:r>
                      <m:r>
                        <a:rPr kumimoji="1" lang="en-US" altLang="ja-JP" b="0" i="1" smtClean="0">
                          <a:latin typeface="Cambria Math" panose="02040503050406030204" pitchFamily="18" charset="0"/>
                        </a:rPr>
                        <m:t>=</m:t>
                      </m:r>
                      <m:r>
                        <a:rPr kumimoji="1" lang="en-US" altLang="ja-JP" b="0" i="1" smtClean="0">
                          <a:latin typeface="Cambria Math" panose="02040503050406030204" pitchFamily="18" charset="0"/>
                        </a:rPr>
                        <m:t>𝑄𝑢𝑎𝑛𝑡𝑖𝑡𝑦</m:t>
                      </m:r>
                      <m:r>
                        <a:rPr kumimoji="1" lang="en-US" altLang="ja-JP" b="0" i="1" smtClean="0">
                          <a:latin typeface="Cambria Math" panose="02040503050406030204" pitchFamily="18" charset="0"/>
                        </a:rPr>
                        <m:t> </m:t>
                      </m:r>
                      <m:r>
                        <a:rPr kumimoji="1" lang="en-US" altLang="ja-JP" b="0" i="1" smtClean="0">
                          <a:latin typeface="Cambria Math" panose="02040503050406030204" pitchFamily="18" charset="0"/>
                        </a:rPr>
                        <m:t>𝑜𝑓</m:t>
                      </m:r>
                      <m:r>
                        <a:rPr kumimoji="1" lang="en-US" altLang="ja-JP" b="0" i="1" smtClean="0">
                          <a:latin typeface="Cambria Math" panose="02040503050406030204" pitchFamily="18" charset="0"/>
                        </a:rPr>
                        <m:t> </m:t>
                      </m:r>
                      <m:r>
                        <a:rPr kumimoji="1" lang="en-US" altLang="ja-JP" b="0" i="1" smtClean="0">
                          <a:latin typeface="Cambria Math" panose="02040503050406030204" pitchFamily="18" charset="0"/>
                        </a:rPr>
                        <m:t>𝑆𝑎𝑙𝑒𝑠</m:t>
                      </m:r>
                      <m:r>
                        <a:rPr kumimoji="1" lang="en-US" altLang="ja-JP" b="0" i="1" smtClean="0">
                          <a:latin typeface="Cambria Math" panose="02040503050406030204" pitchFamily="18" charset="0"/>
                          <a:ea typeface="Cambria Math" panose="02040503050406030204" pitchFamily="18" charset="0"/>
                        </a:rPr>
                        <m:t>×</m:t>
                      </m:r>
                      <m:r>
                        <a:rPr kumimoji="1" lang="en-US" altLang="ja-JP" b="0" i="1" smtClean="0">
                          <a:latin typeface="Cambria Math" panose="02040503050406030204" pitchFamily="18" charset="0"/>
                          <a:ea typeface="Cambria Math" panose="02040503050406030204" pitchFamily="18" charset="0"/>
                        </a:rPr>
                        <m:t>𝑈𝑛𝑖𝑡</m:t>
                      </m:r>
                      <m:r>
                        <a:rPr kumimoji="1" lang="en-US" altLang="ja-JP" b="0" i="1" smtClean="0">
                          <a:latin typeface="Cambria Math" panose="02040503050406030204" pitchFamily="18" charset="0"/>
                          <a:ea typeface="Cambria Math" panose="02040503050406030204" pitchFamily="18" charset="0"/>
                        </a:rPr>
                        <m:t> </m:t>
                      </m:r>
                      <m:r>
                        <a:rPr kumimoji="1" lang="en-US" altLang="ja-JP" b="0" i="1" smtClean="0">
                          <a:latin typeface="Cambria Math" panose="02040503050406030204" pitchFamily="18" charset="0"/>
                          <a:ea typeface="Cambria Math" panose="02040503050406030204" pitchFamily="18" charset="0"/>
                        </a:rPr>
                        <m:t>𝑃𝑟𝑖𝑐𝑒</m:t>
                      </m:r>
                      <m:r>
                        <a:rPr kumimoji="1" lang="en-US" altLang="ja-JP" b="0" i="1" smtClean="0">
                          <a:latin typeface="Cambria Math" panose="02040503050406030204" pitchFamily="18" charset="0"/>
                          <a:ea typeface="Cambria Math" panose="02040503050406030204" pitchFamily="18" charset="0"/>
                        </a:rPr>
                        <m:t>−</m:t>
                      </m:r>
                      <m:d>
                        <m:dPr>
                          <m:ctrlPr>
                            <a:rPr kumimoji="1" lang="en-US" altLang="ja-JP" b="0" i="1" smtClean="0">
                              <a:latin typeface="Cambria Math" panose="02040503050406030204" pitchFamily="18" charset="0"/>
                              <a:ea typeface="Cambria Math" panose="02040503050406030204" pitchFamily="18" charset="0"/>
                            </a:rPr>
                          </m:ctrlPr>
                        </m:dPr>
                        <m:e>
                          <m:r>
                            <a:rPr kumimoji="1" lang="en-US" altLang="ja-JP" b="0" i="1" smtClean="0">
                              <a:latin typeface="Cambria Math" panose="02040503050406030204" pitchFamily="18" charset="0"/>
                              <a:ea typeface="Cambria Math" panose="02040503050406030204" pitchFamily="18" charset="0"/>
                            </a:rPr>
                            <m:t>𝐹𝑖𝑥𝑒𝑑</m:t>
                          </m:r>
                          <m:r>
                            <a:rPr kumimoji="1" lang="en-US" altLang="ja-JP" b="0" i="1" smtClean="0">
                              <a:latin typeface="Cambria Math" panose="02040503050406030204" pitchFamily="18" charset="0"/>
                              <a:ea typeface="Cambria Math" panose="02040503050406030204" pitchFamily="18" charset="0"/>
                            </a:rPr>
                            <m:t> </m:t>
                          </m:r>
                          <m:r>
                            <a:rPr kumimoji="1" lang="en-US" altLang="ja-JP" b="0" i="1" smtClean="0">
                              <a:latin typeface="Cambria Math" panose="02040503050406030204" pitchFamily="18" charset="0"/>
                              <a:ea typeface="Cambria Math" panose="02040503050406030204" pitchFamily="18" charset="0"/>
                            </a:rPr>
                            <m:t>𝐶𝑜𝑠𝑡</m:t>
                          </m:r>
                          <m:r>
                            <a:rPr kumimoji="1" lang="en-US" altLang="ja-JP" b="0" i="1" smtClean="0">
                              <a:latin typeface="Cambria Math" panose="02040503050406030204" pitchFamily="18" charset="0"/>
                              <a:ea typeface="Cambria Math" panose="02040503050406030204" pitchFamily="18" charset="0"/>
                            </a:rPr>
                            <m:t>+</m:t>
                          </m:r>
                          <m:r>
                            <a:rPr kumimoji="1" lang="en-US" altLang="ja-JP" b="0" i="1" smtClean="0">
                              <a:latin typeface="Cambria Math" panose="02040503050406030204" pitchFamily="18" charset="0"/>
                              <a:ea typeface="Cambria Math" panose="02040503050406030204" pitchFamily="18" charset="0"/>
                            </a:rPr>
                            <m:t>𝑉𝑎𝑟𝑖𝑎𝑏𝑙𝑒</m:t>
                          </m:r>
                          <m:r>
                            <a:rPr kumimoji="1" lang="en-US" altLang="ja-JP" b="0" i="1" smtClean="0">
                              <a:latin typeface="Cambria Math" panose="02040503050406030204" pitchFamily="18" charset="0"/>
                              <a:ea typeface="Cambria Math" panose="02040503050406030204" pitchFamily="18" charset="0"/>
                            </a:rPr>
                            <m:t> </m:t>
                          </m:r>
                          <m:r>
                            <a:rPr kumimoji="1" lang="en-US" altLang="ja-JP" b="0" i="1" smtClean="0">
                              <a:latin typeface="Cambria Math" panose="02040503050406030204" pitchFamily="18" charset="0"/>
                              <a:ea typeface="Cambria Math" panose="02040503050406030204" pitchFamily="18" charset="0"/>
                            </a:rPr>
                            <m:t>𝐶𝑜𝑠𝑡</m:t>
                          </m:r>
                        </m:e>
                      </m:d>
                      <m:r>
                        <a:rPr kumimoji="1" lang="en-US" altLang="ja-JP" b="0" i="1" smtClean="0">
                          <a:latin typeface="Cambria Math" panose="02040503050406030204" pitchFamily="18" charset="0"/>
                          <a:ea typeface="Cambria Math" panose="02040503050406030204" pitchFamily="18" charset="0"/>
                        </a:rPr>
                        <m:t>=70,000×</m:t>
                      </m:r>
                      <m:r>
                        <a:rPr kumimoji="1" lang="en-US" altLang="ja-JP" b="0" i="1" smtClean="0">
                          <a:latin typeface="Cambria Math" panose="02040503050406030204" pitchFamily="18" charset="0"/>
                          <a:ea typeface="Cambria Math" panose="02040503050406030204" pitchFamily="18" charset="0"/>
                        </a:rPr>
                        <m:t>𝑥</m:t>
                      </m:r>
                      <m:r>
                        <a:rPr kumimoji="1" lang="en-US" altLang="ja-JP" b="0" i="1" smtClean="0">
                          <a:latin typeface="Cambria Math" panose="02040503050406030204" pitchFamily="18" charset="0"/>
                          <a:ea typeface="Cambria Math" panose="02040503050406030204" pitchFamily="18" charset="0"/>
                        </a:rPr>
                        <m:t>−</m:t>
                      </m:r>
                      <m:d>
                        <m:dPr>
                          <m:ctrlPr>
                            <a:rPr kumimoji="1" lang="en-US" altLang="ja-JP" b="0" i="1" smtClean="0">
                              <a:latin typeface="Cambria Math" panose="02040503050406030204" pitchFamily="18" charset="0"/>
                              <a:ea typeface="Cambria Math" panose="02040503050406030204" pitchFamily="18" charset="0"/>
                            </a:rPr>
                          </m:ctrlPr>
                        </m:dPr>
                        <m:e>
                          <m:r>
                            <a:rPr kumimoji="1" lang="en-US" altLang="ja-JP" b="0" i="1" smtClean="0">
                              <a:latin typeface="Cambria Math" panose="02040503050406030204" pitchFamily="18" charset="0"/>
                              <a:ea typeface="Cambria Math" panose="02040503050406030204" pitchFamily="18" charset="0"/>
                            </a:rPr>
                            <m:t>9,322,703+4,294,598</m:t>
                          </m:r>
                        </m:e>
                      </m:d>
                      <m:r>
                        <a:rPr kumimoji="1" lang="en-US" altLang="ja-JP" b="0" i="1" smtClean="0">
                          <a:latin typeface="Cambria Math" panose="02040503050406030204" pitchFamily="18" charset="0"/>
                          <a:ea typeface="Cambria Math" panose="02040503050406030204" pitchFamily="18" charset="0"/>
                        </a:rPr>
                        <m:t>=10,000,000 (</m:t>
                      </m:r>
                      <m:r>
                        <a:rPr kumimoji="1" lang="en-US" altLang="ja-JP" b="0" i="1" smtClean="0">
                          <a:latin typeface="Cambria Math" panose="02040503050406030204" pitchFamily="18" charset="0"/>
                          <a:ea typeface="Cambria Math" panose="02040503050406030204" pitchFamily="18" charset="0"/>
                        </a:rPr>
                        <m:t>𝑌𝑒𝑛</m:t>
                      </m:r>
                      <m:r>
                        <a:rPr kumimoji="1" lang="en-US" altLang="ja-JP" b="0" i="1" smtClean="0">
                          <a:latin typeface="Cambria Math" panose="02040503050406030204" pitchFamily="18" charset="0"/>
                          <a:ea typeface="Cambria Math" panose="02040503050406030204" pitchFamily="18" charset="0"/>
                        </a:rPr>
                        <m:t>)</m:t>
                      </m:r>
                    </m:oMath>
                  </m:oMathPara>
                </a14:m>
                <a:endParaRPr kumimoji="1" lang="ja-JP" altLang="en-US" dirty="0"/>
              </a:p>
            </p:txBody>
          </p:sp>
        </mc:Choice>
        <mc:Fallback xmlns="">
          <p:sp>
            <p:nvSpPr>
              <p:cNvPr id="2" name="テキスト ボックス 1">
                <a:extLst>
                  <a:ext uri="{FF2B5EF4-FFF2-40B4-BE49-F238E27FC236}">
                    <a16:creationId xmlns:a16="http://schemas.microsoft.com/office/drawing/2014/main" id="{29C23C16-BFC0-57C6-8616-731CC04F53DD}"/>
                  </a:ext>
                </a:extLst>
              </p:cNvPr>
              <p:cNvSpPr txBox="1">
                <a:spLocks noRot="1" noChangeAspect="1" noMove="1" noResize="1" noEditPoints="1" noAdjustHandles="1" noChangeArrowheads="1" noChangeShapeType="1" noTextEdit="1"/>
              </p:cNvSpPr>
              <p:nvPr/>
            </p:nvSpPr>
            <p:spPr>
              <a:xfrm>
                <a:off x="599847" y="2732105"/>
                <a:ext cx="6840760" cy="818301"/>
              </a:xfrm>
              <a:prstGeom prst="rect">
                <a:avLst/>
              </a:prstGeom>
              <a:blipFill>
                <a:blip r:embed="rId2"/>
                <a:stretch>
                  <a:fillRect l="-1603" b="-11940"/>
                </a:stretch>
              </a:blipFill>
            </p:spPr>
            <p:txBody>
              <a:bodyPr/>
              <a:lstStyle/>
              <a:p>
                <a:r>
                  <a:rPr lang="ja-JP" altLang="en-US">
                    <a:noFill/>
                  </a:rPr>
                  <a:t> </a:t>
                </a:r>
              </a:p>
            </p:txBody>
          </p:sp>
        </mc:Fallback>
      </mc:AlternateContent>
      <p:sp>
        <p:nvSpPr>
          <p:cNvPr id="4" name="テキスト ボックス 3">
            <a:extLst>
              <a:ext uri="{FF2B5EF4-FFF2-40B4-BE49-F238E27FC236}">
                <a16:creationId xmlns:a16="http://schemas.microsoft.com/office/drawing/2014/main" id="{CA22E2FA-7560-B87D-2DD5-22238EA02645}"/>
              </a:ext>
            </a:extLst>
          </p:cNvPr>
          <p:cNvSpPr txBox="1"/>
          <p:nvPr/>
        </p:nvSpPr>
        <p:spPr>
          <a:xfrm>
            <a:off x="579360" y="3845484"/>
            <a:ext cx="4572000" cy="486287"/>
          </a:xfrm>
          <a:prstGeom prst="rect">
            <a:avLst/>
          </a:prstGeom>
          <a:noFill/>
        </p:spPr>
        <p:txBody>
          <a:bodyPr wrap="square">
            <a:spAutoFit/>
          </a:bodyPr>
          <a:lstStyle/>
          <a:p>
            <a:pPr eaLnBrk="1" hangingPunct="1">
              <a:lnSpc>
                <a:spcPct val="80000"/>
              </a:lnSpc>
              <a:buFont typeface="Wingdings" panose="05000000000000000000" pitchFamily="2" charset="2"/>
              <a:buNone/>
            </a:pPr>
            <a:r>
              <a:rPr lang="en-US" altLang="ja-JP" sz="3200" dirty="0">
                <a:latin typeface="Times New Roman" panose="02020603050405020304" pitchFamily="18" charset="0"/>
                <a:cs typeface="Times New Roman" panose="02020603050405020304" pitchFamily="18" charset="0"/>
              </a:rPr>
              <a:t>Then x=337(Yen)</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tLang="ja-JP" sz="4000" dirty="0"/>
              <a:t>The solutions to obtain 10 Millions</a:t>
            </a:r>
          </a:p>
        </p:txBody>
      </p:sp>
      <p:sp>
        <p:nvSpPr>
          <p:cNvPr id="34819" name="Rectangle 3"/>
          <p:cNvSpPr>
            <a:spLocks noGrp="1" noChangeArrowheads="1"/>
          </p:cNvSpPr>
          <p:nvPr>
            <p:ph sz="quarter" idx="1"/>
          </p:nvPr>
        </p:nvSpPr>
        <p:spPr>
          <a:xfrm>
            <a:off x="395288" y="1484313"/>
            <a:ext cx="8291512" cy="5184775"/>
          </a:xfrm>
        </p:spPr>
        <p:txBody>
          <a:bodyPr/>
          <a:lstStyle/>
          <a:p>
            <a:pPr marL="0" indent="0" eaLnBrk="1" hangingPunct="1">
              <a:lnSpc>
                <a:spcPct val="80000"/>
              </a:lnSpc>
              <a:buNone/>
            </a:pPr>
            <a:r>
              <a:rPr lang="en-US" altLang="ja-JP" sz="3600" dirty="0"/>
              <a:t>1) Price increasing</a:t>
            </a:r>
          </a:p>
          <a:p>
            <a:pPr eaLnBrk="1" hangingPunct="1">
              <a:lnSpc>
                <a:spcPct val="80000"/>
              </a:lnSpc>
              <a:buFont typeface="Wingdings" panose="05000000000000000000" pitchFamily="2" charset="2"/>
              <a:buNone/>
            </a:pPr>
            <a:r>
              <a:rPr lang="en-US" altLang="ja-JP" sz="3600" dirty="0"/>
              <a:t>Let Price=x</a:t>
            </a:r>
          </a:p>
          <a:p>
            <a:pPr eaLnBrk="1" hangingPunct="1">
              <a:lnSpc>
                <a:spcPct val="80000"/>
              </a:lnSpc>
              <a:buFont typeface="Wingdings" panose="05000000000000000000" pitchFamily="2" charset="2"/>
              <a:buNone/>
            </a:pPr>
            <a:r>
              <a:rPr lang="en-US" altLang="ja-JP" sz="3600" dirty="0"/>
              <a:t>Profit=Revenue-Expense</a:t>
            </a:r>
          </a:p>
          <a:p>
            <a:pPr eaLnBrk="1" hangingPunct="1">
              <a:lnSpc>
                <a:spcPct val="80000"/>
              </a:lnSpc>
              <a:buFont typeface="Wingdings" panose="05000000000000000000" pitchFamily="2" charset="2"/>
              <a:buNone/>
            </a:pPr>
            <a:r>
              <a:rPr lang="en-US" altLang="ja-JP" sz="3600" dirty="0"/>
              <a:t>       =Number of sales*Unit price-  </a:t>
            </a:r>
          </a:p>
          <a:p>
            <a:pPr eaLnBrk="1" hangingPunct="1">
              <a:lnSpc>
                <a:spcPct val="80000"/>
              </a:lnSpc>
              <a:buFont typeface="Wingdings" panose="05000000000000000000" pitchFamily="2" charset="2"/>
              <a:buNone/>
            </a:pPr>
            <a:r>
              <a:rPr lang="en-US" altLang="ja-JP" sz="3600" dirty="0"/>
              <a:t>        (Fixed cost + Variable cost)</a:t>
            </a:r>
          </a:p>
          <a:p>
            <a:pPr eaLnBrk="1" hangingPunct="1">
              <a:lnSpc>
                <a:spcPct val="80000"/>
              </a:lnSpc>
              <a:buFont typeface="Wingdings" panose="05000000000000000000" pitchFamily="2" charset="2"/>
              <a:buNone/>
            </a:pPr>
            <a:r>
              <a:rPr lang="en-US" altLang="ja-JP" sz="3600" dirty="0"/>
              <a:t>       =70,000*x- </a:t>
            </a:r>
          </a:p>
          <a:p>
            <a:pPr eaLnBrk="1" hangingPunct="1">
              <a:lnSpc>
                <a:spcPct val="80000"/>
              </a:lnSpc>
              <a:buFont typeface="Wingdings" panose="05000000000000000000" pitchFamily="2" charset="2"/>
              <a:buNone/>
            </a:pPr>
            <a:r>
              <a:rPr lang="en-US" altLang="ja-JP" sz="3600" dirty="0"/>
              <a:t>        (9,322,703+4,294,598)</a:t>
            </a:r>
          </a:p>
          <a:p>
            <a:pPr eaLnBrk="1" hangingPunct="1">
              <a:lnSpc>
                <a:spcPct val="80000"/>
              </a:lnSpc>
              <a:buFont typeface="Wingdings" panose="05000000000000000000" pitchFamily="2" charset="2"/>
              <a:buNone/>
            </a:pPr>
            <a:r>
              <a:rPr lang="en-US" altLang="ja-JP" sz="3600" dirty="0"/>
              <a:t>       =10,000,000</a:t>
            </a:r>
          </a:p>
          <a:p>
            <a:pPr eaLnBrk="1" hangingPunct="1">
              <a:lnSpc>
                <a:spcPct val="80000"/>
              </a:lnSpc>
              <a:buFont typeface="Wingdings" panose="05000000000000000000" pitchFamily="2" charset="2"/>
              <a:buNone/>
            </a:pPr>
            <a:r>
              <a:rPr lang="en-US" altLang="ja-JP" sz="3600" dirty="0"/>
              <a:t>Then x=337(Yen)</a:t>
            </a:r>
          </a:p>
        </p:txBody>
      </p:sp>
      <p:sp>
        <p:nvSpPr>
          <p:cNvPr id="34820" name="テキスト ボックス 1"/>
          <p:cNvSpPr txBox="1">
            <a:spLocks noChangeArrowheads="1"/>
          </p:cNvSpPr>
          <p:nvPr/>
        </p:nvSpPr>
        <p:spPr bwMode="auto">
          <a:xfrm>
            <a:off x="4716463" y="5589588"/>
            <a:ext cx="37369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3600" dirty="0">
                <a:solidFill>
                  <a:srgbClr val="FF0000"/>
                </a:solidFill>
                <a:latin typeface="Arial" panose="020B0604020202020204" pitchFamily="34" charset="0"/>
              </a:rPr>
              <a:t>337/210=1.605</a:t>
            </a:r>
            <a:r>
              <a:rPr lang="ja-JP" altLang="en-US" sz="3600" dirty="0">
                <a:solidFill>
                  <a:srgbClr val="FF0000"/>
                </a:solidFill>
                <a:latin typeface="Arial" panose="020B0604020202020204" pitchFamily="34" charset="0"/>
              </a:rPr>
              <a:t>！</a:t>
            </a:r>
          </a:p>
        </p:txBody>
      </p:sp>
      <p:sp>
        <p:nvSpPr>
          <p:cNvPr id="34821"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6F3BBE12-7395-47A3-9C0E-FAA041D1206B}" type="slidenum">
              <a:rPr lang="en-US" altLang="ja-JP">
                <a:solidFill>
                  <a:srgbClr val="898989"/>
                </a:solidFill>
              </a:rPr>
              <a:pPr/>
              <a:t>46</a:t>
            </a:fld>
            <a:endParaRPr lang="en-US" altLang="ja-JP" dirty="0">
              <a:solidFill>
                <a:srgbClr val="898989"/>
              </a:solidFill>
            </a:endParaRPr>
          </a:p>
        </p:txBody>
      </p:sp>
    </p:spTree>
    <p:extLst>
      <p:ext uri="{BB962C8B-B14F-4D97-AF65-F5344CB8AC3E}">
        <p14:creationId xmlns:p14="http://schemas.microsoft.com/office/powerpoint/2010/main" val="392671707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7200" y="158750"/>
            <a:ext cx="8229600" cy="1038225"/>
          </a:xfrm>
        </p:spPr>
        <p:txBody>
          <a:bodyPr/>
          <a:lstStyle/>
          <a:p>
            <a:pPr eaLnBrk="1" hangingPunct="1"/>
            <a:r>
              <a:rPr lang="en-US" altLang="ja-JP" sz="4000" dirty="0"/>
              <a:t>The solutions to obtain 10 Millions</a:t>
            </a:r>
          </a:p>
        </p:txBody>
      </p:sp>
      <p:sp>
        <p:nvSpPr>
          <p:cNvPr id="35843" name="Rectangle 3"/>
          <p:cNvSpPr>
            <a:spLocks noGrp="1" noChangeArrowheads="1"/>
          </p:cNvSpPr>
          <p:nvPr>
            <p:ph sz="quarter" idx="1"/>
          </p:nvPr>
        </p:nvSpPr>
        <p:spPr>
          <a:xfrm>
            <a:off x="457200" y="1196975"/>
            <a:ext cx="8229600" cy="1295921"/>
          </a:xfrm>
        </p:spPr>
        <p:txBody>
          <a:bodyPr/>
          <a:lstStyle/>
          <a:p>
            <a:pPr marL="0" indent="0" eaLnBrk="1" hangingPunct="1">
              <a:lnSpc>
                <a:spcPct val="80000"/>
              </a:lnSpc>
              <a:buNone/>
            </a:pPr>
            <a:r>
              <a:rPr lang="en-US" altLang="ja-JP" sz="3200" dirty="0">
                <a:latin typeface="Times New Roman" panose="02020603050405020304" pitchFamily="18" charset="0"/>
                <a:cs typeface="Times New Roman" panose="02020603050405020304" pitchFamily="18" charset="0"/>
              </a:rPr>
              <a:t>2)Quantity increasing</a:t>
            </a:r>
          </a:p>
          <a:p>
            <a:pPr eaLnBrk="1" hangingPunct="1">
              <a:lnSpc>
                <a:spcPct val="80000"/>
              </a:lnSpc>
              <a:buFont typeface="Wingdings" panose="05000000000000000000" pitchFamily="2" charset="2"/>
              <a:buNone/>
            </a:pPr>
            <a:r>
              <a:rPr lang="en-US" altLang="ja-JP" sz="3200" dirty="0">
                <a:latin typeface="Times New Roman" panose="02020603050405020304" pitchFamily="18" charset="0"/>
                <a:cs typeface="Times New Roman" panose="02020603050405020304" pitchFamily="18" charset="0"/>
              </a:rPr>
              <a:t>Quantity=x</a:t>
            </a:r>
          </a:p>
        </p:txBody>
      </p:sp>
      <p:sp>
        <p:nvSpPr>
          <p:cNvPr id="35844" name="テキスト ボックス 2"/>
          <p:cNvSpPr txBox="1">
            <a:spLocks noChangeArrowheads="1"/>
          </p:cNvSpPr>
          <p:nvPr/>
        </p:nvSpPr>
        <p:spPr bwMode="auto">
          <a:xfrm>
            <a:off x="3612153" y="4506438"/>
            <a:ext cx="50196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3600" dirty="0">
                <a:solidFill>
                  <a:srgbClr val="FF0000"/>
                </a:solidFill>
                <a:latin typeface="Arial" panose="020B0604020202020204" pitchFamily="34" charset="0"/>
              </a:rPr>
              <a:t>129682/70000=1.853</a:t>
            </a:r>
            <a:r>
              <a:rPr lang="ja-JP" altLang="en-US" sz="3600" dirty="0">
                <a:solidFill>
                  <a:srgbClr val="FF0000"/>
                </a:solidFill>
                <a:latin typeface="Arial" panose="020B0604020202020204" pitchFamily="34" charset="0"/>
              </a:rPr>
              <a:t>！</a:t>
            </a:r>
          </a:p>
        </p:txBody>
      </p:sp>
      <p:sp>
        <p:nvSpPr>
          <p:cNvPr id="35845"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1DE89D84-F8DF-4BA1-AB15-247D0897E8B7}" type="slidenum">
              <a:rPr lang="en-US" altLang="ja-JP">
                <a:solidFill>
                  <a:srgbClr val="898989"/>
                </a:solidFill>
              </a:rPr>
              <a:pPr/>
              <a:t>47</a:t>
            </a:fld>
            <a:endParaRPr lang="en-US" altLang="ja-JP" dirty="0">
              <a:solidFill>
                <a:srgbClr val="898989"/>
              </a:solidFill>
            </a:endParaRPr>
          </a:p>
        </p:txBody>
      </p:sp>
      <mc:AlternateContent xmlns:mc="http://schemas.openxmlformats.org/markup-compatibility/2006" xmlns:a14="http://schemas.microsoft.com/office/drawing/2010/main">
        <mc:Choice Requires="a14">
          <p:sp>
            <p:nvSpPr>
              <p:cNvPr id="2" name="テキスト ボックス 1">
                <a:extLst>
                  <a:ext uri="{FF2B5EF4-FFF2-40B4-BE49-F238E27FC236}">
                    <a16:creationId xmlns:a16="http://schemas.microsoft.com/office/drawing/2014/main" id="{17FE032F-C72A-54B1-7581-B3DC9DB30713}"/>
                  </a:ext>
                </a:extLst>
              </p:cNvPr>
              <p:cNvSpPr txBox="1"/>
              <p:nvPr/>
            </p:nvSpPr>
            <p:spPr>
              <a:xfrm>
                <a:off x="539552" y="2492896"/>
                <a:ext cx="6840760" cy="818301"/>
              </a:xfrm>
              <a:prstGeom prst="rect">
                <a:avLst/>
              </a:prstGeom>
              <a:noFill/>
            </p:spPr>
            <p:txBody>
              <a:bodyPr wrap="square" lIns="0" tIns="0" rIns="0" bIns="0" rtlCol="0">
                <a:spAutoFit/>
              </a:bodyPr>
              <a:lstStyle/>
              <a:p>
                <a:pPr/>
                <a14:m>
                  <m:oMathPara xmlns:m="http://schemas.openxmlformats.org/officeDocument/2006/math">
                    <m:oMathParaPr>
                      <m:jc m:val="left"/>
                    </m:oMathParaPr>
                    <m:oMath xmlns:m="http://schemas.openxmlformats.org/officeDocument/2006/math">
                      <m:r>
                        <a:rPr kumimoji="1" lang="en-US" altLang="ja-JP" b="0" i="1" smtClean="0">
                          <a:latin typeface="Cambria Math" panose="02040503050406030204" pitchFamily="18" charset="0"/>
                        </a:rPr>
                        <m:t>𝑃𝑟𝑜𝑓𝑖𝑡</m:t>
                      </m:r>
                      <m:r>
                        <a:rPr kumimoji="1" lang="en-US" altLang="ja-JP" b="0" i="1" smtClean="0">
                          <a:latin typeface="Cambria Math" panose="02040503050406030204" pitchFamily="18" charset="0"/>
                        </a:rPr>
                        <m:t>=</m:t>
                      </m:r>
                      <m:r>
                        <a:rPr kumimoji="1" lang="en-US" altLang="ja-JP" b="0" i="1" smtClean="0">
                          <a:latin typeface="Cambria Math" panose="02040503050406030204" pitchFamily="18" charset="0"/>
                        </a:rPr>
                        <m:t>𝑆𝑎𝑙𝑒𝑠</m:t>
                      </m:r>
                      <m:r>
                        <a:rPr kumimoji="1" lang="en-US" altLang="ja-JP" b="0" i="1" smtClean="0">
                          <a:latin typeface="Cambria Math" panose="02040503050406030204" pitchFamily="18" charset="0"/>
                        </a:rPr>
                        <m:t> </m:t>
                      </m:r>
                      <m:r>
                        <a:rPr kumimoji="1" lang="en-US" altLang="ja-JP" b="0" i="1" smtClean="0">
                          <a:latin typeface="Cambria Math" panose="02040503050406030204" pitchFamily="18" charset="0"/>
                        </a:rPr>
                        <m:t>𝑅𝑒𝑣𝑒𝑛𝑢𝑒</m:t>
                      </m:r>
                      <m:r>
                        <a:rPr kumimoji="1" lang="en-US" altLang="ja-JP" b="0" i="1" smtClean="0">
                          <a:latin typeface="Cambria Math" panose="02040503050406030204" pitchFamily="18" charset="0"/>
                        </a:rPr>
                        <m:t>−</m:t>
                      </m:r>
                      <m:r>
                        <a:rPr kumimoji="1" lang="en-US" altLang="ja-JP" b="0" i="1" smtClean="0">
                          <a:latin typeface="Cambria Math" panose="02040503050406030204" pitchFamily="18" charset="0"/>
                        </a:rPr>
                        <m:t>𝐶𝑜𝑠𝑡</m:t>
                      </m:r>
                      <m:r>
                        <a:rPr kumimoji="1" lang="en-US" altLang="ja-JP" b="0" i="1" smtClean="0">
                          <a:latin typeface="Cambria Math" panose="02040503050406030204" pitchFamily="18" charset="0"/>
                        </a:rPr>
                        <m:t>=</m:t>
                      </m:r>
                      <m:r>
                        <a:rPr kumimoji="1" lang="en-US" altLang="ja-JP" b="0" i="1" smtClean="0">
                          <a:latin typeface="Cambria Math" panose="02040503050406030204" pitchFamily="18" charset="0"/>
                        </a:rPr>
                        <m:t>𝑄𝑢𝑎𝑛𝑡𝑖𝑡𝑦</m:t>
                      </m:r>
                      <m:r>
                        <a:rPr kumimoji="1" lang="en-US" altLang="ja-JP" b="0" i="1" smtClean="0">
                          <a:latin typeface="Cambria Math" panose="02040503050406030204" pitchFamily="18" charset="0"/>
                        </a:rPr>
                        <m:t> </m:t>
                      </m:r>
                      <m:r>
                        <a:rPr kumimoji="1" lang="en-US" altLang="ja-JP" b="0" i="1" smtClean="0">
                          <a:latin typeface="Cambria Math" panose="02040503050406030204" pitchFamily="18" charset="0"/>
                        </a:rPr>
                        <m:t>𝑜𝑓</m:t>
                      </m:r>
                      <m:r>
                        <a:rPr kumimoji="1" lang="en-US" altLang="ja-JP" b="0" i="1" smtClean="0">
                          <a:latin typeface="Cambria Math" panose="02040503050406030204" pitchFamily="18" charset="0"/>
                        </a:rPr>
                        <m:t> </m:t>
                      </m:r>
                      <m:r>
                        <a:rPr kumimoji="1" lang="en-US" altLang="ja-JP" b="0" i="1" smtClean="0">
                          <a:latin typeface="Cambria Math" panose="02040503050406030204" pitchFamily="18" charset="0"/>
                        </a:rPr>
                        <m:t>𝑆𝑎𝑙𝑒𝑠</m:t>
                      </m:r>
                      <m:r>
                        <a:rPr kumimoji="1" lang="en-US" altLang="ja-JP" b="0" i="1" smtClean="0">
                          <a:latin typeface="Cambria Math" panose="02040503050406030204" pitchFamily="18" charset="0"/>
                          <a:ea typeface="Cambria Math" panose="02040503050406030204" pitchFamily="18" charset="0"/>
                        </a:rPr>
                        <m:t>×</m:t>
                      </m:r>
                      <m:r>
                        <a:rPr kumimoji="1" lang="en-US" altLang="ja-JP" b="0" i="1" smtClean="0">
                          <a:latin typeface="Cambria Math" panose="02040503050406030204" pitchFamily="18" charset="0"/>
                          <a:ea typeface="Cambria Math" panose="02040503050406030204" pitchFamily="18" charset="0"/>
                        </a:rPr>
                        <m:t>𝑈𝑛𝑖𝑡</m:t>
                      </m:r>
                      <m:r>
                        <a:rPr kumimoji="1" lang="en-US" altLang="ja-JP" b="0" i="1" smtClean="0">
                          <a:latin typeface="Cambria Math" panose="02040503050406030204" pitchFamily="18" charset="0"/>
                          <a:ea typeface="Cambria Math" panose="02040503050406030204" pitchFamily="18" charset="0"/>
                        </a:rPr>
                        <m:t> </m:t>
                      </m:r>
                      <m:r>
                        <a:rPr kumimoji="1" lang="en-US" altLang="ja-JP" b="0" i="1" smtClean="0">
                          <a:latin typeface="Cambria Math" panose="02040503050406030204" pitchFamily="18" charset="0"/>
                          <a:ea typeface="Cambria Math" panose="02040503050406030204" pitchFamily="18" charset="0"/>
                        </a:rPr>
                        <m:t>𝑃𝑟𝑖𝑐𝑒</m:t>
                      </m:r>
                      <m:r>
                        <a:rPr kumimoji="1" lang="en-US" altLang="ja-JP" b="0" i="1" smtClean="0">
                          <a:latin typeface="Cambria Math" panose="02040503050406030204" pitchFamily="18" charset="0"/>
                          <a:ea typeface="Cambria Math" panose="02040503050406030204" pitchFamily="18" charset="0"/>
                        </a:rPr>
                        <m:t>−</m:t>
                      </m:r>
                      <m:d>
                        <m:dPr>
                          <m:ctrlPr>
                            <a:rPr kumimoji="1" lang="en-US" altLang="ja-JP" b="0" i="1" smtClean="0">
                              <a:latin typeface="Cambria Math" panose="02040503050406030204" pitchFamily="18" charset="0"/>
                              <a:ea typeface="Cambria Math" panose="02040503050406030204" pitchFamily="18" charset="0"/>
                            </a:rPr>
                          </m:ctrlPr>
                        </m:dPr>
                        <m:e>
                          <m:r>
                            <a:rPr kumimoji="1" lang="en-US" altLang="ja-JP" b="0" i="1" smtClean="0">
                              <a:latin typeface="Cambria Math" panose="02040503050406030204" pitchFamily="18" charset="0"/>
                              <a:ea typeface="Cambria Math" panose="02040503050406030204" pitchFamily="18" charset="0"/>
                            </a:rPr>
                            <m:t>𝐹𝑖𝑥𝑒𝑑</m:t>
                          </m:r>
                          <m:r>
                            <a:rPr kumimoji="1" lang="en-US" altLang="ja-JP" b="0" i="1" smtClean="0">
                              <a:latin typeface="Cambria Math" panose="02040503050406030204" pitchFamily="18" charset="0"/>
                              <a:ea typeface="Cambria Math" panose="02040503050406030204" pitchFamily="18" charset="0"/>
                            </a:rPr>
                            <m:t> </m:t>
                          </m:r>
                          <m:r>
                            <a:rPr kumimoji="1" lang="en-US" altLang="ja-JP" b="0" i="1" smtClean="0">
                              <a:latin typeface="Cambria Math" panose="02040503050406030204" pitchFamily="18" charset="0"/>
                              <a:ea typeface="Cambria Math" panose="02040503050406030204" pitchFamily="18" charset="0"/>
                            </a:rPr>
                            <m:t>𝐶𝑜𝑠𝑡</m:t>
                          </m:r>
                          <m:r>
                            <a:rPr kumimoji="1" lang="en-US" altLang="ja-JP" b="0" i="1" smtClean="0">
                              <a:latin typeface="Cambria Math" panose="02040503050406030204" pitchFamily="18" charset="0"/>
                              <a:ea typeface="Cambria Math" panose="02040503050406030204" pitchFamily="18" charset="0"/>
                            </a:rPr>
                            <m:t>+</m:t>
                          </m:r>
                          <m:r>
                            <a:rPr kumimoji="1" lang="en-US" altLang="ja-JP" b="0" i="1" smtClean="0">
                              <a:latin typeface="Cambria Math" panose="02040503050406030204" pitchFamily="18" charset="0"/>
                              <a:ea typeface="Cambria Math" panose="02040503050406030204" pitchFamily="18" charset="0"/>
                            </a:rPr>
                            <m:t>𝑉𝑎𝑟𝑖𝑎𝑏𝑙𝑒</m:t>
                          </m:r>
                          <m:r>
                            <a:rPr kumimoji="1" lang="en-US" altLang="ja-JP" b="0" i="1" smtClean="0">
                              <a:latin typeface="Cambria Math" panose="02040503050406030204" pitchFamily="18" charset="0"/>
                              <a:ea typeface="Cambria Math" panose="02040503050406030204" pitchFamily="18" charset="0"/>
                            </a:rPr>
                            <m:t> </m:t>
                          </m:r>
                          <m:r>
                            <a:rPr kumimoji="1" lang="en-US" altLang="ja-JP" b="0" i="1" smtClean="0">
                              <a:latin typeface="Cambria Math" panose="02040503050406030204" pitchFamily="18" charset="0"/>
                              <a:ea typeface="Cambria Math" panose="02040503050406030204" pitchFamily="18" charset="0"/>
                            </a:rPr>
                            <m:t>𝐶𝑜𝑠𝑡</m:t>
                          </m:r>
                        </m:e>
                      </m:d>
                      <m:r>
                        <a:rPr kumimoji="1" lang="en-US" altLang="ja-JP" b="0" i="1" smtClean="0">
                          <a:latin typeface="Cambria Math" panose="02040503050406030204" pitchFamily="18" charset="0"/>
                          <a:ea typeface="Cambria Math" panose="02040503050406030204" pitchFamily="18" charset="0"/>
                        </a:rPr>
                        <m:t>=</m:t>
                      </m:r>
                      <m:r>
                        <a:rPr kumimoji="1" lang="en-US" altLang="ja-JP" b="0" i="1" smtClean="0">
                          <a:latin typeface="Cambria Math" panose="02040503050406030204" pitchFamily="18" charset="0"/>
                          <a:ea typeface="Cambria Math" panose="02040503050406030204" pitchFamily="18" charset="0"/>
                        </a:rPr>
                        <m:t>𝑥</m:t>
                      </m:r>
                      <m:r>
                        <a:rPr kumimoji="1" lang="en-US" altLang="ja-JP" b="0" i="1" smtClean="0">
                          <a:latin typeface="Cambria Math" panose="02040503050406030204" pitchFamily="18" charset="0"/>
                          <a:ea typeface="Cambria Math" panose="02040503050406030204" pitchFamily="18" charset="0"/>
                        </a:rPr>
                        <m:t>×210−</m:t>
                      </m:r>
                      <m:d>
                        <m:dPr>
                          <m:ctrlPr>
                            <a:rPr kumimoji="1" lang="en-US" altLang="ja-JP" b="0" i="1" smtClean="0">
                              <a:latin typeface="Cambria Math" panose="02040503050406030204" pitchFamily="18" charset="0"/>
                              <a:ea typeface="Cambria Math" panose="02040503050406030204" pitchFamily="18" charset="0"/>
                            </a:rPr>
                          </m:ctrlPr>
                        </m:dPr>
                        <m:e>
                          <m:r>
                            <a:rPr kumimoji="1" lang="en-US" altLang="ja-JP" b="0" i="1" smtClean="0">
                              <a:latin typeface="Cambria Math" panose="02040503050406030204" pitchFamily="18" charset="0"/>
                              <a:ea typeface="Cambria Math" panose="02040503050406030204" pitchFamily="18" charset="0"/>
                            </a:rPr>
                            <m:t>9,322,703+</m:t>
                          </m:r>
                          <m:r>
                            <a:rPr kumimoji="1" lang="en-US" altLang="ja-JP" b="0" i="1" smtClean="0">
                              <a:solidFill>
                                <a:srgbClr val="FF0000"/>
                              </a:solidFill>
                              <a:highlight>
                                <a:srgbClr val="FFFF00"/>
                              </a:highlight>
                              <a:latin typeface="Cambria Math" panose="02040503050406030204" pitchFamily="18" charset="0"/>
                              <a:ea typeface="Cambria Math" panose="02040503050406030204" pitchFamily="18" charset="0"/>
                            </a:rPr>
                            <m:t>61</m:t>
                          </m:r>
                          <m:r>
                            <a:rPr kumimoji="1" lang="en-US" altLang="ja-JP" b="0" i="1" smtClean="0">
                              <a:latin typeface="Cambria Math" panose="02040503050406030204" pitchFamily="18" charset="0"/>
                              <a:ea typeface="Cambria Math" panose="02040503050406030204" pitchFamily="18" charset="0"/>
                            </a:rPr>
                            <m:t>×</m:t>
                          </m:r>
                          <m:r>
                            <a:rPr kumimoji="1" lang="en-US" altLang="ja-JP" b="0" i="1" smtClean="0">
                              <a:latin typeface="Cambria Math" panose="02040503050406030204" pitchFamily="18" charset="0"/>
                              <a:ea typeface="Cambria Math" panose="02040503050406030204" pitchFamily="18" charset="0"/>
                            </a:rPr>
                            <m:t>𝑥</m:t>
                          </m:r>
                        </m:e>
                      </m:d>
                      <m:r>
                        <a:rPr kumimoji="1" lang="en-US" altLang="ja-JP" b="0" i="1" smtClean="0">
                          <a:latin typeface="Cambria Math" panose="02040503050406030204" pitchFamily="18" charset="0"/>
                          <a:ea typeface="Cambria Math" panose="02040503050406030204" pitchFamily="18" charset="0"/>
                        </a:rPr>
                        <m:t>=10,000,000 (</m:t>
                      </m:r>
                      <m:r>
                        <a:rPr kumimoji="1" lang="en-US" altLang="ja-JP" b="0" i="1" smtClean="0">
                          <a:latin typeface="Cambria Math" panose="02040503050406030204" pitchFamily="18" charset="0"/>
                          <a:ea typeface="Cambria Math" panose="02040503050406030204" pitchFamily="18" charset="0"/>
                        </a:rPr>
                        <m:t>𝑌𝑒𝑛</m:t>
                      </m:r>
                      <m:r>
                        <a:rPr kumimoji="1" lang="en-US" altLang="ja-JP" b="0" i="1" smtClean="0">
                          <a:latin typeface="Cambria Math" panose="02040503050406030204" pitchFamily="18" charset="0"/>
                          <a:ea typeface="Cambria Math" panose="02040503050406030204" pitchFamily="18" charset="0"/>
                        </a:rPr>
                        <m:t>)</m:t>
                      </m:r>
                    </m:oMath>
                  </m:oMathPara>
                </a14:m>
                <a:endParaRPr kumimoji="1" lang="ja-JP" altLang="en-US" dirty="0"/>
              </a:p>
            </p:txBody>
          </p:sp>
        </mc:Choice>
        <mc:Fallback xmlns="">
          <p:sp>
            <p:nvSpPr>
              <p:cNvPr id="2" name="テキスト ボックス 1">
                <a:extLst>
                  <a:ext uri="{FF2B5EF4-FFF2-40B4-BE49-F238E27FC236}">
                    <a16:creationId xmlns:a16="http://schemas.microsoft.com/office/drawing/2014/main" id="{17FE032F-C72A-54B1-7581-B3DC9DB30713}"/>
                  </a:ext>
                </a:extLst>
              </p:cNvPr>
              <p:cNvSpPr txBox="1">
                <a:spLocks noRot="1" noChangeAspect="1" noMove="1" noResize="1" noEditPoints="1" noAdjustHandles="1" noChangeArrowheads="1" noChangeShapeType="1" noTextEdit="1"/>
              </p:cNvSpPr>
              <p:nvPr/>
            </p:nvSpPr>
            <p:spPr>
              <a:xfrm>
                <a:off x="539552" y="2492896"/>
                <a:ext cx="6840760" cy="818301"/>
              </a:xfrm>
              <a:prstGeom prst="rect">
                <a:avLst/>
              </a:prstGeom>
              <a:blipFill>
                <a:blip r:embed="rId3"/>
                <a:stretch>
                  <a:fillRect l="-1604" b="-11940"/>
                </a:stretch>
              </a:blipFill>
            </p:spPr>
            <p:txBody>
              <a:bodyPr/>
              <a:lstStyle/>
              <a:p>
                <a:r>
                  <a:rPr lang="ja-JP" altLang="en-US">
                    <a:noFill/>
                  </a:rPr>
                  <a:t> </a:t>
                </a:r>
              </a:p>
            </p:txBody>
          </p:sp>
        </mc:Fallback>
      </mc:AlternateContent>
      <p:sp>
        <p:nvSpPr>
          <p:cNvPr id="4" name="テキスト ボックス 3">
            <a:extLst>
              <a:ext uri="{FF2B5EF4-FFF2-40B4-BE49-F238E27FC236}">
                <a16:creationId xmlns:a16="http://schemas.microsoft.com/office/drawing/2014/main" id="{D3117435-AA5E-CFD9-1B1B-23A0F934A48E}"/>
              </a:ext>
            </a:extLst>
          </p:cNvPr>
          <p:cNvSpPr txBox="1"/>
          <p:nvPr/>
        </p:nvSpPr>
        <p:spPr>
          <a:xfrm>
            <a:off x="551316" y="3680177"/>
            <a:ext cx="4651512" cy="486287"/>
          </a:xfrm>
          <a:prstGeom prst="rect">
            <a:avLst/>
          </a:prstGeom>
          <a:noFill/>
        </p:spPr>
        <p:txBody>
          <a:bodyPr wrap="square">
            <a:spAutoFit/>
          </a:bodyPr>
          <a:lstStyle/>
          <a:p>
            <a:pPr eaLnBrk="1" hangingPunct="1">
              <a:lnSpc>
                <a:spcPct val="80000"/>
              </a:lnSpc>
              <a:buFont typeface="Wingdings" panose="05000000000000000000" pitchFamily="2" charset="2"/>
              <a:buNone/>
            </a:pPr>
            <a:r>
              <a:rPr lang="en-US" altLang="ja-JP" sz="3200" dirty="0">
                <a:latin typeface="Times New Roman" panose="02020603050405020304" pitchFamily="18" charset="0"/>
                <a:cs typeface="Times New Roman" panose="02020603050405020304" pitchFamily="18" charset="0"/>
              </a:rPr>
              <a:t>Then x=129,682 (Unit)</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7200" y="158750"/>
            <a:ext cx="8229600" cy="1038225"/>
          </a:xfrm>
        </p:spPr>
        <p:txBody>
          <a:bodyPr/>
          <a:lstStyle/>
          <a:p>
            <a:pPr eaLnBrk="1" hangingPunct="1"/>
            <a:r>
              <a:rPr lang="en-US" altLang="ja-JP" sz="4000" dirty="0"/>
              <a:t>The solutions to obtain 10 Millions</a:t>
            </a:r>
          </a:p>
        </p:txBody>
      </p:sp>
      <p:sp>
        <p:nvSpPr>
          <p:cNvPr id="35843" name="Rectangle 3"/>
          <p:cNvSpPr>
            <a:spLocks noGrp="1" noChangeArrowheads="1"/>
          </p:cNvSpPr>
          <p:nvPr>
            <p:ph sz="quarter" idx="1"/>
          </p:nvPr>
        </p:nvSpPr>
        <p:spPr>
          <a:xfrm>
            <a:off x="457200" y="1196975"/>
            <a:ext cx="8229600" cy="5545138"/>
          </a:xfrm>
        </p:spPr>
        <p:txBody>
          <a:bodyPr/>
          <a:lstStyle/>
          <a:p>
            <a:pPr marL="0" indent="0" eaLnBrk="1" hangingPunct="1">
              <a:lnSpc>
                <a:spcPct val="80000"/>
              </a:lnSpc>
              <a:buNone/>
            </a:pPr>
            <a:r>
              <a:rPr lang="en-US" altLang="ja-JP" sz="3600" dirty="0"/>
              <a:t>2)Quantity increasing</a:t>
            </a:r>
          </a:p>
          <a:p>
            <a:pPr eaLnBrk="1" hangingPunct="1">
              <a:lnSpc>
                <a:spcPct val="80000"/>
              </a:lnSpc>
              <a:buFont typeface="Wingdings" panose="05000000000000000000" pitchFamily="2" charset="2"/>
              <a:buNone/>
            </a:pPr>
            <a:r>
              <a:rPr lang="en-US" altLang="ja-JP" sz="3600" dirty="0"/>
              <a:t>Number of sales=x</a:t>
            </a:r>
          </a:p>
          <a:p>
            <a:pPr eaLnBrk="1" hangingPunct="1">
              <a:lnSpc>
                <a:spcPct val="80000"/>
              </a:lnSpc>
              <a:buFont typeface="Wingdings" panose="05000000000000000000" pitchFamily="2" charset="2"/>
              <a:buNone/>
            </a:pPr>
            <a:r>
              <a:rPr lang="en-US" altLang="ja-JP" sz="3600" dirty="0"/>
              <a:t>Profit=Revenue-Expense</a:t>
            </a:r>
          </a:p>
          <a:p>
            <a:pPr eaLnBrk="1" hangingPunct="1">
              <a:lnSpc>
                <a:spcPct val="80000"/>
              </a:lnSpc>
              <a:buFont typeface="Wingdings" panose="05000000000000000000" pitchFamily="2" charset="2"/>
              <a:buNone/>
            </a:pPr>
            <a:r>
              <a:rPr lang="en-US" altLang="ja-JP" sz="3600" dirty="0"/>
              <a:t>        =Number of sales*Unit price-  </a:t>
            </a:r>
          </a:p>
          <a:p>
            <a:pPr eaLnBrk="1" hangingPunct="1">
              <a:lnSpc>
                <a:spcPct val="80000"/>
              </a:lnSpc>
              <a:buFont typeface="Wingdings" panose="05000000000000000000" pitchFamily="2" charset="2"/>
              <a:buNone/>
            </a:pPr>
            <a:r>
              <a:rPr lang="en-US" altLang="ja-JP" sz="3600" dirty="0"/>
              <a:t>          (Fixed cost + Variable cost)</a:t>
            </a:r>
          </a:p>
          <a:p>
            <a:pPr eaLnBrk="1" hangingPunct="1">
              <a:lnSpc>
                <a:spcPct val="80000"/>
              </a:lnSpc>
              <a:buFont typeface="Wingdings" panose="05000000000000000000" pitchFamily="2" charset="2"/>
              <a:buNone/>
            </a:pPr>
            <a:r>
              <a:rPr lang="en-US" altLang="ja-JP" sz="3600" dirty="0"/>
              <a:t>        =x*210-(9,322,703+61*x)</a:t>
            </a:r>
          </a:p>
          <a:p>
            <a:pPr eaLnBrk="1" hangingPunct="1">
              <a:lnSpc>
                <a:spcPct val="80000"/>
              </a:lnSpc>
              <a:buFont typeface="Wingdings" panose="05000000000000000000" pitchFamily="2" charset="2"/>
              <a:buNone/>
            </a:pPr>
            <a:r>
              <a:rPr lang="en-US" altLang="ja-JP" sz="3600" dirty="0"/>
              <a:t>        =10,000,000</a:t>
            </a:r>
          </a:p>
          <a:p>
            <a:pPr eaLnBrk="1" hangingPunct="1">
              <a:lnSpc>
                <a:spcPct val="80000"/>
              </a:lnSpc>
              <a:buFont typeface="Wingdings" panose="05000000000000000000" pitchFamily="2" charset="2"/>
              <a:buNone/>
            </a:pPr>
            <a:r>
              <a:rPr lang="en-US" altLang="ja-JP" sz="3600" dirty="0"/>
              <a:t>Then x=129,682 (pcs)</a:t>
            </a:r>
          </a:p>
        </p:txBody>
      </p:sp>
      <p:sp>
        <p:nvSpPr>
          <p:cNvPr id="35844" name="テキスト ボックス 2"/>
          <p:cNvSpPr txBox="1">
            <a:spLocks noChangeArrowheads="1"/>
          </p:cNvSpPr>
          <p:nvPr/>
        </p:nvSpPr>
        <p:spPr bwMode="auto">
          <a:xfrm>
            <a:off x="4148138" y="5661025"/>
            <a:ext cx="50196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3600" dirty="0">
                <a:solidFill>
                  <a:srgbClr val="FF0000"/>
                </a:solidFill>
                <a:latin typeface="Arial" panose="020B0604020202020204" pitchFamily="34" charset="0"/>
              </a:rPr>
              <a:t>129682/70000=1.853</a:t>
            </a:r>
            <a:r>
              <a:rPr lang="ja-JP" altLang="en-US" sz="3600" dirty="0">
                <a:solidFill>
                  <a:srgbClr val="FF0000"/>
                </a:solidFill>
                <a:latin typeface="Arial" panose="020B0604020202020204" pitchFamily="34" charset="0"/>
              </a:rPr>
              <a:t>！</a:t>
            </a:r>
          </a:p>
        </p:txBody>
      </p:sp>
      <p:sp>
        <p:nvSpPr>
          <p:cNvPr id="35845"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1DE89D84-F8DF-4BA1-AB15-247D0897E8B7}" type="slidenum">
              <a:rPr lang="en-US" altLang="ja-JP">
                <a:solidFill>
                  <a:srgbClr val="898989"/>
                </a:solidFill>
              </a:rPr>
              <a:pPr/>
              <a:t>48</a:t>
            </a:fld>
            <a:endParaRPr lang="en-US" altLang="ja-JP" dirty="0">
              <a:solidFill>
                <a:srgbClr val="898989"/>
              </a:solidFill>
            </a:endParaRPr>
          </a:p>
        </p:txBody>
      </p:sp>
    </p:spTree>
    <p:extLst>
      <p:ext uri="{BB962C8B-B14F-4D97-AF65-F5344CB8AC3E}">
        <p14:creationId xmlns:p14="http://schemas.microsoft.com/office/powerpoint/2010/main" val="101141603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158750"/>
            <a:ext cx="8229600" cy="1038225"/>
          </a:xfrm>
        </p:spPr>
        <p:txBody>
          <a:bodyPr/>
          <a:lstStyle/>
          <a:p>
            <a:pPr eaLnBrk="1" hangingPunct="1"/>
            <a:r>
              <a:rPr lang="en-US" altLang="ja-JP" sz="4000" dirty="0"/>
              <a:t>The solutions to obtain 10 Millions</a:t>
            </a:r>
          </a:p>
        </p:txBody>
      </p:sp>
      <p:sp>
        <p:nvSpPr>
          <p:cNvPr id="36867" name="Rectangle 3"/>
          <p:cNvSpPr>
            <a:spLocks noGrp="1" noChangeArrowheads="1"/>
          </p:cNvSpPr>
          <p:nvPr>
            <p:ph sz="quarter" idx="1"/>
          </p:nvPr>
        </p:nvSpPr>
        <p:spPr>
          <a:xfrm>
            <a:off x="457200" y="1196975"/>
            <a:ext cx="8229600" cy="1511945"/>
          </a:xfrm>
        </p:spPr>
        <p:txBody>
          <a:bodyPr/>
          <a:lstStyle/>
          <a:p>
            <a:pPr marL="0" indent="0" eaLnBrk="1" hangingPunct="1">
              <a:lnSpc>
                <a:spcPct val="80000"/>
              </a:lnSpc>
              <a:buNone/>
            </a:pPr>
            <a:r>
              <a:rPr lang="en-US" altLang="ja-JP" sz="3200" dirty="0">
                <a:latin typeface="Times New Roman" panose="02020603050405020304" pitchFamily="18" charset="0"/>
                <a:cs typeface="Times New Roman" panose="02020603050405020304" pitchFamily="18" charset="0"/>
              </a:rPr>
              <a:t>3) Number of sales increasing and price decreasing (less than half price)</a:t>
            </a:r>
          </a:p>
          <a:p>
            <a:pPr eaLnBrk="1" hangingPunct="1">
              <a:lnSpc>
                <a:spcPct val="80000"/>
              </a:lnSpc>
              <a:buFont typeface="Wingdings" panose="05000000000000000000" pitchFamily="2" charset="2"/>
              <a:buNone/>
            </a:pPr>
            <a:r>
              <a:rPr lang="en-US" altLang="ja-JP" sz="3200" dirty="0">
                <a:latin typeface="Times New Roman" panose="02020603050405020304" pitchFamily="18" charset="0"/>
                <a:cs typeface="Times New Roman" panose="02020603050405020304" pitchFamily="18" charset="0"/>
              </a:rPr>
              <a:t>Let Unit price=100 and Numbers of sales=x</a:t>
            </a:r>
          </a:p>
        </p:txBody>
      </p:sp>
      <p:sp>
        <p:nvSpPr>
          <p:cNvPr id="36868"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A463DF18-EC51-4FC0-BBE4-6F8FECAFE287}" type="slidenum">
              <a:rPr lang="en-US" altLang="ja-JP">
                <a:solidFill>
                  <a:srgbClr val="898989"/>
                </a:solidFill>
              </a:rPr>
              <a:pPr/>
              <a:t>49</a:t>
            </a:fld>
            <a:endParaRPr lang="en-US" altLang="ja-JP" dirty="0">
              <a:solidFill>
                <a:srgbClr val="898989"/>
              </a:solidFill>
            </a:endParaRPr>
          </a:p>
        </p:txBody>
      </p:sp>
      <mc:AlternateContent xmlns:mc="http://schemas.openxmlformats.org/markup-compatibility/2006" xmlns:a14="http://schemas.microsoft.com/office/drawing/2010/main">
        <mc:Choice Requires="a14">
          <p:sp>
            <p:nvSpPr>
              <p:cNvPr id="2" name="テキスト ボックス 1">
                <a:extLst>
                  <a:ext uri="{FF2B5EF4-FFF2-40B4-BE49-F238E27FC236}">
                    <a16:creationId xmlns:a16="http://schemas.microsoft.com/office/drawing/2014/main" id="{CC99BAC3-4601-E80C-F174-4172E5EB5D13}"/>
                  </a:ext>
                </a:extLst>
              </p:cNvPr>
              <p:cNvSpPr txBox="1"/>
              <p:nvPr/>
            </p:nvSpPr>
            <p:spPr>
              <a:xfrm>
                <a:off x="627837" y="2708920"/>
                <a:ext cx="6840760" cy="818301"/>
              </a:xfrm>
              <a:prstGeom prst="rect">
                <a:avLst/>
              </a:prstGeom>
              <a:noFill/>
            </p:spPr>
            <p:txBody>
              <a:bodyPr wrap="square" lIns="0" tIns="0" rIns="0" bIns="0" rtlCol="0">
                <a:spAutoFit/>
              </a:bodyPr>
              <a:lstStyle/>
              <a:p>
                <a:pPr/>
                <a14:m>
                  <m:oMathPara xmlns:m="http://schemas.openxmlformats.org/officeDocument/2006/math">
                    <m:oMathParaPr>
                      <m:jc m:val="left"/>
                    </m:oMathParaPr>
                    <m:oMath xmlns:m="http://schemas.openxmlformats.org/officeDocument/2006/math">
                      <m:r>
                        <a:rPr kumimoji="1" lang="en-US" altLang="ja-JP" b="0" i="1" smtClean="0">
                          <a:latin typeface="Cambria Math" panose="02040503050406030204" pitchFamily="18" charset="0"/>
                        </a:rPr>
                        <m:t>𝑃𝑟𝑜𝑓𝑖𝑡</m:t>
                      </m:r>
                      <m:r>
                        <a:rPr kumimoji="1" lang="en-US" altLang="ja-JP" b="0" i="1" smtClean="0">
                          <a:latin typeface="Cambria Math" panose="02040503050406030204" pitchFamily="18" charset="0"/>
                        </a:rPr>
                        <m:t>=</m:t>
                      </m:r>
                      <m:r>
                        <a:rPr kumimoji="1" lang="en-US" altLang="ja-JP" b="0" i="1" smtClean="0">
                          <a:latin typeface="Cambria Math" panose="02040503050406030204" pitchFamily="18" charset="0"/>
                        </a:rPr>
                        <m:t>𝑆𝑎𝑙𝑒𝑠</m:t>
                      </m:r>
                      <m:r>
                        <a:rPr kumimoji="1" lang="en-US" altLang="ja-JP" b="0" i="1" smtClean="0">
                          <a:latin typeface="Cambria Math" panose="02040503050406030204" pitchFamily="18" charset="0"/>
                        </a:rPr>
                        <m:t> </m:t>
                      </m:r>
                      <m:r>
                        <a:rPr kumimoji="1" lang="en-US" altLang="ja-JP" b="0" i="1" smtClean="0">
                          <a:latin typeface="Cambria Math" panose="02040503050406030204" pitchFamily="18" charset="0"/>
                        </a:rPr>
                        <m:t>𝑅𝑒𝑣𝑒𝑛𝑢𝑒</m:t>
                      </m:r>
                      <m:r>
                        <a:rPr kumimoji="1" lang="en-US" altLang="ja-JP" b="0" i="1" smtClean="0">
                          <a:latin typeface="Cambria Math" panose="02040503050406030204" pitchFamily="18" charset="0"/>
                        </a:rPr>
                        <m:t>−</m:t>
                      </m:r>
                      <m:r>
                        <a:rPr kumimoji="1" lang="en-US" altLang="ja-JP" b="0" i="1" smtClean="0">
                          <a:latin typeface="Cambria Math" panose="02040503050406030204" pitchFamily="18" charset="0"/>
                        </a:rPr>
                        <m:t>𝐶𝑜𝑠𝑡</m:t>
                      </m:r>
                      <m:r>
                        <a:rPr kumimoji="1" lang="en-US" altLang="ja-JP" b="0" i="1" smtClean="0">
                          <a:latin typeface="Cambria Math" panose="02040503050406030204" pitchFamily="18" charset="0"/>
                        </a:rPr>
                        <m:t>=</m:t>
                      </m:r>
                      <m:r>
                        <a:rPr kumimoji="1" lang="en-US" altLang="ja-JP" b="0" i="1" smtClean="0">
                          <a:latin typeface="Cambria Math" panose="02040503050406030204" pitchFamily="18" charset="0"/>
                        </a:rPr>
                        <m:t>𝑄𝑢𝑎𝑛𝑡𝑖𝑡𝑦</m:t>
                      </m:r>
                      <m:r>
                        <a:rPr kumimoji="1" lang="en-US" altLang="ja-JP" b="0" i="1" smtClean="0">
                          <a:latin typeface="Cambria Math" panose="02040503050406030204" pitchFamily="18" charset="0"/>
                        </a:rPr>
                        <m:t> </m:t>
                      </m:r>
                      <m:r>
                        <a:rPr kumimoji="1" lang="en-US" altLang="ja-JP" b="0" i="1" smtClean="0">
                          <a:latin typeface="Cambria Math" panose="02040503050406030204" pitchFamily="18" charset="0"/>
                        </a:rPr>
                        <m:t>𝑜𝑓</m:t>
                      </m:r>
                      <m:r>
                        <a:rPr kumimoji="1" lang="en-US" altLang="ja-JP" b="0" i="1" smtClean="0">
                          <a:latin typeface="Cambria Math" panose="02040503050406030204" pitchFamily="18" charset="0"/>
                        </a:rPr>
                        <m:t> </m:t>
                      </m:r>
                      <m:r>
                        <a:rPr kumimoji="1" lang="en-US" altLang="ja-JP" b="0" i="1" smtClean="0">
                          <a:latin typeface="Cambria Math" panose="02040503050406030204" pitchFamily="18" charset="0"/>
                        </a:rPr>
                        <m:t>𝑆𝑎𝑙𝑒𝑠</m:t>
                      </m:r>
                      <m:r>
                        <a:rPr kumimoji="1" lang="en-US" altLang="ja-JP" b="0" i="1" smtClean="0">
                          <a:latin typeface="Cambria Math" panose="02040503050406030204" pitchFamily="18" charset="0"/>
                          <a:ea typeface="Cambria Math" panose="02040503050406030204" pitchFamily="18" charset="0"/>
                        </a:rPr>
                        <m:t>×</m:t>
                      </m:r>
                      <m:r>
                        <a:rPr kumimoji="1" lang="en-US" altLang="ja-JP" b="0" i="1" smtClean="0">
                          <a:latin typeface="Cambria Math" panose="02040503050406030204" pitchFamily="18" charset="0"/>
                          <a:ea typeface="Cambria Math" panose="02040503050406030204" pitchFamily="18" charset="0"/>
                        </a:rPr>
                        <m:t>𝑈𝑛𝑖𝑡</m:t>
                      </m:r>
                      <m:r>
                        <a:rPr kumimoji="1" lang="en-US" altLang="ja-JP" b="0" i="1" smtClean="0">
                          <a:latin typeface="Cambria Math" panose="02040503050406030204" pitchFamily="18" charset="0"/>
                          <a:ea typeface="Cambria Math" panose="02040503050406030204" pitchFamily="18" charset="0"/>
                        </a:rPr>
                        <m:t> </m:t>
                      </m:r>
                      <m:r>
                        <a:rPr kumimoji="1" lang="en-US" altLang="ja-JP" b="0" i="1" smtClean="0">
                          <a:latin typeface="Cambria Math" panose="02040503050406030204" pitchFamily="18" charset="0"/>
                          <a:ea typeface="Cambria Math" panose="02040503050406030204" pitchFamily="18" charset="0"/>
                        </a:rPr>
                        <m:t>𝑃𝑟𝑖𝑐𝑒</m:t>
                      </m:r>
                      <m:r>
                        <a:rPr kumimoji="1" lang="en-US" altLang="ja-JP" b="0" i="1" smtClean="0">
                          <a:latin typeface="Cambria Math" panose="02040503050406030204" pitchFamily="18" charset="0"/>
                          <a:ea typeface="Cambria Math" panose="02040503050406030204" pitchFamily="18" charset="0"/>
                        </a:rPr>
                        <m:t>−</m:t>
                      </m:r>
                      <m:d>
                        <m:dPr>
                          <m:ctrlPr>
                            <a:rPr kumimoji="1" lang="en-US" altLang="ja-JP" b="0" i="1" smtClean="0">
                              <a:latin typeface="Cambria Math" panose="02040503050406030204" pitchFamily="18" charset="0"/>
                              <a:ea typeface="Cambria Math" panose="02040503050406030204" pitchFamily="18" charset="0"/>
                            </a:rPr>
                          </m:ctrlPr>
                        </m:dPr>
                        <m:e>
                          <m:r>
                            <a:rPr kumimoji="1" lang="en-US" altLang="ja-JP" b="0" i="1" smtClean="0">
                              <a:latin typeface="Cambria Math" panose="02040503050406030204" pitchFamily="18" charset="0"/>
                              <a:ea typeface="Cambria Math" panose="02040503050406030204" pitchFamily="18" charset="0"/>
                            </a:rPr>
                            <m:t>𝐹𝑖𝑥𝑒𝑑</m:t>
                          </m:r>
                          <m:r>
                            <a:rPr kumimoji="1" lang="en-US" altLang="ja-JP" b="0" i="1" smtClean="0">
                              <a:latin typeface="Cambria Math" panose="02040503050406030204" pitchFamily="18" charset="0"/>
                              <a:ea typeface="Cambria Math" panose="02040503050406030204" pitchFamily="18" charset="0"/>
                            </a:rPr>
                            <m:t> </m:t>
                          </m:r>
                          <m:r>
                            <a:rPr kumimoji="1" lang="en-US" altLang="ja-JP" b="0" i="1" smtClean="0">
                              <a:latin typeface="Cambria Math" panose="02040503050406030204" pitchFamily="18" charset="0"/>
                              <a:ea typeface="Cambria Math" panose="02040503050406030204" pitchFamily="18" charset="0"/>
                            </a:rPr>
                            <m:t>𝐶𝑜𝑠𝑡</m:t>
                          </m:r>
                          <m:r>
                            <a:rPr kumimoji="1" lang="en-US" altLang="ja-JP" b="0" i="1" smtClean="0">
                              <a:latin typeface="Cambria Math" panose="02040503050406030204" pitchFamily="18" charset="0"/>
                              <a:ea typeface="Cambria Math" panose="02040503050406030204" pitchFamily="18" charset="0"/>
                            </a:rPr>
                            <m:t>+</m:t>
                          </m:r>
                          <m:r>
                            <a:rPr kumimoji="1" lang="en-US" altLang="ja-JP" b="0" i="1" smtClean="0">
                              <a:latin typeface="Cambria Math" panose="02040503050406030204" pitchFamily="18" charset="0"/>
                              <a:ea typeface="Cambria Math" panose="02040503050406030204" pitchFamily="18" charset="0"/>
                            </a:rPr>
                            <m:t>𝑉𝑎𝑟𝑖𝑎𝑏𝑙𝑒</m:t>
                          </m:r>
                          <m:r>
                            <a:rPr kumimoji="1" lang="en-US" altLang="ja-JP" b="0" i="1" smtClean="0">
                              <a:latin typeface="Cambria Math" panose="02040503050406030204" pitchFamily="18" charset="0"/>
                              <a:ea typeface="Cambria Math" panose="02040503050406030204" pitchFamily="18" charset="0"/>
                            </a:rPr>
                            <m:t> </m:t>
                          </m:r>
                          <m:r>
                            <a:rPr kumimoji="1" lang="en-US" altLang="ja-JP" b="0" i="1" smtClean="0">
                              <a:latin typeface="Cambria Math" panose="02040503050406030204" pitchFamily="18" charset="0"/>
                              <a:ea typeface="Cambria Math" panose="02040503050406030204" pitchFamily="18" charset="0"/>
                            </a:rPr>
                            <m:t>𝐶𝑜𝑠𝑡</m:t>
                          </m:r>
                        </m:e>
                      </m:d>
                      <m:r>
                        <a:rPr kumimoji="1" lang="en-US" altLang="ja-JP" b="0" i="1" smtClean="0">
                          <a:latin typeface="Cambria Math" panose="02040503050406030204" pitchFamily="18" charset="0"/>
                          <a:ea typeface="Cambria Math" panose="02040503050406030204" pitchFamily="18" charset="0"/>
                        </a:rPr>
                        <m:t>=</m:t>
                      </m:r>
                      <m:r>
                        <a:rPr kumimoji="1" lang="en-US" altLang="ja-JP" b="0" i="1" smtClean="0">
                          <a:latin typeface="Cambria Math" panose="02040503050406030204" pitchFamily="18" charset="0"/>
                          <a:ea typeface="Cambria Math" panose="02040503050406030204" pitchFamily="18" charset="0"/>
                        </a:rPr>
                        <m:t>𝑥</m:t>
                      </m:r>
                      <m:r>
                        <a:rPr kumimoji="1" lang="en-US" altLang="ja-JP" b="0" i="1" smtClean="0">
                          <a:latin typeface="Cambria Math" panose="02040503050406030204" pitchFamily="18" charset="0"/>
                          <a:ea typeface="Cambria Math" panose="02040503050406030204" pitchFamily="18" charset="0"/>
                        </a:rPr>
                        <m:t>×100−</m:t>
                      </m:r>
                      <m:d>
                        <m:dPr>
                          <m:ctrlPr>
                            <a:rPr kumimoji="1" lang="en-US" altLang="ja-JP" b="0" i="1" smtClean="0">
                              <a:latin typeface="Cambria Math" panose="02040503050406030204" pitchFamily="18" charset="0"/>
                              <a:ea typeface="Cambria Math" panose="02040503050406030204" pitchFamily="18" charset="0"/>
                            </a:rPr>
                          </m:ctrlPr>
                        </m:dPr>
                        <m:e>
                          <m:r>
                            <a:rPr kumimoji="1" lang="en-US" altLang="ja-JP" b="0" i="1" smtClean="0">
                              <a:latin typeface="Cambria Math" panose="02040503050406030204" pitchFamily="18" charset="0"/>
                              <a:ea typeface="Cambria Math" panose="02040503050406030204" pitchFamily="18" charset="0"/>
                            </a:rPr>
                            <m:t>9,322,703+</m:t>
                          </m:r>
                          <m:r>
                            <a:rPr kumimoji="1" lang="en-US" altLang="ja-JP" b="0" i="1" smtClean="0">
                              <a:solidFill>
                                <a:srgbClr val="FF0000"/>
                              </a:solidFill>
                              <a:highlight>
                                <a:srgbClr val="FFFF00"/>
                              </a:highlight>
                              <a:latin typeface="Cambria Math" panose="02040503050406030204" pitchFamily="18" charset="0"/>
                              <a:ea typeface="Cambria Math" panose="02040503050406030204" pitchFamily="18" charset="0"/>
                            </a:rPr>
                            <m:t>61</m:t>
                          </m:r>
                          <m:r>
                            <a:rPr kumimoji="1" lang="en-US" altLang="ja-JP" b="0" i="1" smtClean="0">
                              <a:latin typeface="Cambria Math" panose="02040503050406030204" pitchFamily="18" charset="0"/>
                              <a:ea typeface="Cambria Math" panose="02040503050406030204" pitchFamily="18" charset="0"/>
                            </a:rPr>
                            <m:t>×</m:t>
                          </m:r>
                          <m:r>
                            <a:rPr kumimoji="1" lang="en-US" altLang="ja-JP" b="0" i="1" smtClean="0">
                              <a:latin typeface="Cambria Math" panose="02040503050406030204" pitchFamily="18" charset="0"/>
                              <a:ea typeface="Cambria Math" panose="02040503050406030204" pitchFamily="18" charset="0"/>
                            </a:rPr>
                            <m:t>𝑥</m:t>
                          </m:r>
                        </m:e>
                      </m:d>
                      <m:r>
                        <a:rPr kumimoji="1" lang="en-US" altLang="ja-JP" b="0" i="1" smtClean="0">
                          <a:latin typeface="Cambria Math" panose="02040503050406030204" pitchFamily="18" charset="0"/>
                          <a:ea typeface="Cambria Math" panose="02040503050406030204" pitchFamily="18" charset="0"/>
                        </a:rPr>
                        <m:t>=10,000,000 (</m:t>
                      </m:r>
                      <m:r>
                        <a:rPr kumimoji="1" lang="en-US" altLang="ja-JP" b="0" i="1" smtClean="0">
                          <a:latin typeface="Cambria Math" panose="02040503050406030204" pitchFamily="18" charset="0"/>
                          <a:ea typeface="Cambria Math" panose="02040503050406030204" pitchFamily="18" charset="0"/>
                        </a:rPr>
                        <m:t>𝑌𝑒𝑛</m:t>
                      </m:r>
                      <m:r>
                        <a:rPr kumimoji="1" lang="en-US" altLang="ja-JP" b="0" i="1" smtClean="0">
                          <a:latin typeface="Cambria Math" panose="02040503050406030204" pitchFamily="18" charset="0"/>
                          <a:ea typeface="Cambria Math" panose="02040503050406030204" pitchFamily="18" charset="0"/>
                        </a:rPr>
                        <m:t>)</m:t>
                      </m:r>
                    </m:oMath>
                  </m:oMathPara>
                </a14:m>
                <a:endParaRPr kumimoji="1" lang="ja-JP" altLang="en-US" dirty="0"/>
              </a:p>
            </p:txBody>
          </p:sp>
        </mc:Choice>
        <mc:Fallback xmlns="">
          <p:sp>
            <p:nvSpPr>
              <p:cNvPr id="2" name="テキスト ボックス 1">
                <a:extLst>
                  <a:ext uri="{FF2B5EF4-FFF2-40B4-BE49-F238E27FC236}">
                    <a16:creationId xmlns:a16="http://schemas.microsoft.com/office/drawing/2014/main" id="{CC99BAC3-4601-E80C-F174-4172E5EB5D13}"/>
                  </a:ext>
                </a:extLst>
              </p:cNvPr>
              <p:cNvSpPr txBox="1">
                <a:spLocks noRot="1" noChangeAspect="1" noMove="1" noResize="1" noEditPoints="1" noAdjustHandles="1" noChangeArrowheads="1" noChangeShapeType="1" noTextEdit="1"/>
              </p:cNvSpPr>
              <p:nvPr/>
            </p:nvSpPr>
            <p:spPr>
              <a:xfrm>
                <a:off x="627837" y="2708920"/>
                <a:ext cx="6840760" cy="818301"/>
              </a:xfrm>
              <a:prstGeom prst="rect">
                <a:avLst/>
              </a:prstGeom>
              <a:blipFill>
                <a:blip r:embed="rId2"/>
                <a:stretch>
                  <a:fillRect l="-1604" b="-11111"/>
                </a:stretch>
              </a:blipFill>
            </p:spPr>
            <p:txBody>
              <a:bodyPr/>
              <a:lstStyle/>
              <a:p>
                <a:r>
                  <a:rPr lang="ja-JP" altLang="en-US">
                    <a:noFill/>
                  </a:rPr>
                  <a:t> </a:t>
                </a:r>
              </a:p>
            </p:txBody>
          </p:sp>
        </mc:Fallback>
      </mc:AlternateContent>
      <p:sp>
        <p:nvSpPr>
          <p:cNvPr id="4" name="テキスト ボックス 3">
            <a:extLst>
              <a:ext uri="{FF2B5EF4-FFF2-40B4-BE49-F238E27FC236}">
                <a16:creationId xmlns:a16="http://schemas.microsoft.com/office/drawing/2014/main" id="{393E21B5-836C-F77E-A508-91FCB632193B}"/>
              </a:ext>
            </a:extLst>
          </p:cNvPr>
          <p:cNvSpPr txBox="1"/>
          <p:nvPr/>
        </p:nvSpPr>
        <p:spPr>
          <a:xfrm>
            <a:off x="592948" y="3803204"/>
            <a:ext cx="4572000" cy="486287"/>
          </a:xfrm>
          <a:prstGeom prst="rect">
            <a:avLst/>
          </a:prstGeom>
          <a:noFill/>
        </p:spPr>
        <p:txBody>
          <a:bodyPr wrap="square">
            <a:spAutoFit/>
          </a:bodyPr>
          <a:lstStyle/>
          <a:p>
            <a:pPr eaLnBrk="1" hangingPunct="1">
              <a:lnSpc>
                <a:spcPct val="80000"/>
              </a:lnSpc>
              <a:buFont typeface="Wingdings" panose="05000000000000000000" pitchFamily="2" charset="2"/>
              <a:buNone/>
            </a:pPr>
            <a:r>
              <a:rPr lang="en-US" altLang="ja-JP" sz="3200" dirty="0">
                <a:latin typeface="Times New Roman" panose="02020603050405020304" pitchFamily="18" charset="0"/>
                <a:cs typeface="Times New Roman" panose="02020603050405020304" pitchFamily="18" charset="0"/>
              </a:rPr>
              <a:t>Then x=495,454(Unit)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The balance sheet</a:t>
            </a:r>
            <a:endParaRPr kumimoji="1" lang="ja-JP" altLang="en-US" dirty="0"/>
          </a:p>
        </p:txBody>
      </p:sp>
      <p:sp>
        <p:nvSpPr>
          <p:cNvPr id="3" name="コンテンツ プレースホルダー 2"/>
          <p:cNvSpPr>
            <a:spLocks noGrp="1"/>
          </p:cNvSpPr>
          <p:nvPr>
            <p:ph idx="1"/>
          </p:nvPr>
        </p:nvSpPr>
        <p:spPr/>
        <p:txBody>
          <a:bodyPr/>
          <a:lstStyle/>
          <a:p>
            <a:r>
              <a:rPr lang="en-US" altLang="ja-JP" dirty="0"/>
              <a:t>The balance sheet is one of the </a:t>
            </a:r>
            <a:r>
              <a:rPr lang="en-US" altLang="ja-JP" dirty="0">
                <a:hlinkClick r:id="rId2"/>
              </a:rPr>
              <a:t>three fundamental financial statements</a:t>
            </a:r>
            <a:r>
              <a:rPr lang="en-US" altLang="ja-JP" dirty="0"/>
              <a:t> and is key to both financial modeling and accounting. </a:t>
            </a:r>
          </a:p>
          <a:p>
            <a:r>
              <a:rPr lang="en-US" altLang="ja-JP" dirty="0"/>
              <a:t>The balance sheet displays the company’s total assets, and how these assets are financed, through either debt or equity. It can also sometimes be referred to as a statement of net worth, or a statement of financial position. </a:t>
            </a:r>
          </a:p>
          <a:p>
            <a:r>
              <a:rPr lang="en-US" altLang="ja-JP" dirty="0"/>
              <a:t>The balance sheet is based on the fundamental equation: </a:t>
            </a:r>
            <a:r>
              <a:rPr lang="en-US" altLang="ja-JP" b="1" dirty="0"/>
              <a:t>Assets = Liabilities + Equity</a:t>
            </a:r>
            <a:endParaRPr kumimoji="1" lang="ja-JP" altLang="en-US" dirty="0"/>
          </a:p>
        </p:txBody>
      </p:sp>
      <p:sp>
        <p:nvSpPr>
          <p:cNvPr id="4" name="スライド番号プレースホルダー 3"/>
          <p:cNvSpPr>
            <a:spLocks noGrp="1"/>
          </p:cNvSpPr>
          <p:nvPr>
            <p:ph type="sldNum" sz="quarter" idx="12"/>
          </p:nvPr>
        </p:nvSpPr>
        <p:spPr/>
        <p:txBody>
          <a:bodyPr/>
          <a:lstStyle/>
          <a:p>
            <a:fld id="{68C31273-B81C-4195-8EDF-774B0315720E}" type="slidenum">
              <a:rPr lang="en-US" altLang="ja-JP" smtClean="0"/>
              <a:pPr/>
              <a:t>5</a:t>
            </a:fld>
            <a:endParaRPr lang="en-US" altLang="ja-JP" dirty="0"/>
          </a:p>
        </p:txBody>
      </p:sp>
    </p:spTree>
    <p:extLst>
      <p:ext uri="{BB962C8B-B14F-4D97-AF65-F5344CB8AC3E}">
        <p14:creationId xmlns:p14="http://schemas.microsoft.com/office/powerpoint/2010/main" val="131035062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158750"/>
            <a:ext cx="8229600" cy="1038225"/>
          </a:xfrm>
        </p:spPr>
        <p:txBody>
          <a:bodyPr/>
          <a:lstStyle/>
          <a:p>
            <a:pPr eaLnBrk="1" hangingPunct="1"/>
            <a:r>
              <a:rPr lang="en-US" altLang="ja-JP" sz="4000" dirty="0"/>
              <a:t>The solutions to obtain 10 Millions</a:t>
            </a:r>
          </a:p>
        </p:txBody>
      </p:sp>
      <p:sp>
        <p:nvSpPr>
          <p:cNvPr id="36867" name="Rectangle 3"/>
          <p:cNvSpPr>
            <a:spLocks noGrp="1" noChangeArrowheads="1"/>
          </p:cNvSpPr>
          <p:nvPr>
            <p:ph sz="quarter" idx="1"/>
          </p:nvPr>
        </p:nvSpPr>
        <p:spPr>
          <a:xfrm>
            <a:off x="457200" y="1196975"/>
            <a:ext cx="8229600" cy="5545138"/>
          </a:xfrm>
        </p:spPr>
        <p:txBody>
          <a:bodyPr/>
          <a:lstStyle/>
          <a:p>
            <a:pPr marL="0" indent="0" eaLnBrk="1" hangingPunct="1">
              <a:lnSpc>
                <a:spcPct val="80000"/>
              </a:lnSpc>
              <a:buNone/>
            </a:pPr>
            <a:r>
              <a:rPr lang="en-US" altLang="ja-JP" sz="3600" dirty="0"/>
              <a:t>3) Number of sales increasing and price decreasing (less than half price)</a:t>
            </a:r>
          </a:p>
          <a:p>
            <a:pPr eaLnBrk="1" hangingPunct="1">
              <a:lnSpc>
                <a:spcPct val="80000"/>
              </a:lnSpc>
              <a:buFont typeface="Wingdings" panose="05000000000000000000" pitchFamily="2" charset="2"/>
              <a:buNone/>
            </a:pPr>
            <a:r>
              <a:rPr lang="en-US" altLang="ja-JP" sz="3600" dirty="0"/>
              <a:t>Let Unit price=100 and Numbers of sales=x</a:t>
            </a:r>
          </a:p>
          <a:p>
            <a:pPr eaLnBrk="1" hangingPunct="1">
              <a:lnSpc>
                <a:spcPct val="80000"/>
              </a:lnSpc>
              <a:buFont typeface="Wingdings" panose="05000000000000000000" pitchFamily="2" charset="2"/>
              <a:buNone/>
            </a:pPr>
            <a:r>
              <a:rPr lang="en-US" altLang="ja-JP" sz="3600" dirty="0"/>
              <a:t>Profit=Revenue-Expense</a:t>
            </a:r>
          </a:p>
          <a:p>
            <a:pPr eaLnBrk="1" hangingPunct="1">
              <a:lnSpc>
                <a:spcPct val="80000"/>
              </a:lnSpc>
              <a:buFont typeface="Wingdings" panose="05000000000000000000" pitchFamily="2" charset="2"/>
              <a:buNone/>
            </a:pPr>
            <a:r>
              <a:rPr lang="en-US" altLang="ja-JP" sz="3600" dirty="0"/>
              <a:t>        =Number of sales*Unit price-  </a:t>
            </a:r>
          </a:p>
          <a:p>
            <a:pPr eaLnBrk="1" hangingPunct="1">
              <a:lnSpc>
                <a:spcPct val="80000"/>
              </a:lnSpc>
              <a:buFont typeface="Wingdings" panose="05000000000000000000" pitchFamily="2" charset="2"/>
              <a:buNone/>
            </a:pPr>
            <a:r>
              <a:rPr lang="en-US" altLang="ja-JP" sz="3600" dirty="0"/>
              <a:t>          (Fixed cost + Variable cost)</a:t>
            </a:r>
          </a:p>
          <a:p>
            <a:pPr eaLnBrk="1" hangingPunct="1">
              <a:lnSpc>
                <a:spcPct val="80000"/>
              </a:lnSpc>
              <a:buFont typeface="Wingdings" panose="05000000000000000000" pitchFamily="2" charset="2"/>
              <a:buNone/>
            </a:pPr>
            <a:r>
              <a:rPr lang="en-US" altLang="ja-JP" sz="3600" dirty="0"/>
              <a:t>        =x*100-(9,322,703+61*x)</a:t>
            </a:r>
          </a:p>
          <a:p>
            <a:pPr eaLnBrk="1" hangingPunct="1">
              <a:lnSpc>
                <a:spcPct val="80000"/>
              </a:lnSpc>
              <a:buFont typeface="Wingdings" panose="05000000000000000000" pitchFamily="2" charset="2"/>
              <a:buNone/>
            </a:pPr>
            <a:r>
              <a:rPr lang="en-US" altLang="ja-JP" sz="3600" dirty="0"/>
              <a:t>        =10,000,000</a:t>
            </a:r>
          </a:p>
          <a:p>
            <a:pPr eaLnBrk="1" hangingPunct="1">
              <a:lnSpc>
                <a:spcPct val="80000"/>
              </a:lnSpc>
              <a:buFont typeface="Wingdings" panose="05000000000000000000" pitchFamily="2" charset="2"/>
              <a:buNone/>
            </a:pPr>
            <a:r>
              <a:rPr lang="en-US" altLang="ja-JP" sz="3600" dirty="0"/>
              <a:t>Then x=495,454(pcs)</a:t>
            </a:r>
          </a:p>
        </p:txBody>
      </p:sp>
      <p:sp>
        <p:nvSpPr>
          <p:cNvPr id="36868"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A463DF18-EC51-4FC0-BBE4-6F8FECAFE287}" type="slidenum">
              <a:rPr lang="en-US" altLang="ja-JP">
                <a:solidFill>
                  <a:srgbClr val="898989"/>
                </a:solidFill>
              </a:rPr>
              <a:pPr/>
              <a:t>50</a:t>
            </a:fld>
            <a:endParaRPr lang="en-US" altLang="ja-JP" dirty="0">
              <a:solidFill>
                <a:srgbClr val="898989"/>
              </a:solidFill>
            </a:endParaRPr>
          </a:p>
        </p:txBody>
      </p:sp>
    </p:spTree>
    <p:extLst>
      <p:ext uri="{BB962C8B-B14F-4D97-AF65-F5344CB8AC3E}">
        <p14:creationId xmlns:p14="http://schemas.microsoft.com/office/powerpoint/2010/main" val="125006814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279400"/>
            <a:ext cx="8229600" cy="701675"/>
          </a:xfrm>
        </p:spPr>
        <p:txBody>
          <a:bodyPr/>
          <a:lstStyle/>
          <a:p>
            <a:pPr eaLnBrk="1" hangingPunct="1"/>
            <a:r>
              <a:rPr lang="en-US" altLang="ja-JP" sz="4400" b="1" dirty="0"/>
              <a:t>Unit profit calculation</a:t>
            </a:r>
            <a:endParaRPr lang="ja-JP" altLang="en-US" sz="4400" b="1" dirty="0"/>
          </a:p>
        </p:txBody>
      </p:sp>
      <p:sp>
        <p:nvSpPr>
          <p:cNvPr id="37891" name="Rectangle 3"/>
          <p:cNvSpPr>
            <a:spLocks noGrp="1" noChangeArrowheads="1"/>
          </p:cNvSpPr>
          <p:nvPr>
            <p:ph type="body" idx="1"/>
          </p:nvPr>
        </p:nvSpPr>
        <p:spPr>
          <a:xfrm>
            <a:off x="323850" y="1484313"/>
            <a:ext cx="8712200" cy="865187"/>
          </a:xfrm>
          <a:noFill/>
          <a:ln>
            <a:solidFill>
              <a:schemeClr val="tx1"/>
            </a:solidFill>
            <a:miter lim="800000"/>
            <a:headEnd/>
            <a:tailEnd/>
          </a:ln>
        </p:spPr>
        <p:txBody>
          <a:bodyPr/>
          <a:lstStyle/>
          <a:p>
            <a:pPr marL="0" indent="0" eaLnBrk="1" hangingPunct="1">
              <a:buNone/>
            </a:pPr>
            <a:r>
              <a:rPr lang="en-US" altLang="ja-JP" sz="3600" dirty="0">
                <a:latin typeface="Times New Roman" panose="02020603050405020304" pitchFamily="18" charset="0"/>
                <a:cs typeface="Times New Roman" panose="02020603050405020304" pitchFamily="18" charset="0"/>
              </a:rPr>
              <a:t>0)</a:t>
            </a:r>
            <a:r>
              <a:rPr lang="ja-JP" altLang="en-US" sz="3600" dirty="0">
                <a:latin typeface="Times New Roman" panose="02020603050405020304" pitchFamily="18" charset="0"/>
                <a:cs typeface="Times New Roman" panose="02020603050405020304" pitchFamily="18" charset="0"/>
              </a:rPr>
              <a:t> </a:t>
            </a:r>
            <a:r>
              <a:rPr lang="en-US" altLang="ja-JP" sz="3600" dirty="0">
                <a:latin typeface="Times New Roman" panose="02020603050405020304" pitchFamily="18" charset="0"/>
                <a:cs typeface="Times New Roman" panose="02020603050405020304" pitchFamily="18" charset="0"/>
              </a:rPr>
              <a:t>Price=210</a:t>
            </a:r>
            <a:r>
              <a:rPr lang="ja-JP" altLang="en-US" sz="3600" dirty="0">
                <a:latin typeface="Times New Roman" panose="02020603050405020304" pitchFamily="18" charset="0"/>
                <a:cs typeface="Times New Roman" panose="02020603050405020304" pitchFamily="18" charset="0"/>
              </a:rPr>
              <a:t>：</a:t>
            </a:r>
            <a:endParaRPr lang="en-US" altLang="ja-JP" sz="3600" dirty="0">
              <a:latin typeface="Times New Roman" panose="02020603050405020304" pitchFamily="18" charset="0"/>
              <a:cs typeface="Times New Roman" panose="02020603050405020304" pitchFamily="18" charset="0"/>
            </a:endParaRPr>
          </a:p>
        </p:txBody>
      </p:sp>
      <p:sp>
        <p:nvSpPr>
          <p:cNvPr id="6" name="テキスト ボックス 5"/>
          <p:cNvSpPr txBox="1">
            <a:spLocks noChangeArrowheads="1"/>
          </p:cNvSpPr>
          <p:nvPr/>
        </p:nvSpPr>
        <p:spPr bwMode="auto">
          <a:xfrm>
            <a:off x="4427984" y="1484313"/>
            <a:ext cx="2808312"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4400" dirty="0">
                <a:solidFill>
                  <a:srgbClr val="FF0000"/>
                </a:solidFill>
                <a:latin typeface="Arial Narrow" panose="020B0606020202030204" pitchFamily="34" charset="0"/>
              </a:rPr>
              <a:t>15 Yen/Unit</a:t>
            </a:r>
            <a:endParaRPr lang="ja-JP" altLang="en-US" sz="4400" dirty="0">
              <a:solidFill>
                <a:srgbClr val="FF0000"/>
              </a:solidFill>
              <a:latin typeface="Arial Narrow" panose="020B0606020202030204" pitchFamily="34" charset="0"/>
            </a:endParaRPr>
          </a:p>
        </p:txBody>
      </p:sp>
      <p:sp>
        <p:nvSpPr>
          <p:cNvPr id="37894"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A18F9834-BCFE-4D49-945E-586C4EB76F5B}" type="slidenum">
              <a:rPr lang="en-US" altLang="ja-JP">
                <a:solidFill>
                  <a:srgbClr val="898989"/>
                </a:solidFill>
              </a:rPr>
              <a:pPr/>
              <a:t>51</a:t>
            </a:fld>
            <a:endParaRPr lang="en-US" altLang="ja-JP" dirty="0">
              <a:solidFill>
                <a:srgbClr val="898989"/>
              </a:solidFill>
            </a:endParaRPr>
          </a:p>
        </p:txBody>
      </p:sp>
      <mc:AlternateContent xmlns:mc="http://schemas.openxmlformats.org/markup-compatibility/2006" xmlns:a14="http://schemas.microsoft.com/office/drawing/2010/main">
        <mc:Choice Requires="a14">
          <p:sp>
            <p:nvSpPr>
              <p:cNvPr id="2" name="テキスト ボックス 1">
                <a:extLst>
                  <a:ext uri="{FF2B5EF4-FFF2-40B4-BE49-F238E27FC236}">
                    <a16:creationId xmlns:a16="http://schemas.microsoft.com/office/drawing/2014/main" id="{32E91AE2-5235-F4FF-76FA-F2BBEF56B596}"/>
                  </a:ext>
                </a:extLst>
              </p:cNvPr>
              <p:cNvSpPr txBox="1"/>
              <p:nvPr/>
            </p:nvSpPr>
            <p:spPr>
              <a:xfrm>
                <a:off x="627837" y="2708920"/>
                <a:ext cx="6840760" cy="573875"/>
              </a:xfrm>
              <a:prstGeom prst="rect">
                <a:avLst/>
              </a:prstGeom>
              <a:noFill/>
            </p:spPr>
            <p:txBody>
              <a:bodyPr wrap="square" lIns="0" tIns="0" rIns="0" bIns="0" rtlCol="0">
                <a:spAutoFit/>
              </a:bodyPr>
              <a:lstStyle/>
              <a:p>
                <a:pPr/>
                <a14:m>
                  <m:oMathPara xmlns:m="http://schemas.openxmlformats.org/officeDocument/2006/math">
                    <m:oMathParaPr>
                      <m:jc m:val="left"/>
                    </m:oMathParaPr>
                    <m:oMath xmlns:m="http://schemas.openxmlformats.org/officeDocument/2006/math">
                      <m:r>
                        <a:rPr kumimoji="1" lang="en-US" altLang="ja-JP" b="0" i="1" smtClean="0">
                          <a:latin typeface="Cambria Math" panose="02040503050406030204" pitchFamily="18" charset="0"/>
                        </a:rPr>
                        <m:t>𝑈𝑛𝑖𝑡</m:t>
                      </m:r>
                      <m:r>
                        <a:rPr kumimoji="1" lang="en-US" altLang="ja-JP" b="0" i="1" smtClean="0">
                          <a:latin typeface="Cambria Math" panose="02040503050406030204" pitchFamily="18" charset="0"/>
                        </a:rPr>
                        <m:t> </m:t>
                      </m:r>
                      <m:r>
                        <a:rPr kumimoji="1" lang="en-US" altLang="ja-JP" b="0" i="1" smtClean="0">
                          <a:latin typeface="Cambria Math" panose="02040503050406030204" pitchFamily="18" charset="0"/>
                        </a:rPr>
                        <m:t>𝑃𝑟𝑜𝑓𝑖𝑡</m:t>
                      </m:r>
                      <m:r>
                        <a:rPr kumimoji="1" lang="en-US" altLang="ja-JP" b="0" i="1" smtClean="0">
                          <a:latin typeface="Cambria Math" panose="02040503050406030204" pitchFamily="18" charset="0"/>
                        </a:rPr>
                        <m:t>=</m:t>
                      </m:r>
                      <m:f>
                        <m:fPr>
                          <m:ctrlPr>
                            <a:rPr kumimoji="1" lang="en-US" altLang="ja-JP" b="0" i="1" smtClean="0">
                              <a:latin typeface="Cambria Math" panose="02040503050406030204" pitchFamily="18" charset="0"/>
                            </a:rPr>
                          </m:ctrlPr>
                        </m:fPr>
                        <m:num>
                          <m:r>
                            <a:rPr kumimoji="1" lang="en-US" altLang="ja-JP" b="0" i="1" smtClean="0">
                              <a:latin typeface="Cambria Math" panose="02040503050406030204" pitchFamily="18" charset="0"/>
                            </a:rPr>
                            <m:t>𝑃𝑟𝑜𝑓𝑖𝑡</m:t>
                          </m:r>
                        </m:num>
                        <m:den>
                          <m:r>
                            <a:rPr kumimoji="1" lang="en-US" altLang="ja-JP" b="0" i="1" smtClean="0">
                              <a:latin typeface="Cambria Math" panose="02040503050406030204" pitchFamily="18" charset="0"/>
                            </a:rPr>
                            <m:t>𝑄𝑢𝑎𝑛𝑡𝑖𝑡𝑦</m:t>
                          </m:r>
                        </m:den>
                      </m:f>
                      <m:r>
                        <a:rPr kumimoji="1" lang="en-US" altLang="ja-JP" b="0" i="1" smtClean="0">
                          <a:latin typeface="Cambria Math" panose="02040503050406030204" pitchFamily="18" charset="0"/>
                        </a:rPr>
                        <m:t>=</m:t>
                      </m:r>
                      <m:f>
                        <m:fPr>
                          <m:ctrlPr>
                            <a:rPr kumimoji="1" lang="en-US" altLang="ja-JP" b="0" i="1" smtClean="0">
                              <a:latin typeface="Cambria Math" panose="02040503050406030204" pitchFamily="18" charset="0"/>
                            </a:rPr>
                          </m:ctrlPr>
                        </m:fPr>
                        <m:num>
                          <m:r>
                            <a:rPr kumimoji="1" lang="en-US" altLang="ja-JP" b="0" i="1" smtClean="0">
                              <a:latin typeface="Cambria Math" panose="02040503050406030204" pitchFamily="18" charset="0"/>
                            </a:rPr>
                            <m:t>1,082,699</m:t>
                          </m:r>
                        </m:num>
                        <m:den>
                          <m:r>
                            <a:rPr kumimoji="1" lang="en-US" altLang="ja-JP" b="0" i="1" smtClean="0">
                              <a:latin typeface="Cambria Math" panose="02040503050406030204" pitchFamily="18" charset="0"/>
                            </a:rPr>
                            <m:t>70,000</m:t>
                          </m:r>
                        </m:den>
                      </m:f>
                      <m:r>
                        <a:rPr kumimoji="1" lang="en-US" altLang="ja-JP" b="0" i="1" smtClean="0">
                          <a:latin typeface="Cambria Math" panose="02040503050406030204" pitchFamily="18" charset="0"/>
                          <a:ea typeface="Cambria Math" panose="02040503050406030204" pitchFamily="18" charset="0"/>
                        </a:rPr>
                        <m:t>=15.47 (</m:t>
                      </m:r>
                      <m:r>
                        <a:rPr kumimoji="1" lang="en-US" altLang="ja-JP" b="0" i="1" smtClean="0">
                          <a:latin typeface="Cambria Math" panose="02040503050406030204" pitchFamily="18" charset="0"/>
                          <a:ea typeface="Cambria Math" panose="02040503050406030204" pitchFamily="18" charset="0"/>
                        </a:rPr>
                        <m:t>𝑌𝑒𝑛</m:t>
                      </m:r>
                      <m:r>
                        <a:rPr kumimoji="1" lang="en-US" altLang="ja-JP" b="0" i="1" smtClean="0">
                          <a:latin typeface="Cambria Math" panose="02040503050406030204" pitchFamily="18" charset="0"/>
                          <a:ea typeface="Cambria Math" panose="02040503050406030204" pitchFamily="18" charset="0"/>
                        </a:rPr>
                        <m:t>/</m:t>
                      </m:r>
                      <m:r>
                        <a:rPr kumimoji="1" lang="en-US" altLang="ja-JP" b="0" i="1" smtClean="0">
                          <a:latin typeface="Cambria Math" panose="02040503050406030204" pitchFamily="18" charset="0"/>
                          <a:ea typeface="Cambria Math" panose="02040503050406030204" pitchFamily="18" charset="0"/>
                        </a:rPr>
                        <m:t>𝑈𝑛𝑖𝑡</m:t>
                      </m:r>
                      <m:r>
                        <a:rPr kumimoji="1" lang="en-US" altLang="ja-JP" b="0" i="1" smtClean="0">
                          <a:latin typeface="Cambria Math" panose="02040503050406030204" pitchFamily="18" charset="0"/>
                          <a:ea typeface="Cambria Math" panose="02040503050406030204" pitchFamily="18" charset="0"/>
                        </a:rPr>
                        <m:t>)</m:t>
                      </m:r>
                    </m:oMath>
                  </m:oMathPara>
                </a14:m>
                <a:endParaRPr kumimoji="1" lang="ja-JP" altLang="en-US" dirty="0"/>
              </a:p>
            </p:txBody>
          </p:sp>
        </mc:Choice>
        <mc:Fallback xmlns="">
          <p:sp>
            <p:nvSpPr>
              <p:cNvPr id="2" name="テキスト ボックス 1">
                <a:extLst>
                  <a:ext uri="{FF2B5EF4-FFF2-40B4-BE49-F238E27FC236}">
                    <a16:creationId xmlns:a16="http://schemas.microsoft.com/office/drawing/2014/main" id="{32E91AE2-5235-F4FF-76FA-F2BBEF56B596}"/>
                  </a:ext>
                </a:extLst>
              </p:cNvPr>
              <p:cNvSpPr txBox="1">
                <a:spLocks noRot="1" noChangeAspect="1" noMove="1" noResize="1" noEditPoints="1" noAdjustHandles="1" noChangeArrowheads="1" noChangeShapeType="1" noTextEdit="1"/>
              </p:cNvSpPr>
              <p:nvPr/>
            </p:nvSpPr>
            <p:spPr>
              <a:xfrm>
                <a:off x="627837" y="2708920"/>
                <a:ext cx="6840760" cy="573875"/>
              </a:xfrm>
              <a:prstGeom prst="rect">
                <a:avLst/>
              </a:prstGeom>
              <a:blipFill>
                <a:blip r:embed="rId2"/>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17629304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279400"/>
            <a:ext cx="8229600" cy="701675"/>
          </a:xfrm>
        </p:spPr>
        <p:txBody>
          <a:bodyPr/>
          <a:lstStyle/>
          <a:p>
            <a:pPr eaLnBrk="1" hangingPunct="1"/>
            <a:r>
              <a:rPr lang="en-US" altLang="ja-JP" sz="4400" b="1" dirty="0"/>
              <a:t>Unit profit calculation</a:t>
            </a:r>
            <a:endParaRPr lang="ja-JP" altLang="en-US" sz="4400" b="1" dirty="0"/>
          </a:p>
        </p:txBody>
      </p:sp>
      <p:sp>
        <p:nvSpPr>
          <p:cNvPr id="37891" name="Rectangle 3"/>
          <p:cNvSpPr>
            <a:spLocks noGrp="1" noChangeArrowheads="1"/>
          </p:cNvSpPr>
          <p:nvPr>
            <p:ph type="body" idx="1"/>
          </p:nvPr>
        </p:nvSpPr>
        <p:spPr>
          <a:xfrm>
            <a:off x="323850" y="1484313"/>
            <a:ext cx="8712200" cy="865187"/>
          </a:xfrm>
          <a:noFill/>
          <a:ln>
            <a:solidFill>
              <a:schemeClr val="tx1"/>
            </a:solidFill>
            <a:miter lim="800000"/>
            <a:headEnd/>
            <a:tailEnd/>
          </a:ln>
        </p:spPr>
        <p:txBody>
          <a:bodyPr/>
          <a:lstStyle/>
          <a:p>
            <a:pPr marL="0" indent="0" eaLnBrk="1" hangingPunct="1">
              <a:buNone/>
            </a:pPr>
            <a:r>
              <a:rPr lang="en-US" altLang="ja-JP" sz="3200" dirty="0">
                <a:latin typeface="ＭＳ Ｐゴシック" panose="020B0600070205080204" pitchFamily="50" charset="-128"/>
              </a:rPr>
              <a:t>0)</a:t>
            </a:r>
            <a:r>
              <a:rPr lang="ja-JP" altLang="en-US" sz="3200" dirty="0">
                <a:latin typeface="ＭＳ Ｐゴシック" panose="020B0600070205080204" pitchFamily="50" charset="-128"/>
              </a:rPr>
              <a:t> </a:t>
            </a:r>
            <a:r>
              <a:rPr lang="en-US" altLang="ja-JP" sz="3200" dirty="0">
                <a:latin typeface="ＭＳ Ｐゴシック" panose="020B0600070205080204" pitchFamily="50" charset="-128"/>
              </a:rPr>
              <a:t>Price=210</a:t>
            </a:r>
            <a:r>
              <a:rPr lang="ja-JP" altLang="en-US" sz="3200" dirty="0">
                <a:latin typeface="ＭＳ Ｐゴシック" panose="020B0600070205080204" pitchFamily="50" charset="-128"/>
              </a:rPr>
              <a:t>：</a:t>
            </a:r>
            <a:endParaRPr lang="en-US" altLang="ja-JP" sz="3200" dirty="0">
              <a:latin typeface="ＭＳ Ｐゴシック" panose="020B0600070205080204" pitchFamily="50" charset="-128"/>
            </a:endParaRPr>
          </a:p>
        </p:txBody>
      </p:sp>
      <p:sp>
        <p:nvSpPr>
          <p:cNvPr id="6" name="テキスト ボックス 5"/>
          <p:cNvSpPr txBox="1">
            <a:spLocks noChangeArrowheads="1"/>
          </p:cNvSpPr>
          <p:nvPr/>
        </p:nvSpPr>
        <p:spPr bwMode="auto">
          <a:xfrm>
            <a:off x="4440238" y="1484313"/>
            <a:ext cx="199072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4400" dirty="0">
                <a:solidFill>
                  <a:srgbClr val="FF0000"/>
                </a:solidFill>
                <a:latin typeface="Arial Narrow" panose="020B0606020202030204" pitchFamily="34" charset="0"/>
              </a:rPr>
              <a:t>15Yen</a:t>
            </a:r>
            <a:endParaRPr lang="ja-JP" altLang="en-US" sz="4400" dirty="0">
              <a:solidFill>
                <a:srgbClr val="FF0000"/>
              </a:solidFill>
              <a:latin typeface="Arial Narrow" panose="020B0606020202030204" pitchFamily="34" charset="0"/>
            </a:endParaRPr>
          </a:p>
        </p:txBody>
      </p:sp>
      <p:sp>
        <p:nvSpPr>
          <p:cNvPr id="7" name="Rectangle 4"/>
          <p:cNvSpPr>
            <a:spLocks noChangeArrowheads="1"/>
          </p:cNvSpPr>
          <p:nvPr/>
        </p:nvSpPr>
        <p:spPr bwMode="auto">
          <a:xfrm>
            <a:off x="296863" y="2708275"/>
            <a:ext cx="8496300" cy="24923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20000"/>
              </a:spcBef>
              <a:buClr>
                <a:schemeClr val="accent1"/>
              </a:buClr>
              <a:buSzPct val="75000"/>
              <a:buFont typeface="Wingdings" panose="05000000000000000000" pitchFamily="2" charset="2"/>
              <a:buChar char="v"/>
            </a:pPr>
            <a:r>
              <a:rPr lang="en-US" altLang="ja-JP" sz="3600" dirty="0">
                <a:latin typeface="ＭＳ Ｐゴシック" panose="020B0600070205080204" pitchFamily="50" charset="-128"/>
              </a:rPr>
              <a:t>Unit Profit</a:t>
            </a:r>
            <a:endParaRPr lang="ja-JP" altLang="en-US" sz="3600" dirty="0">
              <a:latin typeface="ＭＳ Ｐゴシック" panose="020B0600070205080204" pitchFamily="50" charset="-128"/>
            </a:endParaRPr>
          </a:p>
          <a:p>
            <a:pPr eaLnBrk="1" hangingPunct="1">
              <a:spcBef>
                <a:spcPct val="20000"/>
              </a:spcBef>
              <a:buClr>
                <a:schemeClr val="accent1"/>
              </a:buClr>
              <a:buSzPct val="75000"/>
              <a:buFont typeface="Wingdings" panose="05000000000000000000" pitchFamily="2" charset="2"/>
              <a:buNone/>
            </a:pPr>
            <a:r>
              <a:rPr lang="ja-JP" altLang="en-US" sz="3600" dirty="0">
                <a:latin typeface="ＭＳ Ｐゴシック" panose="020B0600070205080204" pitchFamily="50" charset="-128"/>
              </a:rPr>
              <a:t>　　　</a:t>
            </a:r>
            <a:r>
              <a:rPr lang="en-US" altLang="ja-JP" sz="3600" dirty="0">
                <a:latin typeface="ＭＳ Ｐゴシック" panose="020B0600070205080204" pitchFamily="50" charset="-128"/>
              </a:rPr>
              <a:t>=Profit/Quantity</a:t>
            </a:r>
            <a:endParaRPr lang="ja-JP" altLang="en-US" sz="3600" dirty="0">
              <a:latin typeface="ＭＳ Ｐゴシック" panose="020B0600070205080204" pitchFamily="50" charset="-128"/>
            </a:endParaRPr>
          </a:p>
          <a:p>
            <a:pPr eaLnBrk="1" hangingPunct="1">
              <a:spcBef>
                <a:spcPct val="20000"/>
              </a:spcBef>
              <a:buClr>
                <a:schemeClr val="accent1"/>
              </a:buClr>
              <a:buSzPct val="75000"/>
              <a:buFont typeface="Wingdings" panose="05000000000000000000" pitchFamily="2" charset="2"/>
              <a:buNone/>
            </a:pPr>
            <a:r>
              <a:rPr lang="ja-JP" altLang="en-US" sz="3600" dirty="0">
                <a:latin typeface="ＭＳ Ｐゴシック" panose="020B0600070205080204" pitchFamily="50" charset="-128"/>
              </a:rPr>
              <a:t>      </a:t>
            </a:r>
            <a:r>
              <a:rPr lang="en-US" altLang="ja-JP" sz="3600" dirty="0">
                <a:latin typeface="ＭＳ Ｐゴシック" panose="020B0600070205080204" pitchFamily="50" charset="-128"/>
              </a:rPr>
              <a:t>=1,082,699/70,000</a:t>
            </a:r>
          </a:p>
          <a:p>
            <a:pPr eaLnBrk="1" hangingPunct="1">
              <a:spcBef>
                <a:spcPct val="20000"/>
              </a:spcBef>
              <a:buClr>
                <a:schemeClr val="accent1"/>
              </a:buClr>
              <a:buSzPct val="75000"/>
              <a:buFont typeface="Wingdings" panose="05000000000000000000" pitchFamily="2" charset="2"/>
              <a:buNone/>
            </a:pPr>
            <a:r>
              <a:rPr lang="en-US" altLang="ja-JP" sz="3600" dirty="0">
                <a:latin typeface="ＭＳ Ｐゴシック" panose="020B0600070205080204" pitchFamily="50" charset="-128"/>
              </a:rPr>
              <a:t>      =15.467≒15(Yen/pc)</a:t>
            </a:r>
          </a:p>
        </p:txBody>
      </p:sp>
      <p:sp>
        <p:nvSpPr>
          <p:cNvPr id="37894"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A18F9834-BCFE-4D49-945E-586C4EB76F5B}" type="slidenum">
              <a:rPr lang="en-US" altLang="ja-JP">
                <a:solidFill>
                  <a:srgbClr val="898989"/>
                </a:solidFill>
              </a:rPr>
              <a:pPr/>
              <a:t>52</a:t>
            </a:fld>
            <a:endParaRPr lang="en-US" altLang="ja-JP" dirty="0">
              <a:solidFill>
                <a:srgbClr val="898989"/>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279400"/>
            <a:ext cx="8229600" cy="701675"/>
          </a:xfrm>
        </p:spPr>
        <p:txBody>
          <a:bodyPr/>
          <a:lstStyle/>
          <a:p>
            <a:pPr eaLnBrk="1" hangingPunct="1"/>
            <a:r>
              <a:rPr lang="en-US" altLang="ja-JP" sz="4000" b="1" dirty="0"/>
              <a:t>Unit profit calculation</a:t>
            </a:r>
            <a:endParaRPr lang="ja-JP" altLang="en-US" sz="4000" dirty="0"/>
          </a:p>
        </p:txBody>
      </p:sp>
      <p:sp>
        <p:nvSpPr>
          <p:cNvPr id="38915" name="Rectangle 3"/>
          <p:cNvSpPr>
            <a:spLocks noGrp="1" noChangeArrowheads="1"/>
          </p:cNvSpPr>
          <p:nvPr>
            <p:ph type="body" idx="1"/>
          </p:nvPr>
        </p:nvSpPr>
        <p:spPr>
          <a:xfrm>
            <a:off x="323850" y="1484313"/>
            <a:ext cx="8712200" cy="865187"/>
          </a:xfrm>
          <a:noFill/>
          <a:ln>
            <a:solidFill>
              <a:schemeClr val="tx1"/>
            </a:solidFill>
            <a:miter lim="800000"/>
            <a:headEnd/>
            <a:tailEnd/>
          </a:ln>
        </p:spPr>
        <p:txBody>
          <a:bodyPr/>
          <a:lstStyle/>
          <a:p>
            <a:pPr marL="0" indent="0" eaLnBrk="1" hangingPunct="1">
              <a:buNone/>
            </a:pPr>
            <a:r>
              <a:rPr lang="en-US" altLang="ja-JP" sz="3200" dirty="0">
                <a:latin typeface="Times New Roman" panose="02020603050405020304" pitchFamily="18" charset="0"/>
                <a:cs typeface="Times New Roman" panose="02020603050405020304" pitchFamily="18" charset="0"/>
              </a:rPr>
              <a:t>1</a:t>
            </a:r>
            <a:r>
              <a:rPr lang="ja-JP" altLang="en-US" sz="3200" dirty="0">
                <a:latin typeface="Times New Roman" panose="02020603050405020304" pitchFamily="18" charset="0"/>
                <a:cs typeface="Times New Roman" panose="02020603050405020304" pitchFamily="18" charset="0"/>
              </a:rPr>
              <a:t>）</a:t>
            </a:r>
            <a:r>
              <a:rPr lang="en-US" altLang="ja-JP" sz="3200" dirty="0">
                <a:latin typeface="Times New Roman" panose="02020603050405020304" pitchFamily="18" charset="0"/>
                <a:cs typeface="Times New Roman" panose="02020603050405020304" pitchFamily="18" charset="0"/>
              </a:rPr>
              <a:t>Price=337</a:t>
            </a:r>
            <a:r>
              <a:rPr lang="ja-JP" altLang="en-US" sz="3200" dirty="0">
                <a:latin typeface="Times New Roman" panose="02020603050405020304" pitchFamily="18" charset="0"/>
                <a:cs typeface="Times New Roman" panose="02020603050405020304" pitchFamily="18" charset="0"/>
              </a:rPr>
              <a:t>：</a:t>
            </a:r>
            <a:endParaRPr lang="en-US" altLang="ja-JP" sz="3200" dirty="0">
              <a:latin typeface="Times New Roman" panose="02020603050405020304" pitchFamily="18" charset="0"/>
              <a:cs typeface="Times New Roman" panose="02020603050405020304" pitchFamily="18" charset="0"/>
            </a:endParaRPr>
          </a:p>
        </p:txBody>
      </p:sp>
      <p:sp>
        <p:nvSpPr>
          <p:cNvPr id="6" name="テキスト ボックス 5"/>
          <p:cNvSpPr txBox="1">
            <a:spLocks noChangeArrowheads="1"/>
          </p:cNvSpPr>
          <p:nvPr/>
        </p:nvSpPr>
        <p:spPr bwMode="auto">
          <a:xfrm>
            <a:off x="5724129" y="1484313"/>
            <a:ext cx="2880122"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4400" dirty="0">
                <a:solidFill>
                  <a:srgbClr val="FF0000"/>
                </a:solidFill>
                <a:latin typeface="Arial Narrow" panose="020B0606020202030204" pitchFamily="34" charset="0"/>
              </a:rPr>
              <a:t>142 Yen/Unit</a:t>
            </a:r>
            <a:endParaRPr lang="ja-JP" altLang="en-US" sz="4400" dirty="0">
              <a:solidFill>
                <a:srgbClr val="FF0000"/>
              </a:solidFill>
              <a:latin typeface="Arial Narrow" panose="020B0606020202030204" pitchFamily="34" charset="0"/>
            </a:endParaRPr>
          </a:p>
        </p:txBody>
      </p:sp>
      <p:sp>
        <p:nvSpPr>
          <p:cNvPr id="38918"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4ECC7D63-A731-4676-AFD9-F918FD6086DF}" type="slidenum">
              <a:rPr lang="en-US" altLang="ja-JP">
                <a:solidFill>
                  <a:srgbClr val="898989"/>
                </a:solidFill>
              </a:rPr>
              <a:pPr/>
              <a:t>53</a:t>
            </a:fld>
            <a:endParaRPr lang="en-US" altLang="ja-JP" dirty="0">
              <a:solidFill>
                <a:srgbClr val="898989"/>
              </a:solidFill>
            </a:endParaRPr>
          </a:p>
        </p:txBody>
      </p:sp>
      <mc:AlternateContent xmlns:mc="http://schemas.openxmlformats.org/markup-compatibility/2006" xmlns:a14="http://schemas.microsoft.com/office/drawing/2010/main">
        <mc:Choice Requires="a14">
          <p:sp>
            <p:nvSpPr>
              <p:cNvPr id="2" name="テキスト ボックス 1">
                <a:extLst>
                  <a:ext uri="{FF2B5EF4-FFF2-40B4-BE49-F238E27FC236}">
                    <a16:creationId xmlns:a16="http://schemas.microsoft.com/office/drawing/2014/main" id="{3141E703-154E-7332-9BB2-09EB81CA2E4E}"/>
                  </a:ext>
                </a:extLst>
              </p:cNvPr>
              <p:cNvSpPr txBox="1"/>
              <p:nvPr/>
            </p:nvSpPr>
            <p:spPr>
              <a:xfrm>
                <a:off x="627837" y="2708920"/>
                <a:ext cx="6840760" cy="818301"/>
              </a:xfrm>
              <a:prstGeom prst="rect">
                <a:avLst/>
              </a:prstGeom>
              <a:noFill/>
            </p:spPr>
            <p:txBody>
              <a:bodyPr wrap="square" lIns="0" tIns="0" rIns="0" bIns="0" rtlCol="0">
                <a:spAutoFit/>
              </a:bodyPr>
              <a:lstStyle/>
              <a:p>
                <a:pPr/>
                <a14:m>
                  <m:oMathPara xmlns:m="http://schemas.openxmlformats.org/officeDocument/2006/math">
                    <m:oMathParaPr>
                      <m:jc m:val="left"/>
                    </m:oMathParaPr>
                    <m:oMath xmlns:m="http://schemas.openxmlformats.org/officeDocument/2006/math">
                      <m:r>
                        <a:rPr kumimoji="1" lang="en-US" altLang="ja-JP" b="0" i="1" smtClean="0">
                          <a:latin typeface="Cambria Math" panose="02040503050406030204" pitchFamily="18" charset="0"/>
                        </a:rPr>
                        <m:t>𝑃𝑟𝑜𝑓𝑖𝑡</m:t>
                      </m:r>
                      <m:r>
                        <a:rPr kumimoji="1" lang="en-US" altLang="ja-JP" b="0" i="1" smtClean="0">
                          <a:latin typeface="Cambria Math" panose="02040503050406030204" pitchFamily="18" charset="0"/>
                        </a:rPr>
                        <m:t>=</m:t>
                      </m:r>
                      <m:r>
                        <a:rPr kumimoji="1" lang="en-US" altLang="ja-JP" b="0" i="1" smtClean="0">
                          <a:latin typeface="Cambria Math" panose="02040503050406030204" pitchFamily="18" charset="0"/>
                        </a:rPr>
                        <m:t>𝑆𝑎𝑙𝑒𝑠</m:t>
                      </m:r>
                      <m:r>
                        <a:rPr kumimoji="1" lang="en-US" altLang="ja-JP" b="0" i="1" smtClean="0">
                          <a:latin typeface="Cambria Math" panose="02040503050406030204" pitchFamily="18" charset="0"/>
                        </a:rPr>
                        <m:t> </m:t>
                      </m:r>
                      <m:r>
                        <a:rPr kumimoji="1" lang="en-US" altLang="ja-JP" b="0" i="1" smtClean="0">
                          <a:latin typeface="Cambria Math" panose="02040503050406030204" pitchFamily="18" charset="0"/>
                        </a:rPr>
                        <m:t>𝑅𝑒𝑣𝑒𝑛𝑢𝑒</m:t>
                      </m:r>
                      <m:r>
                        <a:rPr kumimoji="1" lang="en-US" altLang="ja-JP" b="0" i="1" smtClean="0">
                          <a:latin typeface="Cambria Math" panose="02040503050406030204" pitchFamily="18" charset="0"/>
                        </a:rPr>
                        <m:t>−</m:t>
                      </m:r>
                      <m:r>
                        <a:rPr kumimoji="1" lang="en-US" altLang="ja-JP" b="0" i="1" smtClean="0">
                          <a:latin typeface="Cambria Math" panose="02040503050406030204" pitchFamily="18" charset="0"/>
                        </a:rPr>
                        <m:t>𝐶𝑜𝑠𝑡</m:t>
                      </m:r>
                      <m:r>
                        <a:rPr kumimoji="1" lang="en-US" altLang="ja-JP" b="0" i="1" smtClean="0">
                          <a:latin typeface="Cambria Math" panose="02040503050406030204" pitchFamily="18" charset="0"/>
                        </a:rPr>
                        <m:t>=</m:t>
                      </m:r>
                      <m:r>
                        <a:rPr kumimoji="1" lang="en-US" altLang="ja-JP" b="0" i="1" smtClean="0">
                          <a:latin typeface="Cambria Math" panose="02040503050406030204" pitchFamily="18" charset="0"/>
                        </a:rPr>
                        <m:t>𝑄𝑢𝑎𝑛𝑡𝑖𝑡𝑦</m:t>
                      </m:r>
                      <m:r>
                        <a:rPr kumimoji="1" lang="en-US" altLang="ja-JP" b="0" i="1" smtClean="0">
                          <a:latin typeface="Cambria Math" panose="02040503050406030204" pitchFamily="18" charset="0"/>
                        </a:rPr>
                        <m:t> </m:t>
                      </m:r>
                      <m:r>
                        <a:rPr kumimoji="1" lang="en-US" altLang="ja-JP" b="0" i="1" smtClean="0">
                          <a:latin typeface="Cambria Math" panose="02040503050406030204" pitchFamily="18" charset="0"/>
                        </a:rPr>
                        <m:t>𝑜𝑓</m:t>
                      </m:r>
                      <m:r>
                        <a:rPr kumimoji="1" lang="en-US" altLang="ja-JP" b="0" i="1" smtClean="0">
                          <a:latin typeface="Cambria Math" panose="02040503050406030204" pitchFamily="18" charset="0"/>
                        </a:rPr>
                        <m:t> </m:t>
                      </m:r>
                      <m:r>
                        <a:rPr kumimoji="1" lang="en-US" altLang="ja-JP" b="0" i="1" smtClean="0">
                          <a:latin typeface="Cambria Math" panose="02040503050406030204" pitchFamily="18" charset="0"/>
                        </a:rPr>
                        <m:t>𝑆𝑎𝑙𝑒𝑠</m:t>
                      </m:r>
                      <m:r>
                        <a:rPr kumimoji="1" lang="en-US" altLang="ja-JP" b="0" i="1" smtClean="0">
                          <a:latin typeface="Cambria Math" panose="02040503050406030204" pitchFamily="18" charset="0"/>
                          <a:ea typeface="Cambria Math" panose="02040503050406030204" pitchFamily="18" charset="0"/>
                        </a:rPr>
                        <m:t>×</m:t>
                      </m:r>
                      <m:r>
                        <a:rPr kumimoji="1" lang="en-US" altLang="ja-JP" b="0" i="1" smtClean="0">
                          <a:latin typeface="Cambria Math" panose="02040503050406030204" pitchFamily="18" charset="0"/>
                          <a:ea typeface="Cambria Math" panose="02040503050406030204" pitchFamily="18" charset="0"/>
                        </a:rPr>
                        <m:t>𝑈𝑛𝑖𝑡</m:t>
                      </m:r>
                      <m:r>
                        <a:rPr kumimoji="1" lang="en-US" altLang="ja-JP" b="0" i="1" smtClean="0">
                          <a:latin typeface="Cambria Math" panose="02040503050406030204" pitchFamily="18" charset="0"/>
                          <a:ea typeface="Cambria Math" panose="02040503050406030204" pitchFamily="18" charset="0"/>
                        </a:rPr>
                        <m:t> </m:t>
                      </m:r>
                      <m:r>
                        <a:rPr kumimoji="1" lang="en-US" altLang="ja-JP" b="0" i="1" smtClean="0">
                          <a:latin typeface="Cambria Math" panose="02040503050406030204" pitchFamily="18" charset="0"/>
                          <a:ea typeface="Cambria Math" panose="02040503050406030204" pitchFamily="18" charset="0"/>
                        </a:rPr>
                        <m:t>𝑃𝑟𝑖𝑐𝑒</m:t>
                      </m:r>
                      <m:r>
                        <a:rPr kumimoji="1" lang="en-US" altLang="ja-JP" b="0" i="1" smtClean="0">
                          <a:latin typeface="Cambria Math" panose="02040503050406030204" pitchFamily="18" charset="0"/>
                          <a:ea typeface="Cambria Math" panose="02040503050406030204" pitchFamily="18" charset="0"/>
                        </a:rPr>
                        <m:t>−</m:t>
                      </m:r>
                      <m:d>
                        <m:dPr>
                          <m:ctrlPr>
                            <a:rPr kumimoji="1" lang="en-US" altLang="ja-JP" b="0" i="1" smtClean="0">
                              <a:latin typeface="Cambria Math" panose="02040503050406030204" pitchFamily="18" charset="0"/>
                              <a:ea typeface="Cambria Math" panose="02040503050406030204" pitchFamily="18" charset="0"/>
                            </a:rPr>
                          </m:ctrlPr>
                        </m:dPr>
                        <m:e>
                          <m:r>
                            <a:rPr kumimoji="1" lang="en-US" altLang="ja-JP" b="0" i="1" smtClean="0">
                              <a:latin typeface="Cambria Math" panose="02040503050406030204" pitchFamily="18" charset="0"/>
                              <a:ea typeface="Cambria Math" panose="02040503050406030204" pitchFamily="18" charset="0"/>
                            </a:rPr>
                            <m:t>𝐹𝑖𝑥𝑒𝑑</m:t>
                          </m:r>
                          <m:r>
                            <a:rPr kumimoji="1" lang="en-US" altLang="ja-JP" b="0" i="1" smtClean="0">
                              <a:latin typeface="Cambria Math" panose="02040503050406030204" pitchFamily="18" charset="0"/>
                              <a:ea typeface="Cambria Math" panose="02040503050406030204" pitchFamily="18" charset="0"/>
                            </a:rPr>
                            <m:t> </m:t>
                          </m:r>
                          <m:r>
                            <a:rPr kumimoji="1" lang="en-US" altLang="ja-JP" b="0" i="1" smtClean="0">
                              <a:latin typeface="Cambria Math" panose="02040503050406030204" pitchFamily="18" charset="0"/>
                              <a:ea typeface="Cambria Math" panose="02040503050406030204" pitchFamily="18" charset="0"/>
                            </a:rPr>
                            <m:t>𝐶𝑜𝑠𝑡</m:t>
                          </m:r>
                          <m:r>
                            <a:rPr kumimoji="1" lang="en-US" altLang="ja-JP" b="0" i="1" smtClean="0">
                              <a:latin typeface="Cambria Math" panose="02040503050406030204" pitchFamily="18" charset="0"/>
                              <a:ea typeface="Cambria Math" panose="02040503050406030204" pitchFamily="18" charset="0"/>
                            </a:rPr>
                            <m:t>+</m:t>
                          </m:r>
                          <m:r>
                            <a:rPr kumimoji="1" lang="en-US" altLang="ja-JP" b="0" i="1" smtClean="0">
                              <a:latin typeface="Cambria Math" panose="02040503050406030204" pitchFamily="18" charset="0"/>
                              <a:ea typeface="Cambria Math" panose="02040503050406030204" pitchFamily="18" charset="0"/>
                            </a:rPr>
                            <m:t>𝑉𝑎𝑟𝑖𝑎𝑏𝑙𝑒</m:t>
                          </m:r>
                          <m:r>
                            <a:rPr kumimoji="1" lang="en-US" altLang="ja-JP" b="0" i="1" smtClean="0">
                              <a:latin typeface="Cambria Math" panose="02040503050406030204" pitchFamily="18" charset="0"/>
                              <a:ea typeface="Cambria Math" panose="02040503050406030204" pitchFamily="18" charset="0"/>
                            </a:rPr>
                            <m:t> </m:t>
                          </m:r>
                          <m:r>
                            <a:rPr kumimoji="1" lang="en-US" altLang="ja-JP" b="0" i="1" smtClean="0">
                              <a:latin typeface="Cambria Math" panose="02040503050406030204" pitchFamily="18" charset="0"/>
                              <a:ea typeface="Cambria Math" panose="02040503050406030204" pitchFamily="18" charset="0"/>
                            </a:rPr>
                            <m:t>𝐶𝑜𝑠𝑡</m:t>
                          </m:r>
                        </m:e>
                      </m:d>
                      <m:r>
                        <a:rPr kumimoji="1" lang="en-US" altLang="ja-JP" b="0" i="1" smtClean="0">
                          <a:latin typeface="Cambria Math" panose="02040503050406030204" pitchFamily="18" charset="0"/>
                          <a:ea typeface="Cambria Math" panose="02040503050406030204" pitchFamily="18" charset="0"/>
                        </a:rPr>
                        <m:t>=70,000×377−</m:t>
                      </m:r>
                      <m:d>
                        <m:dPr>
                          <m:ctrlPr>
                            <a:rPr kumimoji="1" lang="en-US" altLang="ja-JP" b="0" i="1" smtClean="0">
                              <a:latin typeface="Cambria Math" panose="02040503050406030204" pitchFamily="18" charset="0"/>
                              <a:ea typeface="Cambria Math" panose="02040503050406030204" pitchFamily="18" charset="0"/>
                            </a:rPr>
                          </m:ctrlPr>
                        </m:dPr>
                        <m:e>
                          <m:r>
                            <a:rPr kumimoji="1" lang="en-US" altLang="ja-JP" b="0" i="1" smtClean="0">
                              <a:latin typeface="Cambria Math" panose="02040503050406030204" pitchFamily="18" charset="0"/>
                              <a:ea typeface="Cambria Math" panose="02040503050406030204" pitchFamily="18" charset="0"/>
                            </a:rPr>
                            <m:t>9,322,703+7,294,598</m:t>
                          </m:r>
                        </m:e>
                      </m:d>
                      <m:r>
                        <a:rPr kumimoji="1" lang="en-US" altLang="ja-JP" b="0" i="1" smtClean="0">
                          <a:latin typeface="Cambria Math" panose="02040503050406030204" pitchFamily="18" charset="0"/>
                          <a:ea typeface="Cambria Math" panose="02040503050406030204" pitchFamily="18" charset="0"/>
                        </a:rPr>
                        <m:t>=9,972,699 (</m:t>
                      </m:r>
                      <m:r>
                        <a:rPr kumimoji="1" lang="en-US" altLang="ja-JP" b="0" i="1" smtClean="0">
                          <a:latin typeface="Cambria Math" panose="02040503050406030204" pitchFamily="18" charset="0"/>
                          <a:ea typeface="Cambria Math" panose="02040503050406030204" pitchFamily="18" charset="0"/>
                        </a:rPr>
                        <m:t>𝑌𝑒𝑛</m:t>
                      </m:r>
                      <m:r>
                        <a:rPr kumimoji="1" lang="en-US" altLang="ja-JP" b="0" i="1" smtClean="0">
                          <a:latin typeface="Cambria Math" panose="02040503050406030204" pitchFamily="18" charset="0"/>
                          <a:ea typeface="Cambria Math" panose="02040503050406030204" pitchFamily="18" charset="0"/>
                        </a:rPr>
                        <m:t>)</m:t>
                      </m:r>
                    </m:oMath>
                  </m:oMathPara>
                </a14:m>
                <a:endParaRPr kumimoji="1" lang="ja-JP" altLang="en-US" dirty="0"/>
              </a:p>
            </p:txBody>
          </p:sp>
        </mc:Choice>
        <mc:Fallback xmlns="">
          <p:sp>
            <p:nvSpPr>
              <p:cNvPr id="2" name="テキスト ボックス 1">
                <a:extLst>
                  <a:ext uri="{FF2B5EF4-FFF2-40B4-BE49-F238E27FC236}">
                    <a16:creationId xmlns:a16="http://schemas.microsoft.com/office/drawing/2014/main" id="{3141E703-154E-7332-9BB2-09EB81CA2E4E}"/>
                  </a:ext>
                </a:extLst>
              </p:cNvPr>
              <p:cNvSpPr txBox="1">
                <a:spLocks noRot="1" noChangeAspect="1" noMove="1" noResize="1" noEditPoints="1" noAdjustHandles="1" noChangeArrowheads="1" noChangeShapeType="1" noTextEdit="1"/>
              </p:cNvSpPr>
              <p:nvPr/>
            </p:nvSpPr>
            <p:spPr>
              <a:xfrm>
                <a:off x="627837" y="2708920"/>
                <a:ext cx="6840760" cy="818301"/>
              </a:xfrm>
              <a:prstGeom prst="rect">
                <a:avLst/>
              </a:prstGeom>
              <a:blipFill>
                <a:blip r:embed="rId2"/>
                <a:stretch>
                  <a:fillRect l="-1604" b="-11111"/>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3" name="テキスト ボックス 2">
                <a:extLst>
                  <a:ext uri="{FF2B5EF4-FFF2-40B4-BE49-F238E27FC236}">
                    <a16:creationId xmlns:a16="http://schemas.microsoft.com/office/drawing/2014/main" id="{802BBF4D-A7B8-72A3-6687-07867A535E80}"/>
                  </a:ext>
                </a:extLst>
              </p:cNvPr>
              <p:cNvSpPr txBox="1"/>
              <p:nvPr/>
            </p:nvSpPr>
            <p:spPr>
              <a:xfrm>
                <a:off x="617289" y="3779049"/>
                <a:ext cx="6840760" cy="573875"/>
              </a:xfrm>
              <a:prstGeom prst="rect">
                <a:avLst/>
              </a:prstGeom>
              <a:noFill/>
            </p:spPr>
            <p:txBody>
              <a:bodyPr wrap="square" lIns="0" tIns="0" rIns="0" bIns="0" rtlCol="0">
                <a:spAutoFit/>
              </a:bodyPr>
              <a:lstStyle/>
              <a:p>
                <a:pPr/>
                <a14:m>
                  <m:oMathPara xmlns:m="http://schemas.openxmlformats.org/officeDocument/2006/math">
                    <m:oMathParaPr>
                      <m:jc m:val="left"/>
                    </m:oMathParaPr>
                    <m:oMath xmlns:m="http://schemas.openxmlformats.org/officeDocument/2006/math">
                      <m:r>
                        <a:rPr kumimoji="1" lang="en-US" altLang="ja-JP" b="0" i="1" smtClean="0">
                          <a:latin typeface="Cambria Math" panose="02040503050406030204" pitchFamily="18" charset="0"/>
                        </a:rPr>
                        <m:t>𝑈𝑛𝑖𝑡</m:t>
                      </m:r>
                      <m:r>
                        <a:rPr kumimoji="1" lang="en-US" altLang="ja-JP" b="0" i="1" smtClean="0">
                          <a:latin typeface="Cambria Math" panose="02040503050406030204" pitchFamily="18" charset="0"/>
                        </a:rPr>
                        <m:t> </m:t>
                      </m:r>
                      <m:r>
                        <a:rPr kumimoji="1" lang="en-US" altLang="ja-JP" b="0" i="1" smtClean="0">
                          <a:latin typeface="Cambria Math" panose="02040503050406030204" pitchFamily="18" charset="0"/>
                        </a:rPr>
                        <m:t>𝑃𝑟𝑜𝑓𝑖𝑡</m:t>
                      </m:r>
                      <m:r>
                        <a:rPr kumimoji="1" lang="en-US" altLang="ja-JP" b="0" i="1" smtClean="0">
                          <a:latin typeface="Cambria Math" panose="02040503050406030204" pitchFamily="18" charset="0"/>
                        </a:rPr>
                        <m:t>=</m:t>
                      </m:r>
                      <m:f>
                        <m:fPr>
                          <m:ctrlPr>
                            <a:rPr kumimoji="1" lang="en-US" altLang="ja-JP" b="0" i="1" smtClean="0">
                              <a:latin typeface="Cambria Math" panose="02040503050406030204" pitchFamily="18" charset="0"/>
                            </a:rPr>
                          </m:ctrlPr>
                        </m:fPr>
                        <m:num>
                          <m:r>
                            <a:rPr kumimoji="1" lang="en-US" altLang="ja-JP" b="0" i="1" smtClean="0">
                              <a:latin typeface="Cambria Math" panose="02040503050406030204" pitchFamily="18" charset="0"/>
                            </a:rPr>
                            <m:t>𝑃𝑟𝑜𝑓𝑖𝑡</m:t>
                          </m:r>
                        </m:num>
                        <m:den>
                          <m:r>
                            <a:rPr kumimoji="1" lang="en-US" altLang="ja-JP" b="0" i="1" smtClean="0">
                              <a:latin typeface="Cambria Math" panose="02040503050406030204" pitchFamily="18" charset="0"/>
                            </a:rPr>
                            <m:t>𝑄𝑢𝑎𝑛𝑡𝑖𝑡𝑦</m:t>
                          </m:r>
                        </m:den>
                      </m:f>
                      <m:r>
                        <a:rPr kumimoji="1" lang="en-US" altLang="ja-JP" b="0" i="1" smtClean="0">
                          <a:latin typeface="Cambria Math" panose="02040503050406030204" pitchFamily="18" charset="0"/>
                        </a:rPr>
                        <m:t>=</m:t>
                      </m:r>
                      <m:f>
                        <m:fPr>
                          <m:ctrlPr>
                            <a:rPr kumimoji="1" lang="en-US" altLang="ja-JP" b="0" i="1" smtClean="0">
                              <a:latin typeface="Cambria Math" panose="02040503050406030204" pitchFamily="18" charset="0"/>
                            </a:rPr>
                          </m:ctrlPr>
                        </m:fPr>
                        <m:num>
                          <m:r>
                            <a:rPr kumimoji="1" lang="en-US" altLang="ja-JP" b="0" i="1" smtClean="0">
                              <a:latin typeface="Cambria Math" panose="02040503050406030204" pitchFamily="18" charset="0"/>
                            </a:rPr>
                            <m:t>9,972,699</m:t>
                          </m:r>
                        </m:num>
                        <m:den>
                          <m:r>
                            <a:rPr kumimoji="1" lang="en-US" altLang="ja-JP" b="0" i="1" smtClean="0">
                              <a:latin typeface="Cambria Math" panose="02040503050406030204" pitchFamily="18" charset="0"/>
                            </a:rPr>
                            <m:t>70,000</m:t>
                          </m:r>
                        </m:den>
                      </m:f>
                      <m:r>
                        <a:rPr kumimoji="1" lang="en-US" altLang="ja-JP" b="0" i="1" smtClean="0">
                          <a:latin typeface="Cambria Math" panose="02040503050406030204" pitchFamily="18" charset="0"/>
                          <a:ea typeface="Cambria Math" panose="02040503050406030204" pitchFamily="18" charset="0"/>
                        </a:rPr>
                        <m:t>=142.47 (</m:t>
                      </m:r>
                      <m:r>
                        <a:rPr kumimoji="1" lang="en-US" altLang="ja-JP" b="0" i="1" smtClean="0">
                          <a:latin typeface="Cambria Math" panose="02040503050406030204" pitchFamily="18" charset="0"/>
                          <a:ea typeface="Cambria Math" panose="02040503050406030204" pitchFamily="18" charset="0"/>
                        </a:rPr>
                        <m:t>𝑌𝑒𝑛</m:t>
                      </m:r>
                      <m:r>
                        <a:rPr kumimoji="1" lang="en-US" altLang="ja-JP" b="0" i="1" smtClean="0">
                          <a:latin typeface="Cambria Math" panose="02040503050406030204" pitchFamily="18" charset="0"/>
                          <a:ea typeface="Cambria Math" panose="02040503050406030204" pitchFamily="18" charset="0"/>
                        </a:rPr>
                        <m:t>/</m:t>
                      </m:r>
                      <m:r>
                        <a:rPr kumimoji="1" lang="en-US" altLang="ja-JP" b="0" i="1" smtClean="0">
                          <a:latin typeface="Cambria Math" panose="02040503050406030204" pitchFamily="18" charset="0"/>
                          <a:ea typeface="Cambria Math" panose="02040503050406030204" pitchFamily="18" charset="0"/>
                        </a:rPr>
                        <m:t>𝑈𝑛𝑖𝑡</m:t>
                      </m:r>
                      <m:r>
                        <a:rPr kumimoji="1" lang="en-US" altLang="ja-JP" b="0" i="1" smtClean="0">
                          <a:latin typeface="Cambria Math" panose="02040503050406030204" pitchFamily="18" charset="0"/>
                          <a:ea typeface="Cambria Math" panose="02040503050406030204" pitchFamily="18" charset="0"/>
                        </a:rPr>
                        <m:t>)</m:t>
                      </m:r>
                    </m:oMath>
                  </m:oMathPara>
                </a14:m>
                <a:endParaRPr kumimoji="1" lang="ja-JP" altLang="en-US" dirty="0"/>
              </a:p>
            </p:txBody>
          </p:sp>
        </mc:Choice>
        <mc:Fallback xmlns="">
          <p:sp>
            <p:nvSpPr>
              <p:cNvPr id="3" name="テキスト ボックス 2">
                <a:extLst>
                  <a:ext uri="{FF2B5EF4-FFF2-40B4-BE49-F238E27FC236}">
                    <a16:creationId xmlns:a16="http://schemas.microsoft.com/office/drawing/2014/main" id="{802BBF4D-A7B8-72A3-6687-07867A535E80}"/>
                  </a:ext>
                </a:extLst>
              </p:cNvPr>
              <p:cNvSpPr txBox="1">
                <a:spLocks noRot="1" noChangeAspect="1" noMove="1" noResize="1" noEditPoints="1" noAdjustHandles="1" noChangeArrowheads="1" noChangeShapeType="1" noTextEdit="1"/>
              </p:cNvSpPr>
              <p:nvPr/>
            </p:nvSpPr>
            <p:spPr>
              <a:xfrm>
                <a:off x="617289" y="3779049"/>
                <a:ext cx="6840760" cy="573875"/>
              </a:xfrm>
              <a:prstGeom prst="rect">
                <a:avLst/>
              </a:prstGeom>
              <a:blipFill>
                <a:blip r:embed="rId3"/>
                <a:stretch>
                  <a:fillRect/>
                </a:stretch>
              </a:blipFill>
            </p:spPr>
            <p:txBody>
              <a:bodyPr/>
              <a:lstStyle/>
              <a:p>
                <a:r>
                  <a:rPr lang="ja-JP" alt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279400"/>
            <a:ext cx="8229600" cy="701675"/>
          </a:xfrm>
        </p:spPr>
        <p:txBody>
          <a:bodyPr/>
          <a:lstStyle/>
          <a:p>
            <a:pPr eaLnBrk="1" hangingPunct="1"/>
            <a:r>
              <a:rPr lang="en-US" altLang="ja-JP" sz="4000" b="1" dirty="0"/>
              <a:t>Unit profit calculation</a:t>
            </a:r>
            <a:endParaRPr lang="ja-JP" altLang="en-US" sz="4000" dirty="0"/>
          </a:p>
        </p:txBody>
      </p:sp>
      <p:sp>
        <p:nvSpPr>
          <p:cNvPr id="38915" name="Rectangle 3"/>
          <p:cNvSpPr>
            <a:spLocks noGrp="1" noChangeArrowheads="1"/>
          </p:cNvSpPr>
          <p:nvPr>
            <p:ph type="body" idx="1"/>
          </p:nvPr>
        </p:nvSpPr>
        <p:spPr>
          <a:xfrm>
            <a:off x="323850" y="1484313"/>
            <a:ext cx="8712200" cy="865187"/>
          </a:xfrm>
          <a:noFill/>
          <a:ln>
            <a:solidFill>
              <a:schemeClr val="tx1"/>
            </a:solidFill>
            <a:miter lim="800000"/>
            <a:headEnd/>
            <a:tailEnd/>
          </a:ln>
        </p:spPr>
        <p:txBody>
          <a:bodyPr/>
          <a:lstStyle/>
          <a:p>
            <a:pPr marL="0" indent="0" eaLnBrk="1" hangingPunct="1">
              <a:buNone/>
            </a:pPr>
            <a:r>
              <a:rPr lang="en-US" altLang="ja-JP" sz="4400" dirty="0">
                <a:latin typeface="ＭＳ Ｐゴシック" panose="020B0600070205080204" pitchFamily="50" charset="-128"/>
              </a:rPr>
              <a:t>1</a:t>
            </a:r>
            <a:r>
              <a:rPr lang="ja-JP" altLang="en-US" sz="4400" dirty="0">
                <a:latin typeface="ＭＳ Ｐゴシック" panose="020B0600070205080204" pitchFamily="50" charset="-128"/>
              </a:rPr>
              <a:t>）</a:t>
            </a:r>
            <a:r>
              <a:rPr lang="en-US" altLang="ja-JP" sz="4400" dirty="0">
                <a:latin typeface="ＭＳ Ｐゴシック" panose="020B0600070205080204" pitchFamily="50" charset="-128"/>
              </a:rPr>
              <a:t>Price=337</a:t>
            </a:r>
            <a:r>
              <a:rPr lang="ja-JP" altLang="en-US" sz="4400" dirty="0">
                <a:latin typeface="ＭＳ Ｐゴシック" panose="020B0600070205080204" pitchFamily="50" charset="-128"/>
              </a:rPr>
              <a:t>：</a:t>
            </a:r>
            <a:endParaRPr lang="en-US" altLang="ja-JP" sz="4400" dirty="0">
              <a:latin typeface="ＭＳ Ｐゴシック" panose="020B0600070205080204" pitchFamily="50" charset="-128"/>
            </a:endParaRPr>
          </a:p>
        </p:txBody>
      </p:sp>
      <p:sp>
        <p:nvSpPr>
          <p:cNvPr id="6" name="テキスト ボックス 5"/>
          <p:cNvSpPr txBox="1">
            <a:spLocks noChangeArrowheads="1"/>
          </p:cNvSpPr>
          <p:nvPr/>
        </p:nvSpPr>
        <p:spPr bwMode="auto">
          <a:xfrm>
            <a:off x="6011863" y="1484313"/>
            <a:ext cx="2592387"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4400" dirty="0">
                <a:solidFill>
                  <a:srgbClr val="FF0000"/>
                </a:solidFill>
                <a:latin typeface="Arial Narrow" panose="020B0606020202030204" pitchFamily="34" charset="0"/>
              </a:rPr>
              <a:t>142Yen/pc</a:t>
            </a:r>
            <a:endParaRPr lang="ja-JP" altLang="en-US" sz="4400" dirty="0">
              <a:solidFill>
                <a:srgbClr val="FF0000"/>
              </a:solidFill>
              <a:latin typeface="Arial Narrow" panose="020B0606020202030204" pitchFamily="34" charset="0"/>
            </a:endParaRPr>
          </a:p>
        </p:txBody>
      </p:sp>
      <p:sp>
        <p:nvSpPr>
          <p:cNvPr id="8" name="Rectangle 3"/>
          <p:cNvSpPr txBox="1">
            <a:spLocks noChangeArrowheads="1"/>
          </p:cNvSpPr>
          <p:nvPr/>
        </p:nvSpPr>
        <p:spPr bwMode="auto">
          <a:xfrm>
            <a:off x="179388" y="2492375"/>
            <a:ext cx="8856662" cy="4176713"/>
          </a:xfrm>
          <a:prstGeom prst="rect">
            <a:avLst/>
          </a:prstGeom>
          <a:noFill/>
          <a:ln>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buFont typeface="Wingdings" pitchFamily="2" charset="2"/>
              <a:buNone/>
              <a:defRPr/>
            </a:pPr>
            <a:r>
              <a:rPr lang="en-US" altLang="ja-JP" sz="3600" kern="0" dirty="0">
                <a:latin typeface="ＭＳ Ｐゴシック" pitchFamily="50" charset="-128"/>
              </a:rPr>
              <a:t>Profit=Revenue-Cost</a:t>
            </a:r>
            <a:r>
              <a:rPr lang="ja-JP" altLang="en-US" sz="3600" kern="0" dirty="0">
                <a:latin typeface="ＭＳ Ｐゴシック" pitchFamily="50" charset="-128"/>
              </a:rPr>
              <a:t>（</a:t>
            </a:r>
            <a:r>
              <a:rPr lang="en-US" altLang="ja-JP" sz="3600" kern="0" dirty="0">
                <a:latin typeface="ＭＳ Ｐゴシック" pitchFamily="50" charset="-128"/>
              </a:rPr>
              <a:t>expenditure)</a:t>
            </a:r>
          </a:p>
          <a:p>
            <a:pPr eaLnBrk="1" hangingPunct="1">
              <a:buFont typeface="Wingdings" pitchFamily="2" charset="2"/>
              <a:buNone/>
              <a:defRPr/>
            </a:pPr>
            <a:r>
              <a:rPr lang="en-US" altLang="ja-JP" sz="3600" kern="0" dirty="0">
                <a:latin typeface="ＭＳ Ｐゴシック" pitchFamily="50" charset="-128"/>
              </a:rPr>
              <a:t>=Quantity</a:t>
            </a:r>
            <a:r>
              <a:rPr lang="ja-JP" altLang="en-US" sz="3600" kern="0" dirty="0">
                <a:latin typeface="ＭＳ Ｐゴシック" pitchFamily="50" charset="-128"/>
              </a:rPr>
              <a:t>*</a:t>
            </a:r>
            <a:r>
              <a:rPr lang="en-US" altLang="ja-JP" sz="3600" kern="0" dirty="0">
                <a:latin typeface="ＭＳ Ｐゴシック" pitchFamily="50" charset="-128"/>
              </a:rPr>
              <a:t>Price-(Fixed cost + Variable cost)</a:t>
            </a:r>
          </a:p>
          <a:p>
            <a:pPr eaLnBrk="1" hangingPunct="1">
              <a:buFont typeface="Wingdings" pitchFamily="2" charset="2"/>
              <a:buNone/>
              <a:defRPr/>
            </a:pPr>
            <a:r>
              <a:rPr lang="en-US" altLang="ja-JP" sz="3600" kern="0" dirty="0">
                <a:latin typeface="ＭＳ Ｐゴシック" pitchFamily="50" charset="-128"/>
              </a:rPr>
              <a:t>=70,000*337-(9,322,703+4,294,598)</a:t>
            </a:r>
          </a:p>
          <a:p>
            <a:pPr eaLnBrk="1" hangingPunct="1">
              <a:buFont typeface="Wingdings" pitchFamily="2" charset="2"/>
              <a:buNone/>
              <a:defRPr/>
            </a:pPr>
            <a:r>
              <a:rPr lang="en-US" altLang="ja-JP" sz="3600" kern="0" dirty="0">
                <a:latin typeface="ＭＳ Ｐゴシック" pitchFamily="50" charset="-128"/>
              </a:rPr>
              <a:t>=9,972,699</a:t>
            </a:r>
            <a:r>
              <a:rPr lang="ja-JP" altLang="en-US" sz="3600" kern="0" dirty="0">
                <a:latin typeface="ＭＳ Ｐゴシック" pitchFamily="50" charset="-128"/>
              </a:rPr>
              <a:t>（</a:t>
            </a:r>
            <a:r>
              <a:rPr lang="en-US" altLang="ja-JP" sz="3600" kern="0" dirty="0">
                <a:latin typeface="ＭＳ Ｐゴシック" pitchFamily="50" charset="-128"/>
              </a:rPr>
              <a:t>Yen</a:t>
            </a:r>
            <a:r>
              <a:rPr lang="ja-JP" altLang="en-US" sz="3600" kern="0" dirty="0">
                <a:latin typeface="ＭＳ Ｐゴシック" pitchFamily="50" charset="-128"/>
              </a:rPr>
              <a:t>）</a:t>
            </a:r>
            <a:endParaRPr lang="en-US" altLang="ja-JP" sz="3600" kern="0" dirty="0">
              <a:latin typeface="ＭＳ Ｐゴシック" pitchFamily="50" charset="-128"/>
            </a:endParaRPr>
          </a:p>
          <a:p>
            <a:pPr eaLnBrk="1" hangingPunct="1">
              <a:buFont typeface="Wingdings" pitchFamily="2" charset="2"/>
              <a:buNone/>
              <a:defRPr/>
            </a:pPr>
            <a:r>
              <a:rPr lang="en-US" altLang="ja-JP" sz="3600" kern="0" dirty="0">
                <a:latin typeface="ＭＳ Ｐゴシック" pitchFamily="50" charset="-128"/>
              </a:rPr>
              <a:t>Unit Profit=Profit/Quantity</a:t>
            </a:r>
          </a:p>
          <a:p>
            <a:pPr eaLnBrk="1" hangingPunct="1">
              <a:buFont typeface="Wingdings" pitchFamily="2" charset="2"/>
              <a:buNone/>
              <a:defRPr/>
            </a:pPr>
            <a:r>
              <a:rPr lang="en-US" altLang="ja-JP" sz="3600" kern="0" dirty="0">
                <a:latin typeface="ＭＳ Ｐゴシック" pitchFamily="50" charset="-128"/>
              </a:rPr>
              <a:t>=9,972,699/70,000=142.47(Yen/pc)</a:t>
            </a:r>
          </a:p>
        </p:txBody>
      </p:sp>
      <p:sp>
        <p:nvSpPr>
          <p:cNvPr id="38918"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4ECC7D63-A731-4676-AFD9-F918FD6086DF}" type="slidenum">
              <a:rPr lang="en-US" altLang="ja-JP">
                <a:solidFill>
                  <a:srgbClr val="898989"/>
                </a:solidFill>
              </a:rPr>
              <a:pPr/>
              <a:t>54</a:t>
            </a:fld>
            <a:endParaRPr lang="en-US" altLang="ja-JP" dirty="0">
              <a:solidFill>
                <a:srgbClr val="898989"/>
              </a:solidFill>
            </a:endParaRPr>
          </a:p>
        </p:txBody>
      </p:sp>
    </p:spTree>
    <p:extLst>
      <p:ext uri="{BB962C8B-B14F-4D97-AF65-F5344CB8AC3E}">
        <p14:creationId xmlns:p14="http://schemas.microsoft.com/office/powerpoint/2010/main" val="10566115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7" presetClass="entr" presetSubtype="0" fill="hold" grpId="0" nodeType="clickEffect">
                                  <p:stCondLst>
                                    <p:cond delay="0"/>
                                  </p:stCondLst>
                                  <p:iterate type="lt">
                                    <p:tmPct val="50000"/>
                                  </p:iterate>
                                  <p:childTnLst>
                                    <p:set>
                                      <p:cBhvr>
                                        <p:cTn id="10" dur="1" fill="hold">
                                          <p:stCondLst>
                                            <p:cond delay="0"/>
                                          </p:stCondLst>
                                        </p:cTn>
                                        <p:tgtEl>
                                          <p:spTgt spid="8">
                                            <p:bg/>
                                          </p:spTgt>
                                        </p:tgtEl>
                                        <p:attrNameLst>
                                          <p:attrName>style.visibility</p:attrName>
                                        </p:attrNameLst>
                                      </p:cBhvr>
                                      <p:to>
                                        <p:strVal val="visible"/>
                                      </p:to>
                                    </p:set>
                                    <p:anim calcmode="discrete" valueType="clr">
                                      <p:cBhvr override="childStyle">
                                        <p:cTn id="11" dur="80"/>
                                        <p:tgtEl>
                                          <p:spTgt spid="8">
                                            <p:bg/>
                                          </p:spTgt>
                                        </p:tgtEl>
                                        <p:attrNameLst>
                                          <p:attrName>style.color</p:attrName>
                                        </p:attrNameLst>
                                      </p:cBhvr>
                                      <p:tavLst>
                                        <p:tav tm="0">
                                          <p:val>
                                            <p:clrVal>
                                              <a:schemeClr val="accent2"/>
                                            </p:clrVal>
                                          </p:val>
                                        </p:tav>
                                        <p:tav tm="50000">
                                          <p:val>
                                            <p:clrVal>
                                              <a:schemeClr val="hlink"/>
                                            </p:clrVal>
                                          </p:val>
                                        </p:tav>
                                      </p:tavLst>
                                    </p:anim>
                                    <p:anim calcmode="discrete" valueType="clr">
                                      <p:cBhvr>
                                        <p:cTn id="12" dur="80"/>
                                        <p:tgtEl>
                                          <p:spTgt spid="8">
                                            <p:bg/>
                                          </p:spTgt>
                                        </p:tgtEl>
                                        <p:attrNameLst>
                                          <p:attrName>fillcolor</p:attrName>
                                        </p:attrNameLst>
                                      </p:cBhvr>
                                      <p:tavLst>
                                        <p:tav tm="0">
                                          <p:val>
                                            <p:clrVal>
                                              <a:schemeClr val="accent2"/>
                                            </p:clrVal>
                                          </p:val>
                                        </p:tav>
                                        <p:tav tm="50000">
                                          <p:val>
                                            <p:clrVal>
                                              <a:schemeClr val="hlink"/>
                                            </p:clrVal>
                                          </p:val>
                                        </p:tav>
                                      </p:tavLst>
                                    </p:anim>
                                    <p:set>
                                      <p:cBhvr>
                                        <p:cTn id="13" dur="80"/>
                                        <p:tgtEl>
                                          <p:spTgt spid="8">
                                            <p:bg/>
                                          </p:spTgt>
                                        </p:tgtEl>
                                        <p:attrNameLst>
                                          <p:attrName>fill.type</p:attrName>
                                        </p:attrNameLst>
                                      </p:cBhvr>
                                      <p:to>
                                        <p:strVal val="solid"/>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27" presetClass="entr" presetSubtype="0" fill="hold" grpId="0" nodeType="clickEffect">
                                  <p:stCondLst>
                                    <p:cond delay="0"/>
                                  </p:stCondLst>
                                  <p:iterate type="lt">
                                    <p:tmPct val="50000"/>
                                  </p:iterate>
                                  <p:childTnLst>
                                    <p:set>
                                      <p:cBhvr>
                                        <p:cTn id="17" dur="1" fill="hold">
                                          <p:stCondLst>
                                            <p:cond delay="0"/>
                                          </p:stCondLst>
                                        </p:cTn>
                                        <p:tgtEl>
                                          <p:spTgt spid="8">
                                            <p:txEl>
                                              <p:pRg st="0" end="0"/>
                                            </p:txEl>
                                          </p:spTgt>
                                        </p:tgtEl>
                                        <p:attrNameLst>
                                          <p:attrName>style.visibility</p:attrName>
                                        </p:attrNameLst>
                                      </p:cBhvr>
                                      <p:to>
                                        <p:strVal val="visible"/>
                                      </p:to>
                                    </p:set>
                                    <p:anim calcmode="discrete" valueType="clr">
                                      <p:cBhvr override="childStyle">
                                        <p:cTn id="18" dur="80"/>
                                        <p:tgtEl>
                                          <p:spTgt spid="8">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9" dur="80"/>
                                        <p:tgtEl>
                                          <p:spTgt spid="8">
                                            <p:txEl>
                                              <p:pRg st="0" end="0"/>
                                            </p:txEl>
                                          </p:spTgt>
                                        </p:tgtEl>
                                        <p:attrNameLst>
                                          <p:attrName>fillcolor</p:attrName>
                                        </p:attrNameLst>
                                      </p:cBhvr>
                                      <p:tavLst>
                                        <p:tav tm="0">
                                          <p:val>
                                            <p:clrVal>
                                              <a:schemeClr val="accent2"/>
                                            </p:clrVal>
                                          </p:val>
                                        </p:tav>
                                        <p:tav tm="50000">
                                          <p:val>
                                            <p:clrVal>
                                              <a:schemeClr val="hlink"/>
                                            </p:clrVal>
                                          </p:val>
                                        </p:tav>
                                      </p:tavLst>
                                    </p:anim>
                                    <p:set>
                                      <p:cBhvr>
                                        <p:cTn id="20" dur="80"/>
                                        <p:tgtEl>
                                          <p:spTgt spid="8">
                                            <p:txEl>
                                              <p:pRg st="0" end="0"/>
                                            </p:txEl>
                                          </p:spTgt>
                                        </p:tgtEl>
                                        <p:attrNameLst>
                                          <p:attrName>fill.type</p:attrName>
                                        </p:attrNameLst>
                                      </p:cBhvr>
                                      <p:to>
                                        <p:strVal val="solid"/>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27" presetClass="entr" presetSubtype="0" fill="hold" grpId="0" nodeType="clickEffect">
                                  <p:stCondLst>
                                    <p:cond delay="0"/>
                                  </p:stCondLst>
                                  <p:iterate type="lt">
                                    <p:tmPct val="50000"/>
                                  </p:iterate>
                                  <p:childTnLst>
                                    <p:set>
                                      <p:cBhvr>
                                        <p:cTn id="24" dur="1" fill="hold">
                                          <p:stCondLst>
                                            <p:cond delay="0"/>
                                          </p:stCondLst>
                                        </p:cTn>
                                        <p:tgtEl>
                                          <p:spTgt spid="8">
                                            <p:txEl>
                                              <p:pRg st="1" end="1"/>
                                            </p:txEl>
                                          </p:spTgt>
                                        </p:tgtEl>
                                        <p:attrNameLst>
                                          <p:attrName>style.visibility</p:attrName>
                                        </p:attrNameLst>
                                      </p:cBhvr>
                                      <p:to>
                                        <p:strVal val="visible"/>
                                      </p:to>
                                    </p:set>
                                    <p:anim calcmode="discrete" valueType="clr">
                                      <p:cBhvr override="childStyle">
                                        <p:cTn id="25" dur="80"/>
                                        <p:tgtEl>
                                          <p:spTgt spid="8">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6" dur="80"/>
                                        <p:tgtEl>
                                          <p:spTgt spid="8">
                                            <p:txEl>
                                              <p:pRg st="1" end="1"/>
                                            </p:txEl>
                                          </p:spTgt>
                                        </p:tgtEl>
                                        <p:attrNameLst>
                                          <p:attrName>fillcolor</p:attrName>
                                        </p:attrNameLst>
                                      </p:cBhvr>
                                      <p:tavLst>
                                        <p:tav tm="0">
                                          <p:val>
                                            <p:clrVal>
                                              <a:schemeClr val="accent2"/>
                                            </p:clrVal>
                                          </p:val>
                                        </p:tav>
                                        <p:tav tm="50000">
                                          <p:val>
                                            <p:clrVal>
                                              <a:schemeClr val="hlink"/>
                                            </p:clrVal>
                                          </p:val>
                                        </p:tav>
                                      </p:tavLst>
                                    </p:anim>
                                    <p:set>
                                      <p:cBhvr>
                                        <p:cTn id="27" dur="80"/>
                                        <p:tgtEl>
                                          <p:spTgt spid="8">
                                            <p:txEl>
                                              <p:pRg st="1" end="1"/>
                                            </p:txEl>
                                          </p:spTgt>
                                        </p:tgtEl>
                                        <p:attrNameLst>
                                          <p:attrName>fill.type</p:attrName>
                                        </p:attrNameLst>
                                      </p:cBhvr>
                                      <p:to>
                                        <p:strVal val="solid"/>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27" presetClass="entr" presetSubtype="0" fill="hold" grpId="0" nodeType="clickEffect">
                                  <p:stCondLst>
                                    <p:cond delay="0"/>
                                  </p:stCondLst>
                                  <p:iterate type="lt">
                                    <p:tmPct val="50000"/>
                                  </p:iterate>
                                  <p:childTnLst>
                                    <p:set>
                                      <p:cBhvr>
                                        <p:cTn id="31" dur="1" fill="hold">
                                          <p:stCondLst>
                                            <p:cond delay="0"/>
                                          </p:stCondLst>
                                        </p:cTn>
                                        <p:tgtEl>
                                          <p:spTgt spid="8">
                                            <p:txEl>
                                              <p:pRg st="2" end="2"/>
                                            </p:txEl>
                                          </p:spTgt>
                                        </p:tgtEl>
                                        <p:attrNameLst>
                                          <p:attrName>style.visibility</p:attrName>
                                        </p:attrNameLst>
                                      </p:cBhvr>
                                      <p:to>
                                        <p:strVal val="visible"/>
                                      </p:to>
                                    </p:set>
                                    <p:anim calcmode="discrete" valueType="clr">
                                      <p:cBhvr override="childStyle">
                                        <p:cTn id="32" dur="80"/>
                                        <p:tgtEl>
                                          <p:spTgt spid="8">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3" dur="80"/>
                                        <p:tgtEl>
                                          <p:spTgt spid="8">
                                            <p:txEl>
                                              <p:pRg st="2" end="2"/>
                                            </p:txEl>
                                          </p:spTgt>
                                        </p:tgtEl>
                                        <p:attrNameLst>
                                          <p:attrName>fillcolor</p:attrName>
                                        </p:attrNameLst>
                                      </p:cBhvr>
                                      <p:tavLst>
                                        <p:tav tm="0">
                                          <p:val>
                                            <p:clrVal>
                                              <a:schemeClr val="accent2"/>
                                            </p:clrVal>
                                          </p:val>
                                        </p:tav>
                                        <p:tav tm="50000">
                                          <p:val>
                                            <p:clrVal>
                                              <a:schemeClr val="hlink"/>
                                            </p:clrVal>
                                          </p:val>
                                        </p:tav>
                                      </p:tavLst>
                                    </p:anim>
                                    <p:set>
                                      <p:cBhvr>
                                        <p:cTn id="34" dur="80"/>
                                        <p:tgtEl>
                                          <p:spTgt spid="8">
                                            <p:txEl>
                                              <p:pRg st="2" end="2"/>
                                            </p:txEl>
                                          </p:spTgt>
                                        </p:tgtEl>
                                        <p:attrNameLst>
                                          <p:attrName>fill.type</p:attrName>
                                        </p:attrNameLst>
                                      </p:cBhvr>
                                      <p:to>
                                        <p:strVal val="solid"/>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27" presetClass="entr" presetSubtype="0" fill="hold" grpId="0" nodeType="clickEffect">
                                  <p:stCondLst>
                                    <p:cond delay="0"/>
                                  </p:stCondLst>
                                  <p:iterate type="lt">
                                    <p:tmPct val="50000"/>
                                  </p:iterate>
                                  <p:childTnLst>
                                    <p:set>
                                      <p:cBhvr>
                                        <p:cTn id="38" dur="1" fill="hold">
                                          <p:stCondLst>
                                            <p:cond delay="0"/>
                                          </p:stCondLst>
                                        </p:cTn>
                                        <p:tgtEl>
                                          <p:spTgt spid="8">
                                            <p:txEl>
                                              <p:pRg st="3" end="3"/>
                                            </p:txEl>
                                          </p:spTgt>
                                        </p:tgtEl>
                                        <p:attrNameLst>
                                          <p:attrName>style.visibility</p:attrName>
                                        </p:attrNameLst>
                                      </p:cBhvr>
                                      <p:to>
                                        <p:strVal val="visible"/>
                                      </p:to>
                                    </p:set>
                                    <p:anim calcmode="discrete" valueType="clr">
                                      <p:cBhvr override="childStyle">
                                        <p:cTn id="39" dur="80"/>
                                        <p:tgtEl>
                                          <p:spTgt spid="8">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0" dur="80"/>
                                        <p:tgtEl>
                                          <p:spTgt spid="8">
                                            <p:txEl>
                                              <p:pRg st="3" end="3"/>
                                            </p:txEl>
                                          </p:spTgt>
                                        </p:tgtEl>
                                        <p:attrNameLst>
                                          <p:attrName>fillcolor</p:attrName>
                                        </p:attrNameLst>
                                      </p:cBhvr>
                                      <p:tavLst>
                                        <p:tav tm="0">
                                          <p:val>
                                            <p:clrVal>
                                              <a:schemeClr val="accent2"/>
                                            </p:clrVal>
                                          </p:val>
                                        </p:tav>
                                        <p:tav tm="50000">
                                          <p:val>
                                            <p:clrVal>
                                              <a:schemeClr val="hlink"/>
                                            </p:clrVal>
                                          </p:val>
                                        </p:tav>
                                      </p:tavLst>
                                    </p:anim>
                                    <p:set>
                                      <p:cBhvr>
                                        <p:cTn id="41" dur="80"/>
                                        <p:tgtEl>
                                          <p:spTgt spid="8">
                                            <p:txEl>
                                              <p:pRg st="3" end="3"/>
                                            </p:txEl>
                                          </p:spTgt>
                                        </p:tgtEl>
                                        <p:attrNameLst>
                                          <p:attrName>fill.type</p:attrName>
                                        </p:attrNameLst>
                                      </p:cBhvr>
                                      <p:to>
                                        <p:strVal val="solid"/>
                                      </p:to>
                                    </p:set>
                                  </p:childTnLst>
                                </p:cTn>
                              </p:par>
                            </p:childTnLst>
                          </p:cTn>
                        </p:par>
                      </p:childTnLst>
                    </p:cTn>
                  </p:par>
                  <p:par>
                    <p:cTn id="42" fill="hold" nodeType="clickPar">
                      <p:stCondLst>
                        <p:cond delay="indefinite"/>
                      </p:stCondLst>
                      <p:childTnLst>
                        <p:par>
                          <p:cTn id="43" fill="hold" nodeType="withGroup">
                            <p:stCondLst>
                              <p:cond delay="0"/>
                            </p:stCondLst>
                            <p:childTnLst>
                              <p:par>
                                <p:cTn id="44" presetID="27" presetClass="entr" presetSubtype="0" fill="hold" grpId="0" nodeType="clickEffect">
                                  <p:stCondLst>
                                    <p:cond delay="0"/>
                                  </p:stCondLst>
                                  <p:iterate type="lt">
                                    <p:tmPct val="50000"/>
                                  </p:iterate>
                                  <p:childTnLst>
                                    <p:set>
                                      <p:cBhvr>
                                        <p:cTn id="45" dur="1" fill="hold">
                                          <p:stCondLst>
                                            <p:cond delay="0"/>
                                          </p:stCondLst>
                                        </p:cTn>
                                        <p:tgtEl>
                                          <p:spTgt spid="8">
                                            <p:txEl>
                                              <p:pRg st="4" end="4"/>
                                            </p:txEl>
                                          </p:spTgt>
                                        </p:tgtEl>
                                        <p:attrNameLst>
                                          <p:attrName>style.visibility</p:attrName>
                                        </p:attrNameLst>
                                      </p:cBhvr>
                                      <p:to>
                                        <p:strVal val="visible"/>
                                      </p:to>
                                    </p:set>
                                    <p:anim calcmode="discrete" valueType="clr">
                                      <p:cBhvr override="childStyle">
                                        <p:cTn id="46" dur="80"/>
                                        <p:tgtEl>
                                          <p:spTgt spid="8">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7" dur="80"/>
                                        <p:tgtEl>
                                          <p:spTgt spid="8">
                                            <p:txEl>
                                              <p:pRg st="4" end="4"/>
                                            </p:txEl>
                                          </p:spTgt>
                                        </p:tgtEl>
                                        <p:attrNameLst>
                                          <p:attrName>fillcolor</p:attrName>
                                        </p:attrNameLst>
                                      </p:cBhvr>
                                      <p:tavLst>
                                        <p:tav tm="0">
                                          <p:val>
                                            <p:clrVal>
                                              <a:schemeClr val="accent2"/>
                                            </p:clrVal>
                                          </p:val>
                                        </p:tav>
                                        <p:tav tm="50000">
                                          <p:val>
                                            <p:clrVal>
                                              <a:schemeClr val="hlink"/>
                                            </p:clrVal>
                                          </p:val>
                                        </p:tav>
                                      </p:tavLst>
                                    </p:anim>
                                    <p:set>
                                      <p:cBhvr>
                                        <p:cTn id="48" dur="80"/>
                                        <p:tgtEl>
                                          <p:spTgt spid="8">
                                            <p:txEl>
                                              <p:pRg st="4" end="4"/>
                                            </p:txEl>
                                          </p:spTgt>
                                        </p:tgtEl>
                                        <p:attrNameLst>
                                          <p:attrName>fill.type</p:attrName>
                                        </p:attrNameLst>
                                      </p:cBhvr>
                                      <p:to>
                                        <p:strVal val="solid"/>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27" presetClass="entr" presetSubtype="0" fill="hold" grpId="0" nodeType="clickEffect">
                                  <p:stCondLst>
                                    <p:cond delay="0"/>
                                  </p:stCondLst>
                                  <p:iterate type="lt">
                                    <p:tmPct val="50000"/>
                                  </p:iterate>
                                  <p:childTnLst>
                                    <p:set>
                                      <p:cBhvr>
                                        <p:cTn id="52" dur="1" fill="hold">
                                          <p:stCondLst>
                                            <p:cond delay="0"/>
                                          </p:stCondLst>
                                        </p:cTn>
                                        <p:tgtEl>
                                          <p:spTgt spid="8">
                                            <p:txEl>
                                              <p:pRg st="5" end="5"/>
                                            </p:txEl>
                                          </p:spTgt>
                                        </p:tgtEl>
                                        <p:attrNameLst>
                                          <p:attrName>style.visibility</p:attrName>
                                        </p:attrNameLst>
                                      </p:cBhvr>
                                      <p:to>
                                        <p:strVal val="visible"/>
                                      </p:to>
                                    </p:set>
                                    <p:anim calcmode="discrete" valueType="clr">
                                      <p:cBhvr override="childStyle">
                                        <p:cTn id="53" dur="80"/>
                                        <p:tgtEl>
                                          <p:spTgt spid="8">
                                            <p:txEl>
                                              <p:pRg st="5" end="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4" dur="80"/>
                                        <p:tgtEl>
                                          <p:spTgt spid="8">
                                            <p:txEl>
                                              <p:pRg st="5" end="5"/>
                                            </p:txEl>
                                          </p:spTgt>
                                        </p:tgtEl>
                                        <p:attrNameLst>
                                          <p:attrName>fillcolor</p:attrName>
                                        </p:attrNameLst>
                                      </p:cBhvr>
                                      <p:tavLst>
                                        <p:tav tm="0">
                                          <p:val>
                                            <p:clrVal>
                                              <a:schemeClr val="accent2"/>
                                            </p:clrVal>
                                          </p:val>
                                        </p:tav>
                                        <p:tav tm="50000">
                                          <p:val>
                                            <p:clrVal>
                                              <a:schemeClr val="hlink"/>
                                            </p:clrVal>
                                          </p:val>
                                        </p:tav>
                                      </p:tavLst>
                                    </p:anim>
                                    <p:set>
                                      <p:cBhvr>
                                        <p:cTn id="55" dur="80"/>
                                        <p:tgtEl>
                                          <p:spTgt spid="8">
                                            <p:txEl>
                                              <p:pRg st="5" end="5"/>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build="p"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57200" y="279400"/>
            <a:ext cx="8229600" cy="701675"/>
          </a:xfrm>
        </p:spPr>
        <p:txBody>
          <a:bodyPr/>
          <a:lstStyle/>
          <a:p>
            <a:pPr eaLnBrk="1" hangingPunct="1"/>
            <a:r>
              <a:rPr lang="en-US" altLang="ja-JP" sz="4000" b="1" dirty="0"/>
              <a:t>Unit profit calculation</a:t>
            </a:r>
            <a:endParaRPr lang="ja-JP" altLang="en-US" sz="4000" dirty="0"/>
          </a:p>
        </p:txBody>
      </p:sp>
      <p:sp>
        <p:nvSpPr>
          <p:cNvPr id="39939" name="Rectangle 3"/>
          <p:cNvSpPr>
            <a:spLocks noGrp="1" noChangeArrowheads="1"/>
          </p:cNvSpPr>
          <p:nvPr>
            <p:ph type="body" idx="1"/>
          </p:nvPr>
        </p:nvSpPr>
        <p:spPr>
          <a:xfrm>
            <a:off x="323850" y="1484313"/>
            <a:ext cx="8712200" cy="865187"/>
          </a:xfrm>
          <a:noFill/>
          <a:ln>
            <a:solidFill>
              <a:schemeClr val="tx1"/>
            </a:solidFill>
            <a:miter lim="800000"/>
            <a:headEnd/>
            <a:tailEnd/>
          </a:ln>
        </p:spPr>
        <p:txBody>
          <a:bodyPr/>
          <a:lstStyle/>
          <a:p>
            <a:pPr marL="0" indent="0" eaLnBrk="1" hangingPunct="1">
              <a:buNone/>
            </a:pPr>
            <a:r>
              <a:rPr lang="en-US" altLang="ja-JP" sz="3600" dirty="0">
                <a:latin typeface="Times New Roman" panose="02020603050405020304" pitchFamily="18" charset="0"/>
                <a:cs typeface="Times New Roman" panose="02020603050405020304" pitchFamily="18" charset="0"/>
              </a:rPr>
              <a:t>2</a:t>
            </a:r>
            <a:r>
              <a:rPr lang="ja-JP" altLang="en-US" sz="3600" dirty="0">
                <a:latin typeface="Times New Roman" panose="02020603050405020304" pitchFamily="18" charset="0"/>
                <a:cs typeface="Times New Roman" panose="02020603050405020304" pitchFamily="18" charset="0"/>
              </a:rPr>
              <a:t>）</a:t>
            </a:r>
            <a:r>
              <a:rPr lang="en-US" altLang="ja-JP" sz="3600" dirty="0">
                <a:latin typeface="Times New Roman" panose="02020603050405020304" pitchFamily="18" charset="0"/>
                <a:cs typeface="Times New Roman" panose="02020603050405020304" pitchFamily="18" charset="0"/>
              </a:rPr>
              <a:t>Quantity=129,682</a:t>
            </a:r>
            <a:r>
              <a:rPr lang="ja-JP" altLang="en-US" sz="3600" dirty="0">
                <a:latin typeface="Times New Roman" panose="02020603050405020304" pitchFamily="18" charset="0"/>
                <a:cs typeface="Times New Roman" panose="02020603050405020304" pitchFamily="18" charset="0"/>
              </a:rPr>
              <a:t>：</a:t>
            </a:r>
            <a:endParaRPr lang="en-US" altLang="ja-JP" sz="3600" dirty="0">
              <a:latin typeface="Times New Roman" panose="02020603050405020304" pitchFamily="18" charset="0"/>
              <a:cs typeface="Times New Roman" panose="02020603050405020304" pitchFamily="18" charset="0"/>
            </a:endParaRPr>
          </a:p>
        </p:txBody>
      </p:sp>
      <p:sp>
        <p:nvSpPr>
          <p:cNvPr id="6" name="テキスト ボックス 5"/>
          <p:cNvSpPr txBox="1">
            <a:spLocks noChangeArrowheads="1"/>
          </p:cNvSpPr>
          <p:nvPr/>
        </p:nvSpPr>
        <p:spPr bwMode="auto">
          <a:xfrm>
            <a:off x="6084169" y="1520825"/>
            <a:ext cx="2602632"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4400" dirty="0">
                <a:solidFill>
                  <a:srgbClr val="FF0000"/>
                </a:solidFill>
                <a:latin typeface="Arial Narrow" panose="020B0606020202030204" pitchFamily="34" charset="0"/>
              </a:rPr>
              <a:t>77 Yen/Unit</a:t>
            </a:r>
            <a:endParaRPr lang="ja-JP" altLang="en-US" sz="4400" dirty="0">
              <a:solidFill>
                <a:srgbClr val="FF0000"/>
              </a:solidFill>
              <a:latin typeface="Arial Narrow" panose="020B0606020202030204" pitchFamily="34" charset="0"/>
            </a:endParaRPr>
          </a:p>
        </p:txBody>
      </p:sp>
      <p:sp>
        <p:nvSpPr>
          <p:cNvPr id="39942"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C0F5E115-63B7-4C6B-8720-CF68AE57FC39}" type="slidenum">
              <a:rPr lang="en-US" altLang="ja-JP">
                <a:solidFill>
                  <a:srgbClr val="898989"/>
                </a:solidFill>
              </a:rPr>
              <a:pPr/>
              <a:t>55</a:t>
            </a:fld>
            <a:endParaRPr lang="en-US" altLang="ja-JP" dirty="0">
              <a:solidFill>
                <a:srgbClr val="898989"/>
              </a:solidFill>
            </a:endParaRPr>
          </a:p>
        </p:txBody>
      </p:sp>
      <mc:AlternateContent xmlns:mc="http://schemas.openxmlformats.org/markup-compatibility/2006" xmlns:a14="http://schemas.microsoft.com/office/drawing/2010/main">
        <mc:Choice Requires="a14">
          <p:sp>
            <p:nvSpPr>
              <p:cNvPr id="2" name="テキスト ボックス 1">
                <a:extLst>
                  <a:ext uri="{FF2B5EF4-FFF2-40B4-BE49-F238E27FC236}">
                    <a16:creationId xmlns:a16="http://schemas.microsoft.com/office/drawing/2014/main" id="{9DE51AFB-4DA9-37DD-573E-03BAAFD9839A}"/>
                  </a:ext>
                </a:extLst>
              </p:cNvPr>
              <p:cNvSpPr txBox="1"/>
              <p:nvPr/>
            </p:nvSpPr>
            <p:spPr>
              <a:xfrm>
                <a:off x="627837" y="2708920"/>
                <a:ext cx="6840760" cy="818301"/>
              </a:xfrm>
              <a:prstGeom prst="rect">
                <a:avLst/>
              </a:prstGeom>
              <a:noFill/>
            </p:spPr>
            <p:txBody>
              <a:bodyPr wrap="square" lIns="0" tIns="0" rIns="0" bIns="0" rtlCol="0">
                <a:spAutoFit/>
              </a:bodyPr>
              <a:lstStyle/>
              <a:p>
                <a:pPr/>
                <a14:m>
                  <m:oMathPara xmlns:m="http://schemas.openxmlformats.org/officeDocument/2006/math">
                    <m:oMathParaPr>
                      <m:jc m:val="left"/>
                    </m:oMathParaPr>
                    <m:oMath xmlns:m="http://schemas.openxmlformats.org/officeDocument/2006/math">
                      <m:r>
                        <a:rPr kumimoji="1" lang="en-US" altLang="ja-JP" b="0" i="1" smtClean="0">
                          <a:latin typeface="Cambria Math" panose="02040503050406030204" pitchFamily="18" charset="0"/>
                        </a:rPr>
                        <m:t>𝑃𝑟𝑜𝑓𝑖𝑡</m:t>
                      </m:r>
                      <m:r>
                        <a:rPr kumimoji="1" lang="en-US" altLang="ja-JP" b="0" i="1" smtClean="0">
                          <a:latin typeface="Cambria Math" panose="02040503050406030204" pitchFamily="18" charset="0"/>
                        </a:rPr>
                        <m:t>=</m:t>
                      </m:r>
                      <m:r>
                        <a:rPr kumimoji="1" lang="en-US" altLang="ja-JP" b="0" i="1" smtClean="0">
                          <a:latin typeface="Cambria Math" panose="02040503050406030204" pitchFamily="18" charset="0"/>
                        </a:rPr>
                        <m:t>𝑆𝑎𝑙𝑒𝑠</m:t>
                      </m:r>
                      <m:r>
                        <a:rPr kumimoji="1" lang="en-US" altLang="ja-JP" b="0" i="1" smtClean="0">
                          <a:latin typeface="Cambria Math" panose="02040503050406030204" pitchFamily="18" charset="0"/>
                        </a:rPr>
                        <m:t> </m:t>
                      </m:r>
                      <m:r>
                        <a:rPr kumimoji="1" lang="en-US" altLang="ja-JP" b="0" i="1" smtClean="0">
                          <a:latin typeface="Cambria Math" panose="02040503050406030204" pitchFamily="18" charset="0"/>
                        </a:rPr>
                        <m:t>𝑅𝑒𝑣𝑒𝑛𝑢𝑒</m:t>
                      </m:r>
                      <m:r>
                        <a:rPr kumimoji="1" lang="en-US" altLang="ja-JP" b="0" i="1" smtClean="0">
                          <a:latin typeface="Cambria Math" panose="02040503050406030204" pitchFamily="18" charset="0"/>
                        </a:rPr>
                        <m:t>−</m:t>
                      </m:r>
                      <m:r>
                        <a:rPr kumimoji="1" lang="en-US" altLang="ja-JP" b="0" i="1" smtClean="0">
                          <a:latin typeface="Cambria Math" panose="02040503050406030204" pitchFamily="18" charset="0"/>
                        </a:rPr>
                        <m:t>𝐶𝑜𝑠𝑡</m:t>
                      </m:r>
                      <m:r>
                        <a:rPr kumimoji="1" lang="en-US" altLang="ja-JP" b="0" i="1" smtClean="0">
                          <a:latin typeface="Cambria Math" panose="02040503050406030204" pitchFamily="18" charset="0"/>
                        </a:rPr>
                        <m:t>=</m:t>
                      </m:r>
                      <m:r>
                        <a:rPr kumimoji="1" lang="en-US" altLang="ja-JP" b="0" i="1" smtClean="0">
                          <a:latin typeface="Cambria Math" panose="02040503050406030204" pitchFamily="18" charset="0"/>
                        </a:rPr>
                        <m:t>𝑄𝑢𝑎𝑛𝑡𝑖𝑡𝑦</m:t>
                      </m:r>
                      <m:r>
                        <a:rPr kumimoji="1" lang="en-US" altLang="ja-JP" b="0" i="1" smtClean="0">
                          <a:latin typeface="Cambria Math" panose="02040503050406030204" pitchFamily="18" charset="0"/>
                        </a:rPr>
                        <m:t> </m:t>
                      </m:r>
                      <m:r>
                        <a:rPr kumimoji="1" lang="en-US" altLang="ja-JP" b="0" i="1" smtClean="0">
                          <a:latin typeface="Cambria Math" panose="02040503050406030204" pitchFamily="18" charset="0"/>
                        </a:rPr>
                        <m:t>𝑜𝑓</m:t>
                      </m:r>
                      <m:r>
                        <a:rPr kumimoji="1" lang="en-US" altLang="ja-JP" b="0" i="1" smtClean="0">
                          <a:latin typeface="Cambria Math" panose="02040503050406030204" pitchFamily="18" charset="0"/>
                        </a:rPr>
                        <m:t> </m:t>
                      </m:r>
                      <m:r>
                        <a:rPr kumimoji="1" lang="en-US" altLang="ja-JP" b="0" i="1" smtClean="0">
                          <a:latin typeface="Cambria Math" panose="02040503050406030204" pitchFamily="18" charset="0"/>
                        </a:rPr>
                        <m:t>𝑆𝑎𝑙𝑒𝑠</m:t>
                      </m:r>
                      <m:r>
                        <a:rPr kumimoji="1" lang="en-US" altLang="ja-JP" b="0" i="1" smtClean="0">
                          <a:latin typeface="Cambria Math" panose="02040503050406030204" pitchFamily="18" charset="0"/>
                          <a:ea typeface="Cambria Math" panose="02040503050406030204" pitchFamily="18" charset="0"/>
                        </a:rPr>
                        <m:t>×</m:t>
                      </m:r>
                      <m:r>
                        <a:rPr kumimoji="1" lang="en-US" altLang="ja-JP" b="0" i="1" smtClean="0">
                          <a:latin typeface="Cambria Math" panose="02040503050406030204" pitchFamily="18" charset="0"/>
                          <a:ea typeface="Cambria Math" panose="02040503050406030204" pitchFamily="18" charset="0"/>
                        </a:rPr>
                        <m:t>𝑈𝑛𝑖𝑡</m:t>
                      </m:r>
                      <m:r>
                        <a:rPr kumimoji="1" lang="en-US" altLang="ja-JP" b="0" i="1" smtClean="0">
                          <a:latin typeface="Cambria Math" panose="02040503050406030204" pitchFamily="18" charset="0"/>
                          <a:ea typeface="Cambria Math" panose="02040503050406030204" pitchFamily="18" charset="0"/>
                        </a:rPr>
                        <m:t> </m:t>
                      </m:r>
                      <m:r>
                        <a:rPr kumimoji="1" lang="en-US" altLang="ja-JP" b="0" i="1" smtClean="0">
                          <a:latin typeface="Cambria Math" panose="02040503050406030204" pitchFamily="18" charset="0"/>
                          <a:ea typeface="Cambria Math" panose="02040503050406030204" pitchFamily="18" charset="0"/>
                        </a:rPr>
                        <m:t>𝑃𝑟𝑖𝑐𝑒</m:t>
                      </m:r>
                      <m:r>
                        <a:rPr kumimoji="1" lang="en-US" altLang="ja-JP" b="0" i="1" smtClean="0">
                          <a:latin typeface="Cambria Math" panose="02040503050406030204" pitchFamily="18" charset="0"/>
                          <a:ea typeface="Cambria Math" panose="02040503050406030204" pitchFamily="18" charset="0"/>
                        </a:rPr>
                        <m:t>−</m:t>
                      </m:r>
                      <m:d>
                        <m:dPr>
                          <m:ctrlPr>
                            <a:rPr kumimoji="1" lang="en-US" altLang="ja-JP" b="0" i="1" smtClean="0">
                              <a:latin typeface="Cambria Math" panose="02040503050406030204" pitchFamily="18" charset="0"/>
                              <a:ea typeface="Cambria Math" panose="02040503050406030204" pitchFamily="18" charset="0"/>
                            </a:rPr>
                          </m:ctrlPr>
                        </m:dPr>
                        <m:e>
                          <m:r>
                            <a:rPr kumimoji="1" lang="en-US" altLang="ja-JP" b="0" i="1" smtClean="0">
                              <a:latin typeface="Cambria Math" panose="02040503050406030204" pitchFamily="18" charset="0"/>
                              <a:ea typeface="Cambria Math" panose="02040503050406030204" pitchFamily="18" charset="0"/>
                            </a:rPr>
                            <m:t>𝐹𝑖𝑥𝑒𝑑</m:t>
                          </m:r>
                          <m:r>
                            <a:rPr kumimoji="1" lang="en-US" altLang="ja-JP" b="0" i="1" smtClean="0">
                              <a:latin typeface="Cambria Math" panose="02040503050406030204" pitchFamily="18" charset="0"/>
                              <a:ea typeface="Cambria Math" panose="02040503050406030204" pitchFamily="18" charset="0"/>
                            </a:rPr>
                            <m:t> </m:t>
                          </m:r>
                          <m:r>
                            <a:rPr kumimoji="1" lang="en-US" altLang="ja-JP" b="0" i="1" smtClean="0">
                              <a:latin typeface="Cambria Math" panose="02040503050406030204" pitchFamily="18" charset="0"/>
                              <a:ea typeface="Cambria Math" panose="02040503050406030204" pitchFamily="18" charset="0"/>
                            </a:rPr>
                            <m:t>𝐶𝑜𝑠𝑡</m:t>
                          </m:r>
                          <m:r>
                            <a:rPr kumimoji="1" lang="en-US" altLang="ja-JP" b="0" i="1" smtClean="0">
                              <a:latin typeface="Cambria Math" panose="02040503050406030204" pitchFamily="18" charset="0"/>
                              <a:ea typeface="Cambria Math" panose="02040503050406030204" pitchFamily="18" charset="0"/>
                            </a:rPr>
                            <m:t>+</m:t>
                          </m:r>
                          <m:r>
                            <a:rPr kumimoji="1" lang="en-US" altLang="ja-JP" b="0" i="1" smtClean="0">
                              <a:latin typeface="Cambria Math" panose="02040503050406030204" pitchFamily="18" charset="0"/>
                              <a:ea typeface="Cambria Math" panose="02040503050406030204" pitchFamily="18" charset="0"/>
                            </a:rPr>
                            <m:t>𝑉𝑎𝑟𝑖𝑎𝑏𝑙𝑒</m:t>
                          </m:r>
                          <m:r>
                            <a:rPr kumimoji="1" lang="en-US" altLang="ja-JP" b="0" i="1" smtClean="0">
                              <a:latin typeface="Cambria Math" panose="02040503050406030204" pitchFamily="18" charset="0"/>
                              <a:ea typeface="Cambria Math" panose="02040503050406030204" pitchFamily="18" charset="0"/>
                            </a:rPr>
                            <m:t> </m:t>
                          </m:r>
                          <m:r>
                            <a:rPr kumimoji="1" lang="en-US" altLang="ja-JP" b="0" i="1" smtClean="0">
                              <a:latin typeface="Cambria Math" panose="02040503050406030204" pitchFamily="18" charset="0"/>
                              <a:ea typeface="Cambria Math" panose="02040503050406030204" pitchFamily="18" charset="0"/>
                            </a:rPr>
                            <m:t>𝐶𝑜𝑠𝑡</m:t>
                          </m:r>
                        </m:e>
                      </m:d>
                      <m:r>
                        <a:rPr kumimoji="1" lang="en-US" altLang="ja-JP" b="0" i="1" smtClean="0">
                          <a:latin typeface="Cambria Math" panose="02040503050406030204" pitchFamily="18" charset="0"/>
                          <a:ea typeface="Cambria Math" panose="02040503050406030204" pitchFamily="18" charset="0"/>
                        </a:rPr>
                        <m:t>=129,682×210−</m:t>
                      </m:r>
                      <m:d>
                        <m:dPr>
                          <m:ctrlPr>
                            <a:rPr kumimoji="1" lang="en-US" altLang="ja-JP" b="0" i="1" smtClean="0">
                              <a:latin typeface="Cambria Math" panose="02040503050406030204" pitchFamily="18" charset="0"/>
                              <a:ea typeface="Cambria Math" panose="02040503050406030204" pitchFamily="18" charset="0"/>
                            </a:rPr>
                          </m:ctrlPr>
                        </m:dPr>
                        <m:e>
                          <m:r>
                            <a:rPr kumimoji="1" lang="en-US" altLang="ja-JP" b="0" i="1" smtClean="0">
                              <a:latin typeface="Cambria Math" panose="02040503050406030204" pitchFamily="18" charset="0"/>
                              <a:ea typeface="Cambria Math" panose="02040503050406030204" pitchFamily="18" charset="0"/>
                            </a:rPr>
                            <m:t>9,322,703+</m:t>
                          </m:r>
                          <m:r>
                            <a:rPr kumimoji="1" lang="en-US" altLang="ja-JP" b="0" i="1" smtClean="0">
                              <a:solidFill>
                                <a:srgbClr val="FF0000"/>
                              </a:solidFill>
                              <a:highlight>
                                <a:srgbClr val="FFFF00"/>
                              </a:highlight>
                              <a:latin typeface="Cambria Math" panose="02040503050406030204" pitchFamily="18" charset="0"/>
                              <a:ea typeface="Cambria Math" panose="02040503050406030204" pitchFamily="18" charset="0"/>
                            </a:rPr>
                            <m:t>61</m:t>
                          </m:r>
                          <m:r>
                            <a:rPr kumimoji="1" lang="en-US" altLang="ja-JP" b="0" i="1" smtClean="0">
                              <a:latin typeface="Cambria Math" panose="02040503050406030204" pitchFamily="18" charset="0"/>
                              <a:ea typeface="Cambria Math" panose="02040503050406030204" pitchFamily="18" charset="0"/>
                            </a:rPr>
                            <m:t>×129,682</m:t>
                          </m:r>
                        </m:e>
                      </m:d>
                      <m:r>
                        <a:rPr kumimoji="1" lang="en-US" altLang="ja-JP" b="0" i="1" smtClean="0">
                          <a:latin typeface="Cambria Math" panose="02040503050406030204" pitchFamily="18" charset="0"/>
                          <a:ea typeface="Cambria Math" panose="02040503050406030204" pitchFamily="18" charset="0"/>
                        </a:rPr>
                        <m:t>=9,999,915 (</m:t>
                      </m:r>
                      <m:r>
                        <a:rPr kumimoji="1" lang="en-US" altLang="ja-JP" b="0" i="1" smtClean="0">
                          <a:latin typeface="Cambria Math" panose="02040503050406030204" pitchFamily="18" charset="0"/>
                          <a:ea typeface="Cambria Math" panose="02040503050406030204" pitchFamily="18" charset="0"/>
                        </a:rPr>
                        <m:t>𝑌𝑒𝑛</m:t>
                      </m:r>
                      <m:r>
                        <a:rPr kumimoji="1" lang="en-US" altLang="ja-JP" b="0" i="1" smtClean="0">
                          <a:latin typeface="Cambria Math" panose="02040503050406030204" pitchFamily="18" charset="0"/>
                          <a:ea typeface="Cambria Math" panose="02040503050406030204" pitchFamily="18" charset="0"/>
                        </a:rPr>
                        <m:t>)</m:t>
                      </m:r>
                    </m:oMath>
                  </m:oMathPara>
                </a14:m>
                <a:endParaRPr kumimoji="1" lang="ja-JP" altLang="en-US" dirty="0"/>
              </a:p>
            </p:txBody>
          </p:sp>
        </mc:Choice>
        <mc:Fallback xmlns="">
          <p:sp>
            <p:nvSpPr>
              <p:cNvPr id="2" name="テキスト ボックス 1">
                <a:extLst>
                  <a:ext uri="{FF2B5EF4-FFF2-40B4-BE49-F238E27FC236}">
                    <a16:creationId xmlns:a16="http://schemas.microsoft.com/office/drawing/2014/main" id="{9DE51AFB-4DA9-37DD-573E-03BAAFD9839A}"/>
                  </a:ext>
                </a:extLst>
              </p:cNvPr>
              <p:cNvSpPr txBox="1">
                <a:spLocks noRot="1" noChangeAspect="1" noMove="1" noResize="1" noEditPoints="1" noAdjustHandles="1" noChangeArrowheads="1" noChangeShapeType="1" noTextEdit="1"/>
              </p:cNvSpPr>
              <p:nvPr/>
            </p:nvSpPr>
            <p:spPr>
              <a:xfrm>
                <a:off x="627837" y="2708920"/>
                <a:ext cx="6840760" cy="818301"/>
              </a:xfrm>
              <a:prstGeom prst="rect">
                <a:avLst/>
              </a:prstGeom>
              <a:blipFill>
                <a:blip r:embed="rId2"/>
                <a:stretch>
                  <a:fillRect l="-1604" b="-11111"/>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3" name="テキスト ボックス 2">
                <a:extLst>
                  <a:ext uri="{FF2B5EF4-FFF2-40B4-BE49-F238E27FC236}">
                    <a16:creationId xmlns:a16="http://schemas.microsoft.com/office/drawing/2014/main" id="{71095525-573F-C967-5AB4-9E6E97635BE0}"/>
                  </a:ext>
                </a:extLst>
              </p:cNvPr>
              <p:cNvSpPr txBox="1"/>
              <p:nvPr/>
            </p:nvSpPr>
            <p:spPr>
              <a:xfrm>
                <a:off x="617289" y="3779049"/>
                <a:ext cx="6840760" cy="573875"/>
              </a:xfrm>
              <a:prstGeom prst="rect">
                <a:avLst/>
              </a:prstGeom>
              <a:noFill/>
            </p:spPr>
            <p:txBody>
              <a:bodyPr wrap="square" lIns="0" tIns="0" rIns="0" bIns="0" rtlCol="0">
                <a:spAutoFit/>
              </a:bodyPr>
              <a:lstStyle/>
              <a:p>
                <a:pPr/>
                <a14:m>
                  <m:oMathPara xmlns:m="http://schemas.openxmlformats.org/officeDocument/2006/math">
                    <m:oMathParaPr>
                      <m:jc m:val="left"/>
                    </m:oMathParaPr>
                    <m:oMath xmlns:m="http://schemas.openxmlformats.org/officeDocument/2006/math">
                      <m:r>
                        <a:rPr kumimoji="1" lang="en-US" altLang="ja-JP" b="0" i="1" smtClean="0">
                          <a:latin typeface="Cambria Math" panose="02040503050406030204" pitchFamily="18" charset="0"/>
                        </a:rPr>
                        <m:t>𝑈𝑛𝑖𝑡</m:t>
                      </m:r>
                      <m:r>
                        <a:rPr kumimoji="1" lang="en-US" altLang="ja-JP" b="0" i="1" smtClean="0">
                          <a:latin typeface="Cambria Math" panose="02040503050406030204" pitchFamily="18" charset="0"/>
                        </a:rPr>
                        <m:t> </m:t>
                      </m:r>
                      <m:r>
                        <a:rPr kumimoji="1" lang="en-US" altLang="ja-JP" b="0" i="1" smtClean="0">
                          <a:latin typeface="Cambria Math" panose="02040503050406030204" pitchFamily="18" charset="0"/>
                        </a:rPr>
                        <m:t>𝑃𝑟𝑜𝑓𝑖𝑡</m:t>
                      </m:r>
                      <m:r>
                        <a:rPr kumimoji="1" lang="en-US" altLang="ja-JP" b="0" i="1" smtClean="0">
                          <a:latin typeface="Cambria Math" panose="02040503050406030204" pitchFamily="18" charset="0"/>
                        </a:rPr>
                        <m:t>=</m:t>
                      </m:r>
                      <m:f>
                        <m:fPr>
                          <m:ctrlPr>
                            <a:rPr kumimoji="1" lang="en-US" altLang="ja-JP" b="0" i="1" smtClean="0">
                              <a:latin typeface="Cambria Math" panose="02040503050406030204" pitchFamily="18" charset="0"/>
                            </a:rPr>
                          </m:ctrlPr>
                        </m:fPr>
                        <m:num>
                          <m:r>
                            <a:rPr kumimoji="1" lang="en-US" altLang="ja-JP" b="0" i="1" smtClean="0">
                              <a:latin typeface="Cambria Math" panose="02040503050406030204" pitchFamily="18" charset="0"/>
                            </a:rPr>
                            <m:t>𝑃𝑟𝑜𝑓𝑖𝑡</m:t>
                          </m:r>
                        </m:num>
                        <m:den>
                          <m:r>
                            <a:rPr kumimoji="1" lang="en-US" altLang="ja-JP" b="0" i="1" smtClean="0">
                              <a:latin typeface="Cambria Math" panose="02040503050406030204" pitchFamily="18" charset="0"/>
                            </a:rPr>
                            <m:t>𝑄𝑢𝑎𝑛𝑡𝑖𝑡𝑦</m:t>
                          </m:r>
                        </m:den>
                      </m:f>
                      <m:r>
                        <a:rPr kumimoji="1" lang="en-US" altLang="ja-JP" b="0" i="1" smtClean="0">
                          <a:latin typeface="Cambria Math" panose="02040503050406030204" pitchFamily="18" charset="0"/>
                        </a:rPr>
                        <m:t>=</m:t>
                      </m:r>
                      <m:f>
                        <m:fPr>
                          <m:ctrlPr>
                            <a:rPr kumimoji="1" lang="en-US" altLang="ja-JP" b="0" i="1" smtClean="0">
                              <a:latin typeface="Cambria Math" panose="02040503050406030204" pitchFamily="18" charset="0"/>
                            </a:rPr>
                          </m:ctrlPr>
                        </m:fPr>
                        <m:num>
                          <m:r>
                            <a:rPr kumimoji="1" lang="en-US" altLang="ja-JP" b="0" i="1" smtClean="0">
                              <a:latin typeface="Cambria Math" panose="02040503050406030204" pitchFamily="18" charset="0"/>
                            </a:rPr>
                            <m:t>9,999,915</m:t>
                          </m:r>
                        </m:num>
                        <m:den>
                          <m:r>
                            <a:rPr kumimoji="1" lang="en-US" altLang="ja-JP" b="0" i="1" smtClean="0">
                              <a:latin typeface="Cambria Math" panose="02040503050406030204" pitchFamily="18" charset="0"/>
                            </a:rPr>
                            <m:t>129,682</m:t>
                          </m:r>
                        </m:den>
                      </m:f>
                      <m:r>
                        <a:rPr kumimoji="1" lang="en-US" altLang="ja-JP" b="0" i="1" smtClean="0">
                          <a:latin typeface="Cambria Math" panose="02040503050406030204" pitchFamily="18" charset="0"/>
                          <a:ea typeface="Cambria Math" panose="02040503050406030204" pitchFamily="18" charset="0"/>
                        </a:rPr>
                        <m:t>=77.11 (</m:t>
                      </m:r>
                      <m:r>
                        <a:rPr kumimoji="1" lang="en-US" altLang="ja-JP" b="0" i="1" smtClean="0">
                          <a:latin typeface="Cambria Math" panose="02040503050406030204" pitchFamily="18" charset="0"/>
                          <a:ea typeface="Cambria Math" panose="02040503050406030204" pitchFamily="18" charset="0"/>
                        </a:rPr>
                        <m:t>𝑌𝑒𝑛</m:t>
                      </m:r>
                      <m:r>
                        <a:rPr kumimoji="1" lang="en-US" altLang="ja-JP" b="0" i="1" smtClean="0">
                          <a:latin typeface="Cambria Math" panose="02040503050406030204" pitchFamily="18" charset="0"/>
                          <a:ea typeface="Cambria Math" panose="02040503050406030204" pitchFamily="18" charset="0"/>
                        </a:rPr>
                        <m:t>/</m:t>
                      </m:r>
                      <m:r>
                        <a:rPr kumimoji="1" lang="en-US" altLang="ja-JP" b="0" i="1" smtClean="0">
                          <a:latin typeface="Cambria Math" panose="02040503050406030204" pitchFamily="18" charset="0"/>
                          <a:ea typeface="Cambria Math" panose="02040503050406030204" pitchFamily="18" charset="0"/>
                        </a:rPr>
                        <m:t>𝑈𝑛𝑖𝑡</m:t>
                      </m:r>
                      <m:r>
                        <a:rPr kumimoji="1" lang="en-US" altLang="ja-JP" b="0" i="1" smtClean="0">
                          <a:latin typeface="Cambria Math" panose="02040503050406030204" pitchFamily="18" charset="0"/>
                          <a:ea typeface="Cambria Math" panose="02040503050406030204" pitchFamily="18" charset="0"/>
                        </a:rPr>
                        <m:t>)</m:t>
                      </m:r>
                    </m:oMath>
                  </m:oMathPara>
                </a14:m>
                <a:endParaRPr kumimoji="1" lang="ja-JP" altLang="en-US" dirty="0"/>
              </a:p>
            </p:txBody>
          </p:sp>
        </mc:Choice>
        <mc:Fallback xmlns="">
          <p:sp>
            <p:nvSpPr>
              <p:cNvPr id="3" name="テキスト ボックス 2">
                <a:extLst>
                  <a:ext uri="{FF2B5EF4-FFF2-40B4-BE49-F238E27FC236}">
                    <a16:creationId xmlns:a16="http://schemas.microsoft.com/office/drawing/2014/main" id="{71095525-573F-C967-5AB4-9E6E97635BE0}"/>
                  </a:ext>
                </a:extLst>
              </p:cNvPr>
              <p:cNvSpPr txBox="1">
                <a:spLocks noRot="1" noChangeAspect="1" noMove="1" noResize="1" noEditPoints="1" noAdjustHandles="1" noChangeArrowheads="1" noChangeShapeType="1" noTextEdit="1"/>
              </p:cNvSpPr>
              <p:nvPr/>
            </p:nvSpPr>
            <p:spPr>
              <a:xfrm>
                <a:off x="617289" y="3779049"/>
                <a:ext cx="6840760" cy="573875"/>
              </a:xfrm>
              <a:prstGeom prst="rect">
                <a:avLst/>
              </a:prstGeom>
              <a:blipFill>
                <a:blip r:embed="rId3"/>
                <a:stretch>
                  <a:fillRect/>
                </a:stretch>
              </a:blipFill>
            </p:spPr>
            <p:txBody>
              <a:bodyPr/>
              <a:lstStyle/>
              <a:p>
                <a:r>
                  <a:rPr lang="ja-JP" alt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57200" y="279400"/>
            <a:ext cx="8229600" cy="701675"/>
          </a:xfrm>
        </p:spPr>
        <p:txBody>
          <a:bodyPr/>
          <a:lstStyle/>
          <a:p>
            <a:pPr eaLnBrk="1" hangingPunct="1"/>
            <a:r>
              <a:rPr lang="en-US" altLang="ja-JP" sz="4000" b="1" dirty="0"/>
              <a:t>Unit profit calculation</a:t>
            </a:r>
            <a:endParaRPr lang="ja-JP" altLang="en-US" sz="4000" dirty="0"/>
          </a:p>
        </p:txBody>
      </p:sp>
      <p:sp>
        <p:nvSpPr>
          <p:cNvPr id="39939" name="Rectangle 3"/>
          <p:cNvSpPr>
            <a:spLocks noGrp="1" noChangeArrowheads="1"/>
          </p:cNvSpPr>
          <p:nvPr>
            <p:ph type="body" idx="1"/>
          </p:nvPr>
        </p:nvSpPr>
        <p:spPr>
          <a:xfrm>
            <a:off x="323850" y="1484313"/>
            <a:ext cx="8712200" cy="865187"/>
          </a:xfrm>
          <a:noFill/>
          <a:ln>
            <a:solidFill>
              <a:schemeClr val="tx1"/>
            </a:solidFill>
            <a:miter lim="800000"/>
            <a:headEnd/>
            <a:tailEnd/>
          </a:ln>
        </p:spPr>
        <p:txBody>
          <a:bodyPr/>
          <a:lstStyle/>
          <a:p>
            <a:pPr marL="0" indent="0" eaLnBrk="1" hangingPunct="1">
              <a:buNone/>
            </a:pPr>
            <a:r>
              <a:rPr lang="en-US" altLang="ja-JP" sz="4400" dirty="0">
                <a:latin typeface="ＭＳ Ｐゴシック" panose="020B0600070205080204" pitchFamily="50" charset="-128"/>
              </a:rPr>
              <a:t>2</a:t>
            </a:r>
            <a:r>
              <a:rPr lang="ja-JP" altLang="en-US" sz="4400" dirty="0">
                <a:latin typeface="ＭＳ Ｐゴシック" panose="020B0600070205080204" pitchFamily="50" charset="-128"/>
              </a:rPr>
              <a:t>）</a:t>
            </a:r>
            <a:r>
              <a:rPr lang="en-US" altLang="ja-JP" sz="4400" dirty="0">
                <a:latin typeface="ＭＳ Ｐゴシック" panose="020B0600070205080204" pitchFamily="50" charset="-128"/>
              </a:rPr>
              <a:t>Quantity=129,682</a:t>
            </a:r>
            <a:r>
              <a:rPr lang="ja-JP" altLang="en-US" sz="4400" dirty="0">
                <a:latin typeface="ＭＳ Ｐゴシック" panose="020B0600070205080204" pitchFamily="50" charset="-128"/>
              </a:rPr>
              <a:t>：</a:t>
            </a:r>
            <a:endParaRPr lang="en-US" altLang="ja-JP" sz="4400" dirty="0">
              <a:latin typeface="ＭＳ Ｐゴシック" panose="020B0600070205080204" pitchFamily="50" charset="-128"/>
            </a:endParaRPr>
          </a:p>
        </p:txBody>
      </p:sp>
      <p:sp>
        <p:nvSpPr>
          <p:cNvPr id="6" name="テキスト ボックス 5"/>
          <p:cNvSpPr txBox="1">
            <a:spLocks noChangeArrowheads="1"/>
          </p:cNvSpPr>
          <p:nvPr/>
        </p:nvSpPr>
        <p:spPr bwMode="auto">
          <a:xfrm>
            <a:off x="6372225" y="1520825"/>
            <a:ext cx="2314575"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4400" dirty="0">
                <a:solidFill>
                  <a:srgbClr val="FF0000"/>
                </a:solidFill>
                <a:latin typeface="Arial Narrow" panose="020B0606020202030204" pitchFamily="34" charset="0"/>
              </a:rPr>
              <a:t>77Yen/pc</a:t>
            </a:r>
            <a:endParaRPr lang="ja-JP" altLang="en-US" sz="4400" dirty="0">
              <a:solidFill>
                <a:srgbClr val="FF0000"/>
              </a:solidFill>
              <a:latin typeface="Arial Narrow" panose="020B0606020202030204" pitchFamily="34" charset="0"/>
            </a:endParaRPr>
          </a:p>
        </p:txBody>
      </p:sp>
      <p:sp>
        <p:nvSpPr>
          <p:cNvPr id="8" name="Rectangle 3"/>
          <p:cNvSpPr txBox="1">
            <a:spLocks noChangeArrowheads="1"/>
          </p:cNvSpPr>
          <p:nvPr/>
        </p:nvSpPr>
        <p:spPr bwMode="auto">
          <a:xfrm>
            <a:off x="179388" y="2492375"/>
            <a:ext cx="8856662" cy="4176713"/>
          </a:xfrm>
          <a:prstGeom prst="rect">
            <a:avLst/>
          </a:prstGeom>
          <a:noFill/>
          <a:ln>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buFont typeface="Wingdings" pitchFamily="2" charset="2"/>
              <a:buNone/>
              <a:defRPr/>
            </a:pPr>
            <a:r>
              <a:rPr lang="en-US" altLang="ja-JP" sz="3600" kern="0" dirty="0">
                <a:latin typeface="ＭＳ Ｐゴシック" pitchFamily="50" charset="-128"/>
              </a:rPr>
              <a:t>Profit=Revenue-Cost</a:t>
            </a:r>
            <a:r>
              <a:rPr lang="ja-JP" altLang="en-US" sz="3600" kern="0" dirty="0">
                <a:latin typeface="ＭＳ Ｐゴシック" pitchFamily="50" charset="-128"/>
              </a:rPr>
              <a:t>（</a:t>
            </a:r>
            <a:r>
              <a:rPr lang="en-US" altLang="ja-JP" sz="3600" kern="0" dirty="0">
                <a:latin typeface="ＭＳ Ｐゴシック" pitchFamily="50" charset="-128"/>
              </a:rPr>
              <a:t>expenditure)</a:t>
            </a:r>
          </a:p>
          <a:p>
            <a:pPr eaLnBrk="1" hangingPunct="1">
              <a:buFontTx/>
              <a:buNone/>
              <a:defRPr/>
            </a:pPr>
            <a:r>
              <a:rPr lang="en-US" altLang="ja-JP" sz="3600" kern="0" dirty="0">
                <a:latin typeface="ＭＳ Ｐゴシック" pitchFamily="50" charset="-128"/>
              </a:rPr>
              <a:t>=Quantity</a:t>
            </a:r>
            <a:r>
              <a:rPr lang="ja-JP" altLang="en-US" sz="3600" kern="0" dirty="0">
                <a:latin typeface="ＭＳ Ｐゴシック" pitchFamily="50" charset="-128"/>
              </a:rPr>
              <a:t>*</a:t>
            </a:r>
            <a:r>
              <a:rPr lang="en-US" altLang="ja-JP" sz="3600" kern="0" dirty="0">
                <a:latin typeface="ＭＳ Ｐゴシック" pitchFamily="50" charset="-128"/>
              </a:rPr>
              <a:t>Price-(Fixed cost + Variable cost)</a:t>
            </a:r>
          </a:p>
          <a:p>
            <a:pPr eaLnBrk="1" hangingPunct="1">
              <a:buFont typeface="Wingdings" pitchFamily="2" charset="2"/>
              <a:buNone/>
              <a:defRPr/>
            </a:pPr>
            <a:r>
              <a:rPr lang="en-US" altLang="ja-JP" sz="3600" kern="0" dirty="0">
                <a:latin typeface="ＭＳ Ｐゴシック" pitchFamily="50" charset="-128"/>
              </a:rPr>
              <a:t>=129,682*210-(9,322,703+61*129,682)</a:t>
            </a:r>
          </a:p>
          <a:p>
            <a:pPr eaLnBrk="1" hangingPunct="1">
              <a:buFont typeface="Wingdings" pitchFamily="2" charset="2"/>
              <a:buNone/>
              <a:defRPr/>
            </a:pPr>
            <a:r>
              <a:rPr lang="en-US" altLang="ja-JP" sz="3600" kern="0" dirty="0">
                <a:latin typeface="ＭＳ Ｐゴシック" pitchFamily="50" charset="-128"/>
              </a:rPr>
              <a:t>=9,999,915</a:t>
            </a:r>
            <a:r>
              <a:rPr lang="ja-JP" altLang="en-US" sz="3600" kern="0" dirty="0">
                <a:latin typeface="ＭＳ Ｐゴシック" pitchFamily="50" charset="-128"/>
              </a:rPr>
              <a:t>（</a:t>
            </a:r>
            <a:r>
              <a:rPr lang="en-US" altLang="ja-JP" sz="3600" kern="0" dirty="0">
                <a:latin typeface="ＭＳ Ｐゴシック" pitchFamily="50" charset="-128"/>
              </a:rPr>
              <a:t>Yen</a:t>
            </a:r>
            <a:r>
              <a:rPr lang="ja-JP" altLang="en-US" sz="3600" kern="0" dirty="0">
                <a:latin typeface="ＭＳ Ｐゴシック" pitchFamily="50" charset="-128"/>
              </a:rPr>
              <a:t>）</a:t>
            </a:r>
            <a:endParaRPr lang="en-US" altLang="ja-JP" sz="3600" kern="0" dirty="0">
              <a:latin typeface="ＭＳ Ｐゴシック" pitchFamily="50" charset="-128"/>
            </a:endParaRPr>
          </a:p>
          <a:p>
            <a:pPr eaLnBrk="1" hangingPunct="1">
              <a:buFontTx/>
              <a:buNone/>
              <a:defRPr/>
            </a:pPr>
            <a:r>
              <a:rPr lang="en-US" altLang="ja-JP" sz="3600" kern="0" dirty="0">
                <a:latin typeface="ＭＳ Ｐゴシック" pitchFamily="50" charset="-128"/>
              </a:rPr>
              <a:t>Unit Profit=Profit/Quantity</a:t>
            </a:r>
          </a:p>
          <a:p>
            <a:pPr eaLnBrk="1" hangingPunct="1">
              <a:buFont typeface="Wingdings" pitchFamily="2" charset="2"/>
              <a:buNone/>
              <a:defRPr/>
            </a:pPr>
            <a:r>
              <a:rPr lang="en-US" altLang="ja-JP" sz="3600" kern="0" dirty="0">
                <a:latin typeface="ＭＳ Ｐゴシック" pitchFamily="50" charset="-128"/>
              </a:rPr>
              <a:t>=9,999,915/129,682=77.11(Yen/pc)</a:t>
            </a:r>
          </a:p>
        </p:txBody>
      </p:sp>
      <p:sp>
        <p:nvSpPr>
          <p:cNvPr id="39942"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C0F5E115-63B7-4C6B-8720-CF68AE57FC39}" type="slidenum">
              <a:rPr lang="en-US" altLang="ja-JP">
                <a:solidFill>
                  <a:srgbClr val="898989"/>
                </a:solidFill>
              </a:rPr>
              <a:pPr/>
              <a:t>56</a:t>
            </a:fld>
            <a:endParaRPr lang="en-US" altLang="ja-JP" dirty="0">
              <a:solidFill>
                <a:srgbClr val="898989"/>
              </a:solidFill>
            </a:endParaRPr>
          </a:p>
        </p:txBody>
      </p:sp>
    </p:spTree>
    <p:extLst>
      <p:ext uri="{BB962C8B-B14F-4D97-AF65-F5344CB8AC3E}">
        <p14:creationId xmlns:p14="http://schemas.microsoft.com/office/powerpoint/2010/main" val="3767143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7" presetClass="entr" presetSubtype="0" fill="hold" grpId="0" nodeType="clickEffect">
                                  <p:stCondLst>
                                    <p:cond delay="0"/>
                                  </p:stCondLst>
                                  <p:iterate type="lt">
                                    <p:tmPct val="50000"/>
                                  </p:iterate>
                                  <p:childTnLst>
                                    <p:set>
                                      <p:cBhvr>
                                        <p:cTn id="10" dur="1" fill="hold">
                                          <p:stCondLst>
                                            <p:cond delay="0"/>
                                          </p:stCondLst>
                                        </p:cTn>
                                        <p:tgtEl>
                                          <p:spTgt spid="8">
                                            <p:bg/>
                                          </p:spTgt>
                                        </p:tgtEl>
                                        <p:attrNameLst>
                                          <p:attrName>style.visibility</p:attrName>
                                        </p:attrNameLst>
                                      </p:cBhvr>
                                      <p:to>
                                        <p:strVal val="visible"/>
                                      </p:to>
                                    </p:set>
                                    <p:anim calcmode="discrete" valueType="clr">
                                      <p:cBhvr override="childStyle">
                                        <p:cTn id="11" dur="80"/>
                                        <p:tgtEl>
                                          <p:spTgt spid="8">
                                            <p:bg/>
                                          </p:spTgt>
                                        </p:tgtEl>
                                        <p:attrNameLst>
                                          <p:attrName>style.color</p:attrName>
                                        </p:attrNameLst>
                                      </p:cBhvr>
                                      <p:tavLst>
                                        <p:tav tm="0">
                                          <p:val>
                                            <p:clrVal>
                                              <a:schemeClr val="accent2"/>
                                            </p:clrVal>
                                          </p:val>
                                        </p:tav>
                                        <p:tav tm="50000">
                                          <p:val>
                                            <p:clrVal>
                                              <a:schemeClr val="hlink"/>
                                            </p:clrVal>
                                          </p:val>
                                        </p:tav>
                                      </p:tavLst>
                                    </p:anim>
                                    <p:anim calcmode="discrete" valueType="clr">
                                      <p:cBhvr>
                                        <p:cTn id="12" dur="80"/>
                                        <p:tgtEl>
                                          <p:spTgt spid="8">
                                            <p:bg/>
                                          </p:spTgt>
                                        </p:tgtEl>
                                        <p:attrNameLst>
                                          <p:attrName>fillcolor</p:attrName>
                                        </p:attrNameLst>
                                      </p:cBhvr>
                                      <p:tavLst>
                                        <p:tav tm="0">
                                          <p:val>
                                            <p:clrVal>
                                              <a:schemeClr val="accent2"/>
                                            </p:clrVal>
                                          </p:val>
                                        </p:tav>
                                        <p:tav tm="50000">
                                          <p:val>
                                            <p:clrVal>
                                              <a:schemeClr val="hlink"/>
                                            </p:clrVal>
                                          </p:val>
                                        </p:tav>
                                      </p:tavLst>
                                    </p:anim>
                                    <p:set>
                                      <p:cBhvr>
                                        <p:cTn id="13" dur="80"/>
                                        <p:tgtEl>
                                          <p:spTgt spid="8">
                                            <p:bg/>
                                          </p:spTgt>
                                        </p:tgtEl>
                                        <p:attrNameLst>
                                          <p:attrName>fill.type</p:attrName>
                                        </p:attrNameLst>
                                      </p:cBhvr>
                                      <p:to>
                                        <p:strVal val="solid"/>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27" presetClass="entr" presetSubtype="0" fill="hold" grpId="0" nodeType="clickEffect">
                                  <p:stCondLst>
                                    <p:cond delay="0"/>
                                  </p:stCondLst>
                                  <p:iterate type="lt">
                                    <p:tmPct val="50000"/>
                                  </p:iterate>
                                  <p:childTnLst>
                                    <p:set>
                                      <p:cBhvr>
                                        <p:cTn id="17" dur="1" fill="hold">
                                          <p:stCondLst>
                                            <p:cond delay="0"/>
                                          </p:stCondLst>
                                        </p:cTn>
                                        <p:tgtEl>
                                          <p:spTgt spid="8">
                                            <p:txEl>
                                              <p:pRg st="0" end="0"/>
                                            </p:txEl>
                                          </p:spTgt>
                                        </p:tgtEl>
                                        <p:attrNameLst>
                                          <p:attrName>style.visibility</p:attrName>
                                        </p:attrNameLst>
                                      </p:cBhvr>
                                      <p:to>
                                        <p:strVal val="visible"/>
                                      </p:to>
                                    </p:set>
                                    <p:anim calcmode="discrete" valueType="clr">
                                      <p:cBhvr override="childStyle">
                                        <p:cTn id="18" dur="80"/>
                                        <p:tgtEl>
                                          <p:spTgt spid="8">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9" dur="80"/>
                                        <p:tgtEl>
                                          <p:spTgt spid="8">
                                            <p:txEl>
                                              <p:pRg st="0" end="0"/>
                                            </p:txEl>
                                          </p:spTgt>
                                        </p:tgtEl>
                                        <p:attrNameLst>
                                          <p:attrName>fillcolor</p:attrName>
                                        </p:attrNameLst>
                                      </p:cBhvr>
                                      <p:tavLst>
                                        <p:tav tm="0">
                                          <p:val>
                                            <p:clrVal>
                                              <a:schemeClr val="accent2"/>
                                            </p:clrVal>
                                          </p:val>
                                        </p:tav>
                                        <p:tav tm="50000">
                                          <p:val>
                                            <p:clrVal>
                                              <a:schemeClr val="hlink"/>
                                            </p:clrVal>
                                          </p:val>
                                        </p:tav>
                                      </p:tavLst>
                                    </p:anim>
                                    <p:set>
                                      <p:cBhvr>
                                        <p:cTn id="20" dur="80"/>
                                        <p:tgtEl>
                                          <p:spTgt spid="8">
                                            <p:txEl>
                                              <p:pRg st="0" end="0"/>
                                            </p:txEl>
                                          </p:spTgt>
                                        </p:tgtEl>
                                        <p:attrNameLst>
                                          <p:attrName>fill.type</p:attrName>
                                        </p:attrNameLst>
                                      </p:cBhvr>
                                      <p:to>
                                        <p:strVal val="solid"/>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27" presetClass="entr" presetSubtype="0" fill="hold" grpId="0" nodeType="clickEffect">
                                  <p:stCondLst>
                                    <p:cond delay="0"/>
                                  </p:stCondLst>
                                  <p:iterate type="lt">
                                    <p:tmPct val="50000"/>
                                  </p:iterate>
                                  <p:childTnLst>
                                    <p:set>
                                      <p:cBhvr>
                                        <p:cTn id="24" dur="1" fill="hold">
                                          <p:stCondLst>
                                            <p:cond delay="0"/>
                                          </p:stCondLst>
                                        </p:cTn>
                                        <p:tgtEl>
                                          <p:spTgt spid="8">
                                            <p:txEl>
                                              <p:pRg st="1" end="1"/>
                                            </p:txEl>
                                          </p:spTgt>
                                        </p:tgtEl>
                                        <p:attrNameLst>
                                          <p:attrName>style.visibility</p:attrName>
                                        </p:attrNameLst>
                                      </p:cBhvr>
                                      <p:to>
                                        <p:strVal val="visible"/>
                                      </p:to>
                                    </p:set>
                                    <p:anim calcmode="discrete" valueType="clr">
                                      <p:cBhvr override="childStyle">
                                        <p:cTn id="25" dur="80"/>
                                        <p:tgtEl>
                                          <p:spTgt spid="8">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6" dur="80"/>
                                        <p:tgtEl>
                                          <p:spTgt spid="8">
                                            <p:txEl>
                                              <p:pRg st="1" end="1"/>
                                            </p:txEl>
                                          </p:spTgt>
                                        </p:tgtEl>
                                        <p:attrNameLst>
                                          <p:attrName>fillcolor</p:attrName>
                                        </p:attrNameLst>
                                      </p:cBhvr>
                                      <p:tavLst>
                                        <p:tav tm="0">
                                          <p:val>
                                            <p:clrVal>
                                              <a:schemeClr val="accent2"/>
                                            </p:clrVal>
                                          </p:val>
                                        </p:tav>
                                        <p:tav tm="50000">
                                          <p:val>
                                            <p:clrVal>
                                              <a:schemeClr val="hlink"/>
                                            </p:clrVal>
                                          </p:val>
                                        </p:tav>
                                      </p:tavLst>
                                    </p:anim>
                                    <p:set>
                                      <p:cBhvr>
                                        <p:cTn id="27" dur="80"/>
                                        <p:tgtEl>
                                          <p:spTgt spid="8">
                                            <p:txEl>
                                              <p:pRg st="1" end="1"/>
                                            </p:txEl>
                                          </p:spTgt>
                                        </p:tgtEl>
                                        <p:attrNameLst>
                                          <p:attrName>fill.type</p:attrName>
                                        </p:attrNameLst>
                                      </p:cBhvr>
                                      <p:to>
                                        <p:strVal val="solid"/>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27" presetClass="entr" presetSubtype="0" fill="hold" grpId="0" nodeType="clickEffect">
                                  <p:stCondLst>
                                    <p:cond delay="0"/>
                                  </p:stCondLst>
                                  <p:iterate type="lt">
                                    <p:tmPct val="50000"/>
                                  </p:iterate>
                                  <p:childTnLst>
                                    <p:set>
                                      <p:cBhvr>
                                        <p:cTn id="31" dur="1" fill="hold">
                                          <p:stCondLst>
                                            <p:cond delay="0"/>
                                          </p:stCondLst>
                                        </p:cTn>
                                        <p:tgtEl>
                                          <p:spTgt spid="8">
                                            <p:txEl>
                                              <p:pRg st="2" end="2"/>
                                            </p:txEl>
                                          </p:spTgt>
                                        </p:tgtEl>
                                        <p:attrNameLst>
                                          <p:attrName>style.visibility</p:attrName>
                                        </p:attrNameLst>
                                      </p:cBhvr>
                                      <p:to>
                                        <p:strVal val="visible"/>
                                      </p:to>
                                    </p:set>
                                    <p:anim calcmode="discrete" valueType="clr">
                                      <p:cBhvr override="childStyle">
                                        <p:cTn id="32" dur="80"/>
                                        <p:tgtEl>
                                          <p:spTgt spid="8">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3" dur="80"/>
                                        <p:tgtEl>
                                          <p:spTgt spid="8">
                                            <p:txEl>
                                              <p:pRg st="2" end="2"/>
                                            </p:txEl>
                                          </p:spTgt>
                                        </p:tgtEl>
                                        <p:attrNameLst>
                                          <p:attrName>fillcolor</p:attrName>
                                        </p:attrNameLst>
                                      </p:cBhvr>
                                      <p:tavLst>
                                        <p:tav tm="0">
                                          <p:val>
                                            <p:clrVal>
                                              <a:schemeClr val="accent2"/>
                                            </p:clrVal>
                                          </p:val>
                                        </p:tav>
                                        <p:tav tm="50000">
                                          <p:val>
                                            <p:clrVal>
                                              <a:schemeClr val="hlink"/>
                                            </p:clrVal>
                                          </p:val>
                                        </p:tav>
                                      </p:tavLst>
                                    </p:anim>
                                    <p:set>
                                      <p:cBhvr>
                                        <p:cTn id="34" dur="80"/>
                                        <p:tgtEl>
                                          <p:spTgt spid="8">
                                            <p:txEl>
                                              <p:pRg st="2" end="2"/>
                                            </p:txEl>
                                          </p:spTgt>
                                        </p:tgtEl>
                                        <p:attrNameLst>
                                          <p:attrName>fill.type</p:attrName>
                                        </p:attrNameLst>
                                      </p:cBhvr>
                                      <p:to>
                                        <p:strVal val="solid"/>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27" presetClass="entr" presetSubtype="0" fill="hold" grpId="0" nodeType="clickEffect">
                                  <p:stCondLst>
                                    <p:cond delay="0"/>
                                  </p:stCondLst>
                                  <p:iterate type="lt">
                                    <p:tmPct val="50000"/>
                                  </p:iterate>
                                  <p:childTnLst>
                                    <p:set>
                                      <p:cBhvr>
                                        <p:cTn id="38" dur="1" fill="hold">
                                          <p:stCondLst>
                                            <p:cond delay="0"/>
                                          </p:stCondLst>
                                        </p:cTn>
                                        <p:tgtEl>
                                          <p:spTgt spid="8">
                                            <p:txEl>
                                              <p:pRg st="3" end="3"/>
                                            </p:txEl>
                                          </p:spTgt>
                                        </p:tgtEl>
                                        <p:attrNameLst>
                                          <p:attrName>style.visibility</p:attrName>
                                        </p:attrNameLst>
                                      </p:cBhvr>
                                      <p:to>
                                        <p:strVal val="visible"/>
                                      </p:to>
                                    </p:set>
                                    <p:anim calcmode="discrete" valueType="clr">
                                      <p:cBhvr override="childStyle">
                                        <p:cTn id="39" dur="80"/>
                                        <p:tgtEl>
                                          <p:spTgt spid="8">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0" dur="80"/>
                                        <p:tgtEl>
                                          <p:spTgt spid="8">
                                            <p:txEl>
                                              <p:pRg st="3" end="3"/>
                                            </p:txEl>
                                          </p:spTgt>
                                        </p:tgtEl>
                                        <p:attrNameLst>
                                          <p:attrName>fillcolor</p:attrName>
                                        </p:attrNameLst>
                                      </p:cBhvr>
                                      <p:tavLst>
                                        <p:tav tm="0">
                                          <p:val>
                                            <p:clrVal>
                                              <a:schemeClr val="accent2"/>
                                            </p:clrVal>
                                          </p:val>
                                        </p:tav>
                                        <p:tav tm="50000">
                                          <p:val>
                                            <p:clrVal>
                                              <a:schemeClr val="hlink"/>
                                            </p:clrVal>
                                          </p:val>
                                        </p:tav>
                                      </p:tavLst>
                                    </p:anim>
                                    <p:set>
                                      <p:cBhvr>
                                        <p:cTn id="41" dur="80"/>
                                        <p:tgtEl>
                                          <p:spTgt spid="8">
                                            <p:txEl>
                                              <p:pRg st="3" end="3"/>
                                            </p:txEl>
                                          </p:spTgt>
                                        </p:tgtEl>
                                        <p:attrNameLst>
                                          <p:attrName>fill.type</p:attrName>
                                        </p:attrNameLst>
                                      </p:cBhvr>
                                      <p:to>
                                        <p:strVal val="solid"/>
                                      </p:to>
                                    </p:set>
                                  </p:childTnLst>
                                </p:cTn>
                              </p:par>
                            </p:childTnLst>
                          </p:cTn>
                        </p:par>
                      </p:childTnLst>
                    </p:cTn>
                  </p:par>
                  <p:par>
                    <p:cTn id="42" fill="hold" nodeType="clickPar">
                      <p:stCondLst>
                        <p:cond delay="indefinite"/>
                      </p:stCondLst>
                      <p:childTnLst>
                        <p:par>
                          <p:cTn id="43" fill="hold" nodeType="withGroup">
                            <p:stCondLst>
                              <p:cond delay="0"/>
                            </p:stCondLst>
                            <p:childTnLst>
                              <p:par>
                                <p:cTn id="44" presetID="27" presetClass="entr" presetSubtype="0" fill="hold" grpId="0" nodeType="clickEffect">
                                  <p:stCondLst>
                                    <p:cond delay="0"/>
                                  </p:stCondLst>
                                  <p:iterate type="lt">
                                    <p:tmPct val="50000"/>
                                  </p:iterate>
                                  <p:childTnLst>
                                    <p:set>
                                      <p:cBhvr>
                                        <p:cTn id="45" dur="1" fill="hold">
                                          <p:stCondLst>
                                            <p:cond delay="0"/>
                                          </p:stCondLst>
                                        </p:cTn>
                                        <p:tgtEl>
                                          <p:spTgt spid="8">
                                            <p:txEl>
                                              <p:pRg st="4" end="4"/>
                                            </p:txEl>
                                          </p:spTgt>
                                        </p:tgtEl>
                                        <p:attrNameLst>
                                          <p:attrName>style.visibility</p:attrName>
                                        </p:attrNameLst>
                                      </p:cBhvr>
                                      <p:to>
                                        <p:strVal val="visible"/>
                                      </p:to>
                                    </p:set>
                                    <p:anim calcmode="discrete" valueType="clr">
                                      <p:cBhvr override="childStyle">
                                        <p:cTn id="46" dur="80"/>
                                        <p:tgtEl>
                                          <p:spTgt spid="8">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7" dur="80"/>
                                        <p:tgtEl>
                                          <p:spTgt spid="8">
                                            <p:txEl>
                                              <p:pRg st="4" end="4"/>
                                            </p:txEl>
                                          </p:spTgt>
                                        </p:tgtEl>
                                        <p:attrNameLst>
                                          <p:attrName>fillcolor</p:attrName>
                                        </p:attrNameLst>
                                      </p:cBhvr>
                                      <p:tavLst>
                                        <p:tav tm="0">
                                          <p:val>
                                            <p:clrVal>
                                              <a:schemeClr val="accent2"/>
                                            </p:clrVal>
                                          </p:val>
                                        </p:tav>
                                        <p:tav tm="50000">
                                          <p:val>
                                            <p:clrVal>
                                              <a:schemeClr val="hlink"/>
                                            </p:clrVal>
                                          </p:val>
                                        </p:tav>
                                      </p:tavLst>
                                    </p:anim>
                                    <p:set>
                                      <p:cBhvr>
                                        <p:cTn id="48" dur="80"/>
                                        <p:tgtEl>
                                          <p:spTgt spid="8">
                                            <p:txEl>
                                              <p:pRg st="4" end="4"/>
                                            </p:txEl>
                                          </p:spTgt>
                                        </p:tgtEl>
                                        <p:attrNameLst>
                                          <p:attrName>fill.type</p:attrName>
                                        </p:attrNameLst>
                                      </p:cBhvr>
                                      <p:to>
                                        <p:strVal val="solid"/>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27" presetClass="entr" presetSubtype="0" fill="hold" grpId="0" nodeType="clickEffect">
                                  <p:stCondLst>
                                    <p:cond delay="0"/>
                                  </p:stCondLst>
                                  <p:iterate type="lt">
                                    <p:tmPct val="50000"/>
                                  </p:iterate>
                                  <p:childTnLst>
                                    <p:set>
                                      <p:cBhvr>
                                        <p:cTn id="52" dur="1" fill="hold">
                                          <p:stCondLst>
                                            <p:cond delay="0"/>
                                          </p:stCondLst>
                                        </p:cTn>
                                        <p:tgtEl>
                                          <p:spTgt spid="8">
                                            <p:txEl>
                                              <p:pRg st="5" end="5"/>
                                            </p:txEl>
                                          </p:spTgt>
                                        </p:tgtEl>
                                        <p:attrNameLst>
                                          <p:attrName>style.visibility</p:attrName>
                                        </p:attrNameLst>
                                      </p:cBhvr>
                                      <p:to>
                                        <p:strVal val="visible"/>
                                      </p:to>
                                    </p:set>
                                    <p:anim calcmode="discrete" valueType="clr">
                                      <p:cBhvr override="childStyle">
                                        <p:cTn id="53" dur="80"/>
                                        <p:tgtEl>
                                          <p:spTgt spid="8">
                                            <p:txEl>
                                              <p:pRg st="5" end="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4" dur="80"/>
                                        <p:tgtEl>
                                          <p:spTgt spid="8">
                                            <p:txEl>
                                              <p:pRg st="5" end="5"/>
                                            </p:txEl>
                                          </p:spTgt>
                                        </p:tgtEl>
                                        <p:attrNameLst>
                                          <p:attrName>fillcolor</p:attrName>
                                        </p:attrNameLst>
                                      </p:cBhvr>
                                      <p:tavLst>
                                        <p:tav tm="0">
                                          <p:val>
                                            <p:clrVal>
                                              <a:schemeClr val="accent2"/>
                                            </p:clrVal>
                                          </p:val>
                                        </p:tav>
                                        <p:tav tm="50000">
                                          <p:val>
                                            <p:clrVal>
                                              <a:schemeClr val="hlink"/>
                                            </p:clrVal>
                                          </p:val>
                                        </p:tav>
                                      </p:tavLst>
                                    </p:anim>
                                    <p:set>
                                      <p:cBhvr>
                                        <p:cTn id="55" dur="80"/>
                                        <p:tgtEl>
                                          <p:spTgt spid="8">
                                            <p:txEl>
                                              <p:pRg st="5" end="5"/>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build="p"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279400"/>
            <a:ext cx="8229600" cy="701675"/>
          </a:xfrm>
        </p:spPr>
        <p:txBody>
          <a:bodyPr/>
          <a:lstStyle/>
          <a:p>
            <a:pPr eaLnBrk="1" hangingPunct="1"/>
            <a:r>
              <a:rPr lang="en-US" altLang="ja-JP" sz="4000" b="1" dirty="0"/>
              <a:t>Unit profit calculation</a:t>
            </a:r>
            <a:endParaRPr lang="ja-JP" altLang="en-US" sz="4000" dirty="0"/>
          </a:p>
        </p:txBody>
      </p:sp>
      <p:sp>
        <p:nvSpPr>
          <p:cNvPr id="40963" name="Rectangle 3"/>
          <p:cNvSpPr>
            <a:spLocks noGrp="1" noChangeArrowheads="1"/>
          </p:cNvSpPr>
          <p:nvPr>
            <p:ph type="body" idx="1"/>
          </p:nvPr>
        </p:nvSpPr>
        <p:spPr>
          <a:xfrm>
            <a:off x="323850" y="1484313"/>
            <a:ext cx="8712200" cy="865187"/>
          </a:xfrm>
          <a:noFill/>
          <a:ln>
            <a:solidFill>
              <a:schemeClr val="tx1"/>
            </a:solidFill>
            <a:miter lim="800000"/>
            <a:headEnd/>
            <a:tailEnd/>
          </a:ln>
        </p:spPr>
        <p:txBody>
          <a:bodyPr/>
          <a:lstStyle/>
          <a:p>
            <a:pPr marL="0" indent="0" eaLnBrk="1" hangingPunct="1">
              <a:buNone/>
            </a:pPr>
            <a:r>
              <a:rPr lang="en-US" altLang="ja-JP" sz="3600" dirty="0">
                <a:latin typeface="Times New Roman" panose="02020603050405020304" pitchFamily="18" charset="0"/>
                <a:cs typeface="Times New Roman" panose="02020603050405020304" pitchFamily="18" charset="0"/>
              </a:rPr>
              <a:t>3</a:t>
            </a:r>
            <a:r>
              <a:rPr lang="ja-JP" altLang="en-US" sz="3600" dirty="0">
                <a:latin typeface="Times New Roman" panose="02020603050405020304" pitchFamily="18" charset="0"/>
                <a:cs typeface="Times New Roman" panose="02020603050405020304" pitchFamily="18" charset="0"/>
              </a:rPr>
              <a:t>）</a:t>
            </a:r>
            <a:r>
              <a:rPr lang="en-US" altLang="ja-JP" sz="3600" dirty="0">
                <a:latin typeface="Times New Roman" panose="02020603050405020304" pitchFamily="18" charset="0"/>
                <a:cs typeface="Times New Roman" panose="02020603050405020304" pitchFamily="18" charset="0"/>
              </a:rPr>
              <a:t>Price=100</a:t>
            </a:r>
            <a:r>
              <a:rPr lang="ja-JP" altLang="en-US" sz="3600" dirty="0">
                <a:latin typeface="Times New Roman" panose="02020603050405020304" pitchFamily="18" charset="0"/>
                <a:cs typeface="Times New Roman" panose="02020603050405020304" pitchFamily="18" charset="0"/>
              </a:rPr>
              <a:t>：</a:t>
            </a:r>
            <a:endParaRPr lang="en-US" altLang="ja-JP" sz="3600" dirty="0">
              <a:latin typeface="Times New Roman" panose="02020603050405020304" pitchFamily="18" charset="0"/>
              <a:cs typeface="Times New Roman" panose="02020603050405020304" pitchFamily="18" charset="0"/>
            </a:endParaRPr>
          </a:p>
        </p:txBody>
      </p:sp>
      <p:sp>
        <p:nvSpPr>
          <p:cNvPr id="6" name="テキスト ボックス 5"/>
          <p:cNvSpPr txBox="1">
            <a:spLocks noChangeArrowheads="1"/>
          </p:cNvSpPr>
          <p:nvPr/>
        </p:nvSpPr>
        <p:spPr bwMode="auto">
          <a:xfrm>
            <a:off x="6228185" y="1484313"/>
            <a:ext cx="2807866"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4400" dirty="0">
                <a:solidFill>
                  <a:srgbClr val="FF0000"/>
                </a:solidFill>
                <a:latin typeface="Arial Narrow" panose="020B0606020202030204" pitchFamily="34" charset="0"/>
              </a:rPr>
              <a:t>20Yen/Unit</a:t>
            </a:r>
            <a:endParaRPr lang="ja-JP" altLang="en-US" sz="4400" dirty="0">
              <a:solidFill>
                <a:srgbClr val="FF0000"/>
              </a:solidFill>
              <a:latin typeface="Arial Narrow" panose="020B0606020202030204" pitchFamily="34" charset="0"/>
            </a:endParaRPr>
          </a:p>
        </p:txBody>
      </p:sp>
      <p:sp>
        <p:nvSpPr>
          <p:cNvPr id="40966"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3F3923B1-747B-4FAE-A8B8-27544170A442}" type="slidenum">
              <a:rPr lang="en-US" altLang="ja-JP">
                <a:solidFill>
                  <a:srgbClr val="898989"/>
                </a:solidFill>
              </a:rPr>
              <a:pPr/>
              <a:t>57</a:t>
            </a:fld>
            <a:endParaRPr lang="en-US" altLang="ja-JP" dirty="0">
              <a:solidFill>
                <a:srgbClr val="898989"/>
              </a:solidFill>
            </a:endParaRPr>
          </a:p>
        </p:txBody>
      </p:sp>
      <mc:AlternateContent xmlns:mc="http://schemas.openxmlformats.org/markup-compatibility/2006" xmlns:a14="http://schemas.microsoft.com/office/drawing/2010/main">
        <mc:Choice Requires="a14">
          <p:sp>
            <p:nvSpPr>
              <p:cNvPr id="2" name="テキスト ボックス 1">
                <a:extLst>
                  <a:ext uri="{FF2B5EF4-FFF2-40B4-BE49-F238E27FC236}">
                    <a16:creationId xmlns:a16="http://schemas.microsoft.com/office/drawing/2014/main" id="{C5342CE2-2BB8-76E8-5A77-BBE415AD9A87}"/>
                  </a:ext>
                </a:extLst>
              </p:cNvPr>
              <p:cNvSpPr txBox="1"/>
              <p:nvPr/>
            </p:nvSpPr>
            <p:spPr>
              <a:xfrm>
                <a:off x="627837" y="2708920"/>
                <a:ext cx="6840760" cy="818301"/>
              </a:xfrm>
              <a:prstGeom prst="rect">
                <a:avLst/>
              </a:prstGeom>
              <a:noFill/>
            </p:spPr>
            <p:txBody>
              <a:bodyPr wrap="square" lIns="0" tIns="0" rIns="0" bIns="0" rtlCol="0">
                <a:spAutoFit/>
              </a:bodyPr>
              <a:lstStyle/>
              <a:p>
                <a:pPr/>
                <a14:m>
                  <m:oMathPara xmlns:m="http://schemas.openxmlformats.org/officeDocument/2006/math">
                    <m:oMathParaPr>
                      <m:jc m:val="left"/>
                    </m:oMathParaPr>
                    <m:oMath xmlns:m="http://schemas.openxmlformats.org/officeDocument/2006/math">
                      <m:r>
                        <a:rPr kumimoji="1" lang="en-US" altLang="ja-JP" b="0" i="1" smtClean="0">
                          <a:latin typeface="Cambria Math" panose="02040503050406030204" pitchFamily="18" charset="0"/>
                        </a:rPr>
                        <m:t>𝑃𝑟𝑜𝑓𝑖𝑡</m:t>
                      </m:r>
                      <m:r>
                        <a:rPr kumimoji="1" lang="en-US" altLang="ja-JP" b="0" i="1" smtClean="0">
                          <a:latin typeface="Cambria Math" panose="02040503050406030204" pitchFamily="18" charset="0"/>
                        </a:rPr>
                        <m:t>=</m:t>
                      </m:r>
                      <m:r>
                        <a:rPr kumimoji="1" lang="en-US" altLang="ja-JP" b="0" i="1" smtClean="0">
                          <a:latin typeface="Cambria Math" panose="02040503050406030204" pitchFamily="18" charset="0"/>
                        </a:rPr>
                        <m:t>𝑆𝑎𝑙𝑒𝑠</m:t>
                      </m:r>
                      <m:r>
                        <a:rPr kumimoji="1" lang="en-US" altLang="ja-JP" b="0" i="1" smtClean="0">
                          <a:latin typeface="Cambria Math" panose="02040503050406030204" pitchFamily="18" charset="0"/>
                        </a:rPr>
                        <m:t> </m:t>
                      </m:r>
                      <m:r>
                        <a:rPr kumimoji="1" lang="en-US" altLang="ja-JP" b="0" i="1" smtClean="0">
                          <a:latin typeface="Cambria Math" panose="02040503050406030204" pitchFamily="18" charset="0"/>
                        </a:rPr>
                        <m:t>𝑅𝑒𝑣𝑒𝑛𝑢𝑒</m:t>
                      </m:r>
                      <m:r>
                        <a:rPr kumimoji="1" lang="en-US" altLang="ja-JP" b="0" i="1" smtClean="0">
                          <a:latin typeface="Cambria Math" panose="02040503050406030204" pitchFamily="18" charset="0"/>
                        </a:rPr>
                        <m:t>−</m:t>
                      </m:r>
                      <m:r>
                        <a:rPr kumimoji="1" lang="en-US" altLang="ja-JP" b="0" i="1" smtClean="0">
                          <a:latin typeface="Cambria Math" panose="02040503050406030204" pitchFamily="18" charset="0"/>
                        </a:rPr>
                        <m:t>𝐶𝑜𝑠𝑡</m:t>
                      </m:r>
                      <m:r>
                        <a:rPr kumimoji="1" lang="en-US" altLang="ja-JP" b="0" i="1" smtClean="0">
                          <a:latin typeface="Cambria Math" panose="02040503050406030204" pitchFamily="18" charset="0"/>
                        </a:rPr>
                        <m:t>=</m:t>
                      </m:r>
                      <m:r>
                        <a:rPr kumimoji="1" lang="en-US" altLang="ja-JP" b="0" i="1" smtClean="0">
                          <a:latin typeface="Cambria Math" panose="02040503050406030204" pitchFamily="18" charset="0"/>
                        </a:rPr>
                        <m:t>𝑄𝑢𝑎𝑛𝑡𝑖𝑡𝑦</m:t>
                      </m:r>
                      <m:r>
                        <a:rPr kumimoji="1" lang="en-US" altLang="ja-JP" b="0" i="1" smtClean="0">
                          <a:latin typeface="Cambria Math" panose="02040503050406030204" pitchFamily="18" charset="0"/>
                        </a:rPr>
                        <m:t> </m:t>
                      </m:r>
                      <m:r>
                        <a:rPr kumimoji="1" lang="en-US" altLang="ja-JP" b="0" i="1" smtClean="0">
                          <a:latin typeface="Cambria Math" panose="02040503050406030204" pitchFamily="18" charset="0"/>
                        </a:rPr>
                        <m:t>𝑜𝑓</m:t>
                      </m:r>
                      <m:r>
                        <a:rPr kumimoji="1" lang="en-US" altLang="ja-JP" b="0" i="1" smtClean="0">
                          <a:latin typeface="Cambria Math" panose="02040503050406030204" pitchFamily="18" charset="0"/>
                        </a:rPr>
                        <m:t> </m:t>
                      </m:r>
                      <m:r>
                        <a:rPr kumimoji="1" lang="en-US" altLang="ja-JP" b="0" i="1" smtClean="0">
                          <a:latin typeface="Cambria Math" panose="02040503050406030204" pitchFamily="18" charset="0"/>
                        </a:rPr>
                        <m:t>𝑆𝑎𝑙𝑒𝑠</m:t>
                      </m:r>
                      <m:r>
                        <a:rPr kumimoji="1" lang="en-US" altLang="ja-JP" b="0" i="1" smtClean="0">
                          <a:latin typeface="Cambria Math" panose="02040503050406030204" pitchFamily="18" charset="0"/>
                          <a:ea typeface="Cambria Math" panose="02040503050406030204" pitchFamily="18" charset="0"/>
                        </a:rPr>
                        <m:t>×</m:t>
                      </m:r>
                      <m:r>
                        <a:rPr kumimoji="1" lang="en-US" altLang="ja-JP" b="0" i="1" smtClean="0">
                          <a:latin typeface="Cambria Math" panose="02040503050406030204" pitchFamily="18" charset="0"/>
                          <a:ea typeface="Cambria Math" panose="02040503050406030204" pitchFamily="18" charset="0"/>
                        </a:rPr>
                        <m:t>𝑈𝑛𝑖𝑡</m:t>
                      </m:r>
                      <m:r>
                        <a:rPr kumimoji="1" lang="en-US" altLang="ja-JP" b="0" i="1" smtClean="0">
                          <a:latin typeface="Cambria Math" panose="02040503050406030204" pitchFamily="18" charset="0"/>
                          <a:ea typeface="Cambria Math" panose="02040503050406030204" pitchFamily="18" charset="0"/>
                        </a:rPr>
                        <m:t> </m:t>
                      </m:r>
                      <m:r>
                        <a:rPr kumimoji="1" lang="en-US" altLang="ja-JP" b="0" i="1" smtClean="0">
                          <a:latin typeface="Cambria Math" panose="02040503050406030204" pitchFamily="18" charset="0"/>
                          <a:ea typeface="Cambria Math" panose="02040503050406030204" pitchFamily="18" charset="0"/>
                        </a:rPr>
                        <m:t>𝑃𝑟𝑖𝑐𝑒</m:t>
                      </m:r>
                      <m:r>
                        <a:rPr kumimoji="1" lang="en-US" altLang="ja-JP" b="0" i="1" smtClean="0">
                          <a:latin typeface="Cambria Math" panose="02040503050406030204" pitchFamily="18" charset="0"/>
                          <a:ea typeface="Cambria Math" panose="02040503050406030204" pitchFamily="18" charset="0"/>
                        </a:rPr>
                        <m:t>−</m:t>
                      </m:r>
                      <m:d>
                        <m:dPr>
                          <m:ctrlPr>
                            <a:rPr kumimoji="1" lang="en-US" altLang="ja-JP" b="0" i="1" smtClean="0">
                              <a:latin typeface="Cambria Math" panose="02040503050406030204" pitchFamily="18" charset="0"/>
                              <a:ea typeface="Cambria Math" panose="02040503050406030204" pitchFamily="18" charset="0"/>
                            </a:rPr>
                          </m:ctrlPr>
                        </m:dPr>
                        <m:e>
                          <m:r>
                            <a:rPr kumimoji="1" lang="en-US" altLang="ja-JP" b="0" i="1" smtClean="0">
                              <a:latin typeface="Cambria Math" panose="02040503050406030204" pitchFamily="18" charset="0"/>
                              <a:ea typeface="Cambria Math" panose="02040503050406030204" pitchFamily="18" charset="0"/>
                            </a:rPr>
                            <m:t>𝐹𝑖𝑥𝑒𝑑</m:t>
                          </m:r>
                          <m:r>
                            <a:rPr kumimoji="1" lang="en-US" altLang="ja-JP" b="0" i="1" smtClean="0">
                              <a:latin typeface="Cambria Math" panose="02040503050406030204" pitchFamily="18" charset="0"/>
                              <a:ea typeface="Cambria Math" panose="02040503050406030204" pitchFamily="18" charset="0"/>
                            </a:rPr>
                            <m:t> </m:t>
                          </m:r>
                          <m:r>
                            <a:rPr kumimoji="1" lang="en-US" altLang="ja-JP" b="0" i="1" smtClean="0">
                              <a:latin typeface="Cambria Math" panose="02040503050406030204" pitchFamily="18" charset="0"/>
                              <a:ea typeface="Cambria Math" panose="02040503050406030204" pitchFamily="18" charset="0"/>
                            </a:rPr>
                            <m:t>𝐶𝑜𝑠𝑡</m:t>
                          </m:r>
                          <m:r>
                            <a:rPr kumimoji="1" lang="en-US" altLang="ja-JP" b="0" i="1" smtClean="0">
                              <a:latin typeface="Cambria Math" panose="02040503050406030204" pitchFamily="18" charset="0"/>
                              <a:ea typeface="Cambria Math" panose="02040503050406030204" pitchFamily="18" charset="0"/>
                            </a:rPr>
                            <m:t>+</m:t>
                          </m:r>
                          <m:r>
                            <a:rPr kumimoji="1" lang="en-US" altLang="ja-JP" b="0" i="1" smtClean="0">
                              <a:latin typeface="Cambria Math" panose="02040503050406030204" pitchFamily="18" charset="0"/>
                              <a:ea typeface="Cambria Math" panose="02040503050406030204" pitchFamily="18" charset="0"/>
                            </a:rPr>
                            <m:t>𝑉𝑎𝑟𝑖𝑎𝑏𝑙𝑒</m:t>
                          </m:r>
                          <m:r>
                            <a:rPr kumimoji="1" lang="en-US" altLang="ja-JP" b="0" i="1" smtClean="0">
                              <a:latin typeface="Cambria Math" panose="02040503050406030204" pitchFamily="18" charset="0"/>
                              <a:ea typeface="Cambria Math" panose="02040503050406030204" pitchFamily="18" charset="0"/>
                            </a:rPr>
                            <m:t> </m:t>
                          </m:r>
                          <m:r>
                            <a:rPr kumimoji="1" lang="en-US" altLang="ja-JP" b="0" i="1" smtClean="0">
                              <a:latin typeface="Cambria Math" panose="02040503050406030204" pitchFamily="18" charset="0"/>
                              <a:ea typeface="Cambria Math" panose="02040503050406030204" pitchFamily="18" charset="0"/>
                            </a:rPr>
                            <m:t>𝐶𝑜𝑠𝑡</m:t>
                          </m:r>
                        </m:e>
                      </m:d>
                      <m:r>
                        <a:rPr kumimoji="1" lang="en-US" altLang="ja-JP" b="0" i="1" smtClean="0">
                          <a:latin typeface="Cambria Math" panose="02040503050406030204" pitchFamily="18" charset="0"/>
                          <a:ea typeface="Cambria Math" panose="02040503050406030204" pitchFamily="18" charset="0"/>
                        </a:rPr>
                        <m:t>=495,454×100−</m:t>
                      </m:r>
                      <m:d>
                        <m:dPr>
                          <m:ctrlPr>
                            <a:rPr kumimoji="1" lang="en-US" altLang="ja-JP" b="0" i="1" smtClean="0">
                              <a:latin typeface="Cambria Math" panose="02040503050406030204" pitchFamily="18" charset="0"/>
                              <a:ea typeface="Cambria Math" panose="02040503050406030204" pitchFamily="18" charset="0"/>
                            </a:rPr>
                          </m:ctrlPr>
                        </m:dPr>
                        <m:e>
                          <m:r>
                            <a:rPr kumimoji="1" lang="en-US" altLang="ja-JP" b="0" i="1" smtClean="0">
                              <a:latin typeface="Cambria Math" panose="02040503050406030204" pitchFamily="18" charset="0"/>
                              <a:ea typeface="Cambria Math" panose="02040503050406030204" pitchFamily="18" charset="0"/>
                            </a:rPr>
                            <m:t>9,322,703+</m:t>
                          </m:r>
                          <m:r>
                            <a:rPr kumimoji="1" lang="en-US" altLang="ja-JP" b="0" i="1" smtClean="0">
                              <a:solidFill>
                                <a:srgbClr val="FF0000"/>
                              </a:solidFill>
                              <a:highlight>
                                <a:srgbClr val="FFFF00"/>
                              </a:highlight>
                              <a:latin typeface="Cambria Math" panose="02040503050406030204" pitchFamily="18" charset="0"/>
                              <a:ea typeface="Cambria Math" panose="02040503050406030204" pitchFamily="18" charset="0"/>
                            </a:rPr>
                            <m:t>61</m:t>
                          </m:r>
                          <m:r>
                            <a:rPr kumimoji="1" lang="en-US" altLang="ja-JP" b="0" i="1" smtClean="0">
                              <a:latin typeface="Cambria Math" panose="02040503050406030204" pitchFamily="18" charset="0"/>
                              <a:ea typeface="Cambria Math" panose="02040503050406030204" pitchFamily="18" charset="0"/>
                            </a:rPr>
                            <m:t>×495,454</m:t>
                          </m:r>
                        </m:e>
                      </m:d>
                      <m:r>
                        <a:rPr kumimoji="1" lang="en-US" altLang="ja-JP" b="0" i="1" smtClean="0">
                          <a:latin typeface="Cambria Math" panose="02040503050406030204" pitchFamily="18" charset="0"/>
                          <a:ea typeface="Cambria Math" panose="02040503050406030204" pitchFamily="18" charset="0"/>
                        </a:rPr>
                        <m:t>=10,000,003 (</m:t>
                      </m:r>
                      <m:r>
                        <a:rPr kumimoji="1" lang="en-US" altLang="ja-JP" b="0" i="1" smtClean="0">
                          <a:latin typeface="Cambria Math" panose="02040503050406030204" pitchFamily="18" charset="0"/>
                          <a:ea typeface="Cambria Math" panose="02040503050406030204" pitchFamily="18" charset="0"/>
                        </a:rPr>
                        <m:t>𝑌𝑒𝑛</m:t>
                      </m:r>
                      <m:r>
                        <a:rPr kumimoji="1" lang="en-US" altLang="ja-JP" b="0" i="1" smtClean="0">
                          <a:latin typeface="Cambria Math" panose="02040503050406030204" pitchFamily="18" charset="0"/>
                          <a:ea typeface="Cambria Math" panose="02040503050406030204" pitchFamily="18" charset="0"/>
                        </a:rPr>
                        <m:t>)</m:t>
                      </m:r>
                    </m:oMath>
                  </m:oMathPara>
                </a14:m>
                <a:endParaRPr kumimoji="1" lang="ja-JP" altLang="en-US" dirty="0"/>
              </a:p>
            </p:txBody>
          </p:sp>
        </mc:Choice>
        <mc:Fallback xmlns="">
          <p:sp>
            <p:nvSpPr>
              <p:cNvPr id="2" name="テキスト ボックス 1">
                <a:extLst>
                  <a:ext uri="{FF2B5EF4-FFF2-40B4-BE49-F238E27FC236}">
                    <a16:creationId xmlns:a16="http://schemas.microsoft.com/office/drawing/2014/main" id="{C5342CE2-2BB8-76E8-5A77-BBE415AD9A87}"/>
                  </a:ext>
                </a:extLst>
              </p:cNvPr>
              <p:cNvSpPr txBox="1">
                <a:spLocks noRot="1" noChangeAspect="1" noMove="1" noResize="1" noEditPoints="1" noAdjustHandles="1" noChangeArrowheads="1" noChangeShapeType="1" noTextEdit="1"/>
              </p:cNvSpPr>
              <p:nvPr/>
            </p:nvSpPr>
            <p:spPr>
              <a:xfrm>
                <a:off x="627837" y="2708920"/>
                <a:ext cx="6840760" cy="818301"/>
              </a:xfrm>
              <a:prstGeom prst="rect">
                <a:avLst/>
              </a:prstGeom>
              <a:blipFill>
                <a:blip r:embed="rId2"/>
                <a:stretch>
                  <a:fillRect l="-1604" r="-713" b="-11111"/>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3" name="テキスト ボックス 2">
                <a:extLst>
                  <a:ext uri="{FF2B5EF4-FFF2-40B4-BE49-F238E27FC236}">
                    <a16:creationId xmlns:a16="http://schemas.microsoft.com/office/drawing/2014/main" id="{94E1F433-126C-0943-9D64-3F1BA5D0E495}"/>
                  </a:ext>
                </a:extLst>
              </p:cNvPr>
              <p:cNvSpPr txBox="1"/>
              <p:nvPr/>
            </p:nvSpPr>
            <p:spPr>
              <a:xfrm>
                <a:off x="617289" y="3779049"/>
                <a:ext cx="6840760" cy="573875"/>
              </a:xfrm>
              <a:prstGeom prst="rect">
                <a:avLst/>
              </a:prstGeom>
              <a:noFill/>
            </p:spPr>
            <p:txBody>
              <a:bodyPr wrap="square" lIns="0" tIns="0" rIns="0" bIns="0" rtlCol="0">
                <a:spAutoFit/>
              </a:bodyPr>
              <a:lstStyle/>
              <a:p>
                <a:pPr/>
                <a14:m>
                  <m:oMathPara xmlns:m="http://schemas.openxmlformats.org/officeDocument/2006/math">
                    <m:oMathParaPr>
                      <m:jc m:val="left"/>
                    </m:oMathParaPr>
                    <m:oMath xmlns:m="http://schemas.openxmlformats.org/officeDocument/2006/math">
                      <m:r>
                        <a:rPr kumimoji="1" lang="en-US" altLang="ja-JP" b="0" i="1" smtClean="0">
                          <a:latin typeface="Cambria Math" panose="02040503050406030204" pitchFamily="18" charset="0"/>
                        </a:rPr>
                        <m:t>𝑈𝑛𝑖𝑡</m:t>
                      </m:r>
                      <m:r>
                        <a:rPr kumimoji="1" lang="en-US" altLang="ja-JP" b="0" i="1" smtClean="0">
                          <a:latin typeface="Cambria Math" panose="02040503050406030204" pitchFamily="18" charset="0"/>
                        </a:rPr>
                        <m:t> </m:t>
                      </m:r>
                      <m:r>
                        <a:rPr kumimoji="1" lang="en-US" altLang="ja-JP" b="0" i="1" smtClean="0">
                          <a:latin typeface="Cambria Math" panose="02040503050406030204" pitchFamily="18" charset="0"/>
                        </a:rPr>
                        <m:t>𝑃𝑟𝑜𝑓𝑖𝑡</m:t>
                      </m:r>
                      <m:r>
                        <a:rPr kumimoji="1" lang="en-US" altLang="ja-JP" b="0" i="1" smtClean="0">
                          <a:latin typeface="Cambria Math" panose="02040503050406030204" pitchFamily="18" charset="0"/>
                        </a:rPr>
                        <m:t>=</m:t>
                      </m:r>
                      <m:f>
                        <m:fPr>
                          <m:ctrlPr>
                            <a:rPr kumimoji="1" lang="en-US" altLang="ja-JP" b="0" i="1" smtClean="0">
                              <a:latin typeface="Cambria Math" panose="02040503050406030204" pitchFamily="18" charset="0"/>
                            </a:rPr>
                          </m:ctrlPr>
                        </m:fPr>
                        <m:num>
                          <m:r>
                            <a:rPr kumimoji="1" lang="en-US" altLang="ja-JP" b="0" i="1" smtClean="0">
                              <a:latin typeface="Cambria Math" panose="02040503050406030204" pitchFamily="18" charset="0"/>
                            </a:rPr>
                            <m:t>𝑃𝑟𝑜𝑓𝑖𝑡</m:t>
                          </m:r>
                        </m:num>
                        <m:den>
                          <m:r>
                            <a:rPr kumimoji="1" lang="en-US" altLang="ja-JP" b="0" i="1" smtClean="0">
                              <a:latin typeface="Cambria Math" panose="02040503050406030204" pitchFamily="18" charset="0"/>
                            </a:rPr>
                            <m:t>𝑄𝑢𝑎𝑛𝑡𝑖𝑡𝑦</m:t>
                          </m:r>
                        </m:den>
                      </m:f>
                      <m:r>
                        <a:rPr kumimoji="1" lang="en-US" altLang="ja-JP" b="0" i="1" smtClean="0">
                          <a:latin typeface="Cambria Math" panose="02040503050406030204" pitchFamily="18" charset="0"/>
                        </a:rPr>
                        <m:t>=</m:t>
                      </m:r>
                      <m:f>
                        <m:fPr>
                          <m:ctrlPr>
                            <a:rPr kumimoji="1" lang="en-US" altLang="ja-JP" b="0" i="1" smtClean="0">
                              <a:latin typeface="Cambria Math" panose="02040503050406030204" pitchFamily="18" charset="0"/>
                            </a:rPr>
                          </m:ctrlPr>
                        </m:fPr>
                        <m:num>
                          <m:r>
                            <a:rPr kumimoji="1" lang="en-US" altLang="ja-JP" b="0" i="1" smtClean="0">
                              <a:latin typeface="Cambria Math" panose="02040503050406030204" pitchFamily="18" charset="0"/>
                            </a:rPr>
                            <m:t>10,000,003</m:t>
                          </m:r>
                        </m:num>
                        <m:den>
                          <m:r>
                            <a:rPr kumimoji="1" lang="en-US" altLang="ja-JP" b="0" i="1" smtClean="0">
                              <a:latin typeface="Cambria Math" panose="02040503050406030204" pitchFamily="18" charset="0"/>
                            </a:rPr>
                            <m:t>495,454</m:t>
                          </m:r>
                        </m:den>
                      </m:f>
                      <m:r>
                        <a:rPr kumimoji="1" lang="en-US" altLang="ja-JP" b="0" i="1" smtClean="0">
                          <a:latin typeface="Cambria Math" panose="02040503050406030204" pitchFamily="18" charset="0"/>
                          <a:ea typeface="Cambria Math" panose="02040503050406030204" pitchFamily="18" charset="0"/>
                        </a:rPr>
                        <m:t>=20.18 (</m:t>
                      </m:r>
                      <m:r>
                        <a:rPr kumimoji="1" lang="en-US" altLang="ja-JP" b="0" i="1" smtClean="0">
                          <a:latin typeface="Cambria Math" panose="02040503050406030204" pitchFamily="18" charset="0"/>
                          <a:ea typeface="Cambria Math" panose="02040503050406030204" pitchFamily="18" charset="0"/>
                        </a:rPr>
                        <m:t>𝑌𝑒𝑛</m:t>
                      </m:r>
                      <m:r>
                        <a:rPr kumimoji="1" lang="en-US" altLang="ja-JP" b="0" i="1" smtClean="0">
                          <a:latin typeface="Cambria Math" panose="02040503050406030204" pitchFamily="18" charset="0"/>
                          <a:ea typeface="Cambria Math" panose="02040503050406030204" pitchFamily="18" charset="0"/>
                        </a:rPr>
                        <m:t>/</m:t>
                      </m:r>
                      <m:r>
                        <a:rPr kumimoji="1" lang="en-US" altLang="ja-JP" b="0" i="1" smtClean="0">
                          <a:latin typeface="Cambria Math" panose="02040503050406030204" pitchFamily="18" charset="0"/>
                          <a:ea typeface="Cambria Math" panose="02040503050406030204" pitchFamily="18" charset="0"/>
                        </a:rPr>
                        <m:t>𝑈𝑛𝑖𝑡</m:t>
                      </m:r>
                      <m:r>
                        <a:rPr kumimoji="1" lang="en-US" altLang="ja-JP" b="0" i="1" smtClean="0">
                          <a:latin typeface="Cambria Math" panose="02040503050406030204" pitchFamily="18" charset="0"/>
                          <a:ea typeface="Cambria Math" panose="02040503050406030204" pitchFamily="18" charset="0"/>
                        </a:rPr>
                        <m:t>)</m:t>
                      </m:r>
                    </m:oMath>
                  </m:oMathPara>
                </a14:m>
                <a:endParaRPr kumimoji="1" lang="ja-JP" altLang="en-US" dirty="0"/>
              </a:p>
            </p:txBody>
          </p:sp>
        </mc:Choice>
        <mc:Fallback xmlns="">
          <p:sp>
            <p:nvSpPr>
              <p:cNvPr id="3" name="テキスト ボックス 2">
                <a:extLst>
                  <a:ext uri="{FF2B5EF4-FFF2-40B4-BE49-F238E27FC236}">
                    <a16:creationId xmlns:a16="http://schemas.microsoft.com/office/drawing/2014/main" id="{94E1F433-126C-0943-9D64-3F1BA5D0E495}"/>
                  </a:ext>
                </a:extLst>
              </p:cNvPr>
              <p:cNvSpPr txBox="1">
                <a:spLocks noRot="1" noChangeAspect="1" noMove="1" noResize="1" noEditPoints="1" noAdjustHandles="1" noChangeArrowheads="1" noChangeShapeType="1" noTextEdit="1"/>
              </p:cNvSpPr>
              <p:nvPr/>
            </p:nvSpPr>
            <p:spPr>
              <a:xfrm>
                <a:off x="617289" y="3779049"/>
                <a:ext cx="6840760" cy="573875"/>
              </a:xfrm>
              <a:prstGeom prst="rect">
                <a:avLst/>
              </a:prstGeom>
              <a:blipFill>
                <a:blip r:embed="rId3"/>
                <a:stretch>
                  <a:fillRect/>
                </a:stretch>
              </a:blipFill>
            </p:spPr>
            <p:txBody>
              <a:bodyPr/>
              <a:lstStyle/>
              <a:p>
                <a:r>
                  <a:rPr lang="ja-JP" alt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279400"/>
            <a:ext cx="8229600" cy="701675"/>
          </a:xfrm>
        </p:spPr>
        <p:txBody>
          <a:bodyPr/>
          <a:lstStyle/>
          <a:p>
            <a:pPr eaLnBrk="1" hangingPunct="1"/>
            <a:r>
              <a:rPr lang="en-US" altLang="ja-JP" sz="4000" b="1" dirty="0"/>
              <a:t>Unit profit calculation</a:t>
            </a:r>
            <a:endParaRPr lang="ja-JP" altLang="en-US" sz="4000" dirty="0"/>
          </a:p>
        </p:txBody>
      </p:sp>
      <p:sp>
        <p:nvSpPr>
          <p:cNvPr id="40963" name="Rectangle 3"/>
          <p:cNvSpPr>
            <a:spLocks noGrp="1" noChangeArrowheads="1"/>
          </p:cNvSpPr>
          <p:nvPr>
            <p:ph type="body" idx="1"/>
          </p:nvPr>
        </p:nvSpPr>
        <p:spPr>
          <a:xfrm>
            <a:off x="323850" y="1484313"/>
            <a:ext cx="8712200" cy="865187"/>
          </a:xfrm>
          <a:noFill/>
          <a:ln>
            <a:solidFill>
              <a:schemeClr val="tx1"/>
            </a:solidFill>
            <a:miter lim="800000"/>
            <a:headEnd/>
            <a:tailEnd/>
          </a:ln>
        </p:spPr>
        <p:txBody>
          <a:bodyPr/>
          <a:lstStyle/>
          <a:p>
            <a:pPr marL="0" indent="0" eaLnBrk="1" hangingPunct="1">
              <a:buNone/>
            </a:pPr>
            <a:r>
              <a:rPr lang="en-US" altLang="ja-JP" sz="4400" dirty="0">
                <a:latin typeface="ＭＳ Ｐゴシック" panose="020B0600070205080204" pitchFamily="50" charset="-128"/>
              </a:rPr>
              <a:t>3</a:t>
            </a:r>
            <a:r>
              <a:rPr lang="ja-JP" altLang="en-US" sz="4400" dirty="0">
                <a:latin typeface="ＭＳ Ｐゴシック" panose="020B0600070205080204" pitchFamily="50" charset="-128"/>
              </a:rPr>
              <a:t>）</a:t>
            </a:r>
            <a:r>
              <a:rPr lang="en-US" altLang="ja-JP" sz="4400" dirty="0">
                <a:latin typeface="ＭＳ Ｐゴシック" panose="020B0600070205080204" pitchFamily="50" charset="-128"/>
              </a:rPr>
              <a:t>Price=100</a:t>
            </a:r>
            <a:r>
              <a:rPr lang="ja-JP" altLang="en-US" sz="4400" dirty="0">
                <a:latin typeface="ＭＳ Ｐゴシック" panose="020B0600070205080204" pitchFamily="50" charset="-128"/>
              </a:rPr>
              <a:t>：</a:t>
            </a:r>
            <a:endParaRPr lang="en-US" altLang="ja-JP" sz="4400" dirty="0">
              <a:latin typeface="ＭＳ Ｐゴシック" panose="020B0600070205080204" pitchFamily="50" charset="-128"/>
            </a:endParaRPr>
          </a:p>
        </p:txBody>
      </p:sp>
      <p:sp>
        <p:nvSpPr>
          <p:cNvPr id="6" name="テキスト ボックス 5"/>
          <p:cNvSpPr txBox="1">
            <a:spLocks noChangeArrowheads="1"/>
          </p:cNvSpPr>
          <p:nvPr/>
        </p:nvSpPr>
        <p:spPr bwMode="auto">
          <a:xfrm>
            <a:off x="6696075" y="1484313"/>
            <a:ext cx="233997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4400" dirty="0">
                <a:solidFill>
                  <a:srgbClr val="FF0000"/>
                </a:solidFill>
                <a:latin typeface="Arial Narrow" panose="020B0606020202030204" pitchFamily="34" charset="0"/>
              </a:rPr>
              <a:t>20Yen/pc</a:t>
            </a:r>
            <a:endParaRPr lang="ja-JP" altLang="en-US" sz="4400" dirty="0">
              <a:solidFill>
                <a:srgbClr val="FF0000"/>
              </a:solidFill>
              <a:latin typeface="Arial Narrow" panose="020B0606020202030204" pitchFamily="34" charset="0"/>
            </a:endParaRPr>
          </a:p>
        </p:txBody>
      </p:sp>
      <p:sp>
        <p:nvSpPr>
          <p:cNvPr id="8" name="Rectangle 3"/>
          <p:cNvSpPr txBox="1">
            <a:spLocks noChangeArrowheads="1"/>
          </p:cNvSpPr>
          <p:nvPr/>
        </p:nvSpPr>
        <p:spPr bwMode="auto">
          <a:xfrm>
            <a:off x="250825" y="2492375"/>
            <a:ext cx="8785225" cy="4105275"/>
          </a:xfrm>
          <a:prstGeom prst="rect">
            <a:avLst/>
          </a:prstGeom>
          <a:noFill/>
          <a:ln>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buFont typeface="Wingdings" pitchFamily="2" charset="2"/>
              <a:buNone/>
              <a:defRPr/>
            </a:pPr>
            <a:r>
              <a:rPr lang="en-US" altLang="ja-JP" sz="3600" kern="0" dirty="0">
                <a:latin typeface="ＭＳ Ｐゴシック" pitchFamily="50" charset="-128"/>
              </a:rPr>
              <a:t>Profit=Revenue-Cost</a:t>
            </a:r>
            <a:r>
              <a:rPr lang="ja-JP" altLang="en-US" sz="3600" kern="0" dirty="0">
                <a:latin typeface="ＭＳ Ｐゴシック" pitchFamily="50" charset="-128"/>
              </a:rPr>
              <a:t>（</a:t>
            </a:r>
            <a:r>
              <a:rPr lang="en-US" altLang="ja-JP" sz="3600" kern="0" dirty="0">
                <a:latin typeface="ＭＳ Ｐゴシック" pitchFamily="50" charset="-128"/>
              </a:rPr>
              <a:t>expenditure)</a:t>
            </a:r>
          </a:p>
          <a:p>
            <a:pPr eaLnBrk="1" hangingPunct="1">
              <a:buFontTx/>
              <a:buNone/>
              <a:defRPr/>
            </a:pPr>
            <a:r>
              <a:rPr lang="en-US" altLang="ja-JP" sz="3600" kern="0" dirty="0">
                <a:latin typeface="ＭＳ Ｐゴシック" pitchFamily="50" charset="-128"/>
              </a:rPr>
              <a:t>=Quantity</a:t>
            </a:r>
            <a:r>
              <a:rPr lang="ja-JP" altLang="en-US" sz="3600" kern="0" dirty="0">
                <a:latin typeface="ＭＳ Ｐゴシック" pitchFamily="50" charset="-128"/>
              </a:rPr>
              <a:t>*</a:t>
            </a:r>
            <a:r>
              <a:rPr lang="en-US" altLang="ja-JP" sz="3600" kern="0" dirty="0">
                <a:latin typeface="ＭＳ Ｐゴシック" pitchFamily="50" charset="-128"/>
              </a:rPr>
              <a:t>Price-(Fixed cost + Variable cost)</a:t>
            </a:r>
          </a:p>
          <a:p>
            <a:pPr eaLnBrk="1" hangingPunct="1">
              <a:buFont typeface="Wingdings" pitchFamily="2" charset="2"/>
              <a:buNone/>
              <a:defRPr/>
            </a:pPr>
            <a:r>
              <a:rPr lang="en-US" altLang="ja-JP" sz="3600" kern="0" dirty="0">
                <a:latin typeface="ＭＳ Ｐゴシック" pitchFamily="50" charset="-128"/>
              </a:rPr>
              <a:t>=495,454*100-(9,322,703+61*495,454)</a:t>
            </a:r>
          </a:p>
          <a:p>
            <a:pPr eaLnBrk="1" hangingPunct="1">
              <a:buFont typeface="Wingdings" pitchFamily="2" charset="2"/>
              <a:buNone/>
              <a:defRPr/>
            </a:pPr>
            <a:r>
              <a:rPr lang="en-US" altLang="ja-JP" sz="3600" kern="0" dirty="0">
                <a:latin typeface="ＭＳ Ｐゴシック" pitchFamily="50" charset="-128"/>
              </a:rPr>
              <a:t>=10,000,003</a:t>
            </a:r>
            <a:r>
              <a:rPr lang="ja-JP" altLang="en-US" sz="3600" kern="0" dirty="0">
                <a:latin typeface="ＭＳ Ｐゴシック" pitchFamily="50" charset="-128"/>
              </a:rPr>
              <a:t>（</a:t>
            </a:r>
            <a:r>
              <a:rPr lang="en-US" altLang="ja-JP" sz="3600" kern="0" dirty="0">
                <a:latin typeface="ＭＳ Ｐゴシック" pitchFamily="50" charset="-128"/>
              </a:rPr>
              <a:t>Yen</a:t>
            </a:r>
            <a:r>
              <a:rPr lang="ja-JP" altLang="en-US" sz="3600" kern="0" dirty="0">
                <a:latin typeface="ＭＳ Ｐゴシック" pitchFamily="50" charset="-128"/>
              </a:rPr>
              <a:t>）</a:t>
            </a:r>
            <a:endParaRPr lang="en-US" altLang="ja-JP" sz="3600" kern="0" dirty="0">
              <a:latin typeface="ＭＳ Ｐゴシック" pitchFamily="50" charset="-128"/>
            </a:endParaRPr>
          </a:p>
          <a:p>
            <a:pPr eaLnBrk="1" hangingPunct="1">
              <a:buFontTx/>
              <a:buNone/>
              <a:defRPr/>
            </a:pPr>
            <a:r>
              <a:rPr lang="en-US" altLang="ja-JP" sz="3600" kern="0" dirty="0">
                <a:latin typeface="ＭＳ Ｐゴシック" pitchFamily="50" charset="-128"/>
              </a:rPr>
              <a:t>Unit Profit=Profit/Quantity</a:t>
            </a:r>
          </a:p>
          <a:p>
            <a:pPr eaLnBrk="1" hangingPunct="1">
              <a:buFont typeface="Wingdings" pitchFamily="2" charset="2"/>
              <a:buNone/>
              <a:defRPr/>
            </a:pPr>
            <a:r>
              <a:rPr lang="en-US" altLang="ja-JP" sz="3600" kern="0" dirty="0">
                <a:latin typeface="ＭＳ Ｐゴシック" pitchFamily="50" charset="-128"/>
              </a:rPr>
              <a:t>=10,000,003/495,454=20.18Yen/pc</a:t>
            </a:r>
          </a:p>
        </p:txBody>
      </p:sp>
      <p:sp>
        <p:nvSpPr>
          <p:cNvPr id="40966"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3F3923B1-747B-4FAE-A8B8-27544170A442}" type="slidenum">
              <a:rPr lang="en-US" altLang="ja-JP">
                <a:solidFill>
                  <a:srgbClr val="898989"/>
                </a:solidFill>
              </a:rPr>
              <a:pPr/>
              <a:t>58</a:t>
            </a:fld>
            <a:endParaRPr lang="en-US" altLang="ja-JP" dirty="0">
              <a:solidFill>
                <a:srgbClr val="898989"/>
              </a:solidFill>
            </a:endParaRPr>
          </a:p>
        </p:txBody>
      </p:sp>
    </p:spTree>
    <p:extLst>
      <p:ext uri="{BB962C8B-B14F-4D97-AF65-F5344CB8AC3E}">
        <p14:creationId xmlns:p14="http://schemas.microsoft.com/office/powerpoint/2010/main" val="30837689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7" presetClass="entr" presetSubtype="0" fill="hold" grpId="0" nodeType="clickEffect">
                                  <p:stCondLst>
                                    <p:cond delay="0"/>
                                  </p:stCondLst>
                                  <p:iterate type="lt">
                                    <p:tmPct val="50000"/>
                                  </p:iterate>
                                  <p:childTnLst>
                                    <p:set>
                                      <p:cBhvr>
                                        <p:cTn id="10" dur="1" fill="hold">
                                          <p:stCondLst>
                                            <p:cond delay="0"/>
                                          </p:stCondLst>
                                        </p:cTn>
                                        <p:tgtEl>
                                          <p:spTgt spid="8">
                                            <p:bg/>
                                          </p:spTgt>
                                        </p:tgtEl>
                                        <p:attrNameLst>
                                          <p:attrName>style.visibility</p:attrName>
                                        </p:attrNameLst>
                                      </p:cBhvr>
                                      <p:to>
                                        <p:strVal val="visible"/>
                                      </p:to>
                                    </p:set>
                                    <p:anim calcmode="discrete" valueType="clr">
                                      <p:cBhvr override="childStyle">
                                        <p:cTn id="11" dur="80"/>
                                        <p:tgtEl>
                                          <p:spTgt spid="8">
                                            <p:bg/>
                                          </p:spTgt>
                                        </p:tgtEl>
                                        <p:attrNameLst>
                                          <p:attrName>style.color</p:attrName>
                                        </p:attrNameLst>
                                      </p:cBhvr>
                                      <p:tavLst>
                                        <p:tav tm="0">
                                          <p:val>
                                            <p:clrVal>
                                              <a:schemeClr val="accent2"/>
                                            </p:clrVal>
                                          </p:val>
                                        </p:tav>
                                        <p:tav tm="50000">
                                          <p:val>
                                            <p:clrVal>
                                              <a:schemeClr val="hlink"/>
                                            </p:clrVal>
                                          </p:val>
                                        </p:tav>
                                      </p:tavLst>
                                    </p:anim>
                                    <p:anim calcmode="discrete" valueType="clr">
                                      <p:cBhvr>
                                        <p:cTn id="12" dur="80"/>
                                        <p:tgtEl>
                                          <p:spTgt spid="8">
                                            <p:bg/>
                                          </p:spTgt>
                                        </p:tgtEl>
                                        <p:attrNameLst>
                                          <p:attrName>fillcolor</p:attrName>
                                        </p:attrNameLst>
                                      </p:cBhvr>
                                      <p:tavLst>
                                        <p:tav tm="0">
                                          <p:val>
                                            <p:clrVal>
                                              <a:schemeClr val="accent2"/>
                                            </p:clrVal>
                                          </p:val>
                                        </p:tav>
                                        <p:tav tm="50000">
                                          <p:val>
                                            <p:clrVal>
                                              <a:schemeClr val="hlink"/>
                                            </p:clrVal>
                                          </p:val>
                                        </p:tav>
                                      </p:tavLst>
                                    </p:anim>
                                    <p:set>
                                      <p:cBhvr>
                                        <p:cTn id="13" dur="80"/>
                                        <p:tgtEl>
                                          <p:spTgt spid="8">
                                            <p:bg/>
                                          </p:spTgt>
                                        </p:tgtEl>
                                        <p:attrNameLst>
                                          <p:attrName>fill.type</p:attrName>
                                        </p:attrNameLst>
                                      </p:cBhvr>
                                      <p:to>
                                        <p:strVal val="solid"/>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27" presetClass="entr" presetSubtype="0" fill="hold" grpId="0" nodeType="clickEffect">
                                  <p:stCondLst>
                                    <p:cond delay="0"/>
                                  </p:stCondLst>
                                  <p:iterate type="lt">
                                    <p:tmPct val="50000"/>
                                  </p:iterate>
                                  <p:childTnLst>
                                    <p:set>
                                      <p:cBhvr>
                                        <p:cTn id="17" dur="1" fill="hold">
                                          <p:stCondLst>
                                            <p:cond delay="0"/>
                                          </p:stCondLst>
                                        </p:cTn>
                                        <p:tgtEl>
                                          <p:spTgt spid="8">
                                            <p:txEl>
                                              <p:pRg st="0" end="0"/>
                                            </p:txEl>
                                          </p:spTgt>
                                        </p:tgtEl>
                                        <p:attrNameLst>
                                          <p:attrName>style.visibility</p:attrName>
                                        </p:attrNameLst>
                                      </p:cBhvr>
                                      <p:to>
                                        <p:strVal val="visible"/>
                                      </p:to>
                                    </p:set>
                                    <p:anim calcmode="discrete" valueType="clr">
                                      <p:cBhvr override="childStyle">
                                        <p:cTn id="18" dur="80"/>
                                        <p:tgtEl>
                                          <p:spTgt spid="8">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9" dur="80"/>
                                        <p:tgtEl>
                                          <p:spTgt spid="8">
                                            <p:txEl>
                                              <p:pRg st="0" end="0"/>
                                            </p:txEl>
                                          </p:spTgt>
                                        </p:tgtEl>
                                        <p:attrNameLst>
                                          <p:attrName>fillcolor</p:attrName>
                                        </p:attrNameLst>
                                      </p:cBhvr>
                                      <p:tavLst>
                                        <p:tav tm="0">
                                          <p:val>
                                            <p:clrVal>
                                              <a:schemeClr val="accent2"/>
                                            </p:clrVal>
                                          </p:val>
                                        </p:tav>
                                        <p:tav tm="50000">
                                          <p:val>
                                            <p:clrVal>
                                              <a:schemeClr val="hlink"/>
                                            </p:clrVal>
                                          </p:val>
                                        </p:tav>
                                      </p:tavLst>
                                    </p:anim>
                                    <p:set>
                                      <p:cBhvr>
                                        <p:cTn id="20" dur="80"/>
                                        <p:tgtEl>
                                          <p:spTgt spid="8">
                                            <p:txEl>
                                              <p:pRg st="0" end="0"/>
                                            </p:txEl>
                                          </p:spTgt>
                                        </p:tgtEl>
                                        <p:attrNameLst>
                                          <p:attrName>fill.type</p:attrName>
                                        </p:attrNameLst>
                                      </p:cBhvr>
                                      <p:to>
                                        <p:strVal val="solid"/>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27" presetClass="entr" presetSubtype="0" fill="hold" grpId="0" nodeType="clickEffect">
                                  <p:stCondLst>
                                    <p:cond delay="0"/>
                                  </p:stCondLst>
                                  <p:iterate type="lt">
                                    <p:tmPct val="50000"/>
                                  </p:iterate>
                                  <p:childTnLst>
                                    <p:set>
                                      <p:cBhvr>
                                        <p:cTn id="24" dur="1" fill="hold">
                                          <p:stCondLst>
                                            <p:cond delay="0"/>
                                          </p:stCondLst>
                                        </p:cTn>
                                        <p:tgtEl>
                                          <p:spTgt spid="8">
                                            <p:txEl>
                                              <p:pRg st="1" end="1"/>
                                            </p:txEl>
                                          </p:spTgt>
                                        </p:tgtEl>
                                        <p:attrNameLst>
                                          <p:attrName>style.visibility</p:attrName>
                                        </p:attrNameLst>
                                      </p:cBhvr>
                                      <p:to>
                                        <p:strVal val="visible"/>
                                      </p:to>
                                    </p:set>
                                    <p:anim calcmode="discrete" valueType="clr">
                                      <p:cBhvr override="childStyle">
                                        <p:cTn id="25" dur="80"/>
                                        <p:tgtEl>
                                          <p:spTgt spid="8">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6" dur="80"/>
                                        <p:tgtEl>
                                          <p:spTgt spid="8">
                                            <p:txEl>
                                              <p:pRg st="1" end="1"/>
                                            </p:txEl>
                                          </p:spTgt>
                                        </p:tgtEl>
                                        <p:attrNameLst>
                                          <p:attrName>fillcolor</p:attrName>
                                        </p:attrNameLst>
                                      </p:cBhvr>
                                      <p:tavLst>
                                        <p:tav tm="0">
                                          <p:val>
                                            <p:clrVal>
                                              <a:schemeClr val="accent2"/>
                                            </p:clrVal>
                                          </p:val>
                                        </p:tav>
                                        <p:tav tm="50000">
                                          <p:val>
                                            <p:clrVal>
                                              <a:schemeClr val="hlink"/>
                                            </p:clrVal>
                                          </p:val>
                                        </p:tav>
                                      </p:tavLst>
                                    </p:anim>
                                    <p:set>
                                      <p:cBhvr>
                                        <p:cTn id="27" dur="80"/>
                                        <p:tgtEl>
                                          <p:spTgt spid="8">
                                            <p:txEl>
                                              <p:pRg st="1" end="1"/>
                                            </p:txEl>
                                          </p:spTgt>
                                        </p:tgtEl>
                                        <p:attrNameLst>
                                          <p:attrName>fill.type</p:attrName>
                                        </p:attrNameLst>
                                      </p:cBhvr>
                                      <p:to>
                                        <p:strVal val="solid"/>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27" presetClass="entr" presetSubtype="0" fill="hold" grpId="0" nodeType="clickEffect">
                                  <p:stCondLst>
                                    <p:cond delay="0"/>
                                  </p:stCondLst>
                                  <p:iterate type="lt">
                                    <p:tmPct val="50000"/>
                                  </p:iterate>
                                  <p:childTnLst>
                                    <p:set>
                                      <p:cBhvr>
                                        <p:cTn id="31" dur="1" fill="hold">
                                          <p:stCondLst>
                                            <p:cond delay="0"/>
                                          </p:stCondLst>
                                        </p:cTn>
                                        <p:tgtEl>
                                          <p:spTgt spid="8">
                                            <p:txEl>
                                              <p:pRg st="2" end="2"/>
                                            </p:txEl>
                                          </p:spTgt>
                                        </p:tgtEl>
                                        <p:attrNameLst>
                                          <p:attrName>style.visibility</p:attrName>
                                        </p:attrNameLst>
                                      </p:cBhvr>
                                      <p:to>
                                        <p:strVal val="visible"/>
                                      </p:to>
                                    </p:set>
                                    <p:anim calcmode="discrete" valueType="clr">
                                      <p:cBhvr override="childStyle">
                                        <p:cTn id="32" dur="80"/>
                                        <p:tgtEl>
                                          <p:spTgt spid="8">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3" dur="80"/>
                                        <p:tgtEl>
                                          <p:spTgt spid="8">
                                            <p:txEl>
                                              <p:pRg st="2" end="2"/>
                                            </p:txEl>
                                          </p:spTgt>
                                        </p:tgtEl>
                                        <p:attrNameLst>
                                          <p:attrName>fillcolor</p:attrName>
                                        </p:attrNameLst>
                                      </p:cBhvr>
                                      <p:tavLst>
                                        <p:tav tm="0">
                                          <p:val>
                                            <p:clrVal>
                                              <a:schemeClr val="accent2"/>
                                            </p:clrVal>
                                          </p:val>
                                        </p:tav>
                                        <p:tav tm="50000">
                                          <p:val>
                                            <p:clrVal>
                                              <a:schemeClr val="hlink"/>
                                            </p:clrVal>
                                          </p:val>
                                        </p:tav>
                                      </p:tavLst>
                                    </p:anim>
                                    <p:set>
                                      <p:cBhvr>
                                        <p:cTn id="34" dur="80"/>
                                        <p:tgtEl>
                                          <p:spTgt spid="8">
                                            <p:txEl>
                                              <p:pRg st="2" end="2"/>
                                            </p:txEl>
                                          </p:spTgt>
                                        </p:tgtEl>
                                        <p:attrNameLst>
                                          <p:attrName>fill.type</p:attrName>
                                        </p:attrNameLst>
                                      </p:cBhvr>
                                      <p:to>
                                        <p:strVal val="solid"/>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27" presetClass="entr" presetSubtype="0" fill="hold" grpId="0" nodeType="clickEffect">
                                  <p:stCondLst>
                                    <p:cond delay="0"/>
                                  </p:stCondLst>
                                  <p:iterate type="lt">
                                    <p:tmPct val="50000"/>
                                  </p:iterate>
                                  <p:childTnLst>
                                    <p:set>
                                      <p:cBhvr>
                                        <p:cTn id="38" dur="1" fill="hold">
                                          <p:stCondLst>
                                            <p:cond delay="0"/>
                                          </p:stCondLst>
                                        </p:cTn>
                                        <p:tgtEl>
                                          <p:spTgt spid="8">
                                            <p:txEl>
                                              <p:pRg st="3" end="3"/>
                                            </p:txEl>
                                          </p:spTgt>
                                        </p:tgtEl>
                                        <p:attrNameLst>
                                          <p:attrName>style.visibility</p:attrName>
                                        </p:attrNameLst>
                                      </p:cBhvr>
                                      <p:to>
                                        <p:strVal val="visible"/>
                                      </p:to>
                                    </p:set>
                                    <p:anim calcmode="discrete" valueType="clr">
                                      <p:cBhvr override="childStyle">
                                        <p:cTn id="39" dur="80"/>
                                        <p:tgtEl>
                                          <p:spTgt spid="8">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0" dur="80"/>
                                        <p:tgtEl>
                                          <p:spTgt spid="8">
                                            <p:txEl>
                                              <p:pRg st="3" end="3"/>
                                            </p:txEl>
                                          </p:spTgt>
                                        </p:tgtEl>
                                        <p:attrNameLst>
                                          <p:attrName>fillcolor</p:attrName>
                                        </p:attrNameLst>
                                      </p:cBhvr>
                                      <p:tavLst>
                                        <p:tav tm="0">
                                          <p:val>
                                            <p:clrVal>
                                              <a:schemeClr val="accent2"/>
                                            </p:clrVal>
                                          </p:val>
                                        </p:tav>
                                        <p:tav tm="50000">
                                          <p:val>
                                            <p:clrVal>
                                              <a:schemeClr val="hlink"/>
                                            </p:clrVal>
                                          </p:val>
                                        </p:tav>
                                      </p:tavLst>
                                    </p:anim>
                                    <p:set>
                                      <p:cBhvr>
                                        <p:cTn id="41" dur="80"/>
                                        <p:tgtEl>
                                          <p:spTgt spid="8">
                                            <p:txEl>
                                              <p:pRg st="3" end="3"/>
                                            </p:txEl>
                                          </p:spTgt>
                                        </p:tgtEl>
                                        <p:attrNameLst>
                                          <p:attrName>fill.type</p:attrName>
                                        </p:attrNameLst>
                                      </p:cBhvr>
                                      <p:to>
                                        <p:strVal val="solid"/>
                                      </p:to>
                                    </p:set>
                                  </p:childTnLst>
                                </p:cTn>
                              </p:par>
                            </p:childTnLst>
                          </p:cTn>
                        </p:par>
                      </p:childTnLst>
                    </p:cTn>
                  </p:par>
                  <p:par>
                    <p:cTn id="42" fill="hold" nodeType="clickPar">
                      <p:stCondLst>
                        <p:cond delay="indefinite"/>
                      </p:stCondLst>
                      <p:childTnLst>
                        <p:par>
                          <p:cTn id="43" fill="hold" nodeType="withGroup">
                            <p:stCondLst>
                              <p:cond delay="0"/>
                            </p:stCondLst>
                            <p:childTnLst>
                              <p:par>
                                <p:cTn id="44" presetID="27" presetClass="entr" presetSubtype="0" fill="hold" grpId="0" nodeType="clickEffect">
                                  <p:stCondLst>
                                    <p:cond delay="0"/>
                                  </p:stCondLst>
                                  <p:iterate type="lt">
                                    <p:tmPct val="50000"/>
                                  </p:iterate>
                                  <p:childTnLst>
                                    <p:set>
                                      <p:cBhvr>
                                        <p:cTn id="45" dur="1" fill="hold">
                                          <p:stCondLst>
                                            <p:cond delay="0"/>
                                          </p:stCondLst>
                                        </p:cTn>
                                        <p:tgtEl>
                                          <p:spTgt spid="8">
                                            <p:txEl>
                                              <p:pRg st="4" end="4"/>
                                            </p:txEl>
                                          </p:spTgt>
                                        </p:tgtEl>
                                        <p:attrNameLst>
                                          <p:attrName>style.visibility</p:attrName>
                                        </p:attrNameLst>
                                      </p:cBhvr>
                                      <p:to>
                                        <p:strVal val="visible"/>
                                      </p:to>
                                    </p:set>
                                    <p:anim calcmode="discrete" valueType="clr">
                                      <p:cBhvr override="childStyle">
                                        <p:cTn id="46" dur="80"/>
                                        <p:tgtEl>
                                          <p:spTgt spid="8">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7" dur="80"/>
                                        <p:tgtEl>
                                          <p:spTgt spid="8">
                                            <p:txEl>
                                              <p:pRg st="4" end="4"/>
                                            </p:txEl>
                                          </p:spTgt>
                                        </p:tgtEl>
                                        <p:attrNameLst>
                                          <p:attrName>fillcolor</p:attrName>
                                        </p:attrNameLst>
                                      </p:cBhvr>
                                      <p:tavLst>
                                        <p:tav tm="0">
                                          <p:val>
                                            <p:clrVal>
                                              <a:schemeClr val="accent2"/>
                                            </p:clrVal>
                                          </p:val>
                                        </p:tav>
                                        <p:tav tm="50000">
                                          <p:val>
                                            <p:clrVal>
                                              <a:schemeClr val="hlink"/>
                                            </p:clrVal>
                                          </p:val>
                                        </p:tav>
                                      </p:tavLst>
                                    </p:anim>
                                    <p:set>
                                      <p:cBhvr>
                                        <p:cTn id="48" dur="80"/>
                                        <p:tgtEl>
                                          <p:spTgt spid="8">
                                            <p:txEl>
                                              <p:pRg st="4" end="4"/>
                                            </p:txEl>
                                          </p:spTgt>
                                        </p:tgtEl>
                                        <p:attrNameLst>
                                          <p:attrName>fill.type</p:attrName>
                                        </p:attrNameLst>
                                      </p:cBhvr>
                                      <p:to>
                                        <p:strVal val="solid"/>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27" presetClass="entr" presetSubtype="0" fill="hold" grpId="0" nodeType="clickEffect">
                                  <p:stCondLst>
                                    <p:cond delay="0"/>
                                  </p:stCondLst>
                                  <p:iterate type="lt">
                                    <p:tmPct val="50000"/>
                                  </p:iterate>
                                  <p:childTnLst>
                                    <p:set>
                                      <p:cBhvr>
                                        <p:cTn id="52" dur="1" fill="hold">
                                          <p:stCondLst>
                                            <p:cond delay="0"/>
                                          </p:stCondLst>
                                        </p:cTn>
                                        <p:tgtEl>
                                          <p:spTgt spid="8">
                                            <p:txEl>
                                              <p:pRg st="5" end="5"/>
                                            </p:txEl>
                                          </p:spTgt>
                                        </p:tgtEl>
                                        <p:attrNameLst>
                                          <p:attrName>style.visibility</p:attrName>
                                        </p:attrNameLst>
                                      </p:cBhvr>
                                      <p:to>
                                        <p:strVal val="visible"/>
                                      </p:to>
                                    </p:set>
                                    <p:anim calcmode="discrete" valueType="clr">
                                      <p:cBhvr override="childStyle">
                                        <p:cTn id="53" dur="80"/>
                                        <p:tgtEl>
                                          <p:spTgt spid="8">
                                            <p:txEl>
                                              <p:pRg st="5" end="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4" dur="80"/>
                                        <p:tgtEl>
                                          <p:spTgt spid="8">
                                            <p:txEl>
                                              <p:pRg st="5" end="5"/>
                                            </p:txEl>
                                          </p:spTgt>
                                        </p:tgtEl>
                                        <p:attrNameLst>
                                          <p:attrName>fillcolor</p:attrName>
                                        </p:attrNameLst>
                                      </p:cBhvr>
                                      <p:tavLst>
                                        <p:tav tm="0">
                                          <p:val>
                                            <p:clrVal>
                                              <a:schemeClr val="accent2"/>
                                            </p:clrVal>
                                          </p:val>
                                        </p:tav>
                                        <p:tav tm="50000">
                                          <p:val>
                                            <p:clrVal>
                                              <a:schemeClr val="hlink"/>
                                            </p:clrVal>
                                          </p:val>
                                        </p:tav>
                                      </p:tavLst>
                                    </p:anim>
                                    <p:set>
                                      <p:cBhvr>
                                        <p:cTn id="55" dur="80"/>
                                        <p:tgtEl>
                                          <p:spTgt spid="8">
                                            <p:txEl>
                                              <p:pRg st="5" end="5"/>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build="p"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323850" y="3933825"/>
            <a:ext cx="8712200" cy="1871663"/>
          </a:xfrm>
          <a:prstGeom prst="rect">
            <a:avLst/>
          </a:prstGeom>
          <a:noFill/>
          <a:ln>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lnSpc>
                <a:spcPct val="90000"/>
              </a:lnSpc>
              <a:buNone/>
              <a:defRPr/>
            </a:pPr>
            <a:r>
              <a:rPr lang="en-US" altLang="ja-JP" sz="4400" kern="0" dirty="0">
                <a:latin typeface="ＭＳ Ｐゴシック" pitchFamily="50" charset="-128"/>
              </a:rPr>
              <a:t>3)</a:t>
            </a:r>
            <a:r>
              <a:rPr lang="ja-JP" altLang="en-US" sz="4400" kern="0" dirty="0">
                <a:latin typeface="ＭＳ Ｐゴシック" pitchFamily="50" charset="-128"/>
              </a:rPr>
              <a:t> </a:t>
            </a:r>
            <a:r>
              <a:rPr lang="en-US" altLang="ja-JP" sz="4400" kern="0" dirty="0">
                <a:latin typeface="ＭＳ Ｐゴシック" pitchFamily="50" charset="-128"/>
              </a:rPr>
              <a:t>Price=100</a:t>
            </a:r>
            <a:r>
              <a:rPr lang="ja-JP" altLang="en-US" sz="4400" kern="0" dirty="0">
                <a:latin typeface="ＭＳ Ｐゴシック" pitchFamily="50" charset="-128"/>
              </a:rPr>
              <a:t>：</a:t>
            </a:r>
            <a:endParaRPr lang="en-US" altLang="ja-JP" sz="4400" kern="0" dirty="0">
              <a:latin typeface="ＭＳ Ｐゴシック" pitchFamily="50" charset="-128"/>
            </a:endParaRPr>
          </a:p>
        </p:txBody>
      </p:sp>
      <p:sp>
        <p:nvSpPr>
          <p:cNvPr id="41987" name="Rectangle 2"/>
          <p:cNvSpPr>
            <a:spLocks noGrp="1" noChangeArrowheads="1"/>
          </p:cNvSpPr>
          <p:nvPr>
            <p:ph type="title"/>
          </p:nvPr>
        </p:nvSpPr>
        <p:spPr>
          <a:xfrm>
            <a:off x="457200" y="279400"/>
            <a:ext cx="8229600" cy="701675"/>
          </a:xfrm>
        </p:spPr>
        <p:txBody>
          <a:bodyPr/>
          <a:lstStyle/>
          <a:p>
            <a:pPr eaLnBrk="1" hangingPunct="1"/>
            <a:r>
              <a:rPr lang="en-US" altLang="ja-JP" sz="4000" b="1" dirty="0"/>
              <a:t>Unit profit calculation</a:t>
            </a:r>
            <a:endParaRPr lang="ja-JP" altLang="en-US" sz="4000" dirty="0"/>
          </a:p>
        </p:txBody>
      </p:sp>
      <p:sp>
        <p:nvSpPr>
          <p:cNvPr id="41988" name="Rectangle 3"/>
          <p:cNvSpPr>
            <a:spLocks noGrp="1" noChangeArrowheads="1"/>
          </p:cNvSpPr>
          <p:nvPr>
            <p:ph type="body" idx="1"/>
          </p:nvPr>
        </p:nvSpPr>
        <p:spPr>
          <a:xfrm>
            <a:off x="323850" y="1484313"/>
            <a:ext cx="8712200" cy="2305050"/>
          </a:xfrm>
          <a:noFill/>
          <a:ln>
            <a:solidFill>
              <a:schemeClr val="tx1"/>
            </a:solidFill>
            <a:miter lim="800000"/>
            <a:headEnd/>
            <a:tailEnd/>
          </a:ln>
        </p:spPr>
        <p:txBody>
          <a:bodyPr/>
          <a:lstStyle/>
          <a:p>
            <a:pPr marL="0" indent="0" eaLnBrk="1" hangingPunct="1">
              <a:buNone/>
            </a:pPr>
            <a:r>
              <a:rPr lang="en-US" altLang="ja-JP" sz="4400" dirty="0">
                <a:latin typeface="ＭＳ Ｐゴシック" panose="020B0600070205080204" pitchFamily="50" charset="-128"/>
              </a:rPr>
              <a:t>0</a:t>
            </a:r>
            <a:r>
              <a:rPr lang="ja-JP" altLang="en-US" sz="4400" dirty="0">
                <a:latin typeface="ＭＳ Ｐゴシック" panose="020B0600070205080204" pitchFamily="50" charset="-128"/>
              </a:rPr>
              <a:t>）</a:t>
            </a:r>
            <a:r>
              <a:rPr lang="en-US" altLang="ja-JP" sz="4400" dirty="0">
                <a:latin typeface="ＭＳ Ｐゴシック" panose="020B0600070205080204" pitchFamily="50" charset="-128"/>
              </a:rPr>
              <a:t>Price=210</a:t>
            </a:r>
            <a:r>
              <a:rPr lang="ja-JP" altLang="en-US" sz="4400" dirty="0">
                <a:latin typeface="ＭＳ Ｐゴシック" panose="020B0600070205080204" pitchFamily="50" charset="-128"/>
              </a:rPr>
              <a:t>：</a:t>
            </a:r>
            <a:endParaRPr lang="en-US" altLang="ja-JP" sz="4400" dirty="0">
              <a:latin typeface="ＭＳ Ｐゴシック" panose="020B0600070205080204" pitchFamily="50" charset="-128"/>
            </a:endParaRPr>
          </a:p>
          <a:p>
            <a:pPr marL="0" indent="0" eaLnBrk="1" hangingPunct="1">
              <a:buNone/>
            </a:pPr>
            <a:r>
              <a:rPr lang="en-US" altLang="ja-JP" sz="4400" dirty="0">
                <a:latin typeface="ＭＳ Ｐゴシック" panose="020B0600070205080204" pitchFamily="50" charset="-128"/>
              </a:rPr>
              <a:t>1</a:t>
            </a:r>
            <a:r>
              <a:rPr lang="ja-JP" altLang="en-US" sz="4400" dirty="0">
                <a:latin typeface="ＭＳ Ｐゴシック" panose="020B0600070205080204" pitchFamily="50" charset="-128"/>
              </a:rPr>
              <a:t>）</a:t>
            </a:r>
            <a:r>
              <a:rPr lang="en-US" altLang="ja-JP" sz="4400" dirty="0">
                <a:latin typeface="ＭＳ Ｐゴシック" panose="020B0600070205080204" pitchFamily="50" charset="-128"/>
              </a:rPr>
              <a:t>Price=337</a:t>
            </a:r>
            <a:r>
              <a:rPr lang="ja-JP" altLang="en-US" sz="4400" dirty="0">
                <a:latin typeface="ＭＳ Ｐゴシック" panose="020B0600070205080204" pitchFamily="50" charset="-128"/>
              </a:rPr>
              <a:t>：</a:t>
            </a:r>
            <a:endParaRPr lang="en-US" altLang="ja-JP" sz="4400" dirty="0">
              <a:latin typeface="ＭＳ Ｐゴシック" panose="020B0600070205080204" pitchFamily="50" charset="-128"/>
            </a:endParaRPr>
          </a:p>
          <a:p>
            <a:pPr marL="0" indent="0" eaLnBrk="1" hangingPunct="1">
              <a:buNone/>
            </a:pPr>
            <a:r>
              <a:rPr lang="en-US" altLang="ja-JP" sz="4400" dirty="0">
                <a:latin typeface="ＭＳ Ｐゴシック" panose="020B0600070205080204" pitchFamily="50" charset="-128"/>
              </a:rPr>
              <a:t>2) Quantity=129,682</a:t>
            </a:r>
            <a:r>
              <a:rPr lang="ja-JP" altLang="en-US" sz="4400" dirty="0">
                <a:latin typeface="ＭＳ Ｐゴシック" panose="020B0600070205080204" pitchFamily="50" charset="-128"/>
              </a:rPr>
              <a:t>：</a:t>
            </a:r>
            <a:endParaRPr lang="en-US" altLang="ja-JP" sz="4400" dirty="0">
              <a:latin typeface="ＭＳ Ｐゴシック" panose="020B0600070205080204" pitchFamily="50" charset="-128"/>
            </a:endParaRPr>
          </a:p>
        </p:txBody>
      </p:sp>
      <p:sp>
        <p:nvSpPr>
          <p:cNvPr id="2" name="テキスト ボックス 1"/>
          <p:cNvSpPr txBox="1">
            <a:spLocks noChangeArrowheads="1"/>
          </p:cNvSpPr>
          <p:nvPr/>
        </p:nvSpPr>
        <p:spPr bwMode="auto">
          <a:xfrm>
            <a:off x="6245225" y="2830513"/>
            <a:ext cx="2441575"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4400" dirty="0">
                <a:solidFill>
                  <a:srgbClr val="FF0000"/>
                </a:solidFill>
                <a:latin typeface="Arial Narrow" panose="020B0606020202030204" pitchFamily="34" charset="0"/>
              </a:rPr>
              <a:t>77Yen/Unit</a:t>
            </a:r>
            <a:endParaRPr lang="ja-JP" altLang="en-US" sz="4400" dirty="0">
              <a:solidFill>
                <a:srgbClr val="FF0000"/>
              </a:solidFill>
              <a:latin typeface="Arial Narrow" panose="020B0606020202030204" pitchFamily="34" charset="0"/>
            </a:endParaRPr>
          </a:p>
        </p:txBody>
      </p:sp>
      <p:sp>
        <p:nvSpPr>
          <p:cNvPr id="5" name="テキスト ボックス 4"/>
          <p:cNvSpPr txBox="1">
            <a:spLocks noChangeArrowheads="1"/>
          </p:cNvSpPr>
          <p:nvPr/>
        </p:nvSpPr>
        <p:spPr bwMode="auto">
          <a:xfrm>
            <a:off x="5940425" y="2100263"/>
            <a:ext cx="2700338"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4400" dirty="0">
                <a:solidFill>
                  <a:srgbClr val="FF0000"/>
                </a:solidFill>
                <a:latin typeface="Arial Narrow" panose="020B0606020202030204" pitchFamily="34" charset="0"/>
              </a:rPr>
              <a:t>142Yen/Unit</a:t>
            </a:r>
            <a:endParaRPr lang="ja-JP" altLang="en-US" sz="4400" dirty="0">
              <a:solidFill>
                <a:srgbClr val="FF0000"/>
              </a:solidFill>
              <a:latin typeface="Arial Narrow" panose="020B0606020202030204" pitchFamily="34" charset="0"/>
            </a:endParaRPr>
          </a:p>
        </p:txBody>
      </p:sp>
      <p:sp>
        <p:nvSpPr>
          <p:cNvPr id="6" name="テキスト ボックス 5"/>
          <p:cNvSpPr txBox="1">
            <a:spLocks noChangeArrowheads="1"/>
          </p:cNvSpPr>
          <p:nvPr/>
        </p:nvSpPr>
        <p:spPr bwMode="auto">
          <a:xfrm>
            <a:off x="6165850" y="1487696"/>
            <a:ext cx="2582863"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4400" dirty="0">
                <a:solidFill>
                  <a:srgbClr val="FF0000"/>
                </a:solidFill>
                <a:latin typeface="Arial Narrow" panose="020B0606020202030204" pitchFamily="34" charset="0"/>
              </a:rPr>
              <a:t>15Yen/Unit</a:t>
            </a:r>
            <a:endParaRPr lang="ja-JP" altLang="en-US" sz="4400" dirty="0">
              <a:solidFill>
                <a:srgbClr val="FF0000"/>
              </a:solidFill>
              <a:latin typeface="Arial Narrow" panose="020B0606020202030204" pitchFamily="34" charset="0"/>
            </a:endParaRPr>
          </a:p>
        </p:txBody>
      </p:sp>
      <p:sp>
        <p:nvSpPr>
          <p:cNvPr id="7" name="テキスト ボックス 6"/>
          <p:cNvSpPr txBox="1">
            <a:spLocks noChangeArrowheads="1"/>
          </p:cNvSpPr>
          <p:nvPr/>
        </p:nvSpPr>
        <p:spPr bwMode="auto">
          <a:xfrm>
            <a:off x="6296025" y="3908425"/>
            <a:ext cx="2452688"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4400" dirty="0">
                <a:solidFill>
                  <a:srgbClr val="FF0000"/>
                </a:solidFill>
                <a:latin typeface="Arial Narrow" panose="020B0606020202030204" pitchFamily="34" charset="0"/>
              </a:rPr>
              <a:t>20Yen/Unit</a:t>
            </a:r>
            <a:endParaRPr lang="ja-JP" altLang="en-US" sz="4400" dirty="0">
              <a:solidFill>
                <a:srgbClr val="FF0000"/>
              </a:solidFill>
              <a:latin typeface="Arial Narrow" panose="020B0606020202030204" pitchFamily="34" charset="0"/>
            </a:endParaRPr>
          </a:p>
        </p:txBody>
      </p:sp>
      <p:sp>
        <p:nvSpPr>
          <p:cNvPr id="41993" name="スライド番号プレースホルダー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6AAB3043-36FF-4F48-8187-A3CB79765A42}" type="slidenum">
              <a:rPr lang="en-US" altLang="ja-JP">
                <a:solidFill>
                  <a:srgbClr val="898989"/>
                </a:solidFill>
              </a:rPr>
              <a:pPr/>
              <a:t>59</a:t>
            </a:fld>
            <a:endParaRPr lang="en-US" altLang="ja-JP" dirty="0">
              <a:solidFill>
                <a:srgbClr val="898989"/>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an example of Amazon’s 2016 balance sheet.</a:t>
            </a:r>
            <a:endParaRPr kumimoji="1" lang="ja-JP" altLang="en-US" dirty="0"/>
          </a:p>
        </p:txBody>
      </p:sp>
      <p:pic>
        <p:nvPicPr>
          <p:cNvPr id="5" name="コンテンツ プレースホルダー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17398" y="1825625"/>
            <a:ext cx="6109204" cy="4351338"/>
          </a:xfrm>
        </p:spPr>
      </p:pic>
      <p:sp>
        <p:nvSpPr>
          <p:cNvPr id="4" name="スライド番号プレースホルダー 3"/>
          <p:cNvSpPr>
            <a:spLocks noGrp="1"/>
          </p:cNvSpPr>
          <p:nvPr>
            <p:ph type="sldNum" sz="quarter" idx="12"/>
          </p:nvPr>
        </p:nvSpPr>
        <p:spPr/>
        <p:txBody>
          <a:bodyPr/>
          <a:lstStyle/>
          <a:p>
            <a:fld id="{68C31273-B81C-4195-8EDF-774B0315720E}" type="slidenum">
              <a:rPr lang="en-US" altLang="ja-JP" smtClean="0"/>
              <a:pPr/>
              <a:t>6</a:t>
            </a:fld>
            <a:endParaRPr lang="en-US" altLang="ja-JP" dirty="0"/>
          </a:p>
        </p:txBody>
      </p:sp>
    </p:spTree>
    <p:extLst>
      <p:ext uri="{BB962C8B-B14F-4D97-AF65-F5344CB8AC3E}">
        <p14:creationId xmlns:p14="http://schemas.microsoft.com/office/powerpoint/2010/main" val="198746995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1" name="Rectangle 3"/>
          <p:cNvSpPr>
            <a:spLocks noGrp="1" noChangeArrowheads="1"/>
          </p:cNvSpPr>
          <p:nvPr>
            <p:ph type="body" idx="1"/>
          </p:nvPr>
        </p:nvSpPr>
        <p:spPr>
          <a:xfrm>
            <a:off x="179388" y="476250"/>
            <a:ext cx="8785225" cy="1152550"/>
          </a:xfrm>
          <a:ln>
            <a:solidFill>
              <a:schemeClr val="tx1"/>
            </a:solidFill>
            <a:miter lim="800000"/>
            <a:headEnd/>
            <a:tailEnd/>
          </a:ln>
        </p:spPr>
        <p:txBody>
          <a:bodyPr/>
          <a:lstStyle/>
          <a:p>
            <a:pPr eaLnBrk="1" hangingPunct="1">
              <a:defRPr/>
            </a:pPr>
            <a:r>
              <a:rPr lang="en-US" altLang="ja-JP" sz="3600" dirty="0">
                <a:latin typeface="Times New Roman" panose="02020603050405020304" pitchFamily="18" charset="0"/>
                <a:cs typeface="Times New Roman" panose="02020603050405020304" pitchFamily="18" charset="0"/>
              </a:rPr>
              <a:t>Reason:</a:t>
            </a:r>
            <a:endParaRPr lang="ja-JP" altLang="en-US" sz="3600" dirty="0">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None/>
              <a:defRPr/>
            </a:pPr>
            <a:r>
              <a:rPr lang="en-US" altLang="ja-JP" sz="3600" dirty="0">
                <a:latin typeface="Times New Roman" panose="02020603050405020304" pitchFamily="18" charset="0"/>
                <a:cs typeface="Times New Roman" panose="02020603050405020304" pitchFamily="18" charset="0"/>
              </a:rPr>
              <a:t>Price=100; Quantity=x</a:t>
            </a:r>
          </a:p>
        </p:txBody>
      </p:sp>
      <p:sp>
        <p:nvSpPr>
          <p:cNvPr id="43011"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AB6DD491-15FD-48CE-AE37-47C4A4D53DF9}" type="slidenum">
              <a:rPr lang="en-US" altLang="ja-JP">
                <a:solidFill>
                  <a:srgbClr val="898989"/>
                </a:solidFill>
              </a:rPr>
              <a:pPr/>
              <a:t>60</a:t>
            </a:fld>
            <a:endParaRPr lang="en-US" altLang="ja-JP" dirty="0">
              <a:solidFill>
                <a:srgbClr val="898989"/>
              </a:solidFill>
            </a:endParaRPr>
          </a:p>
        </p:txBody>
      </p:sp>
      <mc:AlternateContent xmlns:mc="http://schemas.openxmlformats.org/markup-compatibility/2006" xmlns:a14="http://schemas.microsoft.com/office/drawing/2010/main">
        <mc:Choice Requires="a14">
          <p:sp>
            <p:nvSpPr>
              <p:cNvPr id="2" name="テキスト ボックス 1">
                <a:extLst>
                  <a:ext uri="{FF2B5EF4-FFF2-40B4-BE49-F238E27FC236}">
                    <a16:creationId xmlns:a16="http://schemas.microsoft.com/office/drawing/2014/main" id="{BA6BEA09-1413-C1E7-288D-6A1E5210DEC8}"/>
                  </a:ext>
                </a:extLst>
              </p:cNvPr>
              <p:cNvSpPr txBox="1"/>
              <p:nvPr/>
            </p:nvSpPr>
            <p:spPr>
              <a:xfrm>
                <a:off x="617289" y="2197021"/>
                <a:ext cx="6840760" cy="818301"/>
              </a:xfrm>
              <a:prstGeom prst="rect">
                <a:avLst/>
              </a:prstGeom>
              <a:noFill/>
            </p:spPr>
            <p:txBody>
              <a:bodyPr wrap="square" lIns="0" tIns="0" rIns="0" bIns="0" rtlCol="0">
                <a:spAutoFit/>
              </a:bodyPr>
              <a:lstStyle/>
              <a:p>
                <a:pPr/>
                <a14:m>
                  <m:oMathPara xmlns:m="http://schemas.openxmlformats.org/officeDocument/2006/math">
                    <m:oMathParaPr>
                      <m:jc m:val="left"/>
                    </m:oMathParaPr>
                    <m:oMath xmlns:m="http://schemas.openxmlformats.org/officeDocument/2006/math">
                      <m:r>
                        <a:rPr kumimoji="1" lang="en-US" altLang="ja-JP" b="0" i="1" smtClean="0">
                          <a:latin typeface="Cambria Math" panose="02040503050406030204" pitchFamily="18" charset="0"/>
                        </a:rPr>
                        <m:t>𝑃𝑟𝑜𝑓𝑖𝑡</m:t>
                      </m:r>
                      <m:r>
                        <a:rPr kumimoji="1" lang="en-US" altLang="ja-JP" b="0" i="1" smtClean="0">
                          <a:latin typeface="Cambria Math" panose="02040503050406030204" pitchFamily="18" charset="0"/>
                        </a:rPr>
                        <m:t>=</m:t>
                      </m:r>
                      <m:r>
                        <a:rPr kumimoji="1" lang="en-US" altLang="ja-JP" b="0" i="1" smtClean="0">
                          <a:latin typeface="Cambria Math" panose="02040503050406030204" pitchFamily="18" charset="0"/>
                        </a:rPr>
                        <m:t>𝑆𝑎𝑙𝑒𝑠</m:t>
                      </m:r>
                      <m:r>
                        <a:rPr kumimoji="1" lang="en-US" altLang="ja-JP" b="0" i="1" smtClean="0">
                          <a:latin typeface="Cambria Math" panose="02040503050406030204" pitchFamily="18" charset="0"/>
                        </a:rPr>
                        <m:t> </m:t>
                      </m:r>
                      <m:r>
                        <a:rPr kumimoji="1" lang="en-US" altLang="ja-JP" b="0" i="1" smtClean="0">
                          <a:latin typeface="Cambria Math" panose="02040503050406030204" pitchFamily="18" charset="0"/>
                        </a:rPr>
                        <m:t>𝑅𝑒𝑣𝑒𝑛𝑢𝑒</m:t>
                      </m:r>
                      <m:r>
                        <a:rPr kumimoji="1" lang="en-US" altLang="ja-JP" b="0" i="1" smtClean="0">
                          <a:latin typeface="Cambria Math" panose="02040503050406030204" pitchFamily="18" charset="0"/>
                        </a:rPr>
                        <m:t>−</m:t>
                      </m:r>
                      <m:r>
                        <a:rPr kumimoji="1" lang="en-US" altLang="ja-JP" b="0" i="1" smtClean="0">
                          <a:latin typeface="Cambria Math" panose="02040503050406030204" pitchFamily="18" charset="0"/>
                        </a:rPr>
                        <m:t>𝐶𝑜𝑠𝑡</m:t>
                      </m:r>
                      <m:r>
                        <a:rPr kumimoji="1" lang="en-US" altLang="ja-JP" b="0" i="1" smtClean="0">
                          <a:latin typeface="Cambria Math" panose="02040503050406030204" pitchFamily="18" charset="0"/>
                        </a:rPr>
                        <m:t>=</m:t>
                      </m:r>
                      <m:r>
                        <a:rPr kumimoji="1" lang="en-US" altLang="ja-JP" b="0" i="1" smtClean="0">
                          <a:latin typeface="Cambria Math" panose="02040503050406030204" pitchFamily="18" charset="0"/>
                        </a:rPr>
                        <m:t>𝑄𝑢𝑎𝑛𝑡𝑖𝑡𝑦</m:t>
                      </m:r>
                      <m:r>
                        <a:rPr kumimoji="1" lang="en-US" altLang="ja-JP" b="0" i="1" smtClean="0">
                          <a:latin typeface="Cambria Math" panose="02040503050406030204" pitchFamily="18" charset="0"/>
                        </a:rPr>
                        <m:t> </m:t>
                      </m:r>
                      <m:r>
                        <a:rPr kumimoji="1" lang="en-US" altLang="ja-JP" b="0" i="1" smtClean="0">
                          <a:latin typeface="Cambria Math" panose="02040503050406030204" pitchFamily="18" charset="0"/>
                        </a:rPr>
                        <m:t>𝑜𝑓</m:t>
                      </m:r>
                      <m:r>
                        <a:rPr kumimoji="1" lang="en-US" altLang="ja-JP" b="0" i="1" smtClean="0">
                          <a:latin typeface="Cambria Math" panose="02040503050406030204" pitchFamily="18" charset="0"/>
                        </a:rPr>
                        <m:t> </m:t>
                      </m:r>
                      <m:r>
                        <a:rPr kumimoji="1" lang="en-US" altLang="ja-JP" b="0" i="1" smtClean="0">
                          <a:latin typeface="Cambria Math" panose="02040503050406030204" pitchFamily="18" charset="0"/>
                        </a:rPr>
                        <m:t>𝑆𝑎𝑙𝑒𝑠</m:t>
                      </m:r>
                      <m:r>
                        <a:rPr kumimoji="1" lang="en-US" altLang="ja-JP" b="0" i="1" smtClean="0">
                          <a:latin typeface="Cambria Math" panose="02040503050406030204" pitchFamily="18" charset="0"/>
                          <a:ea typeface="Cambria Math" panose="02040503050406030204" pitchFamily="18" charset="0"/>
                        </a:rPr>
                        <m:t>×</m:t>
                      </m:r>
                      <m:r>
                        <a:rPr kumimoji="1" lang="en-US" altLang="ja-JP" b="0" i="1" smtClean="0">
                          <a:latin typeface="Cambria Math" panose="02040503050406030204" pitchFamily="18" charset="0"/>
                          <a:ea typeface="Cambria Math" panose="02040503050406030204" pitchFamily="18" charset="0"/>
                        </a:rPr>
                        <m:t>𝑈𝑛𝑖𝑡</m:t>
                      </m:r>
                      <m:r>
                        <a:rPr kumimoji="1" lang="en-US" altLang="ja-JP" b="0" i="1" smtClean="0">
                          <a:latin typeface="Cambria Math" panose="02040503050406030204" pitchFamily="18" charset="0"/>
                          <a:ea typeface="Cambria Math" panose="02040503050406030204" pitchFamily="18" charset="0"/>
                        </a:rPr>
                        <m:t> </m:t>
                      </m:r>
                      <m:r>
                        <a:rPr kumimoji="1" lang="en-US" altLang="ja-JP" b="0" i="1" smtClean="0">
                          <a:latin typeface="Cambria Math" panose="02040503050406030204" pitchFamily="18" charset="0"/>
                          <a:ea typeface="Cambria Math" panose="02040503050406030204" pitchFamily="18" charset="0"/>
                        </a:rPr>
                        <m:t>𝑃𝑟𝑖𝑐𝑒</m:t>
                      </m:r>
                      <m:r>
                        <a:rPr kumimoji="1" lang="en-US" altLang="ja-JP" b="0" i="1" smtClean="0">
                          <a:latin typeface="Cambria Math" panose="02040503050406030204" pitchFamily="18" charset="0"/>
                          <a:ea typeface="Cambria Math" panose="02040503050406030204" pitchFamily="18" charset="0"/>
                        </a:rPr>
                        <m:t>−</m:t>
                      </m:r>
                      <m:d>
                        <m:dPr>
                          <m:ctrlPr>
                            <a:rPr kumimoji="1" lang="en-US" altLang="ja-JP" b="0" i="1" smtClean="0">
                              <a:latin typeface="Cambria Math" panose="02040503050406030204" pitchFamily="18" charset="0"/>
                              <a:ea typeface="Cambria Math" panose="02040503050406030204" pitchFamily="18" charset="0"/>
                            </a:rPr>
                          </m:ctrlPr>
                        </m:dPr>
                        <m:e>
                          <m:r>
                            <a:rPr kumimoji="1" lang="en-US" altLang="ja-JP" b="0" i="1" smtClean="0">
                              <a:latin typeface="Cambria Math" panose="02040503050406030204" pitchFamily="18" charset="0"/>
                              <a:ea typeface="Cambria Math" panose="02040503050406030204" pitchFamily="18" charset="0"/>
                            </a:rPr>
                            <m:t>𝐹𝑖𝑥𝑒𝑑</m:t>
                          </m:r>
                          <m:r>
                            <a:rPr kumimoji="1" lang="en-US" altLang="ja-JP" b="0" i="1" smtClean="0">
                              <a:latin typeface="Cambria Math" panose="02040503050406030204" pitchFamily="18" charset="0"/>
                              <a:ea typeface="Cambria Math" panose="02040503050406030204" pitchFamily="18" charset="0"/>
                            </a:rPr>
                            <m:t> </m:t>
                          </m:r>
                          <m:r>
                            <a:rPr kumimoji="1" lang="en-US" altLang="ja-JP" b="0" i="1" smtClean="0">
                              <a:latin typeface="Cambria Math" panose="02040503050406030204" pitchFamily="18" charset="0"/>
                              <a:ea typeface="Cambria Math" panose="02040503050406030204" pitchFamily="18" charset="0"/>
                            </a:rPr>
                            <m:t>𝐶𝑜𝑠𝑡</m:t>
                          </m:r>
                          <m:r>
                            <a:rPr kumimoji="1" lang="en-US" altLang="ja-JP" b="0" i="1" smtClean="0">
                              <a:latin typeface="Cambria Math" panose="02040503050406030204" pitchFamily="18" charset="0"/>
                              <a:ea typeface="Cambria Math" panose="02040503050406030204" pitchFamily="18" charset="0"/>
                            </a:rPr>
                            <m:t>+</m:t>
                          </m:r>
                          <m:r>
                            <a:rPr kumimoji="1" lang="en-US" altLang="ja-JP" b="0" i="1" smtClean="0">
                              <a:latin typeface="Cambria Math" panose="02040503050406030204" pitchFamily="18" charset="0"/>
                              <a:ea typeface="Cambria Math" panose="02040503050406030204" pitchFamily="18" charset="0"/>
                            </a:rPr>
                            <m:t>𝑉𝑎𝑟𝑖𝑎𝑏𝑙𝑒</m:t>
                          </m:r>
                          <m:r>
                            <a:rPr kumimoji="1" lang="en-US" altLang="ja-JP" b="0" i="1" smtClean="0">
                              <a:latin typeface="Cambria Math" panose="02040503050406030204" pitchFamily="18" charset="0"/>
                              <a:ea typeface="Cambria Math" panose="02040503050406030204" pitchFamily="18" charset="0"/>
                            </a:rPr>
                            <m:t> </m:t>
                          </m:r>
                          <m:r>
                            <a:rPr kumimoji="1" lang="en-US" altLang="ja-JP" b="0" i="1" smtClean="0">
                              <a:latin typeface="Cambria Math" panose="02040503050406030204" pitchFamily="18" charset="0"/>
                              <a:ea typeface="Cambria Math" panose="02040503050406030204" pitchFamily="18" charset="0"/>
                            </a:rPr>
                            <m:t>𝐶𝑜𝑠𝑡</m:t>
                          </m:r>
                        </m:e>
                      </m:d>
                      <m:r>
                        <a:rPr kumimoji="1" lang="en-US" altLang="ja-JP" b="0" i="1" smtClean="0">
                          <a:latin typeface="Cambria Math" panose="02040503050406030204" pitchFamily="18" charset="0"/>
                          <a:ea typeface="Cambria Math" panose="02040503050406030204" pitchFamily="18" charset="0"/>
                        </a:rPr>
                        <m:t>=</m:t>
                      </m:r>
                      <m:r>
                        <a:rPr kumimoji="1" lang="en-US" altLang="ja-JP" b="0" i="1" smtClean="0">
                          <a:latin typeface="Cambria Math" panose="02040503050406030204" pitchFamily="18" charset="0"/>
                          <a:ea typeface="Cambria Math" panose="02040503050406030204" pitchFamily="18" charset="0"/>
                        </a:rPr>
                        <m:t>𝑥</m:t>
                      </m:r>
                      <m:r>
                        <a:rPr kumimoji="1" lang="en-US" altLang="ja-JP" b="0" i="1" smtClean="0">
                          <a:latin typeface="Cambria Math" panose="02040503050406030204" pitchFamily="18" charset="0"/>
                          <a:ea typeface="Cambria Math" panose="02040503050406030204" pitchFamily="18" charset="0"/>
                        </a:rPr>
                        <m:t>×100−</m:t>
                      </m:r>
                      <m:d>
                        <m:dPr>
                          <m:ctrlPr>
                            <a:rPr kumimoji="1" lang="en-US" altLang="ja-JP" b="0" i="1" smtClean="0">
                              <a:latin typeface="Cambria Math" panose="02040503050406030204" pitchFamily="18" charset="0"/>
                              <a:ea typeface="Cambria Math" panose="02040503050406030204" pitchFamily="18" charset="0"/>
                            </a:rPr>
                          </m:ctrlPr>
                        </m:dPr>
                        <m:e>
                          <m:r>
                            <a:rPr kumimoji="1" lang="en-US" altLang="ja-JP" b="0" i="1" smtClean="0">
                              <a:latin typeface="Cambria Math" panose="02040503050406030204" pitchFamily="18" charset="0"/>
                              <a:ea typeface="Cambria Math" panose="02040503050406030204" pitchFamily="18" charset="0"/>
                            </a:rPr>
                            <m:t>9,322,703+</m:t>
                          </m:r>
                          <m:r>
                            <a:rPr kumimoji="1" lang="en-US" altLang="ja-JP" b="0" i="1" smtClean="0">
                              <a:solidFill>
                                <a:srgbClr val="FF0000"/>
                              </a:solidFill>
                              <a:highlight>
                                <a:srgbClr val="FFFF00"/>
                              </a:highlight>
                              <a:latin typeface="Cambria Math" panose="02040503050406030204" pitchFamily="18" charset="0"/>
                              <a:ea typeface="Cambria Math" panose="02040503050406030204" pitchFamily="18" charset="0"/>
                            </a:rPr>
                            <m:t>61</m:t>
                          </m:r>
                          <m:r>
                            <a:rPr kumimoji="1" lang="en-US" altLang="ja-JP" b="0" i="1" smtClean="0">
                              <a:latin typeface="Cambria Math" panose="02040503050406030204" pitchFamily="18" charset="0"/>
                              <a:ea typeface="Cambria Math" panose="02040503050406030204" pitchFamily="18" charset="0"/>
                            </a:rPr>
                            <m:t>×</m:t>
                          </m:r>
                          <m:r>
                            <a:rPr kumimoji="1" lang="en-US" altLang="ja-JP" b="0" i="1" smtClean="0">
                              <a:latin typeface="Cambria Math" panose="02040503050406030204" pitchFamily="18" charset="0"/>
                              <a:ea typeface="Cambria Math" panose="02040503050406030204" pitchFamily="18" charset="0"/>
                            </a:rPr>
                            <m:t>𝑥</m:t>
                          </m:r>
                        </m:e>
                      </m:d>
                      <m:r>
                        <a:rPr kumimoji="1" lang="en-US" altLang="ja-JP" b="0" i="1" smtClean="0">
                          <a:latin typeface="Cambria Math" panose="02040503050406030204" pitchFamily="18" charset="0"/>
                          <a:ea typeface="Cambria Math" panose="02040503050406030204" pitchFamily="18" charset="0"/>
                        </a:rPr>
                        <m:t>=10,000,000 (</m:t>
                      </m:r>
                      <m:r>
                        <a:rPr kumimoji="1" lang="en-US" altLang="ja-JP" b="0" i="1" smtClean="0">
                          <a:latin typeface="Cambria Math" panose="02040503050406030204" pitchFamily="18" charset="0"/>
                          <a:ea typeface="Cambria Math" panose="02040503050406030204" pitchFamily="18" charset="0"/>
                        </a:rPr>
                        <m:t>𝑌𝑒𝑛</m:t>
                      </m:r>
                      <m:r>
                        <a:rPr kumimoji="1" lang="en-US" altLang="ja-JP" b="0" i="1" smtClean="0">
                          <a:latin typeface="Cambria Math" panose="02040503050406030204" pitchFamily="18" charset="0"/>
                          <a:ea typeface="Cambria Math" panose="02040503050406030204" pitchFamily="18" charset="0"/>
                        </a:rPr>
                        <m:t>)</m:t>
                      </m:r>
                    </m:oMath>
                  </m:oMathPara>
                </a14:m>
                <a:endParaRPr kumimoji="1" lang="ja-JP" altLang="en-US" dirty="0"/>
              </a:p>
            </p:txBody>
          </p:sp>
        </mc:Choice>
        <mc:Fallback xmlns="">
          <p:sp>
            <p:nvSpPr>
              <p:cNvPr id="2" name="テキスト ボックス 1">
                <a:extLst>
                  <a:ext uri="{FF2B5EF4-FFF2-40B4-BE49-F238E27FC236}">
                    <a16:creationId xmlns:a16="http://schemas.microsoft.com/office/drawing/2014/main" id="{BA6BEA09-1413-C1E7-288D-6A1E5210DEC8}"/>
                  </a:ext>
                </a:extLst>
              </p:cNvPr>
              <p:cNvSpPr txBox="1">
                <a:spLocks noRot="1" noChangeAspect="1" noMove="1" noResize="1" noEditPoints="1" noAdjustHandles="1" noChangeArrowheads="1" noChangeShapeType="1" noTextEdit="1"/>
              </p:cNvSpPr>
              <p:nvPr/>
            </p:nvSpPr>
            <p:spPr>
              <a:xfrm>
                <a:off x="617289" y="2197021"/>
                <a:ext cx="6840760" cy="818301"/>
              </a:xfrm>
              <a:prstGeom prst="rect">
                <a:avLst/>
              </a:prstGeom>
              <a:blipFill>
                <a:blip r:embed="rId2"/>
                <a:stretch>
                  <a:fillRect l="-1604" b="-11111"/>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3" name="テキスト ボックス 2">
                <a:extLst>
                  <a:ext uri="{FF2B5EF4-FFF2-40B4-BE49-F238E27FC236}">
                    <a16:creationId xmlns:a16="http://schemas.microsoft.com/office/drawing/2014/main" id="{5E2464BF-9865-1A76-9DE0-17E93F6ACFA0}"/>
                  </a:ext>
                </a:extLst>
              </p:cNvPr>
              <p:cNvSpPr txBox="1"/>
              <p:nvPr/>
            </p:nvSpPr>
            <p:spPr>
              <a:xfrm>
                <a:off x="617289" y="3869452"/>
                <a:ext cx="6840760" cy="573234"/>
              </a:xfrm>
              <a:prstGeom prst="rect">
                <a:avLst/>
              </a:prstGeom>
              <a:noFill/>
            </p:spPr>
            <p:txBody>
              <a:bodyPr wrap="square" lIns="0" tIns="0" rIns="0" bIns="0" rtlCol="0">
                <a:spAutoFit/>
              </a:bodyPr>
              <a:lstStyle/>
              <a:p>
                <a:pPr/>
                <a14:m>
                  <m:oMathPara xmlns:m="http://schemas.openxmlformats.org/officeDocument/2006/math">
                    <m:oMathParaPr>
                      <m:jc m:val="left"/>
                    </m:oMathParaPr>
                    <m:oMath xmlns:m="http://schemas.openxmlformats.org/officeDocument/2006/math">
                      <m:r>
                        <a:rPr kumimoji="1" lang="en-US" altLang="ja-JP" b="0" i="1" smtClean="0">
                          <a:latin typeface="Cambria Math" panose="02040503050406030204" pitchFamily="18" charset="0"/>
                        </a:rPr>
                        <m:t>𝐹𝑖𝑥𝑒𝑑</m:t>
                      </m:r>
                      <m:r>
                        <a:rPr kumimoji="1" lang="en-US" altLang="ja-JP" b="0" i="1" smtClean="0">
                          <a:latin typeface="Cambria Math" panose="02040503050406030204" pitchFamily="18" charset="0"/>
                        </a:rPr>
                        <m:t> </m:t>
                      </m:r>
                      <m:r>
                        <a:rPr kumimoji="1" lang="en-US" altLang="ja-JP" b="0" i="1" smtClean="0">
                          <a:latin typeface="Cambria Math" panose="02040503050406030204" pitchFamily="18" charset="0"/>
                        </a:rPr>
                        <m:t>𝐶𝑜𝑠𝑡</m:t>
                      </m:r>
                      <m:r>
                        <a:rPr kumimoji="1" lang="en-US" altLang="ja-JP" b="0" i="1" smtClean="0">
                          <a:latin typeface="Cambria Math" panose="02040503050406030204" pitchFamily="18" charset="0"/>
                        </a:rPr>
                        <m:t> </m:t>
                      </m:r>
                      <m:r>
                        <a:rPr kumimoji="1" lang="en-US" altLang="ja-JP" b="0" i="1" smtClean="0">
                          <a:latin typeface="Cambria Math" panose="02040503050406030204" pitchFamily="18" charset="0"/>
                        </a:rPr>
                        <m:t>𝑃𝑒𝑟</m:t>
                      </m:r>
                      <m:r>
                        <a:rPr kumimoji="1" lang="en-US" altLang="ja-JP" b="0" i="1" smtClean="0">
                          <a:latin typeface="Cambria Math" panose="02040503050406030204" pitchFamily="18" charset="0"/>
                        </a:rPr>
                        <m:t> </m:t>
                      </m:r>
                      <m:r>
                        <a:rPr kumimoji="1" lang="en-US" altLang="ja-JP" b="0" i="1" smtClean="0">
                          <a:latin typeface="Cambria Math" panose="02040503050406030204" pitchFamily="18" charset="0"/>
                        </a:rPr>
                        <m:t>𝑈𝑛𝑖𝑡</m:t>
                      </m:r>
                      <m:r>
                        <a:rPr kumimoji="1" lang="en-US" altLang="ja-JP" b="0" i="1" smtClean="0">
                          <a:latin typeface="Cambria Math" panose="02040503050406030204" pitchFamily="18" charset="0"/>
                        </a:rPr>
                        <m:t>=</m:t>
                      </m:r>
                      <m:f>
                        <m:fPr>
                          <m:ctrlPr>
                            <a:rPr kumimoji="1" lang="en-US" altLang="ja-JP" b="0" i="1" smtClean="0">
                              <a:latin typeface="Cambria Math" panose="02040503050406030204" pitchFamily="18" charset="0"/>
                            </a:rPr>
                          </m:ctrlPr>
                        </m:fPr>
                        <m:num>
                          <m:r>
                            <a:rPr kumimoji="1" lang="en-US" altLang="ja-JP" b="0" i="1" smtClean="0">
                              <a:latin typeface="Cambria Math" panose="02040503050406030204" pitchFamily="18" charset="0"/>
                            </a:rPr>
                            <m:t>𝐹𝑖𝑥𝑒𝑑</m:t>
                          </m:r>
                          <m:r>
                            <a:rPr kumimoji="1" lang="en-US" altLang="ja-JP" b="0" i="1" smtClean="0">
                              <a:latin typeface="Cambria Math" panose="02040503050406030204" pitchFamily="18" charset="0"/>
                            </a:rPr>
                            <m:t> </m:t>
                          </m:r>
                          <m:r>
                            <a:rPr kumimoji="1" lang="en-US" altLang="ja-JP" b="0" i="1" smtClean="0">
                              <a:latin typeface="Cambria Math" panose="02040503050406030204" pitchFamily="18" charset="0"/>
                            </a:rPr>
                            <m:t>𝐶𝑜𝑠𝑡</m:t>
                          </m:r>
                        </m:num>
                        <m:den>
                          <m:r>
                            <a:rPr kumimoji="1" lang="en-US" altLang="ja-JP" b="0" i="1" smtClean="0">
                              <a:latin typeface="Cambria Math" panose="02040503050406030204" pitchFamily="18" charset="0"/>
                            </a:rPr>
                            <m:t>𝑄𝑢𝑎𝑛𝑡𝑖𝑡𝑦</m:t>
                          </m:r>
                        </m:den>
                      </m:f>
                      <m:r>
                        <a:rPr kumimoji="1" lang="en-US" altLang="ja-JP" b="0" i="1" smtClean="0">
                          <a:latin typeface="Cambria Math" panose="02040503050406030204" pitchFamily="18" charset="0"/>
                        </a:rPr>
                        <m:t>=</m:t>
                      </m:r>
                      <m:f>
                        <m:fPr>
                          <m:ctrlPr>
                            <a:rPr kumimoji="1" lang="en-US" altLang="ja-JP" b="0" i="1" smtClean="0">
                              <a:latin typeface="Cambria Math" panose="02040503050406030204" pitchFamily="18" charset="0"/>
                            </a:rPr>
                          </m:ctrlPr>
                        </m:fPr>
                        <m:num>
                          <m:r>
                            <a:rPr kumimoji="1" lang="en-US" altLang="ja-JP" b="0" i="1" smtClean="0">
                              <a:latin typeface="Cambria Math" panose="02040503050406030204" pitchFamily="18" charset="0"/>
                            </a:rPr>
                            <m:t>9,322,703</m:t>
                          </m:r>
                        </m:num>
                        <m:den>
                          <m:r>
                            <a:rPr kumimoji="1" lang="en-US" altLang="ja-JP" b="0" i="1" smtClean="0">
                              <a:latin typeface="Cambria Math" panose="02040503050406030204" pitchFamily="18" charset="0"/>
                            </a:rPr>
                            <m:t>495,454</m:t>
                          </m:r>
                        </m:den>
                      </m:f>
                      <m:r>
                        <a:rPr kumimoji="1" lang="en-US" altLang="ja-JP" b="0" i="1" smtClean="0">
                          <a:latin typeface="Cambria Math" panose="02040503050406030204" pitchFamily="18" charset="0"/>
                          <a:ea typeface="Cambria Math" panose="02040503050406030204" pitchFamily="18" charset="0"/>
                        </a:rPr>
                        <m:t>=18.82 (</m:t>
                      </m:r>
                      <m:r>
                        <a:rPr kumimoji="1" lang="en-US" altLang="ja-JP" b="0" i="1" smtClean="0">
                          <a:latin typeface="Cambria Math" panose="02040503050406030204" pitchFamily="18" charset="0"/>
                          <a:ea typeface="Cambria Math" panose="02040503050406030204" pitchFamily="18" charset="0"/>
                        </a:rPr>
                        <m:t>𝑌𝑒𝑛</m:t>
                      </m:r>
                      <m:r>
                        <a:rPr kumimoji="1" lang="en-US" altLang="ja-JP" b="0" i="1" smtClean="0">
                          <a:latin typeface="Cambria Math" panose="02040503050406030204" pitchFamily="18" charset="0"/>
                          <a:ea typeface="Cambria Math" panose="02040503050406030204" pitchFamily="18" charset="0"/>
                        </a:rPr>
                        <m:t>/</m:t>
                      </m:r>
                      <m:r>
                        <a:rPr kumimoji="1" lang="en-US" altLang="ja-JP" b="0" i="1" smtClean="0">
                          <a:latin typeface="Cambria Math" panose="02040503050406030204" pitchFamily="18" charset="0"/>
                          <a:ea typeface="Cambria Math" panose="02040503050406030204" pitchFamily="18" charset="0"/>
                        </a:rPr>
                        <m:t>𝑈𝑛𝑖𝑡</m:t>
                      </m:r>
                      <m:r>
                        <a:rPr kumimoji="1" lang="en-US" altLang="ja-JP" b="0" i="1" smtClean="0">
                          <a:latin typeface="Cambria Math" panose="02040503050406030204" pitchFamily="18" charset="0"/>
                          <a:ea typeface="Cambria Math" panose="02040503050406030204" pitchFamily="18" charset="0"/>
                        </a:rPr>
                        <m:t>)</m:t>
                      </m:r>
                    </m:oMath>
                  </m:oMathPara>
                </a14:m>
                <a:endParaRPr kumimoji="1" lang="ja-JP" altLang="en-US" dirty="0"/>
              </a:p>
            </p:txBody>
          </p:sp>
        </mc:Choice>
        <mc:Fallback xmlns="">
          <p:sp>
            <p:nvSpPr>
              <p:cNvPr id="3" name="テキスト ボックス 2">
                <a:extLst>
                  <a:ext uri="{FF2B5EF4-FFF2-40B4-BE49-F238E27FC236}">
                    <a16:creationId xmlns:a16="http://schemas.microsoft.com/office/drawing/2014/main" id="{5E2464BF-9865-1A76-9DE0-17E93F6ACFA0}"/>
                  </a:ext>
                </a:extLst>
              </p:cNvPr>
              <p:cNvSpPr txBox="1">
                <a:spLocks noRot="1" noChangeAspect="1" noMove="1" noResize="1" noEditPoints="1" noAdjustHandles="1" noChangeArrowheads="1" noChangeShapeType="1" noTextEdit="1"/>
              </p:cNvSpPr>
              <p:nvPr/>
            </p:nvSpPr>
            <p:spPr>
              <a:xfrm>
                <a:off x="617289" y="3869452"/>
                <a:ext cx="6840760" cy="573234"/>
              </a:xfrm>
              <a:prstGeom prst="rect">
                <a:avLst/>
              </a:prstGeom>
              <a:blipFill>
                <a:blip r:embed="rId3"/>
                <a:stretch>
                  <a:fillRect/>
                </a:stretch>
              </a:blipFill>
            </p:spPr>
            <p:txBody>
              <a:bodyPr/>
              <a:lstStyle/>
              <a:p>
                <a:r>
                  <a:rPr lang="ja-JP" altLang="en-US">
                    <a:noFill/>
                  </a:rPr>
                  <a:t> </a:t>
                </a:r>
              </a:p>
            </p:txBody>
          </p:sp>
        </mc:Fallback>
      </mc:AlternateContent>
      <p:sp>
        <p:nvSpPr>
          <p:cNvPr id="4" name="テキスト ボックス 3">
            <a:extLst>
              <a:ext uri="{FF2B5EF4-FFF2-40B4-BE49-F238E27FC236}">
                <a16:creationId xmlns:a16="http://schemas.microsoft.com/office/drawing/2014/main" id="{4158DC06-677E-344E-F395-5E496CE0D99F}"/>
              </a:ext>
            </a:extLst>
          </p:cNvPr>
          <p:cNvSpPr txBox="1"/>
          <p:nvPr/>
        </p:nvSpPr>
        <p:spPr>
          <a:xfrm>
            <a:off x="395536" y="3185856"/>
            <a:ext cx="4572000" cy="486287"/>
          </a:xfrm>
          <a:prstGeom prst="rect">
            <a:avLst/>
          </a:prstGeom>
          <a:noFill/>
        </p:spPr>
        <p:txBody>
          <a:bodyPr wrap="square">
            <a:spAutoFit/>
          </a:bodyPr>
          <a:lstStyle/>
          <a:p>
            <a:pPr eaLnBrk="1" hangingPunct="1">
              <a:lnSpc>
                <a:spcPct val="80000"/>
              </a:lnSpc>
              <a:buFont typeface="Wingdings" panose="05000000000000000000" pitchFamily="2" charset="2"/>
              <a:buNone/>
            </a:pPr>
            <a:r>
              <a:rPr lang="en-US" altLang="ja-JP" sz="3200" dirty="0">
                <a:latin typeface="Times New Roman" panose="02020603050405020304" pitchFamily="18" charset="0"/>
                <a:cs typeface="Times New Roman" panose="02020603050405020304" pitchFamily="18" charset="0"/>
              </a:rPr>
              <a:t>Then x=495,454(Unit)</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86371">
                                            <p:bg/>
                                          </p:spTgt>
                                        </p:tgtEl>
                                        <p:attrNameLst>
                                          <p:attrName>style.visibility</p:attrName>
                                        </p:attrNameLst>
                                      </p:cBhvr>
                                      <p:to>
                                        <p:strVal val="visible"/>
                                      </p:to>
                                    </p:set>
                                    <p:anim calcmode="discrete" valueType="clr">
                                      <p:cBhvr override="childStyle">
                                        <p:cTn id="7" dur="80"/>
                                        <p:tgtEl>
                                          <p:spTgt spid="186371">
                                            <p:bg/>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86371">
                                            <p:bg/>
                                          </p:spTgt>
                                        </p:tgtEl>
                                        <p:attrNameLst>
                                          <p:attrName>fillcolor</p:attrName>
                                        </p:attrNameLst>
                                      </p:cBhvr>
                                      <p:tavLst>
                                        <p:tav tm="0">
                                          <p:val>
                                            <p:clrVal>
                                              <a:schemeClr val="accent2"/>
                                            </p:clrVal>
                                          </p:val>
                                        </p:tav>
                                        <p:tav tm="50000">
                                          <p:val>
                                            <p:clrVal>
                                              <a:schemeClr val="hlink"/>
                                            </p:clrVal>
                                          </p:val>
                                        </p:tav>
                                      </p:tavLst>
                                    </p:anim>
                                    <p:set>
                                      <p:cBhvr>
                                        <p:cTn id="9" dur="80"/>
                                        <p:tgtEl>
                                          <p:spTgt spid="186371">
                                            <p:bg/>
                                          </p:spTgt>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186371">
                                            <p:txEl>
                                              <p:pRg st="0" end="0"/>
                                            </p:txEl>
                                          </p:spTgt>
                                        </p:tgtEl>
                                        <p:attrNameLst>
                                          <p:attrName>style.visibility</p:attrName>
                                        </p:attrNameLst>
                                      </p:cBhvr>
                                      <p:to>
                                        <p:strVal val="visible"/>
                                      </p:to>
                                    </p:set>
                                    <p:anim calcmode="discrete" valueType="clr">
                                      <p:cBhvr override="childStyle">
                                        <p:cTn id="14" dur="80"/>
                                        <p:tgtEl>
                                          <p:spTgt spid="186371">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186371">
                                            <p:txEl>
                                              <p:pRg st="0" end="0"/>
                                            </p:txEl>
                                          </p:spTgt>
                                        </p:tgtEl>
                                        <p:attrNameLst>
                                          <p:attrName>fillcolor</p:attrName>
                                        </p:attrNameLst>
                                      </p:cBhvr>
                                      <p:tavLst>
                                        <p:tav tm="0">
                                          <p:val>
                                            <p:clrVal>
                                              <a:schemeClr val="accent2"/>
                                            </p:clrVal>
                                          </p:val>
                                        </p:tav>
                                        <p:tav tm="50000">
                                          <p:val>
                                            <p:clrVal>
                                              <a:schemeClr val="hlink"/>
                                            </p:clrVal>
                                          </p:val>
                                        </p:tav>
                                      </p:tavLst>
                                    </p:anim>
                                    <p:set>
                                      <p:cBhvr>
                                        <p:cTn id="16" dur="80"/>
                                        <p:tgtEl>
                                          <p:spTgt spid="186371">
                                            <p:txEl>
                                              <p:pRg st="0" end="0"/>
                                            </p:txEl>
                                          </p:spTgt>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186371">
                                            <p:txEl>
                                              <p:pRg st="1" end="1"/>
                                            </p:txEl>
                                          </p:spTgt>
                                        </p:tgtEl>
                                        <p:attrNameLst>
                                          <p:attrName>style.visibility</p:attrName>
                                        </p:attrNameLst>
                                      </p:cBhvr>
                                      <p:to>
                                        <p:strVal val="visible"/>
                                      </p:to>
                                    </p:set>
                                    <p:anim calcmode="discrete" valueType="clr">
                                      <p:cBhvr override="childStyle">
                                        <p:cTn id="21" dur="80"/>
                                        <p:tgtEl>
                                          <p:spTgt spid="186371">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186371">
                                            <p:txEl>
                                              <p:pRg st="1" end="1"/>
                                            </p:txEl>
                                          </p:spTgt>
                                        </p:tgtEl>
                                        <p:attrNameLst>
                                          <p:attrName>fillcolor</p:attrName>
                                        </p:attrNameLst>
                                      </p:cBhvr>
                                      <p:tavLst>
                                        <p:tav tm="0">
                                          <p:val>
                                            <p:clrVal>
                                              <a:schemeClr val="accent2"/>
                                            </p:clrVal>
                                          </p:val>
                                        </p:tav>
                                        <p:tav tm="50000">
                                          <p:val>
                                            <p:clrVal>
                                              <a:schemeClr val="hlink"/>
                                            </p:clrVal>
                                          </p:val>
                                        </p:tav>
                                      </p:tavLst>
                                    </p:anim>
                                    <p:set>
                                      <p:cBhvr>
                                        <p:cTn id="23" dur="80"/>
                                        <p:tgtEl>
                                          <p:spTgt spid="186371">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371" grpId="0" build="p" animBg="1"/>
    </p:bldLst>
  </p:timing>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6371" name="Rectangle 3"/>
          <p:cNvSpPr>
            <a:spLocks noGrp="1" noChangeArrowheads="1"/>
          </p:cNvSpPr>
          <p:nvPr>
            <p:ph type="body" idx="1"/>
          </p:nvPr>
        </p:nvSpPr>
        <p:spPr>
          <a:xfrm>
            <a:off x="179388" y="476250"/>
            <a:ext cx="8785225" cy="5905500"/>
          </a:xfrm>
          <a:ln>
            <a:solidFill>
              <a:schemeClr val="tx1"/>
            </a:solidFill>
            <a:miter lim="800000"/>
            <a:headEnd/>
            <a:tailEnd/>
          </a:ln>
        </p:spPr>
        <p:txBody>
          <a:bodyPr/>
          <a:lstStyle/>
          <a:p>
            <a:pPr eaLnBrk="1" hangingPunct="1">
              <a:defRPr/>
            </a:pPr>
            <a:r>
              <a:rPr lang="en-US" altLang="ja-JP" sz="3600" dirty="0">
                <a:latin typeface="ＭＳ Ｐゴシック" panose="020B0600070205080204" pitchFamily="50" charset="-128"/>
              </a:rPr>
              <a:t>Reason:</a:t>
            </a:r>
            <a:endParaRPr lang="ja-JP" altLang="en-US" sz="3600" dirty="0">
              <a:latin typeface="ＭＳ Ｐゴシック" panose="020B0600070205080204" pitchFamily="50" charset="-128"/>
            </a:endParaRPr>
          </a:p>
          <a:p>
            <a:pPr eaLnBrk="1" hangingPunct="1">
              <a:buFont typeface="Wingdings" panose="05000000000000000000" pitchFamily="2" charset="2"/>
              <a:buNone/>
              <a:defRPr/>
            </a:pPr>
            <a:r>
              <a:rPr lang="en-US" altLang="ja-JP" sz="3600" dirty="0">
                <a:latin typeface="ＭＳ Ｐゴシック" panose="020B0600070205080204" pitchFamily="50" charset="-128"/>
              </a:rPr>
              <a:t>Price=100; Quantity=x</a:t>
            </a:r>
          </a:p>
          <a:p>
            <a:pPr eaLnBrk="1" hangingPunct="1">
              <a:buFont typeface="Wingdings" panose="05000000000000000000" pitchFamily="2" charset="2"/>
              <a:buNone/>
              <a:defRPr/>
            </a:pPr>
            <a:r>
              <a:rPr lang="en-US" altLang="ja-JP" sz="3600" kern="0" dirty="0">
                <a:latin typeface="ＭＳ Ｐゴシック" pitchFamily="50" charset="-128"/>
              </a:rPr>
              <a:t>Profit=Revenue-Cost</a:t>
            </a:r>
            <a:r>
              <a:rPr lang="ja-JP" altLang="en-US" sz="3600" kern="0" dirty="0">
                <a:latin typeface="ＭＳ Ｐゴシック" pitchFamily="50" charset="-128"/>
              </a:rPr>
              <a:t>（</a:t>
            </a:r>
            <a:r>
              <a:rPr lang="en-US" altLang="ja-JP" sz="3600" kern="0" dirty="0">
                <a:latin typeface="ＭＳ Ｐゴシック" pitchFamily="50" charset="-128"/>
              </a:rPr>
              <a:t>expenditure)</a:t>
            </a:r>
          </a:p>
          <a:p>
            <a:pPr eaLnBrk="1" hangingPunct="1">
              <a:buFont typeface="Arial" panose="020B0604020202020204" pitchFamily="34" charset="0"/>
              <a:buNone/>
              <a:defRPr/>
            </a:pPr>
            <a:r>
              <a:rPr lang="en-US" altLang="ja-JP" sz="3600" kern="0" dirty="0">
                <a:latin typeface="ＭＳ Ｐゴシック" pitchFamily="50" charset="-128"/>
              </a:rPr>
              <a:t>=Quantity</a:t>
            </a:r>
            <a:r>
              <a:rPr lang="ja-JP" altLang="en-US" sz="3600" kern="0" dirty="0">
                <a:latin typeface="ＭＳ Ｐゴシック" pitchFamily="50" charset="-128"/>
              </a:rPr>
              <a:t>*</a:t>
            </a:r>
            <a:r>
              <a:rPr lang="en-US" altLang="ja-JP" sz="3600" kern="0" dirty="0">
                <a:latin typeface="ＭＳ Ｐゴシック" pitchFamily="50" charset="-128"/>
              </a:rPr>
              <a:t>Price-(Fixed cost + Variable cost)</a:t>
            </a:r>
          </a:p>
          <a:p>
            <a:pPr eaLnBrk="1" hangingPunct="1">
              <a:buFont typeface="Wingdings" panose="05000000000000000000" pitchFamily="2" charset="2"/>
              <a:buNone/>
              <a:defRPr/>
            </a:pPr>
            <a:r>
              <a:rPr lang="en-US" altLang="ja-JP" sz="3600" dirty="0">
                <a:latin typeface="ＭＳ Ｐゴシック" panose="020B0600070205080204" pitchFamily="50" charset="-128"/>
              </a:rPr>
              <a:t>=x*100-(9,322,703+61*x)</a:t>
            </a:r>
          </a:p>
          <a:p>
            <a:pPr eaLnBrk="1" hangingPunct="1">
              <a:buFont typeface="Wingdings" panose="05000000000000000000" pitchFamily="2" charset="2"/>
              <a:buNone/>
              <a:defRPr/>
            </a:pPr>
            <a:r>
              <a:rPr lang="en-US" altLang="ja-JP" sz="3600" dirty="0">
                <a:latin typeface="ＭＳ Ｐゴシック" panose="020B0600070205080204" pitchFamily="50" charset="-128"/>
              </a:rPr>
              <a:t>=10,000,000</a:t>
            </a:r>
            <a:r>
              <a:rPr lang="ja-JP" altLang="en-US" sz="3600" dirty="0">
                <a:latin typeface="ＭＳ Ｐゴシック" panose="020B0600070205080204" pitchFamily="50" charset="-128"/>
              </a:rPr>
              <a:t>（</a:t>
            </a:r>
            <a:r>
              <a:rPr lang="en-US" altLang="ja-JP" sz="3600" dirty="0">
                <a:latin typeface="ＭＳ Ｐゴシック" panose="020B0600070205080204" pitchFamily="50" charset="-128"/>
              </a:rPr>
              <a:t>Yen</a:t>
            </a:r>
            <a:r>
              <a:rPr lang="ja-JP" altLang="en-US" sz="3600" dirty="0">
                <a:latin typeface="ＭＳ Ｐゴシック" panose="020B0600070205080204" pitchFamily="50" charset="-128"/>
              </a:rPr>
              <a:t>）</a:t>
            </a:r>
            <a:endParaRPr lang="en-US" altLang="ja-JP" sz="3600" dirty="0">
              <a:latin typeface="ＭＳ Ｐゴシック" panose="020B0600070205080204" pitchFamily="50" charset="-128"/>
            </a:endParaRPr>
          </a:p>
          <a:p>
            <a:pPr eaLnBrk="1" hangingPunct="1">
              <a:buFont typeface="Wingdings" panose="05000000000000000000" pitchFamily="2" charset="2"/>
              <a:buNone/>
              <a:defRPr/>
            </a:pPr>
            <a:r>
              <a:rPr lang="en-US" altLang="ja-JP" sz="3600" dirty="0">
                <a:latin typeface="ＭＳ Ｐゴシック" panose="020B0600070205080204" pitchFamily="50" charset="-128"/>
              </a:rPr>
              <a:t>x=495,454(PCS)</a:t>
            </a:r>
          </a:p>
          <a:p>
            <a:pPr eaLnBrk="1" hangingPunct="1">
              <a:buFont typeface="Wingdings" panose="05000000000000000000" pitchFamily="2" charset="2"/>
              <a:buNone/>
              <a:defRPr/>
            </a:pPr>
            <a:r>
              <a:rPr lang="en-US" altLang="ja-JP" sz="3600" dirty="0">
                <a:latin typeface="ＭＳ Ｐゴシック" panose="020B0600070205080204" pitchFamily="50" charset="-128"/>
              </a:rPr>
              <a:t>Fixed cost per unit=Fixed cost/Quantity</a:t>
            </a:r>
          </a:p>
          <a:p>
            <a:pPr eaLnBrk="1" hangingPunct="1">
              <a:buFont typeface="Wingdings" panose="05000000000000000000" pitchFamily="2" charset="2"/>
              <a:buNone/>
              <a:defRPr/>
            </a:pPr>
            <a:r>
              <a:rPr lang="en-US" altLang="ja-JP" sz="3600" dirty="0">
                <a:latin typeface="ＭＳ Ｐゴシック" panose="020B0600070205080204" pitchFamily="50" charset="-128"/>
              </a:rPr>
              <a:t>=9,322,703/495,454=18.82(Yen/pc)</a:t>
            </a:r>
          </a:p>
        </p:txBody>
      </p:sp>
      <p:sp>
        <p:nvSpPr>
          <p:cNvPr id="43011"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AB6DD491-15FD-48CE-AE37-47C4A4D53DF9}" type="slidenum">
              <a:rPr lang="en-US" altLang="ja-JP">
                <a:solidFill>
                  <a:srgbClr val="898989"/>
                </a:solidFill>
              </a:rPr>
              <a:pPr/>
              <a:t>61</a:t>
            </a:fld>
            <a:endParaRPr lang="en-US" altLang="ja-JP" dirty="0">
              <a:solidFill>
                <a:srgbClr val="898989"/>
              </a:solidFill>
            </a:endParaRPr>
          </a:p>
        </p:txBody>
      </p:sp>
    </p:spTree>
    <p:extLst>
      <p:ext uri="{BB962C8B-B14F-4D97-AF65-F5344CB8AC3E}">
        <p14:creationId xmlns:p14="http://schemas.microsoft.com/office/powerpoint/2010/main" val="4293641645"/>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86371">
                                            <p:bg/>
                                          </p:spTgt>
                                        </p:tgtEl>
                                        <p:attrNameLst>
                                          <p:attrName>style.visibility</p:attrName>
                                        </p:attrNameLst>
                                      </p:cBhvr>
                                      <p:to>
                                        <p:strVal val="visible"/>
                                      </p:to>
                                    </p:set>
                                    <p:anim calcmode="discrete" valueType="clr">
                                      <p:cBhvr override="childStyle">
                                        <p:cTn id="7" dur="80"/>
                                        <p:tgtEl>
                                          <p:spTgt spid="186371">
                                            <p:bg/>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86371">
                                            <p:bg/>
                                          </p:spTgt>
                                        </p:tgtEl>
                                        <p:attrNameLst>
                                          <p:attrName>fillcolor</p:attrName>
                                        </p:attrNameLst>
                                      </p:cBhvr>
                                      <p:tavLst>
                                        <p:tav tm="0">
                                          <p:val>
                                            <p:clrVal>
                                              <a:schemeClr val="accent2"/>
                                            </p:clrVal>
                                          </p:val>
                                        </p:tav>
                                        <p:tav tm="50000">
                                          <p:val>
                                            <p:clrVal>
                                              <a:schemeClr val="hlink"/>
                                            </p:clrVal>
                                          </p:val>
                                        </p:tav>
                                      </p:tavLst>
                                    </p:anim>
                                    <p:set>
                                      <p:cBhvr>
                                        <p:cTn id="9" dur="80"/>
                                        <p:tgtEl>
                                          <p:spTgt spid="186371">
                                            <p:bg/>
                                          </p:spTgt>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186371">
                                            <p:txEl>
                                              <p:pRg st="0" end="0"/>
                                            </p:txEl>
                                          </p:spTgt>
                                        </p:tgtEl>
                                        <p:attrNameLst>
                                          <p:attrName>style.visibility</p:attrName>
                                        </p:attrNameLst>
                                      </p:cBhvr>
                                      <p:to>
                                        <p:strVal val="visible"/>
                                      </p:to>
                                    </p:set>
                                    <p:anim calcmode="discrete" valueType="clr">
                                      <p:cBhvr override="childStyle">
                                        <p:cTn id="14" dur="80"/>
                                        <p:tgtEl>
                                          <p:spTgt spid="186371">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186371">
                                            <p:txEl>
                                              <p:pRg st="0" end="0"/>
                                            </p:txEl>
                                          </p:spTgt>
                                        </p:tgtEl>
                                        <p:attrNameLst>
                                          <p:attrName>fillcolor</p:attrName>
                                        </p:attrNameLst>
                                      </p:cBhvr>
                                      <p:tavLst>
                                        <p:tav tm="0">
                                          <p:val>
                                            <p:clrVal>
                                              <a:schemeClr val="accent2"/>
                                            </p:clrVal>
                                          </p:val>
                                        </p:tav>
                                        <p:tav tm="50000">
                                          <p:val>
                                            <p:clrVal>
                                              <a:schemeClr val="hlink"/>
                                            </p:clrVal>
                                          </p:val>
                                        </p:tav>
                                      </p:tavLst>
                                    </p:anim>
                                    <p:set>
                                      <p:cBhvr>
                                        <p:cTn id="16" dur="80"/>
                                        <p:tgtEl>
                                          <p:spTgt spid="186371">
                                            <p:txEl>
                                              <p:pRg st="0" end="0"/>
                                            </p:txEl>
                                          </p:spTgt>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186371">
                                            <p:txEl>
                                              <p:pRg st="1" end="1"/>
                                            </p:txEl>
                                          </p:spTgt>
                                        </p:tgtEl>
                                        <p:attrNameLst>
                                          <p:attrName>style.visibility</p:attrName>
                                        </p:attrNameLst>
                                      </p:cBhvr>
                                      <p:to>
                                        <p:strVal val="visible"/>
                                      </p:to>
                                    </p:set>
                                    <p:anim calcmode="discrete" valueType="clr">
                                      <p:cBhvr override="childStyle">
                                        <p:cTn id="21" dur="80"/>
                                        <p:tgtEl>
                                          <p:spTgt spid="186371">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186371">
                                            <p:txEl>
                                              <p:pRg st="1" end="1"/>
                                            </p:txEl>
                                          </p:spTgt>
                                        </p:tgtEl>
                                        <p:attrNameLst>
                                          <p:attrName>fillcolor</p:attrName>
                                        </p:attrNameLst>
                                      </p:cBhvr>
                                      <p:tavLst>
                                        <p:tav tm="0">
                                          <p:val>
                                            <p:clrVal>
                                              <a:schemeClr val="accent2"/>
                                            </p:clrVal>
                                          </p:val>
                                        </p:tav>
                                        <p:tav tm="50000">
                                          <p:val>
                                            <p:clrVal>
                                              <a:schemeClr val="hlink"/>
                                            </p:clrVal>
                                          </p:val>
                                        </p:tav>
                                      </p:tavLst>
                                    </p:anim>
                                    <p:set>
                                      <p:cBhvr>
                                        <p:cTn id="23" dur="80"/>
                                        <p:tgtEl>
                                          <p:spTgt spid="186371">
                                            <p:txEl>
                                              <p:pRg st="1" end="1"/>
                                            </p:txEl>
                                          </p:spTgt>
                                        </p:tgtEl>
                                        <p:attrNameLst>
                                          <p:attrName>fill.type</p:attrName>
                                        </p:attrNameLst>
                                      </p:cBhvr>
                                      <p:to>
                                        <p:strVal val="solid"/>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27" presetClass="entr" presetSubtype="0" fill="hold" grpId="0" nodeType="clickEffect">
                                  <p:stCondLst>
                                    <p:cond delay="0"/>
                                  </p:stCondLst>
                                  <p:iterate type="lt">
                                    <p:tmPct val="50000"/>
                                  </p:iterate>
                                  <p:childTnLst>
                                    <p:set>
                                      <p:cBhvr>
                                        <p:cTn id="27" dur="1" fill="hold">
                                          <p:stCondLst>
                                            <p:cond delay="0"/>
                                          </p:stCondLst>
                                        </p:cTn>
                                        <p:tgtEl>
                                          <p:spTgt spid="186371">
                                            <p:txEl>
                                              <p:pRg st="2" end="2"/>
                                            </p:txEl>
                                          </p:spTgt>
                                        </p:tgtEl>
                                        <p:attrNameLst>
                                          <p:attrName>style.visibility</p:attrName>
                                        </p:attrNameLst>
                                      </p:cBhvr>
                                      <p:to>
                                        <p:strVal val="visible"/>
                                      </p:to>
                                    </p:set>
                                    <p:anim calcmode="discrete" valueType="clr">
                                      <p:cBhvr override="childStyle">
                                        <p:cTn id="28" dur="80"/>
                                        <p:tgtEl>
                                          <p:spTgt spid="186371">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186371">
                                            <p:txEl>
                                              <p:pRg st="2" end="2"/>
                                            </p:txEl>
                                          </p:spTgt>
                                        </p:tgtEl>
                                        <p:attrNameLst>
                                          <p:attrName>fillcolor</p:attrName>
                                        </p:attrNameLst>
                                      </p:cBhvr>
                                      <p:tavLst>
                                        <p:tav tm="0">
                                          <p:val>
                                            <p:clrVal>
                                              <a:schemeClr val="accent2"/>
                                            </p:clrVal>
                                          </p:val>
                                        </p:tav>
                                        <p:tav tm="50000">
                                          <p:val>
                                            <p:clrVal>
                                              <a:schemeClr val="hlink"/>
                                            </p:clrVal>
                                          </p:val>
                                        </p:tav>
                                      </p:tavLst>
                                    </p:anim>
                                    <p:set>
                                      <p:cBhvr>
                                        <p:cTn id="30" dur="80"/>
                                        <p:tgtEl>
                                          <p:spTgt spid="186371">
                                            <p:txEl>
                                              <p:pRg st="2" end="2"/>
                                            </p:txEl>
                                          </p:spTgt>
                                        </p:tgtEl>
                                        <p:attrNameLst>
                                          <p:attrName>fill.type</p:attrName>
                                        </p:attrNameLst>
                                      </p:cBhvr>
                                      <p:to>
                                        <p:strVal val="solid"/>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27" presetClass="entr" presetSubtype="0" fill="hold" grpId="0" nodeType="clickEffect">
                                  <p:stCondLst>
                                    <p:cond delay="0"/>
                                  </p:stCondLst>
                                  <p:iterate type="lt">
                                    <p:tmPct val="50000"/>
                                  </p:iterate>
                                  <p:childTnLst>
                                    <p:set>
                                      <p:cBhvr>
                                        <p:cTn id="34" dur="1" fill="hold">
                                          <p:stCondLst>
                                            <p:cond delay="0"/>
                                          </p:stCondLst>
                                        </p:cTn>
                                        <p:tgtEl>
                                          <p:spTgt spid="186371">
                                            <p:txEl>
                                              <p:pRg st="3" end="3"/>
                                            </p:txEl>
                                          </p:spTgt>
                                        </p:tgtEl>
                                        <p:attrNameLst>
                                          <p:attrName>style.visibility</p:attrName>
                                        </p:attrNameLst>
                                      </p:cBhvr>
                                      <p:to>
                                        <p:strVal val="visible"/>
                                      </p:to>
                                    </p:set>
                                    <p:anim calcmode="discrete" valueType="clr">
                                      <p:cBhvr override="childStyle">
                                        <p:cTn id="35" dur="80"/>
                                        <p:tgtEl>
                                          <p:spTgt spid="186371">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6" dur="80"/>
                                        <p:tgtEl>
                                          <p:spTgt spid="186371">
                                            <p:txEl>
                                              <p:pRg st="3" end="3"/>
                                            </p:txEl>
                                          </p:spTgt>
                                        </p:tgtEl>
                                        <p:attrNameLst>
                                          <p:attrName>fillcolor</p:attrName>
                                        </p:attrNameLst>
                                      </p:cBhvr>
                                      <p:tavLst>
                                        <p:tav tm="0">
                                          <p:val>
                                            <p:clrVal>
                                              <a:schemeClr val="accent2"/>
                                            </p:clrVal>
                                          </p:val>
                                        </p:tav>
                                        <p:tav tm="50000">
                                          <p:val>
                                            <p:clrVal>
                                              <a:schemeClr val="hlink"/>
                                            </p:clrVal>
                                          </p:val>
                                        </p:tav>
                                      </p:tavLst>
                                    </p:anim>
                                    <p:set>
                                      <p:cBhvr>
                                        <p:cTn id="37" dur="80"/>
                                        <p:tgtEl>
                                          <p:spTgt spid="186371">
                                            <p:txEl>
                                              <p:pRg st="3" end="3"/>
                                            </p:txEl>
                                          </p:spTgt>
                                        </p:tgtEl>
                                        <p:attrNameLst>
                                          <p:attrName>fill.type</p:attrName>
                                        </p:attrNameLst>
                                      </p:cBhvr>
                                      <p:to>
                                        <p:strVal val="solid"/>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27" presetClass="entr" presetSubtype="0" fill="hold" grpId="0" nodeType="clickEffect">
                                  <p:stCondLst>
                                    <p:cond delay="0"/>
                                  </p:stCondLst>
                                  <p:iterate type="lt">
                                    <p:tmPct val="50000"/>
                                  </p:iterate>
                                  <p:childTnLst>
                                    <p:set>
                                      <p:cBhvr>
                                        <p:cTn id="41" dur="1" fill="hold">
                                          <p:stCondLst>
                                            <p:cond delay="0"/>
                                          </p:stCondLst>
                                        </p:cTn>
                                        <p:tgtEl>
                                          <p:spTgt spid="186371">
                                            <p:txEl>
                                              <p:pRg st="4" end="4"/>
                                            </p:txEl>
                                          </p:spTgt>
                                        </p:tgtEl>
                                        <p:attrNameLst>
                                          <p:attrName>style.visibility</p:attrName>
                                        </p:attrNameLst>
                                      </p:cBhvr>
                                      <p:to>
                                        <p:strVal val="visible"/>
                                      </p:to>
                                    </p:set>
                                    <p:anim calcmode="discrete" valueType="clr">
                                      <p:cBhvr override="childStyle">
                                        <p:cTn id="42" dur="80"/>
                                        <p:tgtEl>
                                          <p:spTgt spid="186371">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3" dur="80"/>
                                        <p:tgtEl>
                                          <p:spTgt spid="186371">
                                            <p:txEl>
                                              <p:pRg st="4" end="4"/>
                                            </p:txEl>
                                          </p:spTgt>
                                        </p:tgtEl>
                                        <p:attrNameLst>
                                          <p:attrName>fillcolor</p:attrName>
                                        </p:attrNameLst>
                                      </p:cBhvr>
                                      <p:tavLst>
                                        <p:tav tm="0">
                                          <p:val>
                                            <p:clrVal>
                                              <a:schemeClr val="accent2"/>
                                            </p:clrVal>
                                          </p:val>
                                        </p:tav>
                                        <p:tav tm="50000">
                                          <p:val>
                                            <p:clrVal>
                                              <a:schemeClr val="hlink"/>
                                            </p:clrVal>
                                          </p:val>
                                        </p:tav>
                                      </p:tavLst>
                                    </p:anim>
                                    <p:set>
                                      <p:cBhvr>
                                        <p:cTn id="44" dur="80"/>
                                        <p:tgtEl>
                                          <p:spTgt spid="186371">
                                            <p:txEl>
                                              <p:pRg st="4" end="4"/>
                                            </p:txEl>
                                          </p:spTgt>
                                        </p:tgtEl>
                                        <p:attrNameLst>
                                          <p:attrName>fill.type</p:attrName>
                                        </p:attrNameLst>
                                      </p:cBhvr>
                                      <p:to>
                                        <p:strVal val="solid"/>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27" presetClass="entr" presetSubtype="0" fill="hold" grpId="0" nodeType="clickEffect">
                                  <p:stCondLst>
                                    <p:cond delay="0"/>
                                  </p:stCondLst>
                                  <p:iterate type="lt">
                                    <p:tmPct val="50000"/>
                                  </p:iterate>
                                  <p:childTnLst>
                                    <p:set>
                                      <p:cBhvr>
                                        <p:cTn id="48" dur="1" fill="hold">
                                          <p:stCondLst>
                                            <p:cond delay="0"/>
                                          </p:stCondLst>
                                        </p:cTn>
                                        <p:tgtEl>
                                          <p:spTgt spid="186371">
                                            <p:txEl>
                                              <p:pRg st="5" end="5"/>
                                            </p:txEl>
                                          </p:spTgt>
                                        </p:tgtEl>
                                        <p:attrNameLst>
                                          <p:attrName>style.visibility</p:attrName>
                                        </p:attrNameLst>
                                      </p:cBhvr>
                                      <p:to>
                                        <p:strVal val="visible"/>
                                      </p:to>
                                    </p:set>
                                    <p:anim calcmode="discrete" valueType="clr">
                                      <p:cBhvr override="childStyle">
                                        <p:cTn id="49" dur="80"/>
                                        <p:tgtEl>
                                          <p:spTgt spid="186371">
                                            <p:txEl>
                                              <p:pRg st="5" end="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0" dur="80"/>
                                        <p:tgtEl>
                                          <p:spTgt spid="186371">
                                            <p:txEl>
                                              <p:pRg st="5" end="5"/>
                                            </p:txEl>
                                          </p:spTgt>
                                        </p:tgtEl>
                                        <p:attrNameLst>
                                          <p:attrName>fillcolor</p:attrName>
                                        </p:attrNameLst>
                                      </p:cBhvr>
                                      <p:tavLst>
                                        <p:tav tm="0">
                                          <p:val>
                                            <p:clrVal>
                                              <a:schemeClr val="accent2"/>
                                            </p:clrVal>
                                          </p:val>
                                        </p:tav>
                                        <p:tav tm="50000">
                                          <p:val>
                                            <p:clrVal>
                                              <a:schemeClr val="hlink"/>
                                            </p:clrVal>
                                          </p:val>
                                        </p:tav>
                                      </p:tavLst>
                                    </p:anim>
                                    <p:set>
                                      <p:cBhvr>
                                        <p:cTn id="51" dur="80"/>
                                        <p:tgtEl>
                                          <p:spTgt spid="186371">
                                            <p:txEl>
                                              <p:pRg st="5" end="5"/>
                                            </p:txEl>
                                          </p:spTgt>
                                        </p:tgtEl>
                                        <p:attrNameLst>
                                          <p:attrName>fill.type</p:attrName>
                                        </p:attrNameLst>
                                      </p:cBhvr>
                                      <p:to>
                                        <p:strVal val="solid"/>
                                      </p:to>
                                    </p:set>
                                  </p:childTnLst>
                                </p:cTn>
                              </p:par>
                            </p:childTnLst>
                          </p:cTn>
                        </p:par>
                      </p:childTnLst>
                    </p:cTn>
                  </p:par>
                  <p:par>
                    <p:cTn id="52" fill="hold" nodeType="clickPar">
                      <p:stCondLst>
                        <p:cond delay="indefinite"/>
                      </p:stCondLst>
                      <p:childTnLst>
                        <p:par>
                          <p:cTn id="53" fill="hold" nodeType="withGroup">
                            <p:stCondLst>
                              <p:cond delay="0"/>
                            </p:stCondLst>
                            <p:childTnLst>
                              <p:par>
                                <p:cTn id="54" presetID="27" presetClass="entr" presetSubtype="0" fill="hold" grpId="0" nodeType="clickEffect">
                                  <p:stCondLst>
                                    <p:cond delay="0"/>
                                  </p:stCondLst>
                                  <p:iterate type="lt">
                                    <p:tmPct val="50000"/>
                                  </p:iterate>
                                  <p:childTnLst>
                                    <p:set>
                                      <p:cBhvr>
                                        <p:cTn id="55" dur="1" fill="hold">
                                          <p:stCondLst>
                                            <p:cond delay="0"/>
                                          </p:stCondLst>
                                        </p:cTn>
                                        <p:tgtEl>
                                          <p:spTgt spid="186371">
                                            <p:txEl>
                                              <p:pRg st="6" end="6"/>
                                            </p:txEl>
                                          </p:spTgt>
                                        </p:tgtEl>
                                        <p:attrNameLst>
                                          <p:attrName>style.visibility</p:attrName>
                                        </p:attrNameLst>
                                      </p:cBhvr>
                                      <p:to>
                                        <p:strVal val="visible"/>
                                      </p:to>
                                    </p:set>
                                    <p:anim calcmode="discrete" valueType="clr">
                                      <p:cBhvr override="childStyle">
                                        <p:cTn id="56" dur="80"/>
                                        <p:tgtEl>
                                          <p:spTgt spid="186371">
                                            <p:txEl>
                                              <p:pRg st="6" end="6"/>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7" dur="80"/>
                                        <p:tgtEl>
                                          <p:spTgt spid="186371">
                                            <p:txEl>
                                              <p:pRg st="6" end="6"/>
                                            </p:txEl>
                                          </p:spTgt>
                                        </p:tgtEl>
                                        <p:attrNameLst>
                                          <p:attrName>fillcolor</p:attrName>
                                        </p:attrNameLst>
                                      </p:cBhvr>
                                      <p:tavLst>
                                        <p:tav tm="0">
                                          <p:val>
                                            <p:clrVal>
                                              <a:schemeClr val="accent2"/>
                                            </p:clrVal>
                                          </p:val>
                                        </p:tav>
                                        <p:tav tm="50000">
                                          <p:val>
                                            <p:clrVal>
                                              <a:schemeClr val="hlink"/>
                                            </p:clrVal>
                                          </p:val>
                                        </p:tav>
                                      </p:tavLst>
                                    </p:anim>
                                    <p:set>
                                      <p:cBhvr>
                                        <p:cTn id="58" dur="80"/>
                                        <p:tgtEl>
                                          <p:spTgt spid="186371">
                                            <p:txEl>
                                              <p:pRg st="6" end="6"/>
                                            </p:txEl>
                                          </p:spTgt>
                                        </p:tgtEl>
                                        <p:attrNameLst>
                                          <p:attrName>fill.type</p:attrName>
                                        </p:attrNameLst>
                                      </p:cBhvr>
                                      <p:to>
                                        <p:strVal val="solid"/>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27" presetClass="entr" presetSubtype="0" fill="hold" grpId="0" nodeType="clickEffect">
                                  <p:stCondLst>
                                    <p:cond delay="0"/>
                                  </p:stCondLst>
                                  <p:iterate type="lt">
                                    <p:tmPct val="50000"/>
                                  </p:iterate>
                                  <p:childTnLst>
                                    <p:set>
                                      <p:cBhvr>
                                        <p:cTn id="62" dur="1" fill="hold">
                                          <p:stCondLst>
                                            <p:cond delay="0"/>
                                          </p:stCondLst>
                                        </p:cTn>
                                        <p:tgtEl>
                                          <p:spTgt spid="186371">
                                            <p:txEl>
                                              <p:pRg st="7" end="7"/>
                                            </p:txEl>
                                          </p:spTgt>
                                        </p:tgtEl>
                                        <p:attrNameLst>
                                          <p:attrName>style.visibility</p:attrName>
                                        </p:attrNameLst>
                                      </p:cBhvr>
                                      <p:to>
                                        <p:strVal val="visible"/>
                                      </p:to>
                                    </p:set>
                                    <p:anim calcmode="discrete" valueType="clr">
                                      <p:cBhvr override="childStyle">
                                        <p:cTn id="63" dur="80"/>
                                        <p:tgtEl>
                                          <p:spTgt spid="186371">
                                            <p:txEl>
                                              <p:pRg st="7" end="7"/>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64" dur="80"/>
                                        <p:tgtEl>
                                          <p:spTgt spid="186371">
                                            <p:txEl>
                                              <p:pRg st="7" end="7"/>
                                            </p:txEl>
                                          </p:spTgt>
                                        </p:tgtEl>
                                        <p:attrNameLst>
                                          <p:attrName>fillcolor</p:attrName>
                                        </p:attrNameLst>
                                      </p:cBhvr>
                                      <p:tavLst>
                                        <p:tav tm="0">
                                          <p:val>
                                            <p:clrVal>
                                              <a:schemeClr val="accent2"/>
                                            </p:clrVal>
                                          </p:val>
                                        </p:tav>
                                        <p:tav tm="50000">
                                          <p:val>
                                            <p:clrVal>
                                              <a:schemeClr val="hlink"/>
                                            </p:clrVal>
                                          </p:val>
                                        </p:tav>
                                      </p:tavLst>
                                    </p:anim>
                                    <p:set>
                                      <p:cBhvr>
                                        <p:cTn id="65" dur="80"/>
                                        <p:tgtEl>
                                          <p:spTgt spid="186371">
                                            <p:txEl>
                                              <p:pRg st="7" end="7"/>
                                            </p:txEl>
                                          </p:spTgt>
                                        </p:tgtEl>
                                        <p:attrNameLst>
                                          <p:attrName>fill.type</p:attrName>
                                        </p:attrNameLst>
                                      </p:cBhvr>
                                      <p:to>
                                        <p:strVal val="solid"/>
                                      </p:to>
                                    </p:set>
                                  </p:childTnLst>
                                </p:cTn>
                              </p:par>
                            </p:childTnLst>
                          </p:cTn>
                        </p:par>
                      </p:childTnLst>
                    </p:cTn>
                  </p:par>
                  <p:par>
                    <p:cTn id="66" fill="hold" nodeType="clickPar">
                      <p:stCondLst>
                        <p:cond delay="indefinite"/>
                      </p:stCondLst>
                      <p:childTnLst>
                        <p:par>
                          <p:cTn id="67" fill="hold" nodeType="withGroup">
                            <p:stCondLst>
                              <p:cond delay="0"/>
                            </p:stCondLst>
                            <p:childTnLst>
                              <p:par>
                                <p:cTn id="68" presetID="27" presetClass="entr" presetSubtype="0" fill="hold" grpId="0" nodeType="clickEffect">
                                  <p:stCondLst>
                                    <p:cond delay="0"/>
                                  </p:stCondLst>
                                  <p:iterate type="lt">
                                    <p:tmPct val="50000"/>
                                  </p:iterate>
                                  <p:childTnLst>
                                    <p:set>
                                      <p:cBhvr>
                                        <p:cTn id="69" dur="1" fill="hold">
                                          <p:stCondLst>
                                            <p:cond delay="0"/>
                                          </p:stCondLst>
                                        </p:cTn>
                                        <p:tgtEl>
                                          <p:spTgt spid="186371">
                                            <p:txEl>
                                              <p:pRg st="8" end="8"/>
                                            </p:txEl>
                                          </p:spTgt>
                                        </p:tgtEl>
                                        <p:attrNameLst>
                                          <p:attrName>style.visibility</p:attrName>
                                        </p:attrNameLst>
                                      </p:cBhvr>
                                      <p:to>
                                        <p:strVal val="visible"/>
                                      </p:to>
                                    </p:set>
                                    <p:anim calcmode="discrete" valueType="clr">
                                      <p:cBhvr override="childStyle">
                                        <p:cTn id="70" dur="80"/>
                                        <p:tgtEl>
                                          <p:spTgt spid="186371">
                                            <p:txEl>
                                              <p:pRg st="8" end="8"/>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71" dur="80"/>
                                        <p:tgtEl>
                                          <p:spTgt spid="186371">
                                            <p:txEl>
                                              <p:pRg st="8" end="8"/>
                                            </p:txEl>
                                          </p:spTgt>
                                        </p:tgtEl>
                                        <p:attrNameLst>
                                          <p:attrName>fillcolor</p:attrName>
                                        </p:attrNameLst>
                                      </p:cBhvr>
                                      <p:tavLst>
                                        <p:tav tm="0">
                                          <p:val>
                                            <p:clrVal>
                                              <a:schemeClr val="accent2"/>
                                            </p:clrVal>
                                          </p:val>
                                        </p:tav>
                                        <p:tav tm="50000">
                                          <p:val>
                                            <p:clrVal>
                                              <a:schemeClr val="hlink"/>
                                            </p:clrVal>
                                          </p:val>
                                        </p:tav>
                                      </p:tavLst>
                                    </p:anim>
                                    <p:set>
                                      <p:cBhvr>
                                        <p:cTn id="72" dur="80"/>
                                        <p:tgtEl>
                                          <p:spTgt spid="186371">
                                            <p:txEl>
                                              <p:pRg st="8" end="8"/>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371" grpId="0" build="p"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68313" y="333375"/>
            <a:ext cx="8229600" cy="701675"/>
          </a:xfrm>
        </p:spPr>
        <p:txBody>
          <a:bodyPr/>
          <a:lstStyle/>
          <a:p>
            <a:pPr eaLnBrk="1" hangingPunct="1"/>
            <a:r>
              <a:rPr lang="en-US" altLang="ja-JP" sz="4000" dirty="0"/>
              <a:t>Fixed cost per unit</a:t>
            </a:r>
            <a:endParaRPr lang="ja-JP" altLang="en-US" sz="4000" dirty="0"/>
          </a:p>
        </p:txBody>
      </p:sp>
      <p:sp>
        <p:nvSpPr>
          <p:cNvPr id="25603" name="Rectangle 3"/>
          <p:cNvSpPr>
            <a:spLocks noGrp="1" noChangeArrowheads="1"/>
          </p:cNvSpPr>
          <p:nvPr>
            <p:ph type="body" idx="1"/>
          </p:nvPr>
        </p:nvSpPr>
        <p:spPr>
          <a:xfrm>
            <a:off x="323850" y="1484313"/>
            <a:ext cx="8712200" cy="2376487"/>
          </a:xfrm>
          <a:noFill/>
          <a:ln>
            <a:solidFill>
              <a:schemeClr val="tx1"/>
            </a:solidFill>
            <a:miter lim="800000"/>
            <a:headEnd/>
            <a:tailEnd/>
          </a:ln>
        </p:spPr>
        <p:txBody>
          <a:bodyPr/>
          <a:lstStyle/>
          <a:p>
            <a:pPr eaLnBrk="1" hangingPunct="1"/>
            <a:r>
              <a:rPr lang="en-US" altLang="ja-JP" sz="4400" dirty="0">
                <a:latin typeface="ＭＳ Ｐゴシック" panose="020B0600070205080204" pitchFamily="50" charset="-128"/>
              </a:rPr>
              <a:t>1</a:t>
            </a:r>
            <a:r>
              <a:rPr lang="ja-JP" altLang="en-US" sz="4400" dirty="0">
                <a:latin typeface="ＭＳ Ｐゴシック" panose="020B0600070205080204" pitchFamily="50" charset="-128"/>
              </a:rPr>
              <a:t>）</a:t>
            </a:r>
            <a:r>
              <a:rPr lang="en-US" altLang="ja-JP" sz="4400" dirty="0">
                <a:latin typeface="ＭＳ Ｐゴシック" panose="020B0600070205080204" pitchFamily="50" charset="-128"/>
              </a:rPr>
              <a:t>Price=210</a:t>
            </a:r>
            <a:r>
              <a:rPr lang="ja-JP" altLang="en-US" sz="4400" dirty="0">
                <a:latin typeface="ＭＳ Ｐゴシック" panose="020B0600070205080204" pitchFamily="50" charset="-128"/>
              </a:rPr>
              <a:t>：</a:t>
            </a:r>
            <a:endParaRPr lang="en-US" altLang="ja-JP" sz="4400" dirty="0">
              <a:latin typeface="ＭＳ Ｐゴシック" panose="020B0600070205080204" pitchFamily="50" charset="-128"/>
            </a:endParaRPr>
          </a:p>
          <a:p>
            <a:pPr eaLnBrk="1" hangingPunct="1"/>
            <a:r>
              <a:rPr lang="en-US" altLang="ja-JP" sz="4400" dirty="0">
                <a:latin typeface="ＭＳ Ｐゴシック" panose="020B0600070205080204" pitchFamily="50" charset="-128"/>
              </a:rPr>
              <a:t>2</a:t>
            </a:r>
            <a:r>
              <a:rPr lang="ja-JP" altLang="en-US" sz="4400" dirty="0">
                <a:latin typeface="ＭＳ Ｐゴシック" panose="020B0600070205080204" pitchFamily="50" charset="-128"/>
              </a:rPr>
              <a:t>）</a:t>
            </a:r>
            <a:r>
              <a:rPr lang="en-US" altLang="ja-JP" sz="4400" dirty="0">
                <a:latin typeface="ＭＳ Ｐゴシック" panose="020B0600070205080204" pitchFamily="50" charset="-128"/>
              </a:rPr>
              <a:t>Price=337</a:t>
            </a:r>
            <a:r>
              <a:rPr lang="ja-JP" altLang="en-US" sz="4400" dirty="0">
                <a:latin typeface="ＭＳ Ｐゴシック" panose="020B0600070205080204" pitchFamily="50" charset="-128"/>
              </a:rPr>
              <a:t>：</a:t>
            </a:r>
            <a:endParaRPr lang="en-US" altLang="ja-JP" sz="4400" dirty="0">
              <a:latin typeface="ＭＳ Ｐゴシック" panose="020B0600070205080204" pitchFamily="50" charset="-128"/>
            </a:endParaRPr>
          </a:p>
          <a:p>
            <a:pPr eaLnBrk="1" hangingPunct="1"/>
            <a:r>
              <a:rPr lang="en-US" altLang="ja-JP" sz="4400" dirty="0">
                <a:latin typeface="ＭＳ Ｐゴシック" panose="020B0600070205080204" pitchFamily="50" charset="-128"/>
              </a:rPr>
              <a:t>3) Price=100</a:t>
            </a:r>
            <a:r>
              <a:rPr lang="ja-JP" altLang="en-US" sz="4400" dirty="0">
                <a:latin typeface="ＭＳ Ｐゴシック" panose="020B0600070205080204" pitchFamily="50" charset="-128"/>
              </a:rPr>
              <a:t>：</a:t>
            </a:r>
            <a:endParaRPr lang="en-US" altLang="ja-JP" sz="4400" dirty="0">
              <a:latin typeface="ＭＳ Ｐゴシック" panose="020B0600070205080204" pitchFamily="50" charset="-128"/>
            </a:endParaRPr>
          </a:p>
        </p:txBody>
      </p:sp>
      <p:sp>
        <p:nvSpPr>
          <p:cNvPr id="2" name="テキスト ボックス 1"/>
          <p:cNvSpPr txBox="1">
            <a:spLocks noChangeArrowheads="1"/>
          </p:cNvSpPr>
          <p:nvPr/>
        </p:nvSpPr>
        <p:spPr bwMode="auto">
          <a:xfrm>
            <a:off x="4500563" y="2990850"/>
            <a:ext cx="3167062"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4400" dirty="0">
                <a:solidFill>
                  <a:srgbClr val="FF0000"/>
                </a:solidFill>
                <a:latin typeface="Arial Narrow" panose="020B0606020202030204" pitchFamily="34" charset="0"/>
              </a:rPr>
              <a:t>18Yen/Unit</a:t>
            </a:r>
            <a:endParaRPr lang="ja-JP" altLang="en-US" sz="4400" dirty="0">
              <a:solidFill>
                <a:srgbClr val="FF0000"/>
              </a:solidFill>
              <a:latin typeface="Arial Narrow" panose="020B0606020202030204" pitchFamily="34" charset="0"/>
            </a:endParaRPr>
          </a:p>
        </p:txBody>
      </p:sp>
      <p:sp>
        <p:nvSpPr>
          <p:cNvPr id="5" name="テキスト ボックス 4"/>
          <p:cNvSpPr txBox="1">
            <a:spLocks noChangeArrowheads="1"/>
          </p:cNvSpPr>
          <p:nvPr/>
        </p:nvSpPr>
        <p:spPr bwMode="auto">
          <a:xfrm>
            <a:off x="4246563" y="2227263"/>
            <a:ext cx="2917825"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4400" dirty="0">
                <a:solidFill>
                  <a:srgbClr val="FF0000"/>
                </a:solidFill>
                <a:latin typeface="Arial Narrow" panose="020B0606020202030204" pitchFamily="34" charset="0"/>
              </a:rPr>
              <a:t>133Yen/Unit</a:t>
            </a:r>
            <a:endParaRPr lang="ja-JP" altLang="en-US" sz="4400" dirty="0">
              <a:solidFill>
                <a:srgbClr val="FF0000"/>
              </a:solidFill>
              <a:latin typeface="Arial Narrow" panose="020B0606020202030204" pitchFamily="34" charset="0"/>
            </a:endParaRPr>
          </a:p>
        </p:txBody>
      </p:sp>
      <p:sp>
        <p:nvSpPr>
          <p:cNvPr id="6" name="テキスト ボックス 5"/>
          <p:cNvSpPr txBox="1">
            <a:spLocks noChangeArrowheads="1"/>
          </p:cNvSpPr>
          <p:nvPr/>
        </p:nvSpPr>
        <p:spPr bwMode="auto">
          <a:xfrm>
            <a:off x="4198938" y="1484313"/>
            <a:ext cx="296545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4400" dirty="0">
                <a:solidFill>
                  <a:srgbClr val="FF0000"/>
                </a:solidFill>
                <a:latin typeface="Arial Narrow" panose="020B0606020202030204" pitchFamily="34" charset="0"/>
              </a:rPr>
              <a:t>133Yen/Unit</a:t>
            </a:r>
            <a:endParaRPr lang="ja-JP" altLang="en-US" sz="4400" dirty="0">
              <a:solidFill>
                <a:srgbClr val="FF0000"/>
              </a:solidFill>
              <a:latin typeface="Arial Narrow" panose="020B0606020202030204" pitchFamily="34" charset="0"/>
            </a:endParaRPr>
          </a:p>
        </p:txBody>
      </p:sp>
      <p:sp>
        <p:nvSpPr>
          <p:cNvPr id="7" name="Rectangle 4"/>
          <p:cNvSpPr>
            <a:spLocks noChangeArrowheads="1"/>
          </p:cNvSpPr>
          <p:nvPr/>
        </p:nvSpPr>
        <p:spPr bwMode="auto">
          <a:xfrm>
            <a:off x="323850" y="4005263"/>
            <a:ext cx="8712200" cy="12239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80000"/>
              </a:lnSpc>
              <a:spcBef>
                <a:spcPct val="20000"/>
              </a:spcBef>
              <a:buClr>
                <a:schemeClr val="accent1"/>
              </a:buClr>
              <a:buSzPct val="75000"/>
              <a:buFont typeface="Wingdings" panose="05000000000000000000" pitchFamily="2" charset="2"/>
              <a:buChar char="v"/>
            </a:pPr>
            <a:r>
              <a:rPr lang="en-US" altLang="ja-JP" sz="4400" dirty="0">
                <a:latin typeface="ＭＳ Ｐゴシック" panose="020B0600070205080204" pitchFamily="50" charset="-128"/>
              </a:rPr>
              <a:t>Fixed cost per unit is decreasing when the quantity is increasing.</a:t>
            </a:r>
          </a:p>
        </p:txBody>
      </p:sp>
      <p:sp>
        <p:nvSpPr>
          <p:cNvPr id="44040" name="スライド番号プレースホルダー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BDC5615B-839E-4514-AD41-99F55B748A45}" type="slidenum">
              <a:rPr lang="en-US" altLang="ja-JP">
                <a:solidFill>
                  <a:srgbClr val="898989"/>
                </a:solidFill>
              </a:rPr>
              <a:pPr/>
              <a:t>62</a:t>
            </a:fld>
            <a:endParaRPr lang="en-US" altLang="ja-JP" dirty="0">
              <a:solidFill>
                <a:srgbClr val="898989"/>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60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60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60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60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nimBg="1"/>
      <p:bldP spid="2" grpId="0"/>
      <p:bldP spid="5" grpId="0"/>
      <p:bldP spid="6" grpId="0"/>
      <p:bldP spid="7"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5" name="Rectangle 3"/>
          <p:cNvSpPr>
            <a:spLocks noGrp="1" noChangeArrowheads="1"/>
          </p:cNvSpPr>
          <p:nvPr>
            <p:ph type="body" idx="1"/>
          </p:nvPr>
        </p:nvSpPr>
        <p:spPr>
          <a:xfrm>
            <a:off x="468313" y="1628775"/>
            <a:ext cx="8229600" cy="3024188"/>
          </a:xfrm>
          <a:noFill/>
          <a:ln>
            <a:solidFill>
              <a:schemeClr val="tx1"/>
            </a:solidFill>
            <a:miter lim="800000"/>
            <a:headEnd/>
            <a:tailEnd/>
          </a:ln>
        </p:spPr>
        <p:txBody>
          <a:bodyPr/>
          <a:lstStyle/>
          <a:p>
            <a:pPr eaLnBrk="1" hangingPunct="1"/>
            <a:r>
              <a:rPr lang="en-US" altLang="ja-JP" dirty="0"/>
              <a:t> </a:t>
            </a:r>
            <a:r>
              <a:rPr lang="en-US" altLang="ja-JP" sz="4400" dirty="0"/>
              <a:t>The decrease in unit cost of a product or service resulting from large-scale operations, as in mass production.</a:t>
            </a:r>
            <a:endParaRPr lang="ja-JP" altLang="en-US" sz="4400" dirty="0"/>
          </a:p>
        </p:txBody>
      </p:sp>
      <p:sp>
        <p:nvSpPr>
          <p:cNvPr id="45060"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4719F98C-3A8C-4888-BB90-0673EA22F373}" type="slidenum">
              <a:rPr lang="en-US" altLang="ja-JP">
                <a:solidFill>
                  <a:srgbClr val="898989"/>
                </a:solidFill>
              </a:rPr>
              <a:pPr/>
              <a:t>63</a:t>
            </a:fld>
            <a:endParaRPr lang="en-US" altLang="ja-JP" dirty="0">
              <a:solidFill>
                <a:srgbClr val="898989"/>
              </a:solidFill>
            </a:endParaRPr>
          </a:p>
        </p:txBody>
      </p:sp>
      <p:sp>
        <p:nvSpPr>
          <p:cNvPr id="5" name="Rectangle 2"/>
          <p:cNvSpPr txBox="1">
            <a:spLocks noChangeArrowheads="1"/>
          </p:cNvSpPr>
          <p:nvPr/>
        </p:nvSpPr>
        <p:spPr bwMode="auto">
          <a:xfrm>
            <a:off x="781050" y="5175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685800" rtl="0" eaLnBrk="0" fontAlgn="base" hangingPunct="0">
              <a:lnSpc>
                <a:spcPct val="90000"/>
              </a:lnSpc>
              <a:spcBef>
                <a:spcPct val="0"/>
              </a:spcBef>
              <a:spcAft>
                <a:spcPct val="0"/>
              </a:spcAft>
              <a:defRPr kumimoji="1"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2pPr>
            <a:lvl3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3pPr>
            <a:lvl4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4pPr>
            <a:lvl5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5pPr>
            <a:lvl6pPr marL="4572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6pPr>
            <a:lvl7pPr marL="9144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7pPr>
            <a:lvl8pPr marL="13716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8pPr>
            <a:lvl9pPr marL="18288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9pPr>
          </a:lstStyle>
          <a:p>
            <a:pPr algn="ctr" eaLnBrk="1" hangingPunct="1"/>
            <a:r>
              <a:rPr lang="en-US" altLang="ja-JP" sz="3600" dirty="0">
                <a:latin typeface="Times New Roman" panose="02020603050405020304" pitchFamily="18" charset="0"/>
                <a:cs typeface="Times New Roman" panose="02020603050405020304" pitchFamily="18" charset="0"/>
              </a:rPr>
              <a:t>4</a:t>
            </a:r>
            <a:r>
              <a:rPr lang="ja-JP" altLang="en-US" sz="3600" dirty="0">
                <a:latin typeface="Times New Roman" panose="02020603050405020304" pitchFamily="18" charset="0"/>
                <a:cs typeface="Times New Roman" panose="02020603050405020304" pitchFamily="18" charset="0"/>
              </a:rPr>
              <a:t>．</a:t>
            </a:r>
            <a:r>
              <a:rPr lang="en-US" altLang="ja-JP" sz="3600" dirty="0">
                <a:latin typeface="Times New Roman" panose="02020603050405020304" pitchFamily="18" charset="0"/>
                <a:cs typeface="Times New Roman" panose="02020603050405020304" pitchFamily="18" charset="0"/>
              </a:rPr>
              <a:t>Economies of Scale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87395">
                                            <p:bg/>
                                          </p:spTgt>
                                        </p:tgtEl>
                                        <p:attrNameLst>
                                          <p:attrName>style.visibility</p:attrName>
                                        </p:attrNameLst>
                                      </p:cBhvr>
                                      <p:to>
                                        <p:strVal val="visible"/>
                                      </p:to>
                                    </p:set>
                                    <p:anim calcmode="discrete" valueType="clr">
                                      <p:cBhvr override="childStyle">
                                        <p:cTn id="7" dur="80"/>
                                        <p:tgtEl>
                                          <p:spTgt spid="187395">
                                            <p:bg/>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87395">
                                            <p:bg/>
                                          </p:spTgt>
                                        </p:tgtEl>
                                        <p:attrNameLst>
                                          <p:attrName>fillcolor</p:attrName>
                                        </p:attrNameLst>
                                      </p:cBhvr>
                                      <p:tavLst>
                                        <p:tav tm="0">
                                          <p:val>
                                            <p:clrVal>
                                              <a:schemeClr val="accent2"/>
                                            </p:clrVal>
                                          </p:val>
                                        </p:tav>
                                        <p:tav tm="50000">
                                          <p:val>
                                            <p:clrVal>
                                              <a:schemeClr val="hlink"/>
                                            </p:clrVal>
                                          </p:val>
                                        </p:tav>
                                      </p:tavLst>
                                    </p:anim>
                                    <p:set>
                                      <p:cBhvr>
                                        <p:cTn id="9" dur="80"/>
                                        <p:tgtEl>
                                          <p:spTgt spid="187395">
                                            <p:bg/>
                                          </p:spTgt>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187395">
                                            <p:txEl>
                                              <p:pRg st="0" end="0"/>
                                            </p:txEl>
                                          </p:spTgt>
                                        </p:tgtEl>
                                        <p:attrNameLst>
                                          <p:attrName>style.visibility</p:attrName>
                                        </p:attrNameLst>
                                      </p:cBhvr>
                                      <p:to>
                                        <p:strVal val="visible"/>
                                      </p:to>
                                    </p:set>
                                    <p:anim calcmode="discrete" valueType="clr">
                                      <p:cBhvr override="childStyle">
                                        <p:cTn id="14" dur="80"/>
                                        <p:tgtEl>
                                          <p:spTgt spid="18739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187395">
                                            <p:txEl>
                                              <p:pRg st="0" end="0"/>
                                            </p:txEl>
                                          </p:spTgt>
                                        </p:tgtEl>
                                        <p:attrNameLst>
                                          <p:attrName>fillcolor</p:attrName>
                                        </p:attrNameLst>
                                      </p:cBhvr>
                                      <p:tavLst>
                                        <p:tav tm="0">
                                          <p:val>
                                            <p:clrVal>
                                              <a:schemeClr val="accent2"/>
                                            </p:clrVal>
                                          </p:val>
                                        </p:tav>
                                        <p:tav tm="50000">
                                          <p:val>
                                            <p:clrVal>
                                              <a:schemeClr val="hlink"/>
                                            </p:clrVal>
                                          </p:val>
                                        </p:tav>
                                      </p:tavLst>
                                    </p:anim>
                                    <p:set>
                                      <p:cBhvr>
                                        <p:cTn id="16" dur="80"/>
                                        <p:tgtEl>
                                          <p:spTgt spid="187395">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5" grpId="0" build="p"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US" altLang="ja-JP" sz="4000" dirty="0"/>
              <a:t>Scale Economies</a:t>
            </a:r>
          </a:p>
        </p:txBody>
      </p:sp>
      <p:sp>
        <p:nvSpPr>
          <p:cNvPr id="51203" name="Rectangle 3"/>
          <p:cNvSpPr>
            <a:spLocks noGrp="1" noChangeArrowheads="1"/>
          </p:cNvSpPr>
          <p:nvPr>
            <p:ph sz="quarter" idx="1"/>
          </p:nvPr>
        </p:nvSpPr>
        <p:spPr>
          <a:xfrm>
            <a:off x="0" y="1340768"/>
            <a:ext cx="9144000" cy="5328592"/>
          </a:xfrm>
        </p:spPr>
        <p:txBody>
          <a:bodyPr/>
          <a:lstStyle/>
          <a:p>
            <a:pPr eaLnBrk="1" hangingPunct="1"/>
            <a:r>
              <a:rPr lang="en-US" altLang="ja-JP" sz="5400" b="1" dirty="0"/>
              <a:t>Economies of scale</a:t>
            </a:r>
            <a:r>
              <a:rPr lang="en-US" altLang="ja-JP" sz="5400" dirty="0"/>
              <a:t> are advantages that arise for a firm because of its larger size, or scale of operation. These advantages translate into lower unit costs (or improved </a:t>
            </a:r>
            <a:r>
              <a:rPr lang="en-US" altLang="ja-JP" sz="5400" b="1" dirty="0"/>
              <a:t>productive/efficiency</a:t>
            </a:r>
            <a:r>
              <a:rPr lang="en-US" altLang="ja-JP" sz="5400" dirty="0"/>
              <a:t>.</a:t>
            </a:r>
          </a:p>
        </p:txBody>
      </p:sp>
    </p:spTree>
    <p:extLst>
      <p:ext uri="{BB962C8B-B14F-4D97-AF65-F5344CB8AC3E}">
        <p14:creationId xmlns:p14="http://schemas.microsoft.com/office/powerpoint/2010/main" val="93175876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altLang="ja-JP" dirty="0"/>
              <a:t>Internal economies of scale </a:t>
            </a:r>
          </a:p>
        </p:txBody>
      </p:sp>
      <p:sp>
        <p:nvSpPr>
          <p:cNvPr id="52227" name="Rectangle 3"/>
          <p:cNvSpPr>
            <a:spLocks noGrp="1" noChangeArrowheads="1"/>
          </p:cNvSpPr>
          <p:nvPr>
            <p:ph sz="quarter" idx="1"/>
          </p:nvPr>
        </p:nvSpPr>
        <p:spPr>
          <a:xfrm>
            <a:off x="-19648" y="1268760"/>
            <a:ext cx="9056144" cy="5256584"/>
          </a:xfrm>
        </p:spPr>
        <p:txBody>
          <a:bodyPr/>
          <a:lstStyle/>
          <a:p>
            <a:pPr marL="273050" indent="-273050" eaLnBrk="1" hangingPunct="1">
              <a:lnSpc>
                <a:spcPct val="80000"/>
              </a:lnSpc>
              <a:buFont typeface="Wingdings" panose="05000000000000000000" pitchFamily="2" charset="2"/>
              <a:buChar char=""/>
            </a:pPr>
            <a:r>
              <a:rPr lang="en-US" altLang="ja-JP" sz="4800" b="1" dirty="0"/>
              <a:t>Purchasing</a:t>
            </a:r>
            <a:r>
              <a:rPr lang="en-US" altLang="ja-JP" sz="4800" dirty="0"/>
              <a:t> </a:t>
            </a:r>
            <a:r>
              <a:rPr lang="en-US" altLang="ja-JP" sz="4800" dirty="0">
                <a:latin typeface="Arial" panose="020B0604020202020204" pitchFamily="34" charset="0"/>
              </a:rPr>
              <a:t>–</a:t>
            </a:r>
            <a:r>
              <a:rPr lang="en-US" altLang="ja-JP" sz="4800" dirty="0"/>
              <a:t> firms producing on a larger scale: to </a:t>
            </a:r>
            <a:r>
              <a:rPr lang="en-US" altLang="ja-JP" sz="4800" i="1" dirty="0"/>
              <a:t>bulk buy</a:t>
            </a:r>
            <a:r>
              <a:rPr lang="en-US" altLang="ja-JP" sz="4800" dirty="0"/>
              <a:t> raw materials or products for resale in larger quantities. </a:t>
            </a:r>
          </a:p>
          <a:p>
            <a:pPr marL="273050" indent="-273050" eaLnBrk="1" hangingPunct="1">
              <a:lnSpc>
                <a:spcPct val="80000"/>
              </a:lnSpc>
              <a:buFont typeface="Wingdings" panose="05000000000000000000" pitchFamily="2" charset="2"/>
              <a:buChar char=""/>
            </a:pPr>
            <a:r>
              <a:rPr lang="en-US" altLang="ja-JP" sz="4800" b="1" dirty="0"/>
              <a:t>Technical</a:t>
            </a:r>
            <a:r>
              <a:rPr lang="en-US" altLang="ja-JP" sz="4800" dirty="0"/>
              <a:t> </a:t>
            </a:r>
            <a:r>
              <a:rPr lang="en-US" altLang="ja-JP" sz="4800" dirty="0">
                <a:latin typeface="Arial" panose="020B0604020202020204" pitchFamily="34" charset="0"/>
              </a:rPr>
              <a:t>–</a:t>
            </a:r>
            <a:r>
              <a:rPr lang="en-US" altLang="ja-JP" sz="4800" dirty="0"/>
              <a:t> cost-effective to invest in more advanced production machinery, IT and software when operating on a larger scale.</a:t>
            </a:r>
          </a:p>
        </p:txBody>
      </p:sp>
    </p:spTree>
    <p:extLst>
      <p:ext uri="{BB962C8B-B14F-4D97-AF65-F5344CB8AC3E}">
        <p14:creationId xmlns:p14="http://schemas.microsoft.com/office/powerpoint/2010/main" val="158662708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sz="quarter" idx="1"/>
          </p:nvPr>
        </p:nvSpPr>
        <p:spPr>
          <a:xfrm>
            <a:off x="0" y="548680"/>
            <a:ext cx="9144000" cy="6048672"/>
          </a:xfrm>
        </p:spPr>
        <p:txBody>
          <a:bodyPr/>
          <a:lstStyle/>
          <a:p>
            <a:pPr eaLnBrk="1" hangingPunct="1">
              <a:lnSpc>
                <a:spcPct val="80000"/>
              </a:lnSpc>
            </a:pPr>
            <a:r>
              <a:rPr lang="en-US" altLang="ja-JP" sz="4400" b="1" dirty="0"/>
              <a:t>Managerial</a:t>
            </a:r>
            <a:r>
              <a:rPr lang="en-US" altLang="ja-JP" sz="4400" dirty="0"/>
              <a:t> </a:t>
            </a:r>
            <a:r>
              <a:rPr lang="en-US" altLang="ja-JP" sz="4400" dirty="0">
                <a:latin typeface="Arial" panose="020B0604020202020204" pitchFamily="34" charset="0"/>
              </a:rPr>
              <a:t>–</a:t>
            </a:r>
            <a:r>
              <a:rPr lang="en-US" altLang="ja-JP" sz="4400" dirty="0"/>
              <a:t> larger firms can afford to have specialist managers for different functions within a business </a:t>
            </a:r>
            <a:r>
              <a:rPr lang="en-US" altLang="ja-JP" sz="4400" dirty="0">
                <a:latin typeface="Arial" panose="020B0604020202020204" pitchFamily="34" charset="0"/>
              </a:rPr>
              <a:t>–</a:t>
            </a:r>
            <a:r>
              <a:rPr lang="en-US" altLang="ja-JP" sz="4400" dirty="0"/>
              <a:t> such as Marketing, Finance and Human Resources.</a:t>
            </a:r>
          </a:p>
          <a:p>
            <a:pPr eaLnBrk="1" hangingPunct="1">
              <a:lnSpc>
                <a:spcPct val="80000"/>
              </a:lnSpc>
            </a:pPr>
            <a:r>
              <a:rPr lang="en-US" altLang="ja-JP" sz="4400" b="1" dirty="0"/>
              <a:t>Specialization</a:t>
            </a:r>
            <a:r>
              <a:rPr lang="en-US" altLang="ja-JP" sz="4400" dirty="0"/>
              <a:t> </a:t>
            </a:r>
            <a:r>
              <a:rPr lang="en-US" altLang="ja-JP" sz="4400" dirty="0">
                <a:latin typeface="Arial" panose="020B0604020202020204" pitchFamily="34" charset="0"/>
              </a:rPr>
              <a:t>–</a:t>
            </a:r>
            <a:r>
              <a:rPr lang="en-US" altLang="ja-JP" sz="4400" dirty="0"/>
              <a:t> with a larger workforce, the firm may be better able to divide up the work and recruit people whose skills very closely match the requirements of the job.</a:t>
            </a:r>
          </a:p>
        </p:txBody>
      </p:sp>
    </p:spTree>
    <p:extLst>
      <p:ext uri="{BB962C8B-B14F-4D97-AF65-F5344CB8AC3E}">
        <p14:creationId xmlns:p14="http://schemas.microsoft.com/office/powerpoint/2010/main" val="34320404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sz="quarter" idx="1"/>
          </p:nvPr>
        </p:nvSpPr>
        <p:spPr>
          <a:xfrm>
            <a:off x="0" y="260648"/>
            <a:ext cx="9144000" cy="6480720"/>
          </a:xfrm>
        </p:spPr>
        <p:txBody>
          <a:bodyPr/>
          <a:lstStyle/>
          <a:p>
            <a:pPr eaLnBrk="1" hangingPunct="1">
              <a:lnSpc>
                <a:spcPct val="80000"/>
              </a:lnSpc>
            </a:pPr>
            <a:r>
              <a:rPr lang="en-US" altLang="ja-JP" sz="4800" b="1" dirty="0"/>
              <a:t>Marketing</a:t>
            </a:r>
            <a:r>
              <a:rPr lang="en-US" altLang="ja-JP" sz="4800" dirty="0"/>
              <a:t> </a:t>
            </a:r>
            <a:r>
              <a:rPr lang="en-US" altLang="ja-JP" sz="4800" dirty="0">
                <a:latin typeface="Arial" panose="020B0604020202020204" pitchFamily="34" charset="0"/>
              </a:rPr>
              <a:t>–</a:t>
            </a:r>
            <a:r>
              <a:rPr lang="en-US" altLang="ja-JP" sz="4800" dirty="0"/>
              <a:t> more options are available for larger firms, such as television and other national media, which would not be cost-effective for smaller producers.</a:t>
            </a:r>
          </a:p>
          <a:p>
            <a:pPr eaLnBrk="1" hangingPunct="1">
              <a:lnSpc>
                <a:spcPct val="80000"/>
              </a:lnSpc>
            </a:pPr>
            <a:r>
              <a:rPr lang="en-US" altLang="ja-JP" sz="4800" b="1" dirty="0"/>
              <a:t>Financial</a:t>
            </a:r>
            <a:r>
              <a:rPr lang="en-US" altLang="ja-JP" sz="4800" dirty="0"/>
              <a:t> </a:t>
            </a:r>
            <a:r>
              <a:rPr lang="en-US" altLang="ja-JP" sz="4800" dirty="0">
                <a:latin typeface="Arial" panose="020B0604020202020204" pitchFamily="34" charset="0"/>
              </a:rPr>
              <a:t>–</a:t>
            </a:r>
            <a:r>
              <a:rPr lang="en-US" altLang="ja-JP" sz="4800" dirty="0"/>
              <a:t> a wider range of finance options available to larger firms, such as the stock market, bonds and other kinds of bank lending. </a:t>
            </a:r>
          </a:p>
        </p:txBody>
      </p:sp>
    </p:spTree>
    <p:extLst>
      <p:ext uri="{BB962C8B-B14F-4D97-AF65-F5344CB8AC3E}">
        <p14:creationId xmlns:p14="http://schemas.microsoft.com/office/powerpoint/2010/main" val="196032580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3"/>
          <p:cNvSpPr>
            <a:spLocks noGrp="1" noChangeArrowheads="1"/>
          </p:cNvSpPr>
          <p:nvPr>
            <p:ph sz="quarter" idx="1"/>
          </p:nvPr>
        </p:nvSpPr>
        <p:spPr>
          <a:xfrm>
            <a:off x="0" y="404664"/>
            <a:ext cx="9144000" cy="6192688"/>
          </a:xfrm>
        </p:spPr>
        <p:txBody>
          <a:bodyPr/>
          <a:lstStyle/>
          <a:p>
            <a:pPr eaLnBrk="1" hangingPunct="1"/>
            <a:r>
              <a:rPr lang="en-US" altLang="ja-JP" sz="4400" b="1" dirty="0"/>
              <a:t>Risk bearing</a:t>
            </a:r>
            <a:r>
              <a:rPr lang="en-US" altLang="ja-JP" sz="4400" dirty="0"/>
              <a:t> </a:t>
            </a:r>
            <a:r>
              <a:rPr lang="en-US" altLang="ja-JP" sz="4400" dirty="0">
                <a:latin typeface="Arial" panose="020B0604020202020204" pitchFamily="34" charset="0"/>
              </a:rPr>
              <a:t>–</a:t>
            </a:r>
            <a:r>
              <a:rPr lang="en-US" altLang="ja-JP" sz="4400" dirty="0"/>
              <a:t> a larger firm can be safer from the risk of failure if it has a more diversified product range. </a:t>
            </a:r>
          </a:p>
          <a:p>
            <a:pPr eaLnBrk="1" hangingPunct="1"/>
            <a:r>
              <a:rPr lang="en-US" altLang="ja-JP" sz="4400" b="1" dirty="0"/>
              <a:t>Social and welfare </a:t>
            </a:r>
            <a:r>
              <a:rPr lang="en-US" altLang="ja-JP" sz="4400" dirty="0">
                <a:latin typeface="Arial" panose="020B0604020202020204" pitchFamily="34" charset="0"/>
              </a:rPr>
              <a:t>–</a:t>
            </a:r>
            <a:r>
              <a:rPr lang="en-US" altLang="ja-JP" sz="4400" dirty="0"/>
              <a:t> larger firms are more likely to be able to justify additional benefits for employees such as pension funds, healthcare, sports and social facilities, which in turn can help attract and retain good employees.</a:t>
            </a:r>
          </a:p>
        </p:txBody>
      </p:sp>
    </p:spTree>
    <p:extLst>
      <p:ext uri="{BB962C8B-B14F-4D97-AF65-F5344CB8AC3E}">
        <p14:creationId xmlns:p14="http://schemas.microsoft.com/office/powerpoint/2010/main" val="144946100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altLang="ja-JP" dirty="0"/>
              <a:t>External economies of scale </a:t>
            </a:r>
          </a:p>
        </p:txBody>
      </p:sp>
      <p:sp>
        <p:nvSpPr>
          <p:cNvPr id="56323" name="Rectangle 3"/>
          <p:cNvSpPr>
            <a:spLocks noGrp="1" noChangeArrowheads="1"/>
          </p:cNvSpPr>
          <p:nvPr>
            <p:ph sz="quarter" idx="1"/>
          </p:nvPr>
        </p:nvSpPr>
        <p:spPr>
          <a:xfrm>
            <a:off x="0" y="1340768"/>
            <a:ext cx="9144000" cy="5328592"/>
          </a:xfrm>
        </p:spPr>
        <p:txBody>
          <a:bodyPr/>
          <a:lstStyle/>
          <a:p>
            <a:pPr eaLnBrk="1" hangingPunct="1"/>
            <a:r>
              <a:rPr lang="en-US" altLang="ja-JP" sz="4800" dirty="0"/>
              <a:t>External economies of scale arise from firms in related industries operating in a concentrated geographical area; suppliers of services and raw materials to all these firms can do so more efficiently.</a:t>
            </a:r>
          </a:p>
        </p:txBody>
      </p:sp>
    </p:spTree>
    <p:extLst>
      <p:ext uri="{BB962C8B-B14F-4D97-AF65-F5344CB8AC3E}">
        <p14:creationId xmlns:p14="http://schemas.microsoft.com/office/powerpoint/2010/main" val="1659954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an example of Amazon’s 2016 balance sheet.</a:t>
            </a:r>
            <a:endParaRPr kumimoji="1" lang="ja-JP" altLang="en-US" dirty="0"/>
          </a:p>
        </p:txBody>
      </p:sp>
      <p:pic>
        <p:nvPicPr>
          <p:cNvPr id="5" name="コンテンツ プレースホルダー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03648" y="1397039"/>
            <a:ext cx="5266577" cy="5460961"/>
          </a:xfrm>
        </p:spPr>
      </p:pic>
      <p:sp>
        <p:nvSpPr>
          <p:cNvPr id="4" name="スライド番号プレースホルダー 3"/>
          <p:cNvSpPr>
            <a:spLocks noGrp="1"/>
          </p:cNvSpPr>
          <p:nvPr>
            <p:ph type="sldNum" sz="quarter" idx="12"/>
          </p:nvPr>
        </p:nvSpPr>
        <p:spPr/>
        <p:txBody>
          <a:bodyPr/>
          <a:lstStyle/>
          <a:p>
            <a:fld id="{68C31273-B81C-4195-8EDF-774B0315720E}" type="slidenum">
              <a:rPr lang="en-US" altLang="ja-JP" smtClean="0"/>
              <a:pPr/>
              <a:t>7</a:t>
            </a:fld>
            <a:endParaRPr lang="en-US" altLang="ja-JP" dirty="0"/>
          </a:p>
        </p:txBody>
      </p:sp>
    </p:spTree>
    <p:extLst>
      <p:ext uri="{BB962C8B-B14F-4D97-AF65-F5344CB8AC3E}">
        <p14:creationId xmlns:p14="http://schemas.microsoft.com/office/powerpoint/2010/main" val="40319847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n-US" altLang="ja-JP" dirty="0"/>
              <a:t>Diseconomies of scale </a:t>
            </a:r>
          </a:p>
        </p:txBody>
      </p:sp>
      <p:sp>
        <p:nvSpPr>
          <p:cNvPr id="57347" name="Rectangle 3"/>
          <p:cNvSpPr>
            <a:spLocks noGrp="1" noChangeArrowheads="1"/>
          </p:cNvSpPr>
          <p:nvPr>
            <p:ph sz="quarter" idx="1"/>
          </p:nvPr>
        </p:nvSpPr>
        <p:spPr>
          <a:xfrm>
            <a:off x="0" y="1268760"/>
            <a:ext cx="9144000" cy="5400600"/>
          </a:xfrm>
        </p:spPr>
        <p:txBody>
          <a:bodyPr/>
          <a:lstStyle/>
          <a:p>
            <a:pPr eaLnBrk="1" hangingPunct="1"/>
            <a:r>
              <a:rPr lang="en-US" altLang="ja-JP" sz="4800" b="1" dirty="0"/>
              <a:t>Lack of motivation</a:t>
            </a:r>
            <a:r>
              <a:rPr lang="en-US" altLang="ja-JP" sz="4800" dirty="0"/>
              <a:t> </a:t>
            </a:r>
            <a:r>
              <a:rPr lang="en-US" altLang="ja-JP" sz="4800" dirty="0">
                <a:latin typeface="Arial" panose="020B0604020202020204" pitchFamily="34" charset="0"/>
              </a:rPr>
              <a:t>–</a:t>
            </a:r>
            <a:r>
              <a:rPr lang="en-US" altLang="ja-JP" sz="4800" dirty="0"/>
              <a:t> in larger firms, workers can feel that they are not appreciated or valued as individuals</a:t>
            </a:r>
          </a:p>
          <a:p>
            <a:pPr eaLnBrk="1" hangingPunct="1"/>
            <a:r>
              <a:rPr lang="en-US" altLang="ja-JP" sz="4800" b="1" dirty="0"/>
              <a:t>Poor communication</a:t>
            </a:r>
            <a:r>
              <a:rPr lang="en-US" altLang="ja-JP" sz="4800" dirty="0"/>
              <a:t> </a:t>
            </a:r>
            <a:r>
              <a:rPr lang="en-US" altLang="ja-JP" sz="4800" dirty="0">
                <a:latin typeface="Arial" panose="020B0604020202020204" pitchFamily="34" charset="0"/>
              </a:rPr>
              <a:t>–</a:t>
            </a:r>
            <a:r>
              <a:rPr lang="en-US" altLang="ja-JP" sz="4800" dirty="0"/>
              <a:t> it can be easier for smaller firms to communicate with all staff in a personal way. </a:t>
            </a:r>
          </a:p>
        </p:txBody>
      </p:sp>
    </p:spTree>
    <p:extLst>
      <p:ext uri="{BB962C8B-B14F-4D97-AF65-F5344CB8AC3E}">
        <p14:creationId xmlns:p14="http://schemas.microsoft.com/office/powerpoint/2010/main" val="165516481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3"/>
          <p:cNvSpPr>
            <a:spLocks noGrp="1" noChangeArrowheads="1"/>
          </p:cNvSpPr>
          <p:nvPr>
            <p:ph sz="quarter" idx="1"/>
          </p:nvPr>
        </p:nvSpPr>
        <p:spPr>
          <a:xfrm>
            <a:off x="0" y="620688"/>
            <a:ext cx="9144000" cy="5976664"/>
          </a:xfrm>
        </p:spPr>
        <p:txBody>
          <a:bodyPr/>
          <a:lstStyle/>
          <a:p>
            <a:pPr marL="273050" indent="-273050" eaLnBrk="1" hangingPunct="1">
              <a:buFont typeface="Wingdings" panose="05000000000000000000" pitchFamily="2" charset="2"/>
              <a:buChar char=""/>
            </a:pPr>
            <a:r>
              <a:rPr lang="en-US" altLang="ja-JP" sz="4800" b="1" dirty="0"/>
              <a:t>Coordination</a:t>
            </a:r>
            <a:r>
              <a:rPr lang="en-US" altLang="ja-JP" sz="4800" dirty="0"/>
              <a:t> </a:t>
            </a:r>
            <a:r>
              <a:rPr lang="en-US" altLang="ja-JP" sz="4800" dirty="0">
                <a:latin typeface="Arial" panose="020B0604020202020204" pitchFamily="34" charset="0"/>
              </a:rPr>
              <a:t>–</a:t>
            </a:r>
            <a:r>
              <a:rPr lang="en-US" altLang="ja-JP" sz="4800" dirty="0"/>
              <a:t> a very large business takes a lot of organizing, leading to an increase in meetings and planning to ensure that all staff know what they are supposed to be doing. </a:t>
            </a:r>
          </a:p>
          <a:p>
            <a:pPr marL="273050" indent="-273050" eaLnBrk="1" hangingPunct="1">
              <a:buFont typeface="Wingdings" panose="05000000000000000000" pitchFamily="2" charset="2"/>
              <a:buChar char=""/>
            </a:pPr>
            <a:r>
              <a:rPr lang="en-US" altLang="ja-JP" sz="4800" b="1" dirty="0"/>
              <a:t>Evaluation </a:t>
            </a:r>
            <a:r>
              <a:rPr lang="en-US" altLang="ja-JP" sz="4800" b="1" dirty="0">
                <a:latin typeface="Arial" panose="020B0604020202020204" pitchFamily="34" charset="0"/>
              </a:rPr>
              <a:t>–</a:t>
            </a:r>
            <a:r>
              <a:rPr lang="en-US" altLang="ja-JP" sz="4800" b="1" dirty="0"/>
              <a:t> is bigger better than smaller?</a:t>
            </a:r>
            <a:r>
              <a:rPr lang="en-US" altLang="ja-JP" sz="4800" dirty="0"/>
              <a:t> </a:t>
            </a:r>
          </a:p>
        </p:txBody>
      </p:sp>
    </p:spTree>
    <p:extLst>
      <p:ext uri="{BB962C8B-B14F-4D97-AF65-F5344CB8AC3E}">
        <p14:creationId xmlns:p14="http://schemas.microsoft.com/office/powerpoint/2010/main" val="28446370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タイトル 1"/>
          <p:cNvSpPr>
            <a:spLocks noGrp="1"/>
          </p:cNvSpPr>
          <p:nvPr>
            <p:ph type="title"/>
          </p:nvPr>
        </p:nvSpPr>
        <p:spPr>
          <a:xfrm>
            <a:off x="468313" y="2636838"/>
            <a:ext cx="8229600" cy="1258887"/>
          </a:xfrm>
        </p:spPr>
        <p:txBody>
          <a:bodyPr/>
          <a:lstStyle/>
          <a:p>
            <a:pPr eaLnBrk="1" hangingPunct="1"/>
            <a:r>
              <a:rPr lang="en-US" altLang="ja-JP" sz="4800" b="1" dirty="0"/>
              <a:t>Thank you for your attention!</a:t>
            </a:r>
            <a:endParaRPr lang="ja-JP" altLang="en-US" sz="4800" b="1" dirty="0"/>
          </a:p>
        </p:txBody>
      </p:sp>
      <p:sp>
        <p:nvSpPr>
          <p:cNvPr id="56323"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41CDD767-630D-4B13-B6CC-B0BC231F8E26}" type="slidenum">
              <a:rPr lang="en-US" altLang="ja-JP">
                <a:solidFill>
                  <a:srgbClr val="898989"/>
                </a:solidFill>
              </a:rPr>
              <a:pPr/>
              <a:t>72</a:t>
            </a:fld>
            <a:endParaRPr lang="en-US" altLang="ja-JP" dirty="0">
              <a:solidFill>
                <a:srgbClr val="898989"/>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 Statement of Cash Flows</a:t>
            </a:r>
            <a:endParaRPr kumimoji="1" lang="ja-JP" altLang="en-US" dirty="0"/>
          </a:p>
        </p:txBody>
      </p:sp>
      <p:sp>
        <p:nvSpPr>
          <p:cNvPr id="3" name="コンテンツ プレースホルダー 2"/>
          <p:cNvSpPr>
            <a:spLocks noGrp="1"/>
          </p:cNvSpPr>
          <p:nvPr>
            <p:ph idx="1"/>
          </p:nvPr>
        </p:nvSpPr>
        <p:spPr/>
        <p:txBody>
          <a:bodyPr/>
          <a:lstStyle/>
          <a:p>
            <a:r>
              <a:rPr lang="en-US" altLang="ja-JP" dirty="0"/>
              <a:t>A Statement of Cash Flows (or Cash Flow Statement) shows the movement in the </a:t>
            </a:r>
            <a:r>
              <a:rPr lang="en-US" altLang="ja-JP" i="1" dirty="0"/>
              <a:t>Cash</a:t>
            </a:r>
            <a:r>
              <a:rPr lang="en-US" altLang="ja-JP" dirty="0"/>
              <a:t> account of a company.</a:t>
            </a:r>
          </a:p>
          <a:p>
            <a:r>
              <a:rPr lang="en-US" altLang="ja-JP" dirty="0"/>
              <a:t>It presents cash inflows (receipts) and outflows (payments) in the three activities of business: </a:t>
            </a:r>
            <a:r>
              <a:rPr lang="en-US" altLang="ja-JP" i="1" dirty="0"/>
              <a:t>operating, investing, and financing.</a:t>
            </a:r>
            <a:endParaRPr lang="en-US" altLang="ja-JP" dirty="0"/>
          </a:p>
          <a:p>
            <a:endParaRPr kumimoji="1" lang="ja-JP" altLang="en-US" dirty="0"/>
          </a:p>
        </p:txBody>
      </p:sp>
      <p:sp>
        <p:nvSpPr>
          <p:cNvPr id="4" name="スライド番号プレースホルダー 3"/>
          <p:cNvSpPr>
            <a:spLocks noGrp="1"/>
          </p:cNvSpPr>
          <p:nvPr>
            <p:ph type="sldNum" sz="quarter" idx="12"/>
          </p:nvPr>
        </p:nvSpPr>
        <p:spPr/>
        <p:txBody>
          <a:bodyPr/>
          <a:lstStyle/>
          <a:p>
            <a:fld id="{68C31273-B81C-4195-8EDF-774B0315720E}" type="slidenum">
              <a:rPr lang="en-US" altLang="ja-JP" smtClean="0"/>
              <a:pPr/>
              <a:t>8</a:t>
            </a:fld>
            <a:endParaRPr lang="en-US" altLang="ja-JP" dirty="0"/>
          </a:p>
        </p:txBody>
      </p:sp>
    </p:spTree>
    <p:extLst>
      <p:ext uri="{BB962C8B-B14F-4D97-AF65-F5344CB8AC3E}">
        <p14:creationId xmlns:p14="http://schemas.microsoft.com/office/powerpoint/2010/main" val="17191558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 sample cash flow statement</a:t>
            </a:r>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2384886936"/>
              </p:ext>
            </p:extLst>
          </p:nvPr>
        </p:nvGraphicFramePr>
        <p:xfrm>
          <a:off x="1547664" y="1825622"/>
          <a:ext cx="5688632" cy="4947219"/>
        </p:xfrm>
        <a:graphic>
          <a:graphicData uri="http://schemas.openxmlformats.org/drawingml/2006/table">
            <a:tbl>
              <a:tblPr/>
              <a:tblGrid>
                <a:gridCol w="1058709">
                  <a:extLst>
                    <a:ext uri="{9D8B030D-6E8A-4147-A177-3AD203B41FA5}">
                      <a16:colId xmlns:a16="http://schemas.microsoft.com/office/drawing/2014/main" val="2678681895"/>
                    </a:ext>
                  </a:extLst>
                </a:gridCol>
                <a:gridCol w="3033395">
                  <a:extLst>
                    <a:ext uri="{9D8B030D-6E8A-4147-A177-3AD203B41FA5}">
                      <a16:colId xmlns:a16="http://schemas.microsoft.com/office/drawing/2014/main" val="3085966682"/>
                    </a:ext>
                  </a:extLst>
                </a:gridCol>
                <a:gridCol w="798264">
                  <a:extLst>
                    <a:ext uri="{9D8B030D-6E8A-4147-A177-3AD203B41FA5}">
                      <a16:colId xmlns:a16="http://schemas.microsoft.com/office/drawing/2014/main" val="2844355000"/>
                    </a:ext>
                  </a:extLst>
                </a:gridCol>
                <a:gridCol w="798264">
                  <a:extLst>
                    <a:ext uri="{9D8B030D-6E8A-4147-A177-3AD203B41FA5}">
                      <a16:colId xmlns:a16="http://schemas.microsoft.com/office/drawing/2014/main" val="257451724"/>
                    </a:ext>
                  </a:extLst>
                </a:gridCol>
              </a:tblGrid>
              <a:tr h="119096">
                <a:tc gridSpan="4">
                  <a:txBody>
                    <a:bodyPr/>
                    <a:lstStyle/>
                    <a:p>
                      <a:pPr algn="ctr"/>
                      <a:r>
                        <a:rPr lang="en-US" sz="1100" b="1" dirty="0">
                          <a:effectLst/>
                          <a:latin typeface="Arial" panose="020B0604020202020204" pitchFamily="34" charset="0"/>
                        </a:rPr>
                        <a:t>Strauss Printing Services</a:t>
                      </a:r>
                      <a:endParaRPr lang="en-US" sz="1100" dirty="0">
                        <a:effectLst/>
                      </a:endParaRPr>
                    </a:p>
                  </a:txBody>
                  <a:tcPr marL="33929" marR="33929" marT="16964" marB="16964"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58697781"/>
                  </a:ext>
                </a:extLst>
              </a:tr>
              <a:tr h="119096">
                <a:tc gridSpan="4">
                  <a:txBody>
                    <a:bodyPr/>
                    <a:lstStyle/>
                    <a:p>
                      <a:pPr algn="ctr"/>
                      <a:r>
                        <a:rPr lang="en-US" sz="1100" b="1" dirty="0">
                          <a:effectLst/>
                          <a:latin typeface="Arial" panose="020B0604020202020204" pitchFamily="34" charset="0"/>
                        </a:rPr>
                        <a:t>Statement of Cash Flows</a:t>
                      </a:r>
                      <a:endParaRPr lang="en-US" sz="1100" dirty="0">
                        <a:effectLst/>
                      </a:endParaRPr>
                    </a:p>
                  </a:txBody>
                  <a:tcPr marL="33929" marR="33929" marT="16964" marB="16964"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806904732"/>
                  </a:ext>
                </a:extLst>
              </a:tr>
              <a:tr h="201547">
                <a:tc gridSpan="4">
                  <a:txBody>
                    <a:bodyPr/>
                    <a:lstStyle/>
                    <a:p>
                      <a:pPr algn="ctr"/>
                      <a:r>
                        <a:rPr lang="en-US" sz="1100" b="1" dirty="0">
                          <a:effectLst/>
                          <a:latin typeface="Arial" panose="020B0604020202020204" pitchFamily="34" charset="0"/>
                        </a:rPr>
                        <a:t>For the Year Ended December 31, 2017</a:t>
                      </a:r>
                      <a:endParaRPr lang="en-US" sz="1100" dirty="0">
                        <a:effectLst/>
                      </a:endParaRPr>
                    </a:p>
                  </a:txBody>
                  <a:tcPr marL="33929" marR="33929" marT="16964" marB="16964"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31005928"/>
                  </a:ext>
                </a:extLst>
              </a:tr>
              <a:tr h="119096">
                <a:tc>
                  <a:txBody>
                    <a:bodyPr/>
                    <a:lstStyle/>
                    <a:p>
                      <a:r>
                        <a:rPr lang="ja-JP" altLang="en-US" sz="1100">
                          <a:effectLst/>
                        </a:rPr>
                        <a:t> </a:t>
                      </a:r>
                    </a:p>
                  </a:txBody>
                  <a:tcPr marL="33929" marR="33929" marT="16964" marB="16964" anchor="ctr">
                    <a:lnL>
                      <a:noFill/>
                    </a:lnL>
                    <a:lnR>
                      <a:noFill/>
                    </a:lnR>
                    <a:lnT>
                      <a:noFill/>
                    </a:lnT>
                    <a:lnB>
                      <a:noFill/>
                    </a:lnB>
                  </a:tcPr>
                </a:tc>
                <a:tc>
                  <a:txBody>
                    <a:bodyPr/>
                    <a:lstStyle/>
                    <a:p>
                      <a:r>
                        <a:rPr lang="ja-JP" altLang="en-US" sz="1100" dirty="0">
                          <a:effectLst/>
                        </a:rPr>
                        <a:t> </a:t>
                      </a:r>
                    </a:p>
                  </a:txBody>
                  <a:tcPr marL="33929" marR="33929" marT="16964" marB="16964" anchor="ctr">
                    <a:lnL>
                      <a:noFill/>
                    </a:lnL>
                    <a:lnR>
                      <a:noFill/>
                    </a:lnR>
                    <a:lnT>
                      <a:noFill/>
                    </a:lnT>
                    <a:lnB>
                      <a:noFill/>
                    </a:lnB>
                  </a:tcPr>
                </a:tc>
                <a:tc>
                  <a:txBody>
                    <a:bodyPr/>
                    <a:lstStyle/>
                    <a:p>
                      <a:r>
                        <a:rPr lang="ja-JP" altLang="en-US" sz="1100">
                          <a:effectLst/>
                        </a:rPr>
                        <a:t> </a:t>
                      </a:r>
                    </a:p>
                  </a:txBody>
                  <a:tcPr marL="33929" marR="33929" marT="16964" marB="16964" anchor="ctr">
                    <a:lnL>
                      <a:noFill/>
                    </a:lnL>
                    <a:lnR>
                      <a:noFill/>
                    </a:lnR>
                    <a:lnT>
                      <a:noFill/>
                    </a:lnT>
                    <a:lnB>
                      <a:noFill/>
                    </a:lnB>
                  </a:tcPr>
                </a:tc>
                <a:tc>
                  <a:txBody>
                    <a:bodyPr/>
                    <a:lstStyle/>
                    <a:p>
                      <a:r>
                        <a:rPr lang="ja-JP" altLang="en-US" sz="1100">
                          <a:effectLst/>
                        </a:rPr>
                        <a:t> </a:t>
                      </a:r>
                    </a:p>
                  </a:txBody>
                  <a:tcPr marL="33929" marR="33929" marT="16964" marB="16964" anchor="ctr">
                    <a:lnL>
                      <a:noFill/>
                    </a:lnL>
                    <a:lnR>
                      <a:noFill/>
                    </a:lnR>
                    <a:lnT>
                      <a:noFill/>
                    </a:lnT>
                    <a:lnB>
                      <a:noFill/>
                    </a:lnB>
                  </a:tcPr>
                </a:tc>
                <a:extLst>
                  <a:ext uri="{0D108BD9-81ED-4DB2-BD59-A6C34878D82A}">
                    <a16:rowId xmlns:a16="http://schemas.microsoft.com/office/drawing/2014/main" val="2130566065"/>
                  </a:ext>
                </a:extLst>
              </a:tr>
              <a:tr h="201547">
                <a:tc gridSpan="2">
                  <a:txBody>
                    <a:bodyPr/>
                    <a:lstStyle/>
                    <a:p>
                      <a:r>
                        <a:rPr lang="en-US" sz="1100" b="1" dirty="0">
                          <a:effectLst/>
                          <a:latin typeface="Arial" panose="020B0604020202020204" pitchFamily="34" charset="0"/>
                        </a:rPr>
                        <a:t>Cash Flow from Operating Activities:</a:t>
                      </a:r>
                      <a:endParaRPr lang="en-US" sz="1100" dirty="0">
                        <a:effectLst/>
                      </a:endParaRPr>
                    </a:p>
                  </a:txBody>
                  <a:tcPr marL="33929" marR="33929" marT="16964" marB="16964" anchor="ctr">
                    <a:lnL>
                      <a:noFill/>
                    </a:lnL>
                    <a:lnR>
                      <a:noFill/>
                    </a:lnR>
                    <a:lnT>
                      <a:noFill/>
                    </a:lnT>
                    <a:lnB>
                      <a:noFill/>
                    </a:lnB>
                  </a:tcPr>
                </a:tc>
                <a:tc hMerge="1">
                  <a:txBody>
                    <a:bodyPr/>
                    <a:lstStyle/>
                    <a:p>
                      <a:endParaRPr kumimoji="1" lang="ja-JP" altLang="en-US"/>
                    </a:p>
                  </a:txBody>
                  <a:tcPr/>
                </a:tc>
                <a:tc>
                  <a:txBody>
                    <a:bodyPr/>
                    <a:lstStyle/>
                    <a:p>
                      <a:r>
                        <a:rPr lang="ja-JP" altLang="en-US" sz="1100">
                          <a:effectLst/>
                        </a:rPr>
                        <a:t> </a:t>
                      </a:r>
                    </a:p>
                  </a:txBody>
                  <a:tcPr marL="33929" marR="33929" marT="16964" marB="16964" anchor="ctr">
                    <a:lnL>
                      <a:noFill/>
                    </a:lnL>
                    <a:lnR>
                      <a:noFill/>
                    </a:lnR>
                    <a:lnT>
                      <a:noFill/>
                    </a:lnT>
                    <a:lnB>
                      <a:noFill/>
                    </a:lnB>
                  </a:tcPr>
                </a:tc>
                <a:tc>
                  <a:txBody>
                    <a:bodyPr/>
                    <a:lstStyle/>
                    <a:p>
                      <a:r>
                        <a:rPr lang="ja-JP" altLang="en-US" sz="1100">
                          <a:effectLst/>
                        </a:rPr>
                        <a:t> </a:t>
                      </a:r>
                    </a:p>
                  </a:txBody>
                  <a:tcPr marL="33929" marR="33929" marT="16964" marB="16964" anchor="ctr">
                    <a:lnL>
                      <a:noFill/>
                    </a:lnL>
                    <a:lnR>
                      <a:noFill/>
                    </a:lnR>
                    <a:lnT>
                      <a:noFill/>
                    </a:lnT>
                    <a:lnB>
                      <a:noFill/>
                    </a:lnB>
                  </a:tcPr>
                </a:tc>
                <a:extLst>
                  <a:ext uri="{0D108BD9-81ED-4DB2-BD59-A6C34878D82A}">
                    <a16:rowId xmlns:a16="http://schemas.microsoft.com/office/drawing/2014/main" val="1372953751"/>
                  </a:ext>
                </a:extLst>
              </a:tr>
              <a:tr h="366451">
                <a:tc>
                  <a:txBody>
                    <a:bodyPr/>
                    <a:lstStyle/>
                    <a:p>
                      <a:r>
                        <a:rPr lang="ja-JP" altLang="en-US" sz="1100">
                          <a:effectLst/>
                        </a:rPr>
                        <a:t> </a:t>
                      </a:r>
                    </a:p>
                  </a:txBody>
                  <a:tcPr marL="33929" marR="33929" marT="16964" marB="16964" anchor="ctr">
                    <a:lnL>
                      <a:noFill/>
                    </a:lnL>
                    <a:lnR>
                      <a:noFill/>
                    </a:lnR>
                    <a:lnT>
                      <a:noFill/>
                    </a:lnT>
                    <a:lnB>
                      <a:noFill/>
                    </a:lnB>
                  </a:tcPr>
                </a:tc>
                <a:tc>
                  <a:txBody>
                    <a:bodyPr/>
                    <a:lstStyle/>
                    <a:p>
                      <a:r>
                        <a:rPr lang="en-US" sz="1100" dirty="0">
                          <a:effectLst/>
                        </a:rPr>
                        <a:t>Cash received from customers</a:t>
                      </a:r>
                    </a:p>
                  </a:txBody>
                  <a:tcPr marL="33929" marR="33929" marT="16964" marB="16964" anchor="ctr">
                    <a:lnL>
                      <a:noFill/>
                    </a:lnL>
                    <a:lnR>
                      <a:noFill/>
                    </a:lnR>
                    <a:lnT>
                      <a:noFill/>
                    </a:lnT>
                    <a:lnB>
                      <a:noFill/>
                    </a:lnB>
                  </a:tcPr>
                </a:tc>
                <a:tc>
                  <a:txBody>
                    <a:bodyPr/>
                    <a:lstStyle/>
                    <a:p>
                      <a:pPr algn="r"/>
                      <a:r>
                        <a:rPr lang="en-US" altLang="ja-JP" sz="1100" dirty="0">
                          <a:effectLst/>
                        </a:rPr>
                        <a:t>$  146,000</a:t>
                      </a:r>
                    </a:p>
                  </a:txBody>
                  <a:tcPr marL="33929" marR="33929" marT="16964" marB="16964" anchor="ctr">
                    <a:lnL>
                      <a:noFill/>
                    </a:lnL>
                    <a:lnR>
                      <a:noFill/>
                    </a:lnR>
                    <a:lnT>
                      <a:noFill/>
                    </a:lnT>
                    <a:lnB>
                      <a:noFill/>
                    </a:lnB>
                  </a:tcPr>
                </a:tc>
                <a:tc>
                  <a:txBody>
                    <a:bodyPr/>
                    <a:lstStyle/>
                    <a:p>
                      <a:r>
                        <a:rPr lang="ja-JP" altLang="en-US" sz="1100">
                          <a:effectLst/>
                        </a:rPr>
                        <a:t> </a:t>
                      </a:r>
                    </a:p>
                  </a:txBody>
                  <a:tcPr marL="33929" marR="33929" marT="16964" marB="16964" anchor="ctr">
                    <a:lnL>
                      <a:noFill/>
                    </a:lnL>
                    <a:lnR>
                      <a:noFill/>
                    </a:lnR>
                    <a:lnT>
                      <a:noFill/>
                    </a:lnT>
                    <a:lnB>
                      <a:noFill/>
                    </a:lnB>
                  </a:tcPr>
                </a:tc>
                <a:extLst>
                  <a:ext uri="{0D108BD9-81ED-4DB2-BD59-A6C34878D82A}">
                    <a16:rowId xmlns:a16="http://schemas.microsoft.com/office/drawing/2014/main" val="205252355"/>
                  </a:ext>
                </a:extLst>
              </a:tr>
              <a:tr h="283998">
                <a:tc>
                  <a:txBody>
                    <a:bodyPr/>
                    <a:lstStyle/>
                    <a:p>
                      <a:r>
                        <a:rPr lang="ja-JP" altLang="en-US" sz="1100">
                          <a:effectLst/>
                        </a:rPr>
                        <a:t> </a:t>
                      </a:r>
                    </a:p>
                  </a:txBody>
                  <a:tcPr marL="33929" marR="33929" marT="16964" marB="16964" anchor="ctr">
                    <a:lnL>
                      <a:noFill/>
                    </a:lnL>
                    <a:lnR>
                      <a:noFill/>
                    </a:lnR>
                    <a:lnT>
                      <a:noFill/>
                    </a:lnT>
                    <a:lnB>
                      <a:noFill/>
                    </a:lnB>
                  </a:tcPr>
                </a:tc>
                <a:tc>
                  <a:txBody>
                    <a:bodyPr/>
                    <a:lstStyle/>
                    <a:p>
                      <a:r>
                        <a:rPr lang="en-US" sz="1100" dirty="0">
                          <a:effectLst/>
                        </a:rPr>
                        <a:t>Cash paid for expenses</a:t>
                      </a:r>
                    </a:p>
                  </a:txBody>
                  <a:tcPr marL="33929" marR="33929" marT="16964" marB="16964" anchor="ctr">
                    <a:lnL>
                      <a:noFill/>
                    </a:lnL>
                    <a:lnR>
                      <a:noFill/>
                    </a:lnR>
                    <a:lnT>
                      <a:noFill/>
                    </a:lnT>
                    <a:lnB>
                      <a:noFill/>
                    </a:lnB>
                  </a:tcPr>
                </a:tc>
                <a:tc>
                  <a:txBody>
                    <a:bodyPr/>
                    <a:lstStyle/>
                    <a:p>
                      <a:pPr algn="r"/>
                      <a:r>
                        <a:rPr lang="en-US" altLang="ja-JP" sz="1100" dirty="0">
                          <a:effectLst/>
                        </a:rPr>
                        <a:t>(81,000)</a:t>
                      </a:r>
                    </a:p>
                  </a:txBody>
                  <a:tcPr marL="33929" marR="33929" marT="16964" marB="16964" anchor="ctr">
                    <a:lnL>
                      <a:noFill/>
                    </a:lnL>
                    <a:lnR>
                      <a:noFill/>
                    </a:lnR>
                    <a:lnT>
                      <a:noFill/>
                    </a:lnT>
                    <a:lnB>
                      <a:noFill/>
                    </a:lnB>
                  </a:tcPr>
                </a:tc>
                <a:tc>
                  <a:txBody>
                    <a:bodyPr/>
                    <a:lstStyle/>
                    <a:p>
                      <a:r>
                        <a:rPr lang="ja-JP" altLang="en-US" sz="1100">
                          <a:effectLst/>
                        </a:rPr>
                        <a:t> </a:t>
                      </a:r>
                    </a:p>
                  </a:txBody>
                  <a:tcPr marL="33929" marR="33929" marT="16964" marB="16964" anchor="ctr">
                    <a:lnL>
                      <a:noFill/>
                    </a:lnL>
                    <a:lnR>
                      <a:noFill/>
                    </a:lnR>
                    <a:lnT>
                      <a:noFill/>
                    </a:lnT>
                    <a:lnB>
                      <a:noFill/>
                    </a:lnB>
                  </a:tcPr>
                </a:tc>
                <a:extLst>
                  <a:ext uri="{0D108BD9-81ED-4DB2-BD59-A6C34878D82A}">
                    <a16:rowId xmlns:a16="http://schemas.microsoft.com/office/drawing/2014/main" val="3855657792"/>
                  </a:ext>
                </a:extLst>
              </a:tr>
              <a:tr h="366451">
                <a:tc>
                  <a:txBody>
                    <a:bodyPr/>
                    <a:lstStyle/>
                    <a:p>
                      <a:r>
                        <a:rPr lang="ja-JP" altLang="en-US" sz="1100">
                          <a:effectLst/>
                        </a:rPr>
                        <a:t> </a:t>
                      </a:r>
                    </a:p>
                  </a:txBody>
                  <a:tcPr marL="33929" marR="33929" marT="16964" marB="16964" anchor="ctr">
                    <a:lnL>
                      <a:noFill/>
                    </a:lnL>
                    <a:lnR>
                      <a:noFill/>
                    </a:lnR>
                    <a:lnT>
                      <a:noFill/>
                    </a:lnT>
                    <a:lnB>
                      <a:noFill/>
                    </a:lnB>
                  </a:tcPr>
                </a:tc>
                <a:tc>
                  <a:txBody>
                    <a:bodyPr/>
                    <a:lstStyle/>
                    <a:p>
                      <a:r>
                        <a:rPr lang="en-US" sz="1100" dirty="0">
                          <a:effectLst/>
                        </a:rPr>
                        <a:t>Cash paid to suppliers</a:t>
                      </a:r>
                    </a:p>
                  </a:txBody>
                  <a:tcPr marL="33929" marR="33929" marT="16964" marB="16964" anchor="ctr">
                    <a:lnL>
                      <a:noFill/>
                    </a:lnL>
                    <a:lnR>
                      <a:noFill/>
                    </a:lnR>
                    <a:lnT>
                      <a:noFill/>
                    </a:lnT>
                    <a:lnB>
                      <a:noFill/>
                    </a:lnB>
                  </a:tcPr>
                </a:tc>
                <a:tc>
                  <a:txBody>
                    <a:bodyPr/>
                    <a:lstStyle/>
                    <a:p>
                      <a:pPr algn="r"/>
                      <a:r>
                        <a:rPr lang="en-US" altLang="ja-JP" sz="1100" dirty="0">
                          <a:effectLst/>
                        </a:rPr>
                        <a:t>(47,500)</a:t>
                      </a:r>
                    </a:p>
                  </a:txBody>
                  <a:tcPr marL="33929" marR="33929" marT="16964" marB="16964" anchor="ctr">
                    <a:lnL>
                      <a:noFill/>
                    </a:lnL>
                    <a:lnR>
                      <a:noFill/>
                    </a:lnR>
                    <a:lnT>
                      <a:noFill/>
                    </a:lnT>
                    <a:lnB w="3175" cap="flat" cmpd="sng" algn="ctr">
                      <a:solidFill>
                        <a:srgbClr val="373737"/>
                      </a:solidFill>
                      <a:prstDash val="solid"/>
                      <a:round/>
                      <a:headEnd type="none" w="med" len="med"/>
                      <a:tailEnd type="none" w="med" len="med"/>
                    </a:lnB>
                  </a:tcPr>
                </a:tc>
                <a:tc>
                  <a:txBody>
                    <a:bodyPr/>
                    <a:lstStyle/>
                    <a:p>
                      <a:pPr algn="r"/>
                      <a:r>
                        <a:rPr lang="en-US" altLang="ja-JP" sz="1100" dirty="0">
                          <a:effectLst/>
                        </a:rPr>
                        <a:t>$   17,500</a:t>
                      </a:r>
                    </a:p>
                  </a:txBody>
                  <a:tcPr marL="33929" marR="33929" marT="16964" marB="16964" anchor="ctr">
                    <a:lnL>
                      <a:noFill/>
                    </a:lnL>
                    <a:lnR>
                      <a:noFill/>
                    </a:lnR>
                    <a:lnT>
                      <a:noFill/>
                    </a:lnT>
                    <a:lnB>
                      <a:noFill/>
                    </a:lnB>
                  </a:tcPr>
                </a:tc>
                <a:extLst>
                  <a:ext uri="{0D108BD9-81ED-4DB2-BD59-A6C34878D82A}">
                    <a16:rowId xmlns:a16="http://schemas.microsoft.com/office/drawing/2014/main" val="2050653412"/>
                  </a:ext>
                </a:extLst>
              </a:tr>
              <a:tr h="201547">
                <a:tc gridSpan="2">
                  <a:txBody>
                    <a:bodyPr/>
                    <a:lstStyle/>
                    <a:p>
                      <a:r>
                        <a:rPr lang="en-US" sz="1100" b="1" dirty="0">
                          <a:effectLst/>
                          <a:latin typeface="Arial" panose="020B0604020202020204" pitchFamily="34" charset="0"/>
                        </a:rPr>
                        <a:t>Cash Flow from Investing Activities:</a:t>
                      </a:r>
                      <a:endParaRPr lang="en-US" sz="1100" dirty="0">
                        <a:effectLst/>
                      </a:endParaRPr>
                    </a:p>
                  </a:txBody>
                  <a:tcPr marL="33929" marR="33929" marT="16964" marB="16964" anchor="ctr">
                    <a:lnL>
                      <a:noFill/>
                    </a:lnL>
                    <a:lnR>
                      <a:noFill/>
                    </a:lnR>
                    <a:lnT>
                      <a:noFill/>
                    </a:lnT>
                    <a:lnB>
                      <a:noFill/>
                    </a:lnB>
                  </a:tcPr>
                </a:tc>
                <a:tc hMerge="1">
                  <a:txBody>
                    <a:bodyPr/>
                    <a:lstStyle/>
                    <a:p>
                      <a:endParaRPr kumimoji="1" lang="ja-JP" altLang="en-US"/>
                    </a:p>
                  </a:txBody>
                  <a:tcPr/>
                </a:tc>
                <a:tc>
                  <a:txBody>
                    <a:bodyPr/>
                    <a:lstStyle/>
                    <a:p>
                      <a:r>
                        <a:rPr lang="ja-JP" altLang="en-US" sz="1100">
                          <a:effectLst/>
                        </a:rPr>
                        <a:t> </a:t>
                      </a:r>
                    </a:p>
                  </a:txBody>
                  <a:tcPr marL="33929" marR="33929" marT="16964" marB="16964" anchor="ctr">
                    <a:lnL>
                      <a:noFill/>
                    </a:lnL>
                    <a:lnR>
                      <a:noFill/>
                    </a:lnR>
                    <a:lnT w="3175" cap="flat" cmpd="sng" algn="ctr">
                      <a:solidFill>
                        <a:srgbClr val="373737"/>
                      </a:solidFill>
                      <a:prstDash val="solid"/>
                      <a:round/>
                      <a:headEnd type="none" w="med" len="med"/>
                      <a:tailEnd type="none" w="med" len="med"/>
                    </a:lnT>
                    <a:lnB>
                      <a:noFill/>
                    </a:lnB>
                  </a:tcPr>
                </a:tc>
                <a:tc>
                  <a:txBody>
                    <a:bodyPr/>
                    <a:lstStyle/>
                    <a:p>
                      <a:r>
                        <a:rPr lang="ja-JP" altLang="en-US" sz="1100">
                          <a:effectLst/>
                        </a:rPr>
                        <a:t> </a:t>
                      </a:r>
                    </a:p>
                  </a:txBody>
                  <a:tcPr marL="33929" marR="33929" marT="16964" marB="16964" anchor="ctr">
                    <a:lnL>
                      <a:noFill/>
                    </a:lnL>
                    <a:lnR>
                      <a:noFill/>
                    </a:lnR>
                    <a:lnT>
                      <a:noFill/>
                    </a:lnT>
                    <a:lnB>
                      <a:noFill/>
                    </a:lnB>
                  </a:tcPr>
                </a:tc>
                <a:extLst>
                  <a:ext uri="{0D108BD9-81ED-4DB2-BD59-A6C34878D82A}">
                    <a16:rowId xmlns:a16="http://schemas.microsoft.com/office/drawing/2014/main" val="4169995444"/>
                  </a:ext>
                </a:extLst>
              </a:tr>
              <a:tr h="283998">
                <a:tc>
                  <a:txBody>
                    <a:bodyPr/>
                    <a:lstStyle/>
                    <a:p>
                      <a:r>
                        <a:rPr lang="ja-JP" altLang="en-US" sz="1100">
                          <a:effectLst/>
                        </a:rPr>
                        <a:t> </a:t>
                      </a:r>
                    </a:p>
                  </a:txBody>
                  <a:tcPr marL="33929" marR="33929" marT="16964" marB="16964" anchor="ctr">
                    <a:lnL>
                      <a:noFill/>
                    </a:lnL>
                    <a:lnR>
                      <a:noFill/>
                    </a:lnR>
                    <a:lnT>
                      <a:noFill/>
                    </a:lnT>
                    <a:lnB>
                      <a:noFill/>
                    </a:lnB>
                  </a:tcPr>
                </a:tc>
                <a:tc>
                  <a:txBody>
                    <a:bodyPr/>
                    <a:lstStyle/>
                    <a:p>
                      <a:r>
                        <a:rPr lang="en-US" sz="1100" dirty="0">
                          <a:effectLst/>
                        </a:rPr>
                        <a:t>Cash paid to acquire additional equipment</a:t>
                      </a:r>
                    </a:p>
                  </a:txBody>
                  <a:tcPr marL="33929" marR="33929" marT="16964" marB="16964" anchor="ctr">
                    <a:lnL>
                      <a:noFill/>
                    </a:lnL>
                    <a:lnR>
                      <a:noFill/>
                    </a:lnR>
                    <a:lnT>
                      <a:noFill/>
                    </a:lnT>
                    <a:lnB>
                      <a:noFill/>
                    </a:lnB>
                  </a:tcPr>
                </a:tc>
                <a:tc>
                  <a:txBody>
                    <a:bodyPr/>
                    <a:lstStyle/>
                    <a:p>
                      <a:r>
                        <a:rPr lang="ja-JP" altLang="en-US" sz="1100">
                          <a:effectLst/>
                        </a:rPr>
                        <a:t> </a:t>
                      </a:r>
                    </a:p>
                  </a:txBody>
                  <a:tcPr marL="33929" marR="33929" marT="16964" marB="16964" anchor="ctr">
                    <a:lnL>
                      <a:noFill/>
                    </a:lnL>
                    <a:lnR>
                      <a:noFill/>
                    </a:lnR>
                    <a:lnT>
                      <a:noFill/>
                    </a:lnT>
                    <a:lnB>
                      <a:noFill/>
                    </a:lnB>
                  </a:tcPr>
                </a:tc>
                <a:tc>
                  <a:txBody>
                    <a:bodyPr/>
                    <a:lstStyle/>
                    <a:p>
                      <a:pPr algn="r"/>
                      <a:r>
                        <a:rPr lang="en-US" altLang="ja-JP" sz="1100" dirty="0">
                          <a:effectLst/>
                        </a:rPr>
                        <a:t>(20,300)</a:t>
                      </a:r>
                    </a:p>
                  </a:txBody>
                  <a:tcPr marL="33929" marR="33929" marT="16964" marB="16964" anchor="ctr">
                    <a:lnL>
                      <a:noFill/>
                    </a:lnL>
                    <a:lnR>
                      <a:noFill/>
                    </a:lnR>
                    <a:lnT>
                      <a:noFill/>
                    </a:lnT>
                    <a:lnB>
                      <a:noFill/>
                    </a:lnB>
                  </a:tcPr>
                </a:tc>
                <a:extLst>
                  <a:ext uri="{0D108BD9-81ED-4DB2-BD59-A6C34878D82A}">
                    <a16:rowId xmlns:a16="http://schemas.microsoft.com/office/drawing/2014/main" val="1864580059"/>
                  </a:ext>
                </a:extLst>
              </a:tr>
              <a:tr h="201547">
                <a:tc gridSpan="2">
                  <a:txBody>
                    <a:bodyPr/>
                    <a:lstStyle/>
                    <a:p>
                      <a:r>
                        <a:rPr lang="en-US" sz="1100" b="1" dirty="0">
                          <a:effectLst/>
                          <a:latin typeface="Arial" panose="020B0604020202020204" pitchFamily="34" charset="0"/>
                        </a:rPr>
                        <a:t>Cash Flow from Financing Activities:</a:t>
                      </a:r>
                      <a:endParaRPr lang="en-US" sz="1100" dirty="0">
                        <a:effectLst/>
                      </a:endParaRPr>
                    </a:p>
                  </a:txBody>
                  <a:tcPr marL="33929" marR="33929" marT="16964" marB="16964" anchor="ctr">
                    <a:lnL>
                      <a:noFill/>
                    </a:lnL>
                    <a:lnR>
                      <a:noFill/>
                    </a:lnR>
                    <a:lnT>
                      <a:noFill/>
                    </a:lnT>
                    <a:lnB>
                      <a:noFill/>
                    </a:lnB>
                  </a:tcPr>
                </a:tc>
                <a:tc hMerge="1">
                  <a:txBody>
                    <a:bodyPr/>
                    <a:lstStyle/>
                    <a:p>
                      <a:endParaRPr kumimoji="1" lang="ja-JP" altLang="en-US"/>
                    </a:p>
                  </a:txBody>
                  <a:tcPr/>
                </a:tc>
                <a:tc>
                  <a:txBody>
                    <a:bodyPr/>
                    <a:lstStyle/>
                    <a:p>
                      <a:r>
                        <a:rPr lang="ja-JP" altLang="en-US" sz="1100">
                          <a:effectLst/>
                        </a:rPr>
                        <a:t> </a:t>
                      </a:r>
                    </a:p>
                  </a:txBody>
                  <a:tcPr marL="33929" marR="33929" marT="16964" marB="16964" anchor="ctr">
                    <a:lnL>
                      <a:noFill/>
                    </a:lnL>
                    <a:lnR>
                      <a:noFill/>
                    </a:lnR>
                    <a:lnT>
                      <a:noFill/>
                    </a:lnT>
                    <a:lnB>
                      <a:noFill/>
                    </a:lnB>
                  </a:tcPr>
                </a:tc>
                <a:tc>
                  <a:txBody>
                    <a:bodyPr/>
                    <a:lstStyle/>
                    <a:p>
                      <a:r>
                        <a:rPr lang="ja-JP" altLang="en-US" sz="1100">
                          <a:effectLst/>
                        </a:rPr>
                        <a:t> </a:t>
                      </a:r>
                    </a:p>
                  </a:txBody>
                  <a:tcPr marL="33929" marR="33929" marT="16964" marB="16964" anchor="ctr">
                    <a:lnL>
                      <a:noFill/>
                    </a:lnL>
                    <a:lnR>
                      <a:noFill/>
                    </a:lnR>
                    <a:lnT>
                      <a:noFill/>
                    </a:lnT>
                    <a:lnB>
                      <a:noFill/>
                    </a:lnB>
                  </a:tcPr>
                </a:tc>
                <a:extLst>
                  <a:ext uri="{0D108BD9-81ED-4DB2-BD59-A6C34878D82A}">
                    <a16:rowId xmlns:a16="http://schemas.microsoft.com/office/drawing/2014/main" val="761203683"/>
                  </a:ext>
                </a:extLst>
              </a:tr>
              <a:tr h="366451">
                <a:tc>
                  <a:txBody>
                    <a:bodyPr/>
                    <a:lstStyle/>
                    <a:p>
                      <a:r>
                        <a:rPr lang="ja-JP" altLang="en-US" sz="1100">
                          <a:effectLst/>
                        </a:rPr>
                        <a:t> </a:t>
                      </a:r>
                    </a:p>
                  </a:txBody>
                  <a:tcPr marL="33929" marR="33929" marT="16964" marB="16964" anchor="ctr">
                    <a:lnL>
                      <a:noFill/>
                    </a:lnL>
                    <a:lnR>
                      <a:noFill/>
                    </a:lnR>
                    <a:lnT>
                      <a:noFill/>
                    </a:lnT>
                    <a:lnB>
                      <a:noFill/>
                    </a:lnB>
                  </a:tcPr>
                </a:tc>
                <a:tc>
                  <a:txBody>
                    <a:bodyPr/>
                    <a:lstStyle/>
                    <a:p>
                      <a:r>
                        <a:rPr lang="en-US" sz="1100" dirty="0">
                          <a:effectLst/>
                        </a:rPr>
                        <a:t>Cash received from investment of owner</a:t>
                      </a:r>
                    </a:p>
                  </a:txBody>
                  <a:tcPr marL="33929" marR="33929" marT="16964" marB="16964" anchor="ctr">
                    <a:lnL>
                      <a:noFill/>
                    </a:lnL>
                    <a:lnR>
                      <a:noFill/>
                    </a:lnR>
                    <a:lnT>
                      <a:noFill/>
                    </a:lnT>
                    <a:lnB>
                      <a:noFill/>
                    </a:lnB>
                  </a:tcPr>
                </a:tc>
                <a:tc>
                  <a:txBody>
                    <a:bodyPr/>
                    <a:lstStyle/>
                    <a:p>
                      <a:pPr algn="r"/>
                      <a:r>
                        <a:rPr lang="en-US" altLang="ja-JP" sz="1100" dirty="0">
                          <a:effectLst/>
                        </a:rPr>
                        <a:t>$   10,000</a:t>
                      </a:r>
                    </a:p>
                  </a:txBody>
                  <a:tcPr marL="33929" marR="33929" marT="16964" marB="16964" anchor="ctr">
                    <a:lnL>
                      <a:noFill/>
                    </a:lnL>
                    <a:lnR>
                      <a:noFill/>
                    </a:lnR>
                    <a:lnT>
                      <a:noFill/>
                    </a:lnT>
                    <a:lnB>
                      <a:noFill/>
                    </a:lnB>
                  </a:tcPr>
                </a:tc>
                <a:tc>
                  <a:txBody>
                    <a:bodyPr/>
                    <a:lstStyle/>
                    <a:p>
                      <a:r>
                        <a:rPr lang="ja-JP" altLang="en-US" sz="1100">
                          <a:effectLst/>
                        </a:rPr>
                        <a:t> </a:t>
                      </a:r>
                    </a:p>
                  </a:txBody>
                  <a:tcPr marL="33929" marR="33929" marT="16964" marB="16964" anchor="ctr">
                    <a:lnL>
                      <a:noFill/>
                    </a:lnL>
                    <a:lnR>
                      <a:noFill/>
                    </a:lnR>
                    <a:lnT>
                      <a:noFill/>
                    </a:lnT>
                    <a:lnB>
                      <a:noFill/>
                    </a:lnB>
                  </a:tcPr>
                </a:tc>
                <a:extLst>
                  <a:ext uri="{0D108BD9-81ED-4DB2-BD59-A6C34878D82A}">
                    <a16:rowId xmlns:a16="http://schemas.microsoft.com/office/drawing/2014/main" val="2883726218"/>
                  </a:ext>
                </a:extLst>
              </a:tr>
              <a:tr h="283998">
                <a:tc>
                  <a:txBody>
                    <a:bodyPr/>
                    <a:lstStyle/>
                    <a:p>
                      <a:r>
                        <a:rPr lang="ja-JP" altLang="en-US" sz="1100">
                          <a:effectLst/>
                        </a:rPr>
                        <a:t> </a:t>
                      </a:r>
                    </a:p>
                  </a:txBody>
                  <a:tcPr marL="33929" marR="33929" marT="16964" marB="16964" anchor="ctr">
                    <a:lnL>
                      <a:noFill/>
                    </a:lnL>
                    <a:lnR>
                      <a:noFill/>
                    </a:lnR>
                    <a:lnT>
                      <a:noFill/>
                    </a:lnT>
                    <a:lnB>
                      <a:noFill/>
                    </a:lnB>
                  </a:tcPr>
                </a:tc>
                <a:tc>
                  <a:txBody>
                    <a:bodyPr/>
                    <a:lstStyle/>
                    <a:p>
                      <a:r>
                        <a:rPr lang="en-US" sz="1100" dirty="0">
                          <a:effectLst/>
                        </a:rPr>
                        <a:t>Cash received from bank loan</a:t>
                      </a:r>
                    </a:p>
                  </a:txBody>
                  <a:tcPr marL="33929" marR="33929" marT="16964" marB="16964" anchor="ctr">
                    <a:lnL>
                      <a:noFill/>
                    </a:lnL>
                    <a:lnR>
                      <a:noFill/>
                    </a:lnR>
                    <a:lnT>
                      <a:noFill/>
                    </a:lnT>
                    <a:lnB>
                      <a:noFill/>
                    </a:lnB>
                  </a:tcPr>
                </a:tc>
                <a:tc>
                  <a:txBody>
                    <a:bodyPr/>
                    <a:lstStyle/>
                    <a:p>
                      <a:pPr algn="r"/>
                      <a:r>
                        <a:rPr lang="en-US" altLang="ja-JP" sz="1100" dirty="0">
                          <a:effectLst/>
                        </a:rPr>
                        <a:t>50,000</a:t>
                      </a:r>
                    </a:p>
                  </a:txBody>
                  <a:tcPr marL="33929" marR="33929" marT="16964" marB="16964" anchor="ctr">
                    <a:lnL>
                      <a:noFill/>
                    </a:lnL>
                    <a:lnR>
                      <a:noFill/>
                    </a:lnR>
                    <a:lnT>
                      <a:noFill/>
                    </a:lnT>
                    <a:lnB>
                      <a:noFill/>
                    </a:lnB>
                  </a:tcPr>
                </a:tc>
                <a:tc>
                  <a:txBody>
                    <a:bodyPr/>
                    <a:lstStyle/>
                    <a:p>
                      <a:r>
                        <a:rPr lang="ja-JP" altLang="en-US" sz="1100">
                          <a:effectLst/>
                        </a:rPr>
                        <a:t> </a:t>
                      </a:r>
                    </a:p>
                  </a:txBody>
                  <a:tcPr marL="33929" marR="33929" marT="16964" marB="16964" anchor="ctr">
                    <a:lnL>
                      <a:noFill/>
                    </a:lnL>
                    <a:lnR>
                      <a:noFill/>
                    </a:lnR>
                    <a:lnT>
                      <a:noFill/>
                    </a:lnT>
                    <a:lnB>
                      <a:noFill/>
                    </a:lnB>
                  </a:tcPr>
                </a:tc>
                <a:extLst>
                  <a:ext uri="{0D108BD9-81ED-4DB2-BD59-A6C34878D82A}">
                    <a16:rowId xmlns:a16="http://schemas.microsoft.com/office/drawing/2014/main" val="2498476719"/>
                  </a:ext>
                </a:extLst>
              </a:tr>
              <a:tr h="283998">
                <a:tc>
                  <a:txBody>
                    <a:bodyPr/>
                    <a:lstStyle/>
                    <a:p>
                      <a:r>
                        <a:rPr lang="ja-JP" altLang="en-US" sz="1100">
                          <a:effectLst/>
                        </a:rPr>
                        <a:t> </a:t>
                      </a:r>
                    </a:p>
                  </a:txBody>
                  <a:tcPr marL="33929" marR="33929" marT="16964" marB="16964" anchor="ctr">
                    <a:lnL>
                      <a:noFill/>
                    </a:lnL>
                    <a:lnR>
                      <a:noFill/>
                    </a:lnR>
                    <a:lnT>
                      <a:noFill/>
                    </a:lnT>
                    <a:lnB>
                      <a:noFill/>
                    </a:lnB>
                  </a:tcPr>
                </a:tc>
                <a:tc>
                  <a:txBody>
                    <a:bodyPr/>
                    <a:lstStyle/>
                    <a:p>
                      <a:r>
                        <a:rPr lang="en-US" sz="1100" dirty="0">
                          <a:effectLst/>
                        </a:rPr>
                        <a:t>Cash paid for bank loan – partial payment</a:t>
                      </a:r>
                    </a:p>
                  </a:txBody>
                  <a:tcPr marL="33929" marR="33929" marT="16964" marB="16964" anchor="ctr">
                    <a:lnL>
                      <a:noFill/>
                    </a:lnL>
                    <a:lnR>
                      <a:noFill/>
                    </a:lnR>
                    <a:lnT>
                      <a:noFill/>
                    </a:lnT>
                    <a:lnB>
                      <a:noFill/>
                    </a:lnB>
                  </a:tcPr>
                </a:tc>
                <a:tc>
                  <a:txBody>
                    <a:bodyPr/>
                    <a:lstStyle/>
                    <a:p>
                      <a:pPr algn="r"/>
                      <a:r>
                        <a:rPr lang="en-US" altLang="ja-JP" sz="1100" dirty="0">
                          <a:effectLst/>
                        </a:rPr>
                        <a:t>(27,000)</a:t>
                      </a:r>
                    </a:p>
                  </a:txBody>
                  <a:tcPr marL="33929" marR="33929" marT="16964" marB="16964" anchor="ctr">
                    <a:lnL>
                      <a:noFill/>
                    </a:lnL>
                    <a:lnR>
                      <a:noFill/>
                    </a:lnR>
                    <a:lnT>
                      <a:noFill/>
                    </a:lnT>
                    <a:lnB>
                      <a:noFill/>
                    </a:lnB>
                  </a:tcPr>
                </a:tc>
                <a:tc>
                  <a:txBody>
                    <a:bodyPr/>
                    <a:lstStyle/>
                    <a:p>
                      <a:r>
                        <a:rPr lang="ja-JP" altLang="en-US" sz="1100">
                          <a:effectLst/>
                        </a:rPr>
                        <a:t> </a:t>
                      </a:r>
                    </a:p>
                  </a:txBody>
                  <a:tcPr marL="33929" marR="33929" marT="16964" marB="16964" anchor="ctr">
                    <a:lnL>
                      <a:noFill/>
                    </a:lnL>
                    <a:lnR>
                      <a:noFill/>
                    </a:lnR>
                    <a:lnT>
                      <a:noFill/>
                    </a:lnT>
                    <a:lnB>
                      <a:noFill/>
                    </a:lnB>
                  </a:tcPr>
                </a:tc>
                <a:extLst>
                  <a:ext uri="{0D108BD9-81ED-4DB2-BD59-A6C34878D82A}">
                    <a16:rowId xmlns:a16="http://schemas.microsoft.com/office/drawing/2014/main" val="4093608412"/>
                  </a:ext>
                </a:extLst>
              </a:tr>
              <a:tr h="283998">
                <a:tc>
                  <a:txBody>
                    <a:bodyPr/>
                    <a:lstStyle/>
                    <a:p>
                      <a:r>
                        <a:rPr lang="ja-JP" altLang="en-US" sz="1100">
                          <a:effectLst/>
                        </a:rPr>
                        <a:t> </a:t>
                      </a:r>
                    </a:p>
                  </a:txBody>
                  <a:tcPr marL="33929" marR="33929" marT="16964" marB="16964" anchor="ctr">
                    <a:lnL>
                      <a:noFill/>
                    </a:lnL>
                    <a:lnR>
                      <a:noFill/>
                    </a:lnR>
                    <a:lnT>
                      <a:noFill/>
                    </a:lnT>
                    <a:lnB>
                      <a:noFill/>
                    </a:lnB>
                  </a:tcPr>
                </a:tc>
                <a:tc>
                  <a:txBody>
                    <a:bodyPr/>
                    <a:lstStyle/>
                    <a:p>
                      <a:r>
                        <a:rPr lang="en-US" sz="1100" dirty="0">
                          <a:effectLst/>
                        </a:rPr>
                        <a:t>Cash paid to owner – withdrawal</a:t>
                      </a:r>
                    </a:p>
                  </a:txBody>
                  <a:tcPr marL="33929" marR="33929" marT="16964" marB="16964" anchor="ctr">
                    <a:lnL>
                      <a:noFill/>
                    </a:lnL>
                    <a:lnR>
                      <a:noFill/>
                    </a:lnR>
                    <a:lnT>
                      <a:noFill/>
                    </a:lnT>
                    <a:lnB>
                      <a:noFill/>
                    </a:lnB>
                  </a:tcPr>
                </a:tc>
                <a:tc>
                  <a:txBody>
                    <a:bodyPr/>
                    <a:lstStyle/>
                    <a:p>
                      <a:pPr algn="r"/>
                      <a:r>
                        <a:rPr lang="en-US" altLang="ja-JP" sz="1100" dirty="0">
                          <a:effectLst/>
                        </a:rPr>
                        <a:t>(20,000)</a:t>
                      </a:r>
                    </a:p>
                  </a:txBody>
                  <a:tcPr marL="33929" marR="33929" marT="16964" marB="16964" anchor="ctr">
                    <a:lnL>
                      <a:noFill/>
                    </a:lnL>
                    <a:lnR>
                      <a:noFill/>
                    </a:lnR>
                    <a:lnT>
                      <a:noFill/>
                    </a:lnT>
                    <a:lnB w="3175" cap="flat" cmpd="sng" algn="ctr">
                      <a:solidFill>
                        <a:srgbClr val="373737"/>
                      </a:solidFill>
                      <a:prstDash val="solid"/>
                      <a:round/>
                      <a:headEnd type="none" w="med" len="med"/>
                      <a:tailEnd type="none" w="med" len="med"/>
                    </a:lnB>
                  </a:tcPr>
                </a:tc>
                <a:tc>
                  <a:txBody>
                    <a:bodyPr/>
                    <a:lstStyle/>
                    <a:p>
                      <a:pPr algn="r"/>
                      <a:r>
                        <a:rPr lang="en-US" altLang="ja-JP" sz="1100" dirty="0">
                          <a:effectLst/>
                        </a:rPr>
                        <a:t>13,000</a:t>
                      </a:r>
                    </a:p>
                  </a:txBody>
                  <a:tcPr marL="33929" marR="33929" marT="16964" marB="16964" anchor="ctr">
                    <a:lnL>
                      <a:noFill/>
                    </a:lnL>
                    <a:lnR>
                      <a:noFill/>
                    </a:lnR>
                    <a:lnT>
                      <a:noFill/>
                    </a:lnT>
                    <a:lnB w="3175" cap="flat" cmpd="sng" algn="ctr">
                      <a:solidFill>
                        <a:srgbClr val="373737"/>
                      </a:solidFill>
                      <a:prstDash val="solid"/>
                      <a:round/>
                      <a:headEnd type="none" w="med" len="med"/>
                      <a:tailEnd type="none" w="med" len="med"/>
                    </a:lnB>
                  </a:tcPr>
                </a:tc>
                <a:extLst>
                  <a:ext uri="{0D108BD9-81ED-4DB2-BD59-A6C34878D82A}">
                    <a16:rowId xmlns:a16="http://schemas.microsoft.com/office/drawing/2014/main" val="803732147"/>
                  </a:ext>
                </a:extLst>
              </a:tr>
              <a:tr h="366451">
                <a:tc gridSpan="2">
                  <a:txBody>
                    <a:bodyPr/>
                    <a:lstStyle/>
                    <a:p>
                      <a:r>
                        <a:rPr lang="en-US" sz="1100" dirty="0">
                          <a:effectLst/>
                        </a:rPr>
                        <a:t>Net Increase (Decrease) in Cash for the Year</a:t>
                      </a:r>
                    </a:p>
                  </a:txBody>
                  <a:tcPr marL="33929" marR="33929" marT="16964" marB="16964" anchor="ctr">
                    <a:lnL>
                      <a:noFill/>
                    </a:lnL>
                    <a:lnR>
                      <a:noFill/>
                    </a:lnR>
                    <a:lnT>
                      <a:noFill/>
                    </a:lnT>
                    <a:lnB>
                      <a:noFill/>
                    </a:lnB>
                  </a:tcPr>
                </a:tc>
                <a:tc hMerge="1">
                  <a:txBody>
                    <a:bodyPr/>
                    <a:lstStyle/>
                    <a:p>
                      <a:endParaRPr kumimoji="1" lang="ja-JP" altLang="en-US"/>
                    </a:p>
                  </a:txBody>
                  <a:tcPr/>
                </a:tc>
                <a:tc>
                  <a:txBody>
                    <a:bodyPr/>
                    <a:lstStyle/>
                    <a:p>
                      <a:r>
                        <a:rPr lang="ja-JP" altLang="en-US" sz="1100">
                          <a:effectLst/>
                        </a:rPr>
                        <a:t> </a:t>
                      </a:r>
                    </a:p>
                  </a:txBody>
                  <a:tcPr marL="33929" marR="33929" marT="16964" marB="16964" anchor="ctr">
                    <a:lnL>
                      <a:noFill/>
                    </a:lnL>
                    <a:lnR>
                      <a:noFill/>
                    </a:lnR>
                    <a:lnT w="3175" cap="flat" cmpd="sng" algn="ctr">
                      <a:solidFill>
                        <a:srgbClr val="373737"/>
                      </a:solidFill>
                      <a:prstDash val="solid"/>
                      <a:round/>
                      <a:headEnd type="none" w="med" len="med"/>
                      <a:tailEnd type="none" w="med" len="med"/>
                    </a:lnT>
                    <a:lnB>
                      <a:noFill/>
                    </a:lnB>
                  </a:tcPr>
                </a:tc>
                <a:tc>
                  <a:txBody>
                    <a:bodyPr/>
                    <a:lstStyle/>
                    <a:p>
                      <a:pPr algn="r"/>
                      <a:r>
                        <a:rPr lang="en-US" altLang="ja-JP" sz="1100" dirty="0">
                          <a:effectLst/>
                        </a:rPr>
                        <a:t>$   10,200</a:t>
                      </a:r>
                    </a:p>
                  </a:txBody>
                  <a:tcPr marL="33929" marR="33929" marT="16964" marB="16964" anchor="ctr">
                    <a:lnL>
                      <a:noFill/>
                    </a:lnL>
                    <a:lnR>
                      <a:noFill/>
                    </a:lnR>
                    <a:lnT w="3175" cap="flat" cmpd="sng" algn="ctr">
                      <a:solidFill>
                        <a:srgbClr val="373737"/>
                      </a:solidFill>
                      <a:prstDash val="solid"/>
                      <a:round/>
                      <a:headEnd type="none" w="med" len="med"/>
                      <a:tailEnd type="none" w="med" len="med"/>
                    </a:lnT>
                    <a:lnB>
                      <a:noFill/>
                    </a:lnB>
                  </a:tcPr>
                </a:tc>
                <a:extLst>
                  <a:ext uri="{0D108BD9-81ED-4DB2-BD59-A6C34878D82A}">
                    <a16:rowId xmlns:a16="http://schemas.microsoft.com/office/drawing/2014/main" val="2559860818"/>
                  </a:ext>
                </a:extLst>
              </a:tr>
              <a:tr h="283998">
                <a:tc gridSpan="3">
                  <a:txBody>
                    <a:bodyPr/>
                    <a:lstStyle/>
                    <a:p>
                      <a:r>
                        <a:rPr lang="en-US" sz="1100" dirty="0">
                          <a:effectLst/>
                        </a:rPr>
                        <a:t>Add: Cash – January 1, 2017</a:t>
                      </a:r>
                    </a:p>
                  </a:txBody>
                  <a:tcPr marL="33929" marR="33929" marT="16964" marB="16964"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a:txBody>
                    <a:bodyPr/>
                    <a:lstStyle/>
                    <a:p>
                      <a:pPr algn="r"/>
                      <a:r>
                        <a:rPr lang="en-US" altLang="ja-JP" sz="1100" dirty="0">
                          <a:effectLst/>
                        </a:rPr>
                        <a:t>10,800</a:t>
                      </a:r>
                    </a:p>
                  </a:txBody>
                  <a:tcPr marL="33929" marR="33929" marT="16964" marB="16964" anchor="ctr">
                    <a:lnL>
                      <a:noFill/>
                    </a:lnL>
                    <a:lnR>
                      <a:noFill/>
                    </a:lnR>
                    <a:lnT>
                      <a:noFill/>
                    </a:lnT>
                    <a:lnB w="3175" cap="flat" cmpd="sng" algn="ctr">
                      <a:solidFill>
                        <a:srgbClr val="373737"/>
                      </a:solidFill>
                      <a:prstDash val="solid"/>
                      <a:round/>
                      <a:headEnd type="none" w="med" len="med"/>
                      <a:tailEnd type="none" w="med" len="med"/>
                    </a:lnB>
                  </a:tcPr>
                </a:tc>
                <a:extLst>
                  <a:ext uri="{0D108BD9-81ED-4DB2-BD59-A6C34878D82A}">
                    <a16:rowId xmlns:a16="http://schemas.microsoft.com/office/drawing/2014/main" val="3356709111"/>
                  </a:ext>
                </a:extLst>
              </a:tr>
              <a:tr h="366451">
                <a:tc gridSpan="3">
                  <a:txBody>
                    <a:bodyPr/>
                    <a:lstStyle/>
                    <a:p>
                      <a:r>
                        <a:rPr lang="en-US" sz="1100" dirty="0">
                          <a:effectLst/>
                        </a:rPr>
                        <a:t>Cash – December 31, 2017</a:t>
                      </a:r>
                    </a:p>
                  </a:txBody>
                  <a:tcPr marL="33929" marR="33929" marT="16964" marB="16964"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a:txBody>
                    <a:bodyPr/>
                    <a:lstStyle/>
                    <a:p>
                      <a:pPr algn="r"/>
                      <a:r>
                        <a:rPr lang="en-US" altLang="ja-JP" sz="1100" dirty="0">
                          <a:effectLst/>
                        </a:rPr>
                        <a:t>$   21,000</a:t>
                      </a:r>
                    </a:p>
                  </a:txBody>
                  <a:tcPr marL="33929" marR="33929" marT="16964" marB="16964" anchor="ctr">
                    <a:lnL>
                      <a:noFill/>
                    </a:lnL>
                    <a:lnR>
                      <a:noFill/>
                    </a:lnR>
                    <a:lnT w="3175" cap="flat" cmpd="sng" algn="ctr">
                      <a:solidFill>
                        <a:srgbClr val="373737"/>
                      </a:solidFill>
                      <a:prstDash val="solid"/>
                      <a:round/>
                      <a:headEnd type="none" w="med" len="med"/>
                      <a:tailEnd type="none" w="med" len="med"/>
                    </a:lnT>
                    <a:lnB w="9525" cap="flat" cmpd="dbl" algn="ctr">
                      <a:solidFill>
                        <a:srgbClr val="373737"/>
                      </a:solidFill>
                      <a:prstDash val="solid"/>
                      <a:round/>
                      <a:headEnd type="none" w="med" len="med"/>
                      <a:tailEnd type="none" w="med" len="med"/>
                    </a:lnB>
                  </a:tcPr>
                </a:tc>
                <a:extLst>
                  <a:ext uri="{0D108BD9-81ED-4DB2-BD59-A6C34878D82A}">
                    <a16:rowId xmlns:a16="http://schemas.microsoft.com/office/drawing/2014/main" val="1300269522"/>
                  </a:ext>
                </a:extLst>
              </a:tr>
            </a:tbl>
          </a:graphicData>
        </a:graphic>
      </p:graphicFrame>
      <p:sp>
        <p:nvSpPr>
          <p:cNvPr id="4" name="スライド番号プレースホルダー 3"/>
          <p:cNvSpPr>
            <a:spLocks noGrp="1"/>
          </p:cNvSpPr>
          <p:nvPr>
            <p:ph type="sldNum" sz="quarter" idx="12"/>
          </p:nvPr>
        </p:nvSpPr>
        <p:spPr/>
        <p:txBody>
          <a:bodyPr/>
          <a:lstStyle/>
          <a:p>
            <a:fld id="{68C31273-B81C-4195-8EDF-774B0315720E}" type="slidenum">
              <a:rPr lang="en-US" altLang="ja-JP" smtClean="0"/>
              <a:pPr/>
              <a:t>9</a:t>
            </a:fld>
            <a:endParaRPr lang="en-US" altLang="ja-JP" dirty="0"/>
          </a:p>
        </p:txBody>
      </p:sp>
    </p:spTree>
    <p:extLst>
      <p:ext uri="{BB962C8B-B14F-4D97-AF65-F5344CB8AC3E}">
        <p14:creationId xmlns:p14="http://schemas.microsoft.com/office/powerpoint/2010/main" val="256995760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1174</TotalTime>
  <Words>3593</Words>
  <Application>Microsoft Office PowerPoint</Application>
  <PresentationFormat>画面に合わせる (4:3)</PresentationFormat>
  <Paragraphs>638</Paragraphs>
  <Slides>72</Slides>
  <Notes>5</Notes>
  <HiddenSlides>9</HiddenSlides>
  <MMClips>0</MMClips>
  <ScaleCrop>false</ScaleCrop>
  <HeadingPairs>
    <vt:vector size="8" baseType="variant">
      <vt:variant>
        <vt:lpstr>使用されているフォント</vt:lpstr>
      </vt:variant>
      <vt:variant>
        <vt:i4>11</vt:i4>
      </vt:variant>
      <vt:variant>
        <vt:lpstr>テーマ</vt:lpstr>
      </vt:variant>
      <vt:variant>
        <vt:i4>1</vt:i4>
      </vt:variant>
      <vt:variant>
        <vt:lpstr>埋め込まれた OLE サーバー</vt:lpstr>
      </vt:variant>
      <vt:variant>
        <vt:i4>1</vt:i4>
      </vt:variant>
      <vt:variant>
        <vt:lpstr>スライド タイトル</vt:lpstr>
      </vt:variant>
      <vt:variant>
        <vt:i4>72</vt:i4>
      </vt:variant>
    </vt:vector>
  </HeadingPairs>
  <TitlesOfParts>
    <vt:vector size="85" baseType="lpstr">
      <vt:lpstr>ＭＳ Ｐゴシック</vt:lpstr>
      <vt:lpstr>ＭＳ 明朝</vt:lpstr>
      <vt:lpstr>游ゴシック</vt:lpstr>
      <vt:lpstr>Arial</vt:lpstr>
      <vt:lpstr>Arial Narrow</vt:lpstr>
      <vt:lpstr>Calibri</vt:lpstr>
      <vt:lpstr>Calibri Light</vt:lpstr>
      <vt:lpstr>Cambria Math</vt:lpstr>
      <vt:lpstr>Times New Roman</vt:lpstr>
      <vt:lpstr>Trebuchet MS</vt:lpstr>
      <vt:lpstr>Wingdings</vt:lpstr>
      <vt:lpstr>Office テーマ</vt:lpstr>
      <vt:lpstr>数式</vt:lpstr>
      <vt:lpstr>The MOT and Venture Business</vt:lpstr>
      <vt:lpstr>Schedule </vt:lpstr>
      <vt:lpstr>The P&amp;L statement </vt:lpstr>
      <vt:lpstr>Example of a P&amp;L Statement</vt:lpstr>
      <vt:lpstr>The balance sheet</vt:lpstr>
      <vt:lpstr>an example of Amazon’s 2016 balance sheet.</vt:lpstr>
      <vt:lpstr>an example of Amazon’s 2016 balance sheet.</vt:lpstr>
      <vt:lpstr>A Statement of Cash Flows</vt:lpstr>
      <vt:lpstr>a sample cash flow statement</vt:lpstr>
      <vt:lpstr>PowerPoint プレゼンテーション</vt:lpstr>
      <vt:lpstr>Topic 4 Break-Even Point Analysis</vt:lpstr>
      <vt:lpstr>Agenda</vt:lpstr>
      <vt:lpstr>1．Costs</vt:lpstr>
      <vt:lpstr>Variable cost</vt:lpstr>
      <vt:lpstr>Total cost</vt:lpstr>
      <vt:lpstr>PowerPoint プレゼンテーション</vt:lpstr>
      <vt:lpstr>PowerPoint プレゼンテーション</vt:lpstr>
      <vt:lpstr>2．Break-Even Point Analysis</vt:lpstr>
      <vt:lpstr>PowerPoint プレゼンテーション</vt:lpstr>
      <vt:lpstr>PowerPoint プレゼンテーション</vt:lpstr>
      <vt:lpstr>PowerPoint プレゼンテーション</vt:lpstr>
      <vt:lpstr>PowerPoint プレゼンテーション</vt:lpstr>
      <vt:lpstr>Sales Revenue and Marginal Profit</vt:lpstr>
      <vt:lpstr>Sales Revenue and Marginal Profit</vt:lpstr>
      <vt:lpstr>Profit</vt:lpstr>
      <vt:lpstr>PowerPoint プレゼンテーション</vt:lpstr>
      <vt:lpstr>PowerPoint プレゼンテーション</vt:lpstr>
      <vt:lpstr>PowerPoint プレゼンテーション</vt:lpstr>
      <vt:lpstr>Case 2</vt:lpstr>
      <vt:lpstr>PowerPoint プレゼンテーション</vt:lpstr>
      <vt:lpstr>PowerPoint プレゼンテーション</vt:lpstr>
      <vt:lpstr>Question</vt:lpstr>
      <vt:lpstr>Answer 1</vt:lpstr>
      <vt:lpstr>PowerPoint プレゼンテーション</vt:lpstr>
      <vt:lpstr>Case 3 </vt:lpstr>
      <vt:lpstr>PowerPoint プレゼンテーション</vt:lpstr>
      <vt:lpstr>Identifying the costs</vt:lpstr>
      <vt:lpstr>Identifying the costs</vt:lpstr>
      <vt:lpstr>Category of the costs</vt:lpstr>
      <vt:lpstr>Category of the costs</vt:lpstr>
      <vt:lpstr>PowerPoint プレゼンテーション</vt:lpstr>
      <vt:lpstr>PowerPoint プレゼンテーション</vt:lpstr>
      <vt:lpstr>Profit and Profit Per Unit</vt:lpstr>
      <vt:lpstr>Profit and Profit Per Unit</vt:lpstr>
      <vt:lpstr>The solutions to obtain 10 Millions</vt:lpstr>
      <vt:lpstr>The solutions to obtain 10 Millions</vt:lpstr>
      <vt:lpstr>The solutions to obtain 10 Millions</vt:lpstr>
      <vt:lpstr>The solutions to obtain 10 Millions</vt:lpstr>
      <vt:lpstr>The solutions to obtain 10 Millions</vt:lpstr>
      <vt:lpstr>The solutions to obtain 10 Millions</vt:lpstr>
      <vt:lpstr>Unit profit calculation</vt:lpstr>
      <vt:lpstr>Unit profit calculation</vt:lpstr>
      <vt:lpstr>Unit profit calculation</vt:lpstr>
      <vt:lpstr>Unit profit calculation</vt:lpstr>
      <vt:lpstr>Unit profit calculation</vt:lpstr>
      <vt:lpstr>Unit profit calculation</vt:lpstr>
      <vt:lpstr>Unit profit calculation</vt:lpstr>
      <vt:lpstr>Unit profit calculation</vt:lpstr>
      <vt:lpstr>Unit profit calculation</vt:lpstr>
      <vt:lpstr>PowerPoint プレゼンテーション</vt:lpstr>
      <vt:lpstr>PowerPoint プレゼンテーション</vt:lpstr>
      <vt:lpstr>Fixed cost per unit</vt:lpstr>
      <vt:lpstr>PowerPoint プレゼンテーション</vt:lpstr>
      <vt:lpstr>Scale Economies</vt:lpstr>
      <vt:lpstr>Internal economies of scale </vt:lpstr>
      <vt:lpstr>PowerPoint プレゼンテーション</vt:lpstr>
      <vt:lpstr>PowerPoint プレゼンテーション</vt:lpstr>
      <vt:lpstr>PowerPoint プレゼンテーション</vt:lpstr>
      <vt:lpstr>External economies of scale </vt:lpstr>
      <vt:lpstr>Diseconomies of scale </vt:lpstr>
      <vt:lpstr>PowerPoint プレゼンテーション</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 and Venture Business</dc:title>
  <dc:creator>itotakao</dc:creator>
  <cp:lastModifiedBy>伊藤　孝夫</cp:lastModifiedBy>
  <cp:revision>111</cp:revision>
  <cp:lastPrinted>2018-06-21T02:05:12Z</cp:lastPrinted>
  <dcterms:created xsi:type="dcterms:W3CDTF">2009-10-22T07:47:52Z</dcterms:created>
  <dcterms:modified xsi:type="dcterms:W3CDTF">2023-09-07T02:48:35Z</dcterms:modified>
</cp:coreProperties>
</file>