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29"/>
  </p:notesMasterIdLst>
  <p:handoutMasterIdLst>
    <p:handoutMasterId r:id="rId30"/>
  </p:handoutMasterIdLst>
  <p:sldIdLst>
    <p:sldId id="409" r:id="rId2"/>
    <p:sldId id="410" r:id="rId3"/>
    <p:sldId id="298" r:id="rId4"/>
    <p:sldId id="407" r:id="rId5"/>
    <p:sldId id="342" r:id="rId6"/>
    <p:sldId id="343" r:id="rId7"/>
    <p:sldId id="341" r:id="rId8"/>
    <p:sldId id="344" r:id="rId9"/>
    <p:sldId id="345" r:id="rId10"/>
    <p:sldId id="346" r:id="rId11"/>
    <p:sldId id="347" r:id="rId12"/>
    <p:sldId id="349" r:id="rId13"/>
    <p:sldId id="353" r:id="rId14"/>
    <p:sldId id="354" r:id="rId15"/>
    <p:sldId id="351" r:id="rId16"/>
    <p:sldId id="350" r:id="rId17"/>
    <p:sldId id="352" r:id="rId18"/>
    <p:sldId id="348" r:id="rId19"/>
    <p:sldId id="356" r:id="rId20"/>
    <p:sldId id="358" r:id="rId21"/>
    <p:sldId id="360" r:id="rId22"/>
    <p:sldId id="362" r:id="rId23"/>
    <p:sldId id="364" r:id="rId24"/>
    <p:sldId id="403" r:id="rId25"/>
    <p:sldId id="404" r:id="rId26"/>
    <p:sldId id="405" r:id="rId27"/>
    <p:sldId id="289" r:id="rId28"/>
  </p:sldIdLst>
  <p:sldSz cx="9144000" cy="6858000" type="screen4x3"/>
  <p:notesSz cx="7099300" cy="10234613"/>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77419" autoAdjust="0"/>
  </p:normalViewPr>
  <p:slideViewPr>
    <p:cSldViewPr>
      <p:cViewPr varScale="1">
        <p:scale>
          <a:sx n="86" d="100"/>
          <a:sy n="86" d="100"/>
        </p:scale>
        <p:origin x="2334" y="90"/>
      </p:cViewPr>
      <p:guideLst>
        <p:guide orient="horz" pos="2160"/>
        <p:guide pos="2880"/>
      </p:guideLst>
    </p:cSldViewPr>
  </p:slideViewPr>
  <p:outlineViewPr>
    <p:cViewPr>
      <p:scale>
        <a:sx n="33" d="100"/>
        <a:sy n="33" d="100"/>
      </p:scale>
      <p:origin x="0" y="-116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5910"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AA256A47-D102-4E70-801A-9C0A389CD521}"/>
    <pc:docChg chg="delSld modSld">
      <pc:chgData name="伊藤　孝夫" userId="7223191e-6c99-4ba4-b4dc-210160b35a3d" providerId="ADAL" clId="{AA256A47-D102-4E70-801A-9C0A389CD521}" dt="2023-09-07T02:49:42.931" v="2" actId="729"/>
      <pc:docMkLst>
        <pc:docMk/>
      </pc:docMkLst>
      <pc:sldChg chg="del">
        <pc:chgData name="伊藤　孝夫" userId="7223191e-6c99-4ba4-b4dc-210160b35a3d" providerId="ADAL" clId="{AA256A47-D102-4E70-801A-9C0A389CD521}" dt="2023-09-07T02:48:55.811" v="0" actId="2696"/>
        <pc:sldMkLst>
          <pc:docMk/>
          <pc:sldMk cId="2934623251" sldId="326"/>
        </pc:sldMkLst>
      </pc:sldChg>
      <pc:sldChg chg="mod modShow">
        <pc:chgData name="伊藤　孝夫" userId="7223191e-6c99-4ba4-b4dc-210160b35a3d" providerId="ADAL" clId="{AA256A47-D102-4E70-801A-9C0A389CD521}" dt="2023-09-07T02:49:40.387" v="1" actId="729"/>
        <pc:sldMkLst>
          <pc:docMk/>
          <pc:sldMk cId="0" sldId="353"/>
        </pc:sldMkLst>
      </pc:sldChg>
      <pc:sldChg chg="mod modShow">
        <pc:chgData name="伊藤　孝夫" userId="7223191e-6c99-4ba4-b4dc-210160b35a3d" providerId="ADAL" clId="{AA256A47-D102-4E70-801A-9C0A389CD521}" dt="2023-09-07T02:49:42.931" v="2" actId="729"/>
        <pc:sldMkLst>
          <pc:docMk/>
          <pc:sldMk cId="0" sldId="354"/>
        </pc:sldMkLst>
      </pc:sldChg>
    </pc:docChg>
  </pc:docChgLst>
  <pc:docChgLst>
    <pc:chgData name="伊藤　孝夫" userId="7223191e-6c99-4ba4-b4dc-210160b35a3d" providerId="ADAL" clId="{1AF7A619-6D87-475F-A9C0-CDFE2CF9CA3F}"/>
    <pc:docChg chg="modSld">
      <pc:chgData name="伊藤　孝夫" userId="7223191e-6c99-4ba4-b4dc-210160b35a3d" providerId="ADAL" clId="{1AF7A619-6D87-475F-A9C0-CDFE2CF9CA3F}" dt="2023-08-24T08:12:36.784" v="0" actId="729"/>
      <pc:docMkLst>
        <pc:docMk/>
      </pc:docMkLst>
      <pc:sldChg chg="mod modShow">
        <pc:chgData name="伊藤　孝夫" userId="7223191e-6c99-4ba4-b4dc-210160b35a3d" providerId="ADAL" clId="{1AF7A619-6D87-475F-A9C0-CDFE2CF9CA3F}" dt="2023-08-24T08:12:36.784" v="0" actId="729"/>
        <pc:sldMkLst>
          <pc:docMk/>
          <pc:sldMk cId="2934623251" sldId="326"/>
        </pc:sldMkLst>
      </pc:sldChg>
    </pc:docChg>
  </pc:docChgLst>
  <pc:docChgLst>
    <pc:chgData name="伊藤　孝夫" userId="7223191e-6c99-4ba4-b4dc-210160b35a3d" providerId="ADAL" clId="{D03248AF-BF11-470B-8D01-D3282CEEEB43}"/>
    <pc:docChg chg="modSld">
      <pc:chgData name="伊藤　孝夫" userId="7223191e-6c99-4ba4-b4dc-210160b35a3d" providerId="ADAL" clId="{D03248AF-BF11-470B-8D01-D3282CEEEB43}" dt="2023-03-24T08:42:46.730" v="10" actId="6549"/>
      <pc:docMkLst>
        <pc:docMk/>
      </pc:docMkLst>
      <pc:sldChg chg="modSp mod">
        <pc:chgData name="伊藤　孝夫" userId="7223191e-6c99-4ba4-b4dc-210160b35a3d" providerId="ADAL" clId="{D03248AF-BF11-470B-8D01-D3282CEEEB43}" dt="2023-03-24T08:42:46.730" v="10" actId="6549"/>
        <pc:sldMkLst>
          <pc:docMk/>
          <pc:sldMk cId="0" sldId="344"/>
        </pc:sldMkLst>
        <pc:spChg chg="mod">
          <ac:chgData name="伊藤　孝夫" userId="7223191e-6c99-4ba4-b4dc-210160b35a3d" providerId="ADAL" clId="{D03248AF-BF11-470B-8D01-D3282CEEEB43}" dt="2023-03-24T08:42:46.730" v="10" actId="6549"/>
          <ac:spMkLst>
            <pc:docMk/>
            <pc:sldMk cId="0" sldId="344"/>
            <ac:spMk id="3" creationId="{00000000-0000-0000-0000-000000000000}"/>
          </ac:spMkLst>
        </pc:spChg>
      </pc:sldChg>
    </pc:docChg>
  </pc:docChgLst>
  <pc:docChgLst>
    <pc:chgData name="伊藤　孝夫" userId="7223191e-6c99-4ba4-b4dc-210160b35a3d" providerId="ADAL" clId="{8D219997-5021-45A0-A980-D03FAFC4CB97}"/>
    <pc:docChg chg="delSld">
      <pc:chgData name="伊藤　孝夫" userId="7223191e-6c99-4ba4-b4dc-210160b35a3d" providerId="ADAL" clId="{8D219997-5021-45A0-A980-D03FAFC4CB97}" dt="2022-10-19T05:14:28.018" v="0" actId="2696"/>
      <pc:docMkLst>
        <pc:docMk/>
      </pc:docMkLst>
      <pc:sldChg chg="del">
        <pc:chgData name="伊藤　孝夫" userId="7223191e-6c99-4ba4-b4dc-210160b35a3d" providerId="ADAL" clId="{8D219997-5021-45A0-A980-D03FAFC4CB97}" dt="2022-10-19T05:14:28.018" v="0" actId="2696"/>
        <pc:sldMkLst>
          <pc:docMk/>
          <pc:sldMk cId="2856088874" sldId="40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4650" tIns="47325" rIns="94650" bIns="47325"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4650" tIns="47325" rIns="94650" bIns="47325"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4650" tIns="47325" rIns="94650" bIns="47325"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4650" tIns="47325" rIns="94650" bIns="47325" numCol="1" anchor="b" anchorCtr="0" compatLnSpc="1">
            <a:prstTxWarp prst="textNoShape">
              <a:avLst/>
            </a:prstTxWarp>
          </a:bodyPr>
          <a:lstStyle>
            <a:lvl1pPr algn="r" eaLnBrk="1" hangingPunct="1">
              <a:defRPr kumimoji="1" sz="1200"/>
            </a:lvl1pPr>
          </a:lstStyle>
          <a:p>
            <a:fld id="{D818D9BE-8C10-4692-9923-238A82E4E6FB}" type="slidenum">
              <a:rPr lang="en-US" altLang="ja-JP"/>
              <a:pPr/>
              <a:t>‹#›</a:t>
            </a:fld>
            <a:endParaRPr lang="en-US" altLang="ja-JP"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4650" tIns="47325" rIns="94650" bIns="47325" rtlCol="0"/>
          <a:lstStyle>
            <a:lvl1pPr algn="l">
              <a:defRPr kumimoji="1" sz="1200">
                <a:latin typeface="Arial" panose="020B0604020202020204" pitchFamily="34" charset="0"/>
                <a:ea typeface="ＭＳ Ｐゴシック" panose="020B0600070205080204" pitchFamily="50" charset="-128"/>
              </a:defRPr>
            </a:lvl1pPr>
          </a:lstStyle>
          <a:p>
            <a:pPr>
              <a:defRPr/>
            </a:pPr>
            <a:endParaRPr lang="ja-JP" altLang="en-US" dirty="0"/>
          </a:p>
        </p:txBody>
      </p:sp>
      <p:sp>
        <p:nvSpPr>
          <p:cNvPr id="3" name="日付プレースホルダー 2"/>
          <p:cNvSpPr>
            <a:spLocks noGrp="1"/>
          </p:cNvSpPr>
          <p:nvPr>
            <p:ph type="dt" idx="1"/>
          </p:nvPr>
        </p:nvSpPr>
        <p:spPr>
          <a:xfrm>
            <a:off x="4021138" y="0"/>
            <a:ext cx="3076575" cy="512763"/>
          </a:xfrm>
          <a:prstGeom prst="rect">
            <a:avLst/>
          </a:prstGeom>
        </p:spPr>
        <p:txBody>
          <a:bodyPr vert="horz" lIns="94650" tIns="47325" rIns="94650" bIns="47325" rtlCol="0"/>
          <a:lstStyle>
            <a:lvl1pPr algn="r">
              <a:defRPr kumimoji="1" sz="1200">
                <a:latin typeface="Arial" panose="020B0604020202020204" pitchFamily="34" charset="0"/>
                <a:ea typeface="ＭＳ Ｐゴシック" panose="020B0600070205080204" pitchFamily="50" charset="-128"/>
              </a:defRPr>
            </a:lvl1pPr>
          </a:lstStyle>
          <a:p>
            <a:pPr>
              <a:defRPr/>
            </a:pPr>
            <a:fld id="{FB4C1BC7-5C0F-4F4A-BA27-3EBE34FDCD4A}"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650" tIns="47325" rIns="94650" bIns="47325" rtlCol="0" anchor="ctr"/>
          <a:lstStyle/>
          <a:p>
            <a:pPr lvl="0"/>
            <a:endParaRPr lang="ja-JP" altLang="en-US" noProof="0" dirty="0"/>
          </a:p>
        </p:txBody>
      </p:sp>
      <p:sp>
        <p:nvSpPr>
          <p:cNvPr id="5" name="ノート プレースホルダー 4"/>
          <p:cNvSpPr>
            <a:spLocks noGrp="1"/>
          </p:cNvSpPr>
          <p:nvPr>
            <p:ph type="body" sz="quarter" idx="3"/>
          </p:nvPr>
        </p:nvSpPr>
        <p:spPr>
          <a:xfrm>
            <a:off x="711200" y="4926013"/>
            <a:ext cx="5676900" cy="4029075"/>
          </a:xfrm>
          <a:prstGeom prst="rect">
            <a:avLst/>
          </a:prstGeom>
        </p:spPr>
        <p:txBody>
          <a:bodyPr vert="horz" lIns="94650" tIns="47325" rIns="94650" bIns="4732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4650" tIns="47325" rIns="94650" bIns="47325" rtlCol="0" anchor="b"/>
          <a:lstStyle>
            <a:lvl1pPr algn="l">
              <a:defRPr kumimoji="1" sz="1200">
                <a:latin typeface="Arial" panose="020B0604020202020204" pitchFamily="34" charset="0"/>
                <a:ea typeface="ＭＳ Ｐゴシック" panose="020B0600070205080204" pitchFamily="50" charset="-128"/>
              </a:defRPr>
            </a:lvl1pPr>
          </a:lstStyle>
          <a:p>
            <a:pPr>
              <a:defRPr/>
            </a:pPr>
            <a:endParaRPr lang="ja-JP" altLang="en-US" dirty="0"/>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wrap="square" lIns="94650" tIns="47325" rIns="94650" bIns="47325" numCol="1" anchor="b" anchorCtr="0" compatLnSpc="1">
            <a:prstTxWarp prst="textNoShape">
              <a:avLst/>
            </a:prstTxWarp>
          </a:bodyPr>
          <a:lstStyle>
            <a:lvl1pPr algn="r">
              <a:defRPr kumimoji="1" sz="1200"/>
            </a:lvl1pPr>
          </a:lstStyle>
          <a:p>
            <a:fld id="{06896AD5-621A-4F36-8E0B-A40D8E8237A8}" type="slidenum">
              <a:rPr lang="ja-JP" altLang="en-US"/>
              <a:pPr/>
              <a:t>‹#›</a:t>
            </a:fld>
            <a:endParaRPr lang="ja-JP"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4100262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26</a:t>
            </a:fld>
            <a:endParaRPr lang="ja-JP" altLang="en-US" dirty="0"/>
          </a:p>
        </p:txBody>
      </p:sp>
    </p:spTree>
    <p:extLst>
      <p:ext uri="{BB962C8B-B14F-4D97-AF65-F5344CB8AC3E}">
        <p14:creationId xmlns:p14="http://schemas.microsoft.com/office/powerpoint/2010/main" val="2990554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dirty="0"/>
              <a:t>http://management.about.com/cs/money/a/CostBenefit.htm</a:t>
            </a:r>
            <a:endParaRPr lang="ja-JP" altLang="en-US" dirty="0"/>
          </a:p>
        </p:txBody>
      </p:sp>
      <p:sp>
        <p:nvSpPr>
          <p:cNvPr id="317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5029A604-5CD2-47F7-A1CF-B04FA23C8F11}" type="slidenum">
              <a:rPr lang="ja-JP" altLang="en-US"/>
              <a:pPr/>
              <a:t>9</a:t>
            </a:fld>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327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FB2A0D9E-B5EA-4645-BD8A-D6E37CBBAD83}" type="slidenum">
              <a:rPr lang="ja-JP" altLang="en-US"/>
              <a:pPr/>
              <a:t>12</a:t>
            </a:fld>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337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5C0FA56E-A7AB-445C-ABA4-B9F665188D04}" type="slidenum">
              <a:rPr lang="ja-JP" altLang="en-US"/>
              <a:pPr/>
              <a:t>13</a:t>
            </a:fld>
            <a:endParaRPr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喫煙奨励の場合</a:t>
            </a:r>
          </a:p>
        </p:txBody>
      </p:sp>
      <p:sp>
        <p:nvSpPr>
          <p:cNvPr id="348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3FA45D52-EB34-4467-B7EF-AE3FDB60122D}" type="slidenum">
              <a:rPr lang="ja-JP" altLang="en-US">
                <a:latin typeface="Arial" panose="020B0604020202020204" pitchFamily="34" charset="0"/>
              </a:rPr>
              <a:pPr eaLnBrk="1" hangingPunct="1">
                <a:spcBef>
                  <a:spcPct val="0"/>
                </a:spcBef>
              </a:pPr>
              <a:t>21</a:t>
            </a:fld>
            <a:endParaRPr lang="ja-JP"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チェッコ政府の収入と費用節約</a:t>
            </a:r>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3A4A4E6F-68E5-4B98-800E-D35536597070}" type="slidenum">
              <a:rPr lang="ja-JP" altLang="en-US">
                <a:latin typeface="Arial" panose="020B0604020202020204" pitchFamily="34" charset="0"/>
              </a:rPr>
              <a:pPr eaLnBrk="1" hangingPunct="1">
                <a:spcBef>
                  <a:spcPct val="0"/>
                </a:spcBef>
              </a:pPr>
              <a:t>22</a:t>
            </a:fld>
            <a:endParaRPr lang="ja-JP"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喫煙奨励の場合</a:t>
            </a:r>
          </a:p>
        </p:txBody>
      </p:sp>
      <p:sp>
        <p:nvSpPr>
          <p:cNvPr id="368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8350" indent="-2952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268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5763"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8838" indent="-2365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60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32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004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7638" indent="-2365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ADA1AE96-81B9-4042-8EA6-78DF58FCFBCA}" type="slidenum">
              <a:rPr lang="ja-JP" altLang="en-US">
                <a:latin typeface="Arial" panose="020B0604020202020204" pitchFamily="34" charset="0"/>
              </a:rPr>
              <a:pPr eaLnBrk="1" hangingPunct="1">
                <a:spcBef>
                  <a:spcPct val="0"/>
                </a:spcBef>
              </a:pPr>
              <a:t>23</a:t>
            </a:fld>
            <a:endParaRPr lang="ja-JP"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6896AD5-621A-4F36-8E0B-A40D8E8237A8}" type="slidenum">
              <a:rPr lang="ja-JP" altLang="en-US" smtClean="0"/>
              <a:pPr/>
              <a:t>24</a:t>
            </a:fld>
            <a:endParaRPr lang="ja-JP" altLang="en-US" dirty="0"/>
          </a:p>
        </p:txBody>
      </p:sp>
    </p:spTree>
    <p:extLst>
      <p:ext uri="{BB962C8B-B14F-4D97-AF65-F5344CB8AC3E}">
        <p14:creationId xmlns:p14="http://schemas.microsoft.com/office/powerpoint/2010/main" val="635520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Bateman/Snell; Management,</a:t>
            </a:r>
            <a:r>
              <a:rPr kumimoji="1" lang="en-US" altLang="ja-JP" baseline="0" dirty="0"/>
              <a:t> 172</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25</a:t>
            </a:fld>
            <a:endParaRPr lang="ja-JP" altLang="en-US" dirty="0"/>
          </a:p>
        </p:txBody>
      </p:sp>
    </p:spTree>
    <p:extLst>
      <p:ext uri="{BB962C8B-B14F-4D97-AF65-F5344CB8AC3E}">
        <p14:creationId xmlns:p14="http://schemas.microsoft.com/office/powerpoint/2010/main" val="4172796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fld id="{BA243ACF-AD1F-42B0-A9FC-2D900FA6DB26}" type="slidenum">
              <a:rPr lang="en-US" altLang="ja-JP"/>
              <a:pPr/>
              <a:t>‹#›</a:t>
            </a:fld>
            <a:endParaRPr lang="en-US" altLang="ja-JP" dirty="0"/>
          </a:p>
        </p:txBody>
      </p:sp>
    </p:spTree>
    <p:extLst>
      <p:ext uri="{BB962C8B-B14F-4D97-AF65-F5344CB8AC3E}">
        <p14:creationId xmlns:p14="http://schemas.microsoft.com/office/powerpoint/2010/main" val="965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AB496DE6-1C66-4D56-81C6-4121C8BAC678}" type="slidenum">
              <a:rPr lang="en-US" altLang="ja-JP"/>
              <a:pPr/>
              <a:t>‹#›</a:t>
            </a:fld>
            <a:endParaRPr lang="en-US" altLang="ja-JP" dirty="0"/>
          </a:p>
        </p:txBody>
      </p:sp>
    </p:spTree>
    <p:extLst>
      <p:ext uri="{BB962C8B-B14F-4D97-AF65-F5344CB8AC3E}">
        <p14:creationId xmlns:p14="http://schemas.microsoft.com/office/powerpoint/2010/main" val="404298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B73A3DAE-D277-4105-BCAB-78A2583412B2}" type="slidenum">
              <a:rPr lang="en-US" altLang="ja-JP"/>
              <a:pPr/>
              <a:t>‹#›</a:t>
            </a:fld>
            <a:endParaRPr lang="en-US" altLang="ja-JP" dirty="0"/>
          </a:p>
        </p:txBody>
      </p:sp>
    </p:spTree>
    <p:extLst>
      <p:ext uri="{BB962C8B-B14F-4D97-AF65-F5344CB8AC3E}">
        <p14:creationId xmlns:p14="http://schemas.microsoft.com/office/powerpoint/2010/main" val="3726352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0EAE0692-B27D-45FA-941C-F48246B8A27F}" type="slidenum">
              <a:rPr lang="en-US" altLang="ja-JP"/>
              <a:pPr/>
              <a:t>‹#›</a:t>
            </a:fld>
            <a:endParaRPr lang="en-US" altLang="ja-JP" dirty="0"/>
          </a:p>
        </p:txBody>
      </p:sp>
    </p:spTree>
    <p:extLst>
      <p:ext uri="{BB962C8B-B14F-4D97-AF65-F5344CB8AC3E}">
        <p14:creationId xmlns:p14="http://schemas.microsoft.com/office/powerpoint/2010/main" val="71903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C79AA2AD-3660-4791-B243-D9CA061B6D45}" type="slidenum">
              <a:rPr lang="en-US" altLang="ja-JP"/>
              <a:pPr/>
              <a:t>‹#›</a:t>
            </a:fld>
            <a:endParaRPr lang="en-US" altLang="ja-JP" dirty="0"/>
          </a:p>
        </p:txBody>
      </p:sp>
    </p:spTree>
    <p:extLst>
      <p:ext uri="{BB962C8B-B14F-4D97-AF65-F5344CB8AC3E}">
        <p14:creationId xmlns:p14="http://schemas.microsoft.com/office/powerpoint/2010/main" val="1853545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A1EE4B54-E652-4D1E-B659-A058FD2BB539}" type="slidenum">
              <a:rPr lang="en-US" altLang="ja-JP"/>
              <a:pPr/>
              <a:t>‹#›</a:t>
            </a:fld>
            <a:endParaRPr lang="en-US" altLang="ja-JP" dirty="0"/>
          </a:p>
        </p:txBody>
      </p:sp>
    </p:spTree>
    <p:extLst>
      <p:ext uri="{BB962C8B-B14F-4D97-AF65-F5344CB8AC3E}">
        <p14:creationId xmlns:p14="http://schemas.microsoft.com/office/powerpoint/2010/main" val="3208565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fld id="{481C93CF-8DD9-4660-9707-16D897ECD999}" type="slidenum">
              <a:rPr lang="en-US" altLang="ja-JP"/>
              <a:pPr/>
              <a:t>‹#›</a:t>
            </a:fld>
            <a:endParaRPr lang="en-US" altLang="ja-JP" dirty="0"/>
          </a:p>
        </p:txBody>
      </p:sp>
    </p:spTree>
    <p:extLst>
      <p:ext uri="{BB962C8B-B14F-4D97-AF65-F5344CB8AC3E}">
        <p14:creationId xmlns:p14="http://schemas.microsoft.com/office/powerpoint/2010/main" val="657180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fld id="{21BF2A87-A1CD-4EA5-84FA-CCB65FF040B8}" type="slidenum">
              <a:rPr lang="en-US" altLang="ja-JP"/>
              <a:pPr/>
              <a:t>‹#›</a:t>
            </a:fld>
            <a:endParaRPr lang="en-US" altLang="ja-JP" dirty="0"/>
          </a:p>
        </p:txBody>
      </p:sp>
    </p:spTree>
    <p:extLst>
      <p:ext uri="{BB962C8B-B14F-4D97-AF65-F5344CB8AC3E}">
        <p14:creationId xmlns:p14="http://schemas.microsoft.com/office/powerpoint/2010/main" val="301098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fld id="{0C3D4A96-E847-4B1E-8F85-978A2E09CF40}" type="slidenum">
              <a:rPr lang="en-US" altLang="ja-JP"/>
              <a:pPr/>
              <a:t>‹#›</a:t>
            </a:fld>
            <a:endParaRPr lang="en-US" altLang="ja-JP" dirty="0"/>
          </a:p>
        </p:txBody>
      </p:sp>
    </p:spTree>
    <p:extLst>
      <p:ext uri="{BB962C8B-B14F-4D97-AF65-F5344CB8AC3E}">
        <p14:creationId xmlns:p14="http://schemas.microsoft.com/office/powerpoint/2010/main" val="153289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136DD548-B9D2-46D7-A7EC-AA211284D675}" type="slidenum">
              <a:rPr lang="en-US" altLang="ja-JP"/>
              <a:pPr/>
              <a:t>‹#›</a:t>
            </a:fld>
            <a:endParaRPr lang="en-US" altLang="ja-JP" dirty="0"/>
          </a:p>
        </p:txBody>
      </p:sp>
    </p:spTree>
    <p:extLst>
      <p:ext uri="{BB962C8B-B14F-4D97-AF65-F5344CB8AC3E}">
        <p14:creationId xmlns:p14="http://schemas.microsoft.com/office/powerpoint/2010/main" val="153262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D90F11FA-ED8D-437C-9947-4D5B5C2FDD50}" type="slidenum">
              <a:rPr lang="en-US" altLang="ja-JP"/>
              <a:pPr/>
              <a:t>‹#›</a:t>
            </a:fld>
            <a:endParaRPr lang="en-US" altLang="ja-JP" dirty="0"/>
          </a:p>
        </p:txBody>
      </p:sp>
    </p:spTree>
    <p:extLst>
      <p:ext uri="{BB962C8B-B14F-4D97-AF65-F5344CB8AC3E}">
        <p14:creationId xmlns:p14="http://schemas.microsoft.com/office/powerpoint/2010/main" val="259649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ea typeface="ＭＳ Ｐゴシック" panose="020B0600070205080204" pitchFamily="50" charset="-128"/>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ea typeface="ＭＳ Ｐゴシック" panose="020B0600070205080204" pitchFamily="50" charset="-128"/>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fld id="{EEEFBE32-C384-476C-A9A6-24942D1E324A}"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4114" r:id="rId1"/>
    <p:sldLayoutId id="2147484104" r:id="rId2"/>
    <p:sldLayoutId id="2147484105" r:id="rId3"/>
    <p:sldLayoutId id="2147484106" r:id="rId4"/>
    <p:sldLayoutId id="2147484107" r:id="rId5"/>
    <p:sldLayoutId id="2147484108" r:id="rId6"/>
    <p:sldLayoutId id="2147484109" r:id="rId7"/>
    <p:sldLayoutId id="2147484110" r:id="rId8"/>
    <p:sldLayoutId id="2147484111" r:id="rId9"/>
    <p:sldLayoutId id="2147484112" r:id="rId10"/>
    <p:sldLayoutId id="2147484113" r:id="rId11"/>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hiroshima-u.ac.jp/index-j.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rticles.philly.com/1988-05-01/news/26261616_1_beech-nut-phony-juice-niels-l-hoyval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4140674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en-US" altLang="ja-JP" dirty="0"/>
              <a:t>Conclusion </a:t>
            </a:r>
            <a:endParaRPr lang="ja-JP" altLang="en-US" dirty="0"/>
          </a:p>
        </p:txBody>
      </p:sp>
      <p:sp>
        <p:nvSpPr>
          <p:cNvPr id="14339" name="コンテンツ プレースホルダー 2"/>
          <p:cNvSpPr>
            <a:spLocks noGrp="1"/>
          </p:cNvSpPr>
          <p:nvPr>
            <p:ph idx="1"/>
          </p:nvPr>
        </p:nvSpPr>
        <p:spPr>
          <a:xfrm>
            <a:off x="0" y="1412875"/>
            <a:ext cx="9144000" cy="5040313"/>
          </a:xfrm>
        </p:spPr>
        <p:txBody>
          <a:bodyPr/>
          <a:lstStyle/>
          <a:p>
            <a:r>
              <a:rPr lang="en-US" altLang="ja-JP" sz="3600" dirty="0"/>
              <a:t>Your cost benefit analysis clearly shows the purchase of the stamping machine is justified. The machine will save your company over $15,000 per month, almost $190,000 a year.</a:t>
            </a:r>
          </a:p>
          <a:p>
            <a:endParaRPr lang="en-US" altLang="ja-JP" sz="3600" dirty="0"/>
          </a:p>
          <a:p>
            <a:r>
              <a:rPr lang="en-US" altLang="ja-JP" sz="3600" dirty="0"/>
              <a:t>This is just one example of how you can use cost benefit analysis determine the advisability of a course of action and then to support it once you propose the action.</a:t>
            </a:r>
          </a:p>
          <a:p>
            <a:endParaRPr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コンテンツ プレースホルダー 2"/>
          <p:cNvSpPr>
            <a:spLocks noGrp="1"/>
          </p:cNvSpPr>
          <p:nvPr>
            <p:ph idx="1"/>
          </p:nvPr>
        </p:nvSpPr>
        <p:spPr>
          <a:xfrm>
            <a:off x="0" y="1484313"/>
            <a:ext cx="9144000" cy="5257055"/>
          </a:xfrm>
        </p:spPr>
        <p:txBody>
          <a:bodyPr/>
          <a:lstStyle/>
          <a:p>
            <a:r>
              <a:rPr lang="en-US" altLang="ja-JP" sz="3600" dirty="0"/>
              <a:t>Ethics: the system of rules that governs the ordering of values.</a:t>
            </a:r>
          </a:p>
          <a:p>
            <a:r>
              <a:rPr lang="en-US" altLang="ja-JP" sz="3600" dirty="0"/>
              <a:t>Ethical issue: a situation, problem, or opportunity in which an individual must choose among several actions that must be evaluated as morally right or wrong.</a:t>
            </a:r>
          </a:p>
          <a:p>
            <a:r>
              <a:rPr lang="en-US" altLang="ja-JP" sz="3600" dirty="0"/>
              <a:t>Business ethics: it comprises the moral principles and standards that guide behavior in the world of business.</a:t>
            </a:r>
          </a:p>
          <a:p>
            <a:endParaRPr lang="ja-JP" altLang="en-US" dirty="0"/>
          </a:p>
        </p:txBody>
      </p:sp>
      <p:sp>
        <p:nvSpPr>
          <p:cNvPr id="4" name="タイトル 1"/>
          <p:cNvSpPr txBox="1">
            <a:spLocks/>
          </p:cNvSpPr>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algn="ctr"/>
            <a:r>
              <a:rPr lang="en-US" altLang="ja-JP" sz="3600" dirty="0">
                <a:latin typeface="Times New Roman" panose="02020603050405020304" pitchFamily="18" charset="0"/>
                <a:cs typeface="Times New Roman" panose="02020603050405020304" pitchFamily="18" charset="0"/>
              </a:rPr>
              <a:t>2</a:t>
            </a:r>
            <a:r>
              <a:rPr lang="ja-JP" altLang="en-US" sz="3600" dirty="0" err="1">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Ethics and Ethical Issue</a:t>
            </a:r>
            <a:endParaRPr lang="ja-JP" alt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コンテンツ プレースホルダー 2"/>
          <p:cNvSpPr>
            <a:spLocks noGrp="1"/>
          </p:cNvSpPr>
          <p:nvPr>
            <p:ph idx="1"/>
          </p:nvPr>
        </p:nvSpPr>
        <p:spPr>
          <a:xfrm>
            <a:off x="-14288" y="1484313"/>
            <a:ext cx="9139238" cy="5257800"/>
          </a:xfrm>
        </p:spPr>
        <p:txBody>
          <a:bodyPr/>
          <a:lstStyle/>
          <a:p>
            <a:r>
              <a:rPr lang="en-US" altLang="ja-JP" sz="3600" dirty="0"/>
              <a:t>It all started to come apart for Beech-Nut Nutrition Corp. on June 25, 1982.</a:t>
            </a:r>
          </a:p>
          <a:p>
            <a:r>
              <a:rPr lang="en-US" altLang="ja-JP" sz="3600" dirty="0"/>
              <a:t>That was the day company officials learned that their secret was out: Beech-Nut's apple juice, sold for millions of babies throughout the world, was a fraud. It had no apple in it, or very little. As a company official would later say, the juice was "a 100 percent fraudulent chemical cocktail."</a:t>
            </a:r>
          </a:p>
          <a:p>
            <a:r>
              <a:rPr lang="en-US" altLang="ja-JP" dirty="0">
                <a:hlinkClick r:id="rId3"/>
              </a:rPr>
              <a:t>http://articles.philly.com/1988-05-01/news/26261616_1_beech-nut-phony-juice-niels-l-hoyvald</a:t>
            </a:r>
            <a:endParaRPr lang="en-US" altLang="ja-JP" dirty="0"/>
          </a:p>
          <a:p>
            <a:endParaRPr lang="ja-JP" altLang="en-US" dirty="0"/>
          </a:p>
        </p:txBody>
      </p:sp>
      <p:sp>
        <p:nvSpPr>
          <p:cNvPr id="16387" name="タイトル 1"/>
          <p:cNvSpPr txBox="1">
            <a:spLocks/>
          </p:cNvSpPr>
          <p:nvPr/>
        </p:nvSpPr>
        <p:spPr bwMode="auto">
          <a:xfrm>
            <a:off x="468313" y="379413"/>
            <a:ext cx="8135937"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defTabSz="6858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defTabSz="6858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defTabSz="6858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defTabSz="6858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300" dirty="0">
                <a:latin typeface="Calibri Light" panose="020F0302020204030204" pitchFamily="34" charset="0"/>
              </a:rPr>
              <a:t>An example of ethical issue </a:t>
            </a:r>
            <a:endParaRPr lang="ja-JP" altLang="en-US" sz="3300" dirty="0">
              <a:latin typeface="Calibri Light" panose="020F03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コンテンツ プレースホルダー 2"/>
          <p:cNvSpPr>
            <a:spLocks noGrp="1"/>
          </p:cNvSpPr>
          <p:nvPr>
            <p:ph idx="1"/>
          </p:nvPr>
        </p:nvSpPr>
        <p:spPr>
          <a:xfrm>
            <a:off x="0" y="549275"/>
            <a:ext cx="9144000" cy="6048375"/>
          </a:xfrm>
        </p:spPr>
        <p:txBody>
          <a:bodyPr/>
          <a:lstStyle/>
          <a:p>
            <a:r>
              <a:rPr lang="en-US" altLang="ja-JP" sz="2600" dirty="0"/>
              <a:t>Bottles of fruit juice say “100% fruit juice”.</a:t>
            </a:r>
          </a:p>
          <a:p>
            <a:r>
              <a:rPr lang="en-US" altLang="ja-JP" sz="2600" dirty="0"/>
              <a:t>Yet Beech-Nut was found to have adulterated its best-selling line of apple juice products. A member of the research department became suspicious that the concentrate acquired from suppliers contained nothing more than sugar water and chemicals. When he voiced his concern, top management accused the employee of not being a team player and wrote in his annual performance review that his judgment was “colored by naiveté and impractical ideals.” The top managers were not hardened criminals try to swindle customers. They were honest and well respected but under great financial pressure.</a:t>
            </a:r>
          </a:p>
          <a:p>
            <a:r>
              <a:rPr lang="en-US" altLang="ja-JP" sz="2600" dirty="0"/>
              <a:t>The cheap concentrate from the new supplier saved millions of dollars, and managers simply did not want to recognize that they were receiving a poor product. Beech-Nut was running on a shoestring, and enormous financial pressure forced managers to stay with the low-cost supplier.</a:t>
            </a:r>
          </a:p>
          <a:p>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コンテンツ プレースホルダー 2"/>
          <p:cNvSpPr>
            <a:spLocks noGrp="1"/>
          </p:cNvSpPr>
          <p:nvPr>
            <p:ph idx="1"/>
          </p:nvPr>
        </p:nvSpPr>
        <p:spPr>
          <a:xfrm>
            <a:off x="0" y="260350"/>
            <a:ext cx="9144000" cy="6048375"/>
          </a:xfrm>
        </p:spPr>
        <p:txBody>
          <a:bodyPr/>
          <a:lstStyle/>
          <a:p>
            <a:r>
              <a:rPr lang="en-US" altLang="ja-JP" sz="3200" dirty="0"/>
              <a:t>Beech-Nut learned its lesson the hard way after an FDA investigation. Had the company admitted its error, payment of a fine would have closed the issue. But management stonewalled, and Beech-Nut found itself in the middle of a nightmare as the case changed from civil to criminal. </a:t>
            </a:r>
          </a:p>
          <a:p>
            <a:r>
              <a:rPr lang="en-US" altLang="ja-JP" sz="3200" dirty="0"/>
              <a:t>The company’s strategy was to stall investigation and avoid publicity until it could unload the diluted apple juice.</a:t>
            </a:r>
          </a:p>
          <a:p>
            <a:r>
              <a:rPr lang="en-US" altLang="ja-JP" sz="3200" dirty="0"/>
              <a:t>After 2 years and two criminal trials, Beech-Nut’s two top executives were sentenced to 1 year and a day in prison and fined $100,000. The total cost to the company including fines, legal expenses, and lost sales, was an estimated $25 million. </a:t>
            </a:r>
            <a:endParaRPr lang="ja-JP" alt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628650" y="158750"/>
            <a:ext cx="7886700" cy="1038225"/>
          </a:xfrm>
        </p:spPr>
        <p:txBody>
          <a:bodyPr/>
          <a:lstStyle/>
          <a:p>
            <a:r>
              <a:rPr lang="en-US" altLang="ja-JP" dirty="0"/>
              <a:t>Another example of ethical issue</a:t>
            </a:r>
            <a:endParaRPr lang="ja-JP" altLang="en-US" dirty="0"/>
          </a:p>
        </p:txBody>
      </p:sp>
      <p:sp>
        <p:nvSpPr>
          <p:cNvPr id="19459" name="コンテンツ プレースホルダー 2"/>
          <p:cNvSpPr>
            <a:spLocks noGrp="1"/>
          </p:cNvSpPr>
          <p:nvPr>
            <p:ph idx="1"/>
          </p:nvPr>
        </p:nvSpPr>
        <p:spPr>
          <a:xfrm>
            <a:off x="0" y="1203325"/>
            <a:ext cx="9144000" cy="5256213"/>
          </a:xfrm>
        </p:spPr>
        <p:txBody>
          <a:bodyPr/>
          <a:lstStyle/>
          <a:p>
            <a:r>
              <a:rPr lang="en-US" altLang="ja-JP" sz="2800" dirty="0"/>
              <a:t>Suppose that Sam Colt, a sales representative, is preparing a sales presentation on behalf of his firm, Midwest Hardware, which manufactures nuts and bolts. Colt hopes that to obtain a large sale from a construction firm that is building a bridge across the Missouri River near St. Louis. The bolts manufactured by Midwest hardware have a 3 percent defect rate, which, although acceptable in the industry, makes them unsuitable for use in certain types of projects, such as those that might be subject to sudden, sever stress. The new bridge will be located near the New Madrid Fault line, the source of a major earthquake in 1811. The epicenter of that earthquake, which caused extensive damage and altered the flow of the Missouri, is about 190 miles from the new bridge site.</a:t>
            </a:r>
            <a:endParaRPr lang="ja-JP"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en-US" altLang="ja-JP" dirty="0"/>
              <a:t>Nuts and bolts</a:t>
            </a:r>
            <a:endParaRPr lang="ja-JP" altLang="en-US" dirty="0"/>
          </a:p>
        </p:txBody>
      </p:sp>
      <p:pic>
        <p:nvPicPr>
          <p:cNvPr id="20483"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547813" y="1844675"/>
            <a:ext cx="5715000" cy="3324225"/>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コンテンツ プレースホルダー 2"/>
          <p:cNvSpPr>
            <a:spLocks noGrp="1"/>
          </p:cNvSpPr>
          <p:nvPr>
            <p:ph idx="1"/>
          </p:nvPr>
        </p:nvSpPr>
        <p:spPr>
          <a:xfrm>
            <a:off x="-12700" y="476250"/>
            <a:ext cx="9156700" cy="5832475"/>
          </a:xfrm>
        </p:spPr>
        <p:txBody>
          <a:bodyPr/>
          <a:lstStyle/>
          <a:p>
            <a:r>
              <a:rPr lang="en-US" altLang="ja-JP" sz="3600" dirty="0"/>
              <a:t>Bridge construction in the area is not regulated by earthquake codes. If Colt wins the sale, he will earn a commission of $25,000 on top of his regular salary. But if he tells the constructors about the defeat rate, Midwest may lose the sale to a competitor whose bolts are slightly more reliable. </a:t>
            </a:r>
          </a:p>
          <a:p>
            <a:r>
              <a:rPr lang="en-US" altLang="ja-JP" sz="3600" dirty="0"/>
              <a:t>Thus, Colt’s ethical issue is whether to point out to the bridge contractor that in the event of an earthquake, some Midwest bolts could fail.</a:t>
            </a:r>
            <a:endParaRPr lang="ja-JP" alt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en-US" altLang="ja-JP" dirty="0"/>
              <a:t>Key concepts in Ethics</a:t>
            </a:r>
            <a:endParaRPr lang="ja-JP" altLang="en-US" dirty="0"/>
          </a:p>
        </p:txBody>
      </p:sp>
      <p:sp>
        <p:nvSpPr>
          <p:cNvPr id="22531" name="コンテンツ プレースホルダー 2"/>
          <p:cNvSpPr>
            <a:spLocks noGrp="1"/>
          </p:cNvSpPr>
          <p:nvPr>
            <p:ph idx="1"/>
          </p:nvPr>
        </p:nvSpPr>
        <p:spPr>
          <a:xfrm>
            <a:off x="0" y="1412875"/>
            <a:ext cx="9144000" cy="4968875"/>
          </a:xfrm>
        </p:spPr>
        <p:txBody>
          <a:bodyPr/>
          <a:lstStyle/>
          <a:p>
            <a:r>
              <a:rPr lang="en-US" altLang="ja-JP" sz="4000" dirty="0"/>
              <a:t>Egoism: an ethical system defining acceptable behavior as that which maximizes consequences for the individual.</a:t>
            </a:r>
          </a:p>
          <a:p>
            <a:r>
              <a:rPr lang="en-US" altLang="ja-JP" sz="4000" dirty="0"/>
              <a:t>Utilitarianism: an ethical system stating that the greatest good for the greatest number should be the overriding concern of decision makers.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ctrTitle"/>
          </p:nvPr>
        </p:nvSpPr>
        <p:spPr>
          <a:xfrm>
            <a:off x="1259632" y="2780928"/>
            <a:ext cx="6858000" cy="1008112"/>
          </a:xfrm>
        </p:spPr>
        <p:txBody>
          <a:bodyPr/>
          <a:lstStyle/>
          <a:p>
            <a:r>
              <a:rPr lang="en-US" altLang="ja-JP" dirty="0"/>
              <a:t>Putting a Price Tag on Life</a:t>
            </a:r>
            <a:endParaRPr lang="ja-JP" altLang="en-US" sz="4000" dirty="0"/>
          </a:p>
        </p:txBody>
      </p:sp>
      <p:sp>
        <p:nvSpPr>
          <p:cNvPr id="23555" name="サブタイトル 2"/>
          <p:cNvSpPr>
            <a:spLocks noGrp="1"/>
          </p:cNvSpPr>
          <p:nvPr>
            <p:ph type="subTitle" idx="1"/>
          </p:nvPr>
        </p:nvSpPr>
        <p:spPr>
          <a:xfrm>
            <a:off x="1115616" y="4293096"/>
            <a:ext cx="6858000" cy="936104"/>
          </a:xfrm>
        </p:spPr>
        <p:txBody>
          <a:bodyPr/>
          <a:lstStyle/>
          <a:p>
            <a:r>
              <a:rPr lang="en-US" altLang="ja-JP" dirty="0"/>
              <a:t>Michael Sandel</a:t>
            </a:r>
            <a:endParaRPr lang="ja-JP" altLang="en-US" dirty="0"/>
          </a:p>
        </p:txBody>
      </p:sp>
      <p:sp>
        <p:nvSpPr>
          <p:cNvPr id="4" name="タイトル 1"/>
          <p:cNvSpPr txBox="1">
            <a:spLocks/>
          </p:cNvSpPr>
          <p:nvPr/>
        </p:nvSpPr>
        <p:spPr bwMode="auto">
          <a:xfrm>
            <a:off x="395536" y="365125"/>
            <a:ext cx="8119814"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algn="ctr"/>
            <a:r>
              <a:rPr lang="en-US" altLang="ja-JP" sz="3600" dirty="0">
                <a:latin typeface="Times New Roman" panose="02020603050405020304" pitchFamily="18" charset="0"/>
                <a:cs typeface="Times New Roman" panose="02020603050405020304" pitchFamily="18" charset="0"/>
              </a:rPr>
              <a:t>3</a:t>
            </a:r>
            <a:r>
              <a:rPr lang="ja-JP" altLang="en-US" sz="3600" dirty="0" err="1">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Utilitarianism vs. Cost</a:t>
            </a:r>
            <a:r>
              <a:rPr lang="ja-JP" altLang="en-US" sz="3600" dirty="0">
                <a:latin typeface="Times New Roman" panose="02020603050405020304" pitchFamily="18" charset="0"/>
                <a:cs typeface="Times New Roman" panose="02020603050405020304" pitchFamily="18" charset="0"/>
              </a:rPr>
              <a:t> </a:t>
            </a:r>
            <a:r>
              <a:rPr lang="en-US" altLang="ja-JP" sz="3600" dirty="0">
                <a:latin typeface="Times New Roman" panose="02020603050405020304" pitchFamily="18" charset="0"/>
                <a:cs typeface="Times New Roman" panose="02020603050405020304" pitchFamily="18" charset="0"/>
              </a:rPr>
              <a:t>Benefit Analysis</a:t>
            </a:r>
            <a:endParaRPr lang="ja-JP" alt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dirty="0">
                          <a:effectLst/>
                        </a:rPr>
                        <a:t>08:50-16:20, Saturday and Sunday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dirty="0">
                          <a:effectLst/>
                        </a:rPr>
                        <a:t>No.</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dirty="0">
                          <a:effectLst/>
                        </a:rPr>
                        <a:t>Date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dirty="0">
                          <a:effectLst/>
                        </a:rPr>
                        <a:t>Lecture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Outlines and Introduction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The evolution of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dirty="0">
                          <a:effectLst/>
                        </a:rPr>
                        <a:t>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Stock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dirty="0">
                          <a:effectLst/>
                        </a:rPr>
                        <a:t>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Case Studies and Group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dirty="0">
                          <a:effectLst/>
                        </a:rPr>
                        <a:t>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dirty="0">
                          <a:effectLst/>
                        </a:rPr>
                        <a:t>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Motivation (self Learning)</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Organization Structure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dirty="0">
                          <a:effectLst/>
                        </a:rPr>
                        <a:t>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Decision-making and Strategy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Leadership</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Entrepreneur and Venture Business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dirty="0">
                          <a:effectLst/>
                        </a:rPr>
                        <a:t>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Presentation and/or Final Examination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Review and Free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3302055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en-US" altLang="ja-JP" dirty="0"/>
              <a:t>BEST POLICY</a:t>
            </a:r>
            <a:endParaRPr lang="ja-JP" altLang="en-US" dirty="0"/>
          </a:p>
        </p:txBody>
      </p:sp>
      <p:sp>
        <p:nvSpPr>
          <p:cNvPr id="24579" name="コンテンツ プレースホルダー 2"/>
          <p:cNvSpPr>
            <a:spLocks noGrp="1"/>
          </p:cNvSpPr>
          <p:nvPr>
            <p:ph idx="1"/>
          </p:nvPr>
        </p:nvSpPr>
        <p:spPr/>
        <p:txBody>
          <a:bodyPr/>
          <a:lstStyle/>
          <a:p>
            <a:r>
              <a:rPr lang="en-US" altLang="ja-JP" sz="4000" dirty="0"/>
              <a:t>To maximize utility:</a:t>
            </a:r>
          </a:p>
          <a:p>
            <a:r>
              <a:rPr lang="en-US" altLang="ja-JP" sz="4000" dirty="0"/>
              <a:t>If we add up all of the benefits of this policy, and subtract all of the costs, the right thing to do is the one that maximizes the balance of happiness over suffering.</a:t>
            </a:r>
            <a:endParaRPr lang="ja-JP" alt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107950" y="274638"/>
            <a:ext cx="8928100" cy="1143000"/>
          </a:xfrm>
        </p:spPr>
        <p:txBody>
          <a:bodyPr/>
          <a:lstStyle/>
          <a:p>
            <a:r>
              <a:rPr lang="en-US" altLang="ja-JP" sz="3600" b="1" dirty="0"/>
              <a:t>PHILLIP MORRIS STUDY</a:t>
            </a:r>
            <a:br>
              <a:rPr lang="en-US" altLang="ja-JP" sz="3600" b="1" dirty="0"/>
            </a:br>
            <a:r>
              <a:rPr lang="en-US" altLang="ja-JP" sz="3600" b="1" dirty="0"/>
              <a:t>COST/BENEFIT ANALYSIS: SMOKING</a:t>
            </a:r>
            <a:endParaRPr lang="ja-JP" altLang="en-US" sz="3600" b="1" dirty="0"/>
          </a:p>
        </p:txBody>
      </p:sp>
      <p:graphicFrame>
        <p:nvGraphicFramePr>
          <p:cNvPr id="4" name="コンテンツ プレースホルダー 3"/>
          <p:cNvGraphicFramePr>
            <a:graphicFrameLocks noGrp="1"/>
          </p:cNvGraphicFramePr>
          <p:nvPr>
            <p:ph idx="1"/>
          </p:nvPr>
        </p:nvGraphicFramePr>
        <p:xfrm>
          <a:off x="250825" y="1600200"/>
          <a:ext cx="8785225" cy="5059363"/>
        </p:xfrm>
        <a:graphic>
          <a:graphicData uri="http://schemas.openxmlformats.org/drawingml/2006/table">
            <a:tbl>
              <a:tblPr firstRow="1" bandRow="1">
                <a:tableStyleId>{5C22544A-7EE6-4342-B048-85BDC9FD1C3A}</a:tableStyleId>
              </a:tblPr>
              <a:tblGrid>
                <a:gridCol w="3254994">
                  <a:extLst>
                    <a:ext uri="{9D8B030D-6E8A-4147-A177-3AD203B41FA5}">
                      <a16:colId xmlns:a16="http://schemas.microsoft.com/office/drawing/2014/main" val="20000"/>
                    </a:ext>
                  </a:extLst>
                </a:gridCol>
                <a:gridCol w="5530231">
                  <a:extLst>
                    <a:ext uri="{9D8B030D-6E8A-4147-A177-3AD203B41FA5}">
                      <a16:colId xmlns:a16="http://schemas.microsoft.com/office/drawing/2014/main" val="20001"/>
                    </a:ext>
                  </a:extLst>
                </a:gridCol>
              </a:tblGrid>
              <a:tr h="701034">
                <a:tc>
                  <a:txBody>
                    <a:bodyPr/>
                    <a:lstStyle/>
                    <a:p>
                      <a:pPr algn="ctr"/>
                      <a:r>
                        <a:rPr kumimoji="1" lang="en-US" altLang="ja-JP" sz="4000" dirty="0"/>
                        <a:t>COSTS</a:t>
                      </a:r>
                      <a:endParaRPr kumimoji="1" lang="ja-JP" altLang="en-US" sz="4000" dirty="0"/>
                    </a:p>
                  </a:txBody>
                  <a:tcPr marL="91443" marR="91443" marT="45717" marB="45717"/>
                </a:tc>
                <a:tc>
                  <a:txBody>
                    <a:bodyPr/>
                    <a:lstStyle/>
                    <a:p>
                      <a:pPr algn="ctr"/>
                      <a:r>
                        <a:rPr kumimoji="1" lang="en-US" altLang="ja-JP" sz="4000" dirty="0"/>
                        <a:t>BENEFITS</a:t>
                      </a:r>
                      <a:endParaRPr kumimoji="1" lang="ja-JP" altLang="en-US" sz="4000" dirty="0"/>
                    </a:p>
                  </a:txBody>
                  <a:tcPr marL="91443" marR="91443" marT="45717" marB="45717"/>
                </a:tc>
                <a:extLst>
                  <a:ext uri="{0D108BD9-81ED-4DB2-BD59-A6C34878D82A}">
                    <a16:rowId xmlns:a16="http://schemas.microsoft.com/office/drawing/2014/main" val="10000"/>
                  </a:ext>
                </a:extLst>
              </a:tr>
              <a:tr h="4358329">
                <a:tc>
                  <a:txBody>
                    <a:bodyPr/>
                    <a:lstStyle/>
                    <a:p>
                      <a:r>
                        <a:rPr kumimoji="1" lang="en-US" altLang="ja-JP" sz="4000" dirty="0"/>
                        <a:t>Increased</a:t>
                      </a:r>
                      <a:r>
                        <a:rPr kumimoji="1" lang="en-US" altLang="ja-JP" sz="4000" baseline="0" dirty="0"/>
                        <a:t> Health Care Costs</a:t>
                      </a:r>
                      <a:endParaRPr kumimoji="1" lang="ja-JP" altLang="en-US" sz="4000" dirty="0"/>
                    </a:p>
                  </a:txBody>
                  <a:tcPr marL="91443" marR="91443" marT="45717" marB="45717"/>
                </a:tc>
                <a:tc>
                  <a:txBody>
                    <a:bodyPr/>
                    <a:lstStyle/>
                    <a:p>
                      <a:r>
                        <a:rPr kumimoji="1" lang="en-US" altLang="ja-JP" sz="4000" dirty="0"/>
                        <a:t>Tax</a:t>
                      </a:r>
                      <a:r>
                        <a:rPr kumimoji="1" lang="en-US" altLang="ja-JP" sz="4000" baseline="0" dirty="0"/>
                        <a:t> Revenue from Cigarette Sales</a:t>
                      </a:r>
                    </a:p>
                    <a:p>
                      <a:r>
                        <a:rPr kumimoji="1" lang="en-US" altLang="ja-JP" sz="4000" baseline="0" dirty="0"/>
                        <a:t>(from early deaths) </a:t>
                      </a:r>
                    </a:p>
                    <a:p>
                      <a:r>
                        <a:rPr kumimoji="1" lang="en-US" altLang="ja-JP" sz="4000" baseline="0" dirty="0"/>
                        <a:t>Health Care Savings</a:t>
                      </a:r>
                    </a:p>
                    <a:p>
                      <a:r>
                        <a:rPr kumimoji="1" lang="en-US" altLang="ja-JP" sz="4000" baseline="0" dirty="0"/>
                        <a:t>Pension Savings</a:t>
                      </a:r>
                    </a:p>
                    <a:p>
                      <a:r>
                        <a:rPr kumimoji="1" lang="en-US" altLang="ja-JP" sz="4000" baseline="0" dirty="0"/>
                        <a:t>Savings in Housing Costs</a:t>
                      </a:r>
                      <a:endParaRPr kumimoji="1" lang="ja-JP" altLang="en-US" sz="4000" dirty="0"/>
                    </a:p>
                  </a:txBody>
                  <a:tcPr marL="91443" marR="91443" marT="45717" marB="45717"/>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en-US" altLang="ja-JP" dirty="0"/>
              <a:t>PHILLIP MORRIS STUDY</a:t>
            </a:r>
            <a:br>
              <a:rPr lang="en-US" altLang="ja-JP" dirty="0"/>
            </a:br>
            <a:r>
              <a:rPr lang="en-US" altLang="ja-JP" dirty="0"/>
              <a:t>COST/BENEFIT ANALYSIS: SMOKING</a:t>
            </a:r>
            <a:endParaRPr lang="ja-JP" altLang="en-US" dirty="0"/>
          </a:p>
        </p:txBody>
      </p:sp>
      <p:graphicFrame>
        <p:nvGraphicFramePr>
          <p:cNvPr id="4" name="コンテンツ プレースホルダー 3"/>
          <p:cNvGraphicFramePr>
            <a:graphicFrameLocks noGrp="1"/>
          </p:cNvGraphicFramePr>
          <p:nvPr>
            <p:ph idx="1"/>
          </p:nvPr>
        </p:nvGraphicFramePr>
        <p:xfrm>
          <a:off x="179388" y="1844675"/>
          <a:ext cx="8713787" cy="4748213"/>
        </p:xfrm>
        <a:graphic>
          <a:graphicData uri="http://schemas.openxmlformats.org/drawingml/2006/table">
            <a:tbl>
              <a:tblPr firstRow="1" bandRow="1">
                <a:tableStyleId>{5C22544A-7EE6-4342-B048-85BDC9FD1C3A}</a:tableStyleId>
              </a:tblPr>
              <a:tblGrid>
                <a:gridCol w="8713787">
                  <a:extLst>
                    <a:ext uri="{9D8B030D-6E8A-4147-A177-3AD203B41FA5}">
                      <a16:colId xmlns:a16="http://schemas.microsoft.com/office/drawing/2014/main" val="20000"/>
                    </a:ext>
                  </a:extLst>
                </a:gridCol>
              </a:tblGrid>
              <a:tr h="1310668">
                <a:tc>
                  <a:txBody>
                    <a:bodyPr/>
                    <a:lstStyle/>
                    <a:p>
                      <a:pPr algn="ctr"/>
                      <a:r>
                        <a:rPr kumimoji="1" lang="en-US" altLang="ja-JP" sz="4000" dirty="0"/>
                        <a:t>Net gain if citizens smoke:</a:t>
                      </a:r>
                    </a:p>
                    <a:p>
                      <a:pPr algn="ctr"/>
                      <a:r>
                        <a:rPr kumimoji="1" lang="en-US" altLang="ja-JP" sz="4000" dirty="0"/>
                        <a:t>$147 million</a:t>
                      </a:r>
                      <a:endParaRPr kumimoji="1" lang="ja-JP" altLang="en-US" sz="4000" dirty="0"/>
                    </a:p>
                  </a:txBody>
                  <a:tcPr marL="91449" marR="91449" marT="45721" marB="45721"/>
                </a:tc>
                <a:extLst>
                  <a:ext uri="{0D108BD9-81ED-4DB2-BD59-A6C34878D82A}">
                    <a16:rowId xmlns:a16="http://schemas.microsoft.com/office/drawing/2014/main" val="10000"/>
                  </a:ext>
                </a:extLst>
              </a:tr>
              <a:tr h="3437545">
                <a:tc>
                  <a:txBody>
                    <a:bodyPr/>
                    <a:lstStyle/>
                    <a:p>
                      <a:pPr algn="ctr"/>
                      <a:r>
                        <a:rPr kumimoji="1" lang="en-US" altLang="ja-JP" sz="4000" baseline="0" dirty="0"/>
                        <a:t>Savings from premature deaths:</a:t>
                      </a:r>
                    </a:p>
                    <a:p>
                      <a:pPr algn="ctr"/>
                      <a:r>
                        <a:rPr kumimoji="1" lang="en-US" altLang="ja-JP" sz="4000" baseline="0" dirty="0"/>
                        <a:t>$1,227 per person</a:t>
                      </a:r>
                      <a:endParaRPr kumimoji="1" lang="ja-JP" altLang="en-US" sz="4000" dirty="0"/>
                    </a:p>
                  </a:txBody>
                  <a:tcPr marL="91449" marR="91449" marT="45721" marB="45721"/>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107950" y="274638"/>
            <a:ext cx="8856663" cy="1143000"/>
          </a:xfrm>
        </p:spPr>
        <p:txBody>
          <a:bodyPr/>
          <a:lstStyle/>
          <a:p>
            <a:r>
              <a:rPr lang="en-US" altLang="ja-JP" sz="3600" b="1" dirty="0"/>
              <a:t>FORD MOTOR COMPANY</a:t>
            </a:r>
            <a:br>
              <a:rPr lang="en-US" altLang="ja-JP" sz="3600" b="1" dirty="0"/>
            </a:br>
            <a:r>
              <a:rPr lang="en-US" altLang="ja-JP" sz="3600" b="1" dirty="0"/>
              <a:t>COST/BENEFIT ANALYSIS: Ford’ Pinto</a:t>
            </a:r>
            <a:endParaRPr lang="ja-JP" altLang="en-US" sz="3600" b="1" dirty="0"/>
          </a:p>
        </p:txBody>
      </p:sp>
      <p:graphicFrame>
        <p:nvGraphicFramePr>
          <p:cNvPr id="4" name="コンテンツ プレースホルダー 3"/>
          <p:cNvGraphicFramePr>
            <a:graphicFrameLocks noGrp="1"/>
          </p:cNvGraphicFramePr>
          <p:nvPr>
            <p:ph idx="1"/>
          </p:nvPr>
        </p:nvGraphicFramePr>
        <p:xfrm>
          <a:off x="179388" y="1600200"/>
          <a:ext cx="8856662" cy="5059560"/>
        </p:xfrm>
        <a:graphic>
          <a:graphicData uri="http://schemas.openxmlformats.org/drawingml/2006/table">
            <a:tbl>
              <a:tblPr firstRow="1" bandRow="1">
                <a:tableStyleId>{5C22544A-7EE6-4342-B048-85BDC9FD1C3A}</a:tableStyleId>
              </a:tblPr>
              <a:tblGrid>
                <a:gridCol w="4099158">
                  <a:extLst>
                    <a:ext uri="{9D8B030D-6E8A-4147-A177-3AD203B41FA5}">
                      <a16:colId xmlns:a16="http://schemas.microsoft.com/office/drawing/2014/main" val="20000"/>
                    </a:ext>
                  </a:extLst>
                </a:gridCol>
                <a:gridCol w="4757504">
                  <a:extLst>
                    <a:ext uri="{9D8B030D-6E8A-4147-A177-3AD203B41FA5}">
                      <a16:colId xmlns:a16="http://schemas.microsoft.com/office/drawing/2014/main" val="20001"/>
                    </a:ext>
                  </a:extLst>
                </a:gridCol>
              </a:tblGrid>
              <a:tr h="700956">
                <a:tc>
                  <a:txBody>
                    <a:bodyPr/>
                    <a:lstStyle/>
                    <a:p>
                      <a:pPr algn="ctr"/>
                      <a:r>
                        <a:rPr kumimoji="1" lang="en-US" altLang="ja-JP" sz="4000" dirty="0"/>
                        <a:t>COSTS</a:t>
                      </a:r>
                      <a:endParaRPr kumimoji="1" lang="ja-JP" altLang="en-US" sz="4000" dirty="0"/>
                    </a:p>
                  </a:txBody>
                  <a:tcPr marL="91437" marR="91437" marT="45690" marB="45690"/>
                </a:tc>
                <a:tc>
                  <a:txBody>
                    <a:bodyPr/>
                    <a:lstStyle/>
                    <a:p>
                      <a:pPr algn="ctr"/>
                      <a:r>
                        <a:rPr kumimoji="1" lang="en-US" altLang="ja-JP" sz="4000" dirty="0"/>
                        <a:t>BENEFITS</a:t>
                      </a:r>
                      <a:endParaRPr kumimoji="1" lang="ja-JP" altLang="en-US" sz="4000" dirty="0"/>
                    </a:p>
                  </a:txBody>
                  <a:tcPr marL="91437" marR="91437" marT="45690" marB="45690"/>
                </a:tc>
                <a:extLst>
                  <a:ext uri="{0D108BD9-81ED-4DB2-BD59-A6C34878D82A}">
                    <a16:rowId xmlns:a16="http://schemas.microsoft.com/office/drawing/2014/main" val="10000"/>
                  </a:ext>
                </a:extLst>
              </a:tr>
              <a:tr h="4358407">
                <a:tc>
                  <a:txBody>
                    <a:bodyPr/>
                    <a:lstStyle/>
                    <a:p>
                      <a:r>
                        <a:rPr kumimoji="1" lang="en-US" altLang="ja-JP" sz="4000" dirty="0"/>
                        <a:t>$11</a:t>
                      </a:r>
                      <a:r>
                        <a:rPr kumimoji="1" lang="en-US" altLang="ja-JP" sz="4000" baseline="0" dirty="0"/>
                        <a:t> per part</a:t>
                      </a:r>
                    </a:p>
                    <a:p>
                      <a:r>
                        <a:rPr kumimoji="1" lang="en-US" altLang="ja-JP" sz="4000" dirty="0"/>
                        <a:t>×12.5 million cars</a:t>
                      </a:r>
                    </a:p>
                    <a:p>
                      <a:r>
                        <a:rPr kumimoji="1" lang="en-US" altLang="ja-JP" sz="4000" dirty="0"/>
                        <a:t>=$137million (to improve safety)</a:t>
                      </a:r>
                    </a:p>
                    <a:p>
                      <a:endParaRPr kumimoji="1" lang="ja-JP" altLang="en-US" sz="4000" dirty="0"/>
                    </a:p>
                  </a:txBody>
                  <a:tcPr marL="91437" marR="91437" marT="45690" marB="45690"/>
                </a:tc>
                <a:tc>
                  <a:txBody>
                    <a:bodyPr/>
                    <a:lstStyle/>
                    <a:p>
                      <a:r>
                        <a:rPr kumimoji="1" lang="en-US" altLang="ja-JP" sz="4000" dirty="0"/>
                        <a:t>180 deaths×$200,000</a:t>
                      </a:r>
                    </a:p>
                    <a:p>
                      <a:r>
                        <a:rPr kumimoji="1" lang="en-US" altLang="ja-JP" sz="4000" dirty="0"/>
                        <a:t>+180 injuries×$67,000</a:t>
                      </a:r>
                    </a:p>
                    <a:p>
                      <a:r>
                        <a:rPr kumimoji="1" lang="en-US" altLang="ja-JP" sz="4000" dirty="0"/>
                        <a:t>+2,000 vehicles×$700</a:t>
                      </a:r>
                    </a:p>
                    <a:p>
                      <a:r>
                        <a:rPr kumimoji="1" lang="en-US" altLang="ja-JP" sz="4000" dirty="0"/>
                        <a:t>=$49.5 million</a:t>
                      </a:r>
                      <a:endParaRPr kumimoji="1" lang="ja-JP" altLang="en-US" sz="4000" dirty="0"/>
                    </a:p>
                  </a:txBody>
                  <a:tcPr marL="91437" marR="91437" marT="45690" marB="45690"/>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0" y="1238435"/>
          <a:ext cx="9144000" cy="5391656"/>
        </p:xfrm>
        <a:graphic>
          <a:graphicData uri="http://schemas.openxmlformats.org/drawingml/2006/table">
            <a:tbl>
              <a:tblPr>
                <a:tableStyleId>{5C22544A-7EE6-4342-B048-85BDC9FD1C3A}</a:tableStyleId>
              </a:tblPr>
              <a:tblGrid>
                <a:gridCol w="2411760">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62472">
                  <a:extLst>
                    <a:ext uri="{9D8B030D-6E8A-4147-A177-3AD203B41FA5}">
                      <a16:colId xmlns:a16="http://schemas.microsoft.com/office/drawing/2014/main" val="20002"/>
                    </a:ext>
                  </a:extLst>
                </a:gridCol>
                <a:gridCol w="1533872">
                  <a:extLst>
                    <a:ext uri="{9D8B030D-6E8A-4147-A177-3AD203B41FA5}">
                      <a16:colId xmlns:a16="http://schemas.microsoft.com/office/drawing/2014/main" val="20003"/>
                    </a:ext>
                  </a:extLst>
                </a:gridCol>
                <a:gridCol w="2123728">
                  <a:extLst>
                    <a:ext uri="{9D8B030D-6E8A-4147-A177-3AD203B41FA5}">
                      <a16:colId xmlns:a16="http://schemas.microsoft.com/office/drawing/2014/main" val="20004"/>
                    </a:ext>
                  </a:extLst>
                </a:gridCol>
              </a:tblGrid>
              <a:tr h="969582">
                <a:tc>
                  <a:txBody>
                    <a:bodyPr/>
                    <a:lstStyle/>
                    <a:p>
                      <a:pPr algn="l" fontAlgn="ctr"/>
                      <a:r>
                        <a:rPr lang="en-US" sz="1800" u="none" strike="noStrike" dirty="0">
                          <a:effectLst/>
                        </a:rPr>
                        <a:t>Economic responsibility</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Social responsibility</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Legal responsibility</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Ethical responsibility</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Philanthropic responsibility</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0"/>
                  </a:ext>
                </a:extLst>
              </a:tr>
              <a:tr h="1797047">
                <a:tc>
                  <a:txBody>
                    <a:bodyPr/>
                    <a:lstStyle/>
                    <a:p>
                      <a:pPr algn="l" fontAlgn="ctr"/>
                      <a:r>
                        <a:rPr lang="en-US" sz="1800" u="none" strike="noStrike" dirty="0">
                          <a:effectLst/>
                        </a:rPr>
                        <a:t>To produce goods and services that society wants at a price that perpetuates the business and satisfies its obligations to investors.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Obligation toward society assumed by business.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To obey local, state, deferral, and relevant international laws.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Meeting other social expectations, not written as law.</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Additional behaviors and activities that society finds desirable and that the values of the business support.</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1"/>
                  </a:ext>
                </a:extLst>
              </a:tr>
              <a:tr h="969582">
                <a:tc>
                  <a:txBody>
                    <a:bodyPr/>
                    <a:lstStyle/>
                    <a:p>
                      <a:pPr algn="l" fontAlgn="ctr"/>
                      <a:r>
                        <a:rPr lang="en-US" sz="1800" u="none" strike="noStrike" dirty="0">
                          <a:effectLst/>
                        </a:rPr>
                        <a:t>Be profitable</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Be a good citizen</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Obey the law</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Be ethical</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Be a good global corporate citizen</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2"/>
                  </a:ext>
                </a:extLst>
              </a:tr>
              <a:tr h="1494773">
                <a:tc>
                  <a:txBody>
                    <a:bodyPr/>
                    <a:lstStyle/>
                    <a:p>
                      <a:pPr algn="l" fontAlgn="ctr"/>
                      <a:r>
                        <a:rPr lang="en-US" sz="1800" u="none" strike="noStrike" dirty="0">
                          <a:effectLst/>
                        </a:rPr>
                        <a:t>Do what is required by global capitalism</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Do maximize its positive effects on society and minimize its negative effects.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Do what is required by global stakeholders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Do what is expected by global stakeholders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l" fontAlgn="ctr"/>
                      <a:r>
                        <a:rPr lang="en-US" sz="1800" u="none" strike="noStrike" dirty="0">
                          <a:effectLst/>
                        </a:rPr>
                        <a:t>Do what is desired by global stakeholders</a:t>
                      </a:r>
                      <a:endParaRPr 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3"/>
                  </a:ext>
                </a:extLst>
              </a:tr>
            </a:tbl>
          </a:graphicData>
        </a:graphic>
      </p:graphicFrame>
      <p:sp>
        <p:nvSpPr>
          <p:cNvPr id="5" name="タイトル 1"/>
          <p:cNvSpPr txBox="1">
            <a:spLocks/>
          </p:cNvSpPr>
          <p:nvPr/>
        </p:nvSpPr>
        <p:spPr bwMode="auto">
          <a:xfrm>
            <a:off x="395536" y="365126"/>
            <a:ext cx="8119814" cy="873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algn="ctr"/>
            <a:r>
              <a:rPr lang="en-US" altLang="ja-JP" sz="3600" dirty="0">
                <a:latin typeface="Times New Roman" panose="02020603050405020304" pitchFamily="18" charset="0"/>
                <a:cs typeface="Times New Roman" panose="02020603050405020304" pitchFamily="18" charset="0"/>
              </a:rPr>
              <a:t>4</a:t>
            </a:r>
            <a:r>
              <a:rPr lang="ja-JP" altLang="en-US" sz="3600" dirty="0" err="1">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Responsibilities</a:t>
            </a:r>
            <a:endParaRPr lang="ja-JP"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7495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352928" cy="576064"/>
          </a:xfrm>
        </p:spPr>
        <p:txBody>
          <a:bodyPr/>
          <a:lstStyle/>
          <a:p>
            <a:r>
              <a:rPr kumimoji="1" lang="en-US" altLang="ja-JP" dirty="0"/>
              <a:t>Assessing Yourself</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518095120"/>
              </p:ext>
            </p:extLst>
          </p:nvPr>
        </p:nvGraphicFramePr>
        <p:xfrm>
          <a:off x="5" y="692696"/>
          <a:ext cx="9143995" cy="5734624"/>
        </p:xfrm>
        <a:graphic>
          <a:graphicData uri="http://schemas.openxmlformats.org/drawingml/2006/table">
            <a:tbl>
              <a:tblPr>
                <a:tableStyleId>{5C22544A-7EE6-4342-B048-85BDC9FD1C3A}</a:tableStyleId>
              </a:tblPr>
              <a:tblGrid>
                <a:gridCol w="251516">
                  <a:extLst>
                    <a:ext uri="{9D8B030D-6E8A-4147-A177-3AD203B41FA5}">
                      <a16:colId xmlns:a16="http://schemas.microsoft.com/office/drawing/2014/main" val="20000"/>
                    </a:ext>
                  </a:extLst>
                </a:gridCol>
                <a:gridCol w="6552727">
                  <a:extLst>
                    <a:ext uri="{9D8B030D-6E8A-4147-A177-3AD203B41FA5}">
                      <a16:colId xmlns:a16="http://schemas.microsoft.com/office/drawing/2014/main" val="20001"/>
                    </a:ext>
                  </a:extLst>
                </a:gridCol>
                <a:gridCol w="504056">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576064">
                  <a:extLst>
                    <a:ext uri="{9D8B030D-6E8A-4147-A177-3AD203B41FA5}">
                      <a16:colId xmlns:a16="http://schemas.microsoft.com/office/drawing/2014/main" val="20004"/>
                    </a:ext>
                  </a:extLst>
                </a:gridCol>
                <a:gridCol w="288032">
                  <a:extLst>
                    <a:ext uri="{9D8B030D-6E8A-4147-A177-3AD203B41FA5}">
                      <a16:colId xmlns:a16="http://schemas.microsoft.com/office/drawing/2014/main" val="20005"/>
                    </a:ext>
                  </a:extLst>
                </a:gridCol>
                <a:gridCol w="611560">
                  <a:extLst>
                    <a:ext uri="{9D8B030D-6E8A-4147-A177-3AD203B41FA5}">
                      <a16:colId xmlns:a16="http://schemas.microsoft.com/office/drawing/2014/main" val="20006"/>
                    </a:ext>
                  </a:extLst>
                </a:gridCol>
              </a:tblGrid>
              <a:tr h="288032">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sz="1200" u="none" strike="noStrike" dirty="0">
                          <a:effectLst/>
                        </a:rPr>
                        <a:t>Agree</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sz="1200" u="none" strike="noStrike" dirty="0">
                          <a:effectLst/>
                        </a:rPr>
                        <a:t>Neither</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sz="1200" u="none" strike="noStrike" dirty="0">
                          <a:effectLst/>
                        </a:rPr>
                        <a:t>Disagree</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0"/>
                  </a:ext>
                </a:extLst>
              </a:tr>
              <a:tr h="200610">
                <a:tc>
                  <a:txBody>
                    <a:bodyPr/>
                    <a:lstStyle/>
                    <a:p>
                      <a:pPr algn="r" fontAlgn="ctr"/>
                      <a:r>
                        <a:rPr lang="en-US" altLang="ja-JP" sz="1300" u="none" strike="noStrike" dirty="0">
                          <a:effectLst/>
                        </a:rPr>
                        <a:t>1</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am able to make decisions and stick to them.</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1"/>
                  </a:ext>
                </a:extLst>
              </a:tr>
              <a:tr h="200610">
                <a:tc>
                  <a:txBody>
                    <a:bodyPr/>
                    <a:lstStyle/>
                    <a:p>
                      <a:pPr algn="r" fontAlgn="ctr"/>
                      <a:r>
                        <a:rPr lang="en-US" altLang="ja-JP" sz="1300" u="none" strike="noStrike" dirty="0">
                          <a:effectLst/>
                        </a:rPr>
                        <a:t>2</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am able to make simple decisions quickly.</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2"/>
                  </a:ext>
                </a:extLst>
              </a:tr>
              <a:tr h="390435">
                <a:tc>
                  <a:txBody>
                    <a:bodyPr/>
                    <a:lstStyle/>
                    <a:p>
                      <a:pPr algn="r" fontAlgn="ctr"/>
                      <a:r>
                        <a:rPr lang="en-US" altLang="ja-JP" sz="1300" u="none" strike="noStrike" dirty="0">
                          <a:effectLst/>
                        </a:rPr>
                        <a:t>3</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am able to scan a wide array of information and distill the information I need when making a complex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3"/>
                  </a:ext>
                </a:extLst>
              </a:tr>
              <a:tr h="200610">
                <a:tc>
                  <a:txBody>
                    <a:bodyPr/>
                    <a:lstStyle/>
                    <a:p>
                      <a:pPr algn="r" fontAlgn="ctr"/>
                      <a:r>
                        <a:rPr lang="en-US" altLang="ja-JP" sz="1300" u="none" strike="noStrike" dirty="0">
                          <a:effectLst/>
                        </a:rPr>
                        <a:t>4</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clarify my purpose before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4"/>
                  </a:ext>
                </a:extLst>
              </a:tr>
              <a:tr h="200610">
                <a:tc>
                  <a:txBody>
                    <a:bodyPr/>
                    <a:lstStyle/>
                    <a:p>
                      <a:pPr algn="r" fontAlgn="ctr"/>
                      <a:r>
                        <a:rPr lang="en-US" altLang="ja-JP" sz="1300" u="none" strike="noStrike" dirty="0">
                          <a:effectLst/>
                        </a:rPr>
                        <a:t>5</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clarify what process I will be using before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5"/>
                  </a:ext>
                </a:extLst>
              </a:tr>
              <a:tr h="200610">
                <a:tc>
                  <a:txBody>
                    <a:bodyPr/>
                    <a:lstStyle/>
                    <a:p>
                      <a:pPr algn="r" fontAlgn="ctr"/>
                      <a:r>
                        <a:rPr lang="en-US" altLang="ja-JP" sz="1300" u="none" strike="noStrike" dirty="0">
                          <a:effectLst/>
                        </a:rPr>
                        <a:t>6</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take the time necessary when making complex decisions.</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6"/>
                  </a:ext>
                </a:extLst>
              </a:tr>
              <a:tr h="200610">
                <a:tc>
                  <a:txBody>
                    <a:bodyPr/>
                    <a:lstStyle/>
                    <a:p>
                      <a:pPr algn="r" fontAlgn="ctr"/>
                      <a:r>
                        <a:rPr lang="en-US" altLang="ja-JP" sz="1300" u="none" strike="noStrike" dirty="0">
                          <a:effectLst/>
                        </a:rPr>
                        <a:t>7</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consider several options before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7"/>
                  </a:ext>
                </a:extLst>
              </a:tr>
              <a:tr h="200610">
                <a:tc>
                  <a:txBody>
                    <a:bodyPr/>
                    <a:lstStyle/>
                    <a:p>
                      <a:pPr algn="r" fontAlgn="ctr"/>
                      <a:r>
                        <a:rPr lang="en-US" altLang="ja-JP" sz="1300" u="none" strike="noStrike" dirty="0">
                          <a:effectLst/>
                        </a:rPr>
                        <a:t>8</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invite multiple perspectives before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8"/>
                  </a:ext>
                </a:extLst>
              </a:tr>
              <a:tr h="200610">
                <a:tc>
                  <a:txBody>
                    <a:bodyPr/>
                    <a:lstStyle/>
                    <a:p>
                      <a:pPr algn="r" fontAlgn="ctr"/>
                      <a:r>
                        <a:rPr lang="en-US" altLang="ja-JP" sz="1300" u="none" strike="noStrike" dirty="0">
                          <a:effectLst/>
                        </a:rPr>
                        <a:t>9</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gather the information necessary before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09"/>
                  </a:ext>
                </a:extLst>
              </a:tr>
              <a:tr h="267469">
                <a:tc>
                  <a:txBody>
                    <a:bodyPr/>
                    <a:lstStyle/>
                    <a:p>
                      <a:pPr algn="r" fontAlgn="ctr"/>
                      <a:r>
                        <a:rPr lang="en-US" altLang="ja-JP" sz="1300" u="none" strike="noStrike" dirty="0">
                          <a:effectLst/>
                        </a:rPr>
                        <a:t>10</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consider the advantages and limitations of each option before choosing a course of action.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0"/>
                  </a:ext>
                </a:extLst>
              </a:tr>
              <a:tr h="200610">
                <a:tc>
                  <a:txBody>
                    <a:bodyPr/>
                    <a:lstStyle/>
                    <a:p>
                      <a:pPr algn="r" fontAlgn="ctr"/>
                      <a:r>
                        <a:rPr lang="en-US" altLang="ja-JP" sz="1300" u="none" strike="noStrike" dirty="0">
                          <a:effectLst/>
                        </a:rPr>
                        <a:t>11</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weigh the possible ramifications of each choice before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1"/>
                  </a:ext>
                </a:extLst>
              </a:tr>
              <a:tr h="390435">
                <a:tc>
                  <a:txBody>
                    <a:bodyPr/>
                    <a:lstStyle/>
                    <a:p>
                      <a:pPr algn="r" fontAlgn="ctr"/>
                      <a:r>
                        <a:rPr lang="en-US" altLang="ja-JP" sz="1300" u="none" strike="noStrike" dirty="0">
                          <a:effectLst/>
                        </a:rPr>
                        <a:t>12</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list and prioritizing the factors that are important to me and use these factors when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2"/>
                  </a:ext>
                </a:extLst>
              </a:tr>
              <a:tr h="238544">
                <a:tc>
                  <a:txBody>
                    <a:bodyPr/>
                    <a:lstStyle/>
                    <a:p>
                      <a:pPr algn="r" fontAlgn="ctr"/>
                      <a:r>
                        <a:rPr lang="en-US" altLang="ja-JP" sz="1300" u="none" strike="noStrike" dirty="0">
                          <a:effectLst/>
                        </a:rPr>
                        <a:t>13</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take time to reflect on how a decision feels to me intuitively before acting on the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3"/>
                  </a:ext>
                </a:extLst>
              </a:tr>
              <a:tr h="200610">
                <a:tc>
                  <a:txBody>
                    <a:bodyPr/>
                    <a:lstStyle/>
                    <a:p>
                      <a:pPr algn="r" fontAlgn="ctr"/>
                      <a:r>
                        <a:rPr lang="en-US" altLang="ja-JP" sz="1300" u="none" strike="noStrike" dirty="0">
                          <a:effectLst/>
                        </a:rPr>
                        <a:t>14</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communicate the rationale for my decision to those who are affected by them.</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4"/>
                  </a:ext>
                </a:extLst>
              </a:tr>
              <a:tr h="226039">
                <a:tc>
                  <a:txBody>
                    <a:bodyPr/>
                    <a:lstStyle/>
                    <a:p>
                      <a:pPr algn="r" fontAlgn="ctr"/>
                      <a:r>
                        <a:rPr lang="en-US" altLang="ja-JP" sz="1300" u="none" strike="noStrike" dirty="0">
                          <a:effectLst/>
                        </a:rPr>
                        <a:t>15</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when I seek outside counsel, I involve internal group members when making the final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5"/>
                  </a:ext>
                </a:extLst>
              </a:tr>
              <a:tr h="200610">
                <a:tc>
                  <a:txBody>
                    <a:bodyPr/>
                    <a:lstStyle/>
                    <a:p>
                      <a:pPr algn="r" fontAlgn="ctr"/>
                      <a:r>
                        <a:rPr lang="en-US" altLang="ja-JP" sz="1300" u="none" strike="noStrike" dirty="0">
                          <a:effectLst/>
                        </a:rPr>
                        <a:t>16</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seek input from those involved in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6"/>
                  </a:ext>
                </a:extLst>
              </a:tr>
              <a:tr h="200610">
                <a:tc>
                  <a:txBody>
                    <a:bodyPr/>
                    <a:lstStyle/>
                    <a:p>
                      <a:pPr algn="r" fontAlgn="ctr"/>
                      <a:r>
                        <a:rPr lang="en-US" altLang="ja-JP" sz="1300" u="none" strike="noStrike" dirty="0">
                          <a:effectLst/>
                        </a:rPr>
                        <a:t>17</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altLang="ja-JP" sz="1300" u="none" strike="noStrike" dirty="0">
                          <a:effectLst/>
                        </a:rPr>
                        <a:t>T</a:t>
                      </a:r>
                      <a:r>
                        <a:rPr lang="en-US" sz="1300" u="none" strike="noStrike" dirty="0">
                          <a:effectLst/>
                        </a:rPr>
                        <a:t>hose with whom I work feel safe in raising ideas that contradict my own.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7"/>
                  </a:ext>
                </a:extLst>
              </a:tr>
              <a:tr h="390435">
                <a:tc>
                  <a:txBody>
                    <a:bodyPr/>
                    <a:lstStyle/>
                    <a:p>
                      <a:pPr algn="r" fontAlgn="ctr"/>
                      <a:r>
                        <a:rPr lang="en-US" altLang="ja-JP" sz="1300" u="none" strike="noStrike" dirty="0">
                          <a:effectLst/>
                        </a:rPr>
                        <a:t>18</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don't dominate meetings and ensure that all present have a chance to speak before decisions are made.</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8"/>
                  </a:ext>
                </a:extLst>
              </a:tr>
              <a:tr h="200610">
                <a:tc>
                  <a:txBody>
                    <a:bodyPr/>
                    <a:lstStyle/>
                    <a:p>
                      <a:pPr algn="r" fontAlgn="ctr"/>
                      <a:r>
                        <a:rPr lang="en-US" altLang="ja-JP" sz="1300" u="none" strike="noStrike" dirty="0">
                          <a:effectLst/>
                        </a:rPr>
                        <a:t>19</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establish checkpoints and specify who's accountable for decisions made by my group.</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19"/>
                  </a:ext>
                </a:extLst>
              </a:tr>
              <a:tr h="200610">
                <a:tc>
                  <a:txBody>
                    <a:bodyPr/>
                    <a:lstStyle/>
                    <a:p>
                      <a:pPr algn="r" fontAlgn="ctr"/>
                      <a:r>
                        <a:rPr lang="en-US" altLang="ja-JP" sz="1300" u="none" strike="noStrike" dirty="0">
                          <a:effectLst/>
                        </a:rPr>
                        <a:t>20</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have a set of guidelines I use when faced with ethical dilemma.</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20"/>
                  </a:ext>
                </a:extLst>
              </a:tr>
              <a:tr h="200610">
                <a:tc>
                  <a:txBody>
                    <a:bodyPr/>
                    <a:lstStyle/>
                    <a:p>
                      <a:pPr algn="r" fontAlgn="ctr"/>
                      <a:r>
                        <a:rPr lang="en-US" altLang="ja-JP" sz="1300" u="none" strike="noStrike" dirty="0">
                          <a:effectLst/>
                        </a:rPr>
                        <a:t>21</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take into account the needs of all relevant stakeholders before making a decision.</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21"/>
                  </a:ext>
                </a:extLst>
              </a:tr>
              <a:tr h="200610">
                <a:tc>
                  <a:txBody>
                    <a:bodyPr/>
                    <a:lstStyle/>
                    <a:p>
                      <a:pPr algn="r" fontAlgn="ctr"/>
                      <a:r>
                        <a:rPr lang="en-US" altLang="ja-JP" sz="1300" u="none" strike="noStrike" dirty="0">
                          <a:effectLst/>
                        </a:rPr>
                        <a:t>22</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make decisions that make sense and are consistent with my "best" self-concept.</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22"/>
                  </a:ext>
                </a:extLst>
              </a:tr>
              <a:tr h="200610">
                <a:tc>
                  <a:txBody>
                    <a:bodyPr/>
                    <a:lstStyle/>
                    <a:p>
                      <a:pPr algn="r" fontAlgn="ctr"/>
                      <a:r>
                        <a:rPr lang="en-US" altLang="ja-JP" sz="1300" u="none" strike="noStrike" dirty="0">
                          <a:effectLst/>
                        </a:rPr>
                        <a:t>23</a:t>
                      </a:r>
                      <a:endPar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l" fontAlgn="ctr"/>
                      <a:r>
                        <a:rPr lang="en-US" sz="1300" u="none" strike="noStrike" dirty="0">
                          <a:effectLst/>
                        </a:rPr>
                        <a:t>I take responsibility for my actions.</a:t>
                      </a:r>
                      <a:endParaRPr 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ja-JP" altLang="en-US" sz="1300" u="none" strike="noStrike" dirty="0">
                          <a:effectLst/>
                        </a:rPr>
                        <a:t>　</a:t>
                      </a:r>
                      <a:r>
                        <a:rPr lang="en-US" altLang="ja-JP" sz="1300" u="none" strike="noStrike" dirty="0">
                          <a:effectLst/>
                        </a:rPr>
                        <a:t>1</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2</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4</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tc>
                  <a:txBody>
                    <a:bodyPr/>
                    <a:lstStyle/>
                    <a:p>
                      <a:pPr algn="ctr" fontAlgn="ctr"/>
                      <a:r>
                        <a:rPr lang="en-US" altLang="ja-JP" sz="1300" u="none" strike="noStrike" dirty="0">
                          <a:effectLst/>
                        </a:rPr>
                        <a:t>5</a:t>
                      </a:r>
                      <a:endPar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889" marR="7889" marT="7889" marB="0" anchor="ct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3421045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1268760"/>
            <a:ext cx="8856984" cy="4608512"/>
          </a:xfrm>
        </p:spPr>
        <p:txBody>
          <a:bodyPr/>
          <a:lstStyle/>
          <a:p>
            <a:r>
              <a:rPr kumimoji="1" lang="en-US" altLang="ja-JP" sz="4400" dirty="0"/>
              <a:t>If your score is 69 or higher, you might consider creating a plan for increasing your skills in making effective and ethical decisions.</a:t>
            </a:r>
            <a:endParaRPr kumimoji="1" lang="ja-JP" altLang="en-US" sz="4400" dirty="0"/>
          </a:p>
        </p:txBody>
      </p:sp>
    </p:spTree>
    <p:extLst>
      <p:ext uri="{BB962C8B-B14F-4D97-AF65-F5344CB8AC3E}">
        <p14:creationId xmlns:p14="http://schemas.microsoft.com/office/powerpoint/2010/main" val="21495059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5 </a:t>
            </a:r>
            <a:r>
              <a:rPr lang="en-US" altLang="ja-JP" sz="4800" dirty="0"/>
              <a:t>Cost Benefit Analysis and Ethics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a:t>Agenda</a:t>
            </a:r>
            <a:endParaRPr lang="ja-JP" altLang="en-US" dirty="0"/>
          </a:p>
        </p:txBody>
      </p:sp>
      <p:sp>
        <p:nvSpPr>
          <p:cNvPr id="3" name="コンテンツ プレースホルダー 2"/>
          <p:cNvSpPr>
            <a:spLocks noGrp="1"/>
          </p:cNvSpPr>
          <p:nvPr>
            <p:ph idx="1"/>
          </p:nvPr>
        </p:nvSpPr>
        <p:spPr>
          <a:xfrm>
            <a:off x="323850" y="1825625"/>
            <a:ext cx="8351838" cy="4351338"/>
          </a:xfrm>
        </p:spPr>
        <p:txBody>
          <a:bodyPr/>
          <a:lstStyle/>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Cost Benefit Analysis</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Ethics and Ethical Issue</a:t>
            </a:r>
            <a:endParaRPr lang="ja-JP" altLang="en-US" sz="4000" dirty="0">
              <a:latin typeface="Times New Roman" panose="02020603050405020304" pitchFamily="18" charset="0"/>
              <a:cs typeface="Times New Roman" panose="02020603050405020304" pitchFamily="18" charset="0"/>
            </a:endParaRP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Utilitarianism vs. Cost</a:t>
            </a:r>
            <a:r>
              <a:rPr lang="ja-JP" altLang="en-US" sz="4000" dirty="0">
                <a:latin typeface="Times New Roman" panose="02020603050405020304" pitchFamily="18" charset="0"/>
                <a:cs typeface="Times New Roman" panose="02020603050405020304" pitchFamily="18" charset="0"/>
              </a:rPr>
              <a:t> </a:t>
            </a:r>
            <a:r>
              <a:rPr lang="en-US" altLang="ja-JP" sz="4000" dirty="0">
                <a:latin typeface="Times New Roman" panose="02020603050405020304" pitchFamily="18" charset="0"/>
                <a:cs typeface="Times New Roman" panose="02020603050405020304" pitchFamily="18" charset="0"/>
              </a:rPr>
              <a:t>Benefit Analysis</a:t>
            </a:r>
            <a:endParaRPr lang="ja-JP" altLang="en-US" sz="4000" dirty="0">
              <a:latin typeface="Times New Roman" panose="02020603050405020304" pitchFamily="18" charset="0"/>
              <a:cs typeface="Times New Roman" panose="02020603050405020304" pitchFamily="18" charset="0"/>
            </a:endParaRP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Responsibilities</a:t>
            </a:r>
            <a:endParaRPr lang="ja-JP" altLang="en-US" sz="4000" dirty="0">
              <a:latin typeface="Times New Roman" panose="02020603050405020304" pitchFamily="18" charset="0"/>
              <a:cs typeface="Times New Roman" panose="02020603050405020304" pitchFamily="18" charset="0"/>
            </a:endParaRPr>
          </a:p>
        </p:txBody>
      </p:sp>
      <p:sp>
        <p:nvSpPr>
          <p:cNvPr id="112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20EEBB9-C41F-4E09-8253-1EB739C1E5C7}" type="slidenum">
              <a:rPr lang="en-US" altLang="ja-JP" smtClean="0">
                <a:solidFill>
                  <a:srgbClr val="898989"/>
                </a:solidFill>
              </a:rPr>
              <a:pPr/>
              <a:t>4</a:t>
            </a:fld>
            <a:endParaRPr lang="en-US" altLang="ja-JP" dirty="0">
              <a:solidFill>
                <a:srgbClr val="898989"/>
              </a:solidFill>
            </a:endParaRPr>
          </a:p>
        </p:txBody>
      </p:sp>
    </p:spTree>
    <p:extLst>
      <p:ext uri="{BB962C8B-B14F-4D97-AF65-F5344CB8AC3E}">
        <p14:creationId xmlns:p14="http://schemas.microsoft.com/office/powerpoint/2010/main" val="341124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algn="ctr"/>
            <a:r>
              <a:rPr lang="en-US" altLang="ja-JP" sz="3600" dirty="0">
                <a:latin typeface="Times New Roman" panose="02020603050405020304" pitchFamily="18" charset="0"/>
                <a:cs typeface="Times New Roman" panose="02020603050405020304" pitchFamily="18" charset="0"/>
              </a:rPr>
              <a:t>1</a:t>
            </a:r>
            <a:r>
              <a:rPr lang="ja-JP" altLang="en-US" sz="3600" dirty="0" err="1">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Cost Benefit Analysis</a:t>
            </a:r>
            <a:endParaRPr lang="ja-JP" altLang="en-US" sz="3600" dirty="0">
              <a:latin typeface="Times New Roman" panose="02020603050405020304" pitchFamily="18" charset="0"/>
              <a:cs typeface="Times New Roman" panose="02020603050405020304" pitchFamily="18" charset="0"/>
            </a:endParaRPr>
          </a:p>
        </p:txBody>
      </p:sp>
      <p:sp>
        <p:nvSpPr>
          <p:cNvPr id="9219" name="コンテンツ プレースホルダー 2"/>
          <p:cNvSpPr>
            <a:spLocks noGrp="1"/>
          </p:cNvSpPr>
          <p:nvPr>
            <p:ph idx="1"/>
          </p:nvPr>
        </p:nvSpPr>
        <p:spPr>
          <a:xfrm>
            <a:off x="26988" y="1484313"/>
            <a:ext cx="9117012" cy="5113337"/>
          </a:xfrm>
        </p:spPr>
        <p:txBody>
          <a:bodyPr/>
          <a:lstStyle/>
          <a:p>
            <a:r>
              <a:rPr lang="en-US" altLang="ja-JP" sz="3600" dirty="0"/>
              <a:t>A cost benefit analysis is done to determine how well, or how poorly, a planned action will turn out.</a:t>
            </a:r>
          </a:p>
          <a:p>
            <a:r>
              <a:rPr lang="en-US" altLang="ja-JP" sz="3600" dirty="0"/>
              <a:t>The difference between benefits and costs whether the planned action is advisable.</a:t>
            </a:r>
          </a:p>
          <a:p>
            <a:r>
              <a:rPr lang="en-US" altLang="ja-JP" sz="3600" dirty="0"/>
              <a:t>The real trick to doing a cost benefit analysis well is </a:t>
            </a:r>
            <a:r>
              <a:rPr lang="en-US" altLang="ja-JP" sz="3600" dirty="0">
                <a:solidFill>
                  <a:srgbClr val="FF0000"/>
                </a:solidFill>
              </a:rPr>
              <a:t>making sure you include all the costs and all the benefits and properly quantify them</a:t>
            </a:r>
            <a:r>
              <a:rPr lang="en-US" altLang="ja-JP" sz="3600" dirty="0"/>
              <a:t>.</a:t>
            </a:r>
            <a:endParaRPr lang="ja-JP" alt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en-US" altLang="ja-JP" dirty="0"/>
              <a:t>An example of Cost Benefit Analysis </a:t>
            </a:r>
            <a:endParaRPr lang="ja-JP" altLang="en-US" dirty="0"/>
          </a:p>
        </p:txBody>
      </p:sp>
      <p:sp>
        <p:nvSpPr>
          <p:cNvPr id="10243" name="コンテンツ プレースホルダー 2"/>
          <p:cNvSpPr>
            <a:spLocks noGrp="1"/>
          </p:cNvSpPr>
          <p:nvPr>
            <p:ph idx="1"/>
          </p:nvPr>
        </p:nvSpPr>
        <p:spPr>
          <a:xfrm>
            <a:off x="0" y="1557338"/>
            <a:ext cx="9144000" cy="5111750"/>
          </a:xfrm>
        </p:spPr>
        <p:txBody>
          <a:bodyPr/>
          <a:lstStyle/>
          <a:p>
            <a:r>
              <a:rPr lang="en-US" altLang="ja-JP" sz="3200" dirty="0"/>
              <a:t>As the Production Manager, you are proposing the purchase of a $1 Million stamping machine to increase output. Before you can present the proposal to the Vice President, you know you need some facts to support your suggestion, so you decide to run the numbers and do a cost benefit analysis.</a:t>
            </a:r>
          </a:p>
          <a:p>
            <a:r>
              <a:rPr lang="en-US" altLang="ja-JP" sz="3200" dirty="0"/>
              <a:t>You itemize the benefits. With the new machine, you can produce 100 more units per hour. The three workers currently doing the stamping by hand can be replaced. The units will be higher quality because they will be more uniform.</a:t>
            </a:r>
          </a:p>
          <a:p>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algn="ctr"/>
            <a:r>
              <a:rPr lang="en-US" altLang="ja-JP" dirty="0"/>
              <a:t>A stamping machine</a:t>
            </a:r>
            <a:endParaRPr lang="ja-JP" altLang="en-US" dirty="0"/>
          </a:p>
        </p:txBody>
      </p:sp>
      <p:pic>
        <p:nvPicPr>
          <p:cNvPr id="11267"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544638" y="1412875"/>
            <a:ext cx="5764212" cy="4610100"/>
          </a:xfrm>
        </p:spPr>
      </p:pic>
      <p:sp>
        <p:nvSpPr>
          <p:cNvPr id="11268" name="テキスト ボックス 4"/>
          <p:cNvSpPr txBox="1">
            <a:spLocks noChangeArrowheads="1"/>
          </p:cNvSpPr>
          <p:nvPr/>
        </p:nvSpPr>
        <p:spPr bwMode="auto">
          <a:xfrm>
            <a:off x="323850" y="5805488"/>
            <a:ext cx="8569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en-US" altLang="ja-JP" dirty="0"/>
              <a:t>You calculate the monthly cost of the machine, by dividing the purchase price by 12 months per year and divide that by the 10 years the machine should last.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260350"/>
            <a:ext cx="9144000" cy="6597650"/>
          </a:xfrm>
        </p:spPr>
        <p:txBody>
          <a:bodyPr/>
          <a:lstStyle/>
          <a:p>
            <a:pPr>
              <a:defRPr/>
            </a:pPr>
            <a:r>
              <a:rPr lang="en-US" altLang="ja-JP" dirty="0"/>
              <a:t>1. Purchase of Machine .................... -$20,000 includes interest and taxes </a:t>
            </a:r>
          </a:p>
          <a:p>
            <a:pPr>
              <a:defRPr/>
            </a:pPr>
            <a:r>
              <a:rPr lang="en-US" altLang="ja-JP" dirty="0"/>
              <a:t>2. Installation of Machine ................. -3,125 including screens &amp; removal of existing stampers </a:t>
            </a:r>
          </a:p>
          <a:p>
            <a:pPr>
              <a:defRPr/>
            </a:pPr>
            <a:r>
              <a:rPr lang="en-US" altLang="ja-JP" dirty="0"/>
              <a:t>3. Increased Revenue ........................ 27,520 net value of additional 100 units per hour, 1 shift/day, 5 days/week </a:t>
            </a:r>
          </a:p>
          <a:p>
            <a:pPr>
              <a:defRPr/>
            </a:pPr>
            <a:r>
              <a:rPr lang="en-US" altLang="ja-JP" dirty="0"/>
              <a:t>4. Quality Increase Revenue .............. 358 calculated at 75% of current reject rate </a:t>
            </a:r>
          </a:p>
          <a:p>
            <a:pPr>
              <a:defRPr/>
            </a:pPr>
            <a:r>
              <a:rPr lang="en-US" altLang="ja-JP" dirty="0"/>
              <a:t>5. Reduced material costs .................. 1,128 purchase of bulk supply reduces cost by $0.82 per hundred </a:t>
            </a:r>
          </a:p>
          <a:p>
            <a:pPr>
              <a:defRPr/>
            </a:pPr>
            <a:r>
              <a:rPr lang="en-US" altLang="ja-JP" dirty="0"/>
              <a:t>6. Reduced Labor Costs ...................... 18,585 3 operators salary plus labor o/h </a:t>
            </a:r>
          </a:p>
          <a:p>
            <a:pPr>
              <a:defRPr/>
            </a:pPr>
            <a:r>
              <a:rPr lang="en-US" altLang="ja-JP" dirty="0"/>
              <a:t>7. New Operator ................................. -8,321 salary plus overhead. Includes training</a:t>
            </a:r>
          </a:p>
          <a:p>
            <a:pPr>
              <a:defRPr/>
            </a:pPr>
            <a:r>
              <a:rPr lang="en-US" altLang="ja-JP" dirty="0"/>
              <a:t>8. Utilities ............................................ -250 power consumption increase for new machine </a:t>
            </a:r>
          </a:p>
          <a:p>
            <a:pPr>
              <a:defRPr/>
            </a:pPr>
            <a:r>
              <a:rPr lang="en-US" altLang="ja-JP" dirty="0"/>
              <a:t>9. Insurance ......................................... -180 premiums increase </a:t>
            </a:r>
          </a:p>
          <a:p>
            <a:pPr>
              <a:defRPr/>
            </a:pPr>
            <a:r>
              <a:rPr lang="en-US" altLang="ja-JP" dirty="0"/>
              <a:t>10. Square footage .............................. 0 no additional floor space is required</a:t>
            </a:r>
          </a:p>
          <a:p>
            <a:pPr marL="0" indent="0">
              <a:buFont typeface="Arial" panose="020B0604020202020204" pitchFamily="34" charset="0"/>
              <a:buNone/>
              <a:defRPr/>
            </a:pPr>
            <a:r>
              <a:rPr lang="en-US" altLang="ja-JP" dirty="0"/>
              <a:t>   </a:t>
            </a:r>
            <a:r>
              <a:rPr lang="en-US" altLang="ja-JP" dirty="0">
                <a:solidFill>
                  <a:srgbClr val="FF0000"/>
                </a:solidFill>
              </a:rPr>
              <a:t>Net Savings per Month </a:t>
            </a:r>
            <a:r>
              <a:rPr lang="en-US" altLang="ja-JP" dirty="0"/>
              <a:t>........................... $15,715</a:t>
            </a:r>
          </a:p>
          <a:p>
            <a:pPr>
              <a:defRPr/>
            </a:pPr>
            <a:endParaRPr lang="ja-JP" altLang="en-US"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0" y="476250"/>
          <a:ext cx="9144000" cy="6229348"/>
        </p:xfrm>
        <a:graphic>
          <a:graphicData uri="http://schemas.openxmlformats.org/drawingml/2006/table">
            <a:tbl>
              <a:tblPr/>
              <a:tblGrid>
                <a:gridCol w="2843808">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4139952">
                  <a:extLst>
                    <a:ext uri="{9D8B030D-6E8A-4147-A177-3AD203B41FA5}">
                      <a16:colId xmlns:a16="http://schemas.microsoft.com/office/drawing/2014/main" val="20003"/>
                    </a:ext>
                  </a:extLst>
                </a:gridCol>
              </a:tblGrid>
              <a:tr h="331577">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Costs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Benefits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Remarks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3157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Purchase of Machine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includes interest and taxes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05066">
                <a:tc>
                  <a:txBody>
                    <a:bodyPr/>
                    <a:lstStyle/>
                    <a:p>
                      <a:pPr algn="l" fontAlgn="ctr"/>
                      <a:r>
                        <a:rPr 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Installation of Machine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3,125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including screens &amp; removal of existing stampers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48105">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Increased Revenue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27,520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net value of additional 100 units per hour, 1 shift/day, 5 days/week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915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Quality Increase Revenue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358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calculated at 75% of current reject rate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4532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Reduced material costs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1,128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purchase of bulk supply reduces cost by $0.82 per hundred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3157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Reduced Labor Costs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18,585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operators salary plus labor o/h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4532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New Operator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8,321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salary plus overhead. Includes training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4532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Utilities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power consumption increase for new machine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3157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Insurance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premiums increase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31577">
                <a:tc>
                  <a:txBody>
                    <a:bodyPr/>
                    <a:lstStyle/>
                    <a:p>
                      <a:pPr algn="l" fontAlgn="ctr"/>
                      <a:r>
                        <a:rPr 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Square footage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no additional floor space is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3157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31,876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47,591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31577">
                <a:tc>
                  <a:txBody>
                    <a:bodyPr/>
                    <a:lstStyle/>
                    <a:p>
                      <a:pPr algn="l" fontAlgn="ctr"/>
                      <a:r>
                        <a:rPr 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Net Savings per Month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rPr>
                        <a:t>15,715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736</TotalTime>
  <Words>2399</Words>
  <Application>Microsoft Office PowerPoint</Application>
  <PresentationFormat>画面に合わせる (4:3)</PresentationFormat>
  <Paragraphs>440</Paragraphs>
  <Slides>27</Slides>
  <Notes>10</Notes>
  <HiddenSlides>2</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27</vt:i4>
      </vt:variant>
    </vt:vector>
  </HeadingPairs>
  <TitlesOfParts>
    <vt:vector size="35" baseType="lpstr">
      <vt:lpstr>ＭＳ Ｐゴシック</vt:lpstr>
      <vt:lpstr>游ゴシック</vt:lpstr>
      <vt:lpstr>Arial</vt:lpstr>
      <vt:lpstr>Calibri</vt:lpstr>
      <vt:lpstr>Calibri Light</vt:lpstr>
      <vt:lpstr>Times New Roman</vt:lpstr>
      <vt:lpstr>Wingdings</vt:lpstr>
      <vt:lpstr>Office テーマ</vt:lpstr>
      <vt:lpstr>The MOT and Venture Business</vt:lpstr>
      <vt:lpstr>Schedule </vt:lpstr>
      <vt:lpstr>Topic 5 Cost Benefit Analysis and Ethics</vt:lpstr>
      <vt:lpstr>Agenda</vt:lpstr>
      <vt:lpstr>1．Cost Benefit Analysis</vt:lpstr>
      <vt:lpstr>An example of Cost Benefit Analysis </vt:lpstr>
      <vt:lpstr>A stamping machine</vt:lpstr>
      <vt:lpstr>PowerPoint プレゼンテーション</vt:lpstr>
      <vt:lpstr>PowerPoint プレゼンテーション</vt:lpstr>
      <vt:lpstr>Conclusion </vt:lpstr>
      <vt:lpstr>PowerPoint プレゼンテーション</vt:lpstr>
      <vt:lpstr>PowerPoint プレゼンテーション</vt:lpstr>
      <vt:lpstr>PowerPoint プレゼンテーション</vt:lpstr>
      <vt:lpstr>PowerPoint プレゼンテーション</vt:lpstr>
      <vt:lpstr>Another example of ethical issue</vt:lpstr>
      <vt:lpstr>Nuts and bolts</vt:lpstr>
      <vt:lpstr>PowerPoint プレゼンテーション</vt:lpstr>
      <vt:lpstr>Key concepts in Ethics</vt:lpstr>
      <vt:lpstr>Putting a Price Tag on Life</vt:lpstr>
      <vt:lpstr>BEST POLICY</vt:lpstr>
      <vt:lpstr>PHILLIP MORRIS STUDY COST/BENEFIT ANALYSIS: SMOKING</vt:lpstr>
      <vt:lpstr>PHILLIP MORRIS STUDY COST/BENEFIT ANALYSIS: SMOKING</vt:lpstr>
      <vt:lpstr>FORD MOTOR COMPANY COST/BENEFIT ANALYSIS: Ford’ Pinto</vt:lpstr>
      <vt:lpstr>PowerPoint プレゼンテーション</vt:lpstr>
      <vt:lpstr>Assessing Yourself</vt:lpstr>
      <vt:lpstr>PowerPoint プレゼンテーション</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98</cp:revision>
  <cp:lastPrinted>2016-07-25T04:26:03Z</cp:lastPrinted>
  <dcterms:created xsi:type="dcterms:W3CDTF">2009-10-22T07:47:52Z</dcterms:created>
  <dcterms:modified xsi:type="dcterms:W3CDTF">2023-09-07T02:49:52Z</dcterms:modified>
</cp:coreProperties>
</file>