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49"/>
  </p:notesMasterIdLst>
  <p:handoutMasterIdLst>
    <p:handoutMasterId r:id="rId50"/>
  </p:handoutMasterIdLst>
  <p:sldIdLst>
    <p:sldId id="499" r:id="rId2"/>
    <p:sldId id="500" r:id="rId3"/>
    <p:sldId id="298" r:id="rId4"/>
    <p:sldId id="496" r:id="rId5"/>
    <p:sldId id="410" r:id="rId6"/>
    <p:sldId id="411" r:id="rId7"/>
    <p:sldId id="412" r:id="rId8"/>
    <p:sldId id="413" r:id="rId9"/>
    <p:sldId id="414" r:id="rId10"/>
    <p:sldId id="415" r:id="rId11"/>
    <p:sldId id="463" r:id="rId12"/>
    <p:sldId id="473" r:id="rId13"/>
    <p:sldId id="474" r:id="rId14"/>
    <p:sldId id="475" r:id="rId15"/>
    <p:sldId id="476" r:id="rId16"/>
    <p:sldId id="417" r:id="rId17"/>
    <p:sldId id="477" r:id="rId18"/>
    <p:sldId id="418" r:id="rId19"/>
    <p:sldId id="429" r:id="rId20"/>
    <p:sldId id="430" r:id="rId21"/>
    <p:sldId id="431" r:id="rId22"/>
    <p:sldId id="383" r:id="rId23"/>
    <p:sldId id="419" r:id="rId24"/>
    <p:sldId id="501" r:id="rId25"/>
    <p:sldId id="420" r:id="rId26"/>
    <p:sldId id="439" r:id="rId27"/>
    <p:sldId id="440" r:id="rId28"/>
    <p:sldId id="478" r:id="rId29"/>
    <p:sldId id="480" r:id="rId30"/>
    <p:sldId id="421" r:id="rId31"/>
    <p:sldId id="441" r:id="rId32"/>
    <p:sldId id="481" r:id="rId33"/>
    <p:sldId id="443" r:id="rId34"/>
    <p:sldId id="444" r:id="rId35"/>
    <p:sldId id="445" r:id="rId36"/>
    <p:sldId id="446" r:id="rId37"/>
    <p:sldId id="447" r:id="rId38"/>
    <p:sldId id="449" r:id="rId39"/>
    <p:sldId id="450" r:id="rId40"/>
    <p:sldId id="451" r:id="rId41"/>
    <p:sldId id="452" r:id="rId42"/>
    <p:sldId id="458" r:id="rId43"/>
    <p:sldId id="459" r:id="rId44"/>
    <p:sldId id="460" r:id="rId45"/>
    <p:sldId id="497" r:id="rId46"/>
    <p:sldId id="461" r:id="rId47"/>
    <p:sldId id="289" r:id="rId48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7CD1D-BE0A-4B92-AB45-FFFE8D990F30}" v="23" dt="2023-09-07T03:16:37.6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77419" autoAdjust="0"/>
  </p:normalViewPr>
  <p:slideViewPr>
    <p:cSldViewPr>
      <p:cViewPr varScale="1">
        <p:scale>
          <a:sx n="86" d="100"/>
          <a:sy n="86" d="100"/>
        </p:scale>
        <p:origin x="16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1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306"/>
    </p:cViewPr>
  </p:sorterViewPr>
  <p:notesViewPr>
    <p:cSldViewPr>
      <p:cViewPr varScale="1">
        <p:scale>
          <a:sx n="81" d="100"/>
          <a:sy n="81" d="100"/>
        </p:scale>
        <p:origin x="591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　孝夫" userId="7223191e-6c99-4ba4-b4dc-210160b35a3d" providerId="ADAL" clId="{6021C635-2D22-49C6-BCBF-B3EE35FC2DCD}"/>
    <pc:docChg chg="modSld">
      <pc:chgData name="伊藤　孝夫" userId="7223191e-6c99-4ba4-b4dc-210160b35a3d" providerId="ADAL" clId="{6021C635-2D22-49C6-BCBF-B3EE35FC2DCD}" dt="2023-08-25T07:01:52.997" v="0" actId="729"/>
      <pc:docMkLst>
        <pc:docMk/>
      </pc:docMkLst>
      <pc:sldChg chg="mod modShow">
        <pc:chgData name="伊藤　孝夫" userId="7223191e-6c99-4ba4-b4dc-210160b35a3d" providerId="ADAL" clId="{6021C635-2D22-49C6-BCBF-B3EE35FC2DCD}" dt="2023-08-25T07:01:52.997" v="0" actId="729"/>
        <pc:sldMkLst>
          <pc:docMk/>
          <pc:sldMk cId="2934623251" sldId="326"/>
        </pc:sldMkLst>
      </pc:sldChg>
    </pc:docChg>
  </pc:docChgLst>
  <pc:docChgLst>
    <pc:chgData name="伊藤　孝夫" userId="7223191e-6c99-4ba4-b4dc-210160b35a3d" providerId="ADAL" clId="{3EE7CD1D-BE0A-4B92-AB45-FFFE8D990F30}"/>
    <pc:docChg chg="undo custSel addSld delSld modSld">
      <pc:chgData name="伊藤　孝夫" userId="7223191e-6c99-4ba4-b4dc-210160b35a3d" providerId="ADAL" clId="{3EE7CD1D-BE0A-4B92-AB45-FFFE8D990F30}" dt="2023-09-07T03:16:53.588" v="415" actId="20577"/>
      <pc:docMkLst>
        <pc:docMk/>
      </pc:docMkLst>
      <pc:sldChg chg="del">
        <pc:chgData name="伊藤　孝夫" userId="7223191e-6c99-4ba4-b4dc-210160b35a3d" providerId="ADAL" clId="{3EE7CD1D-BE0A-4B92-AB45-FFFE8D990F30}" dt="2023-09-07T02:51:22.225" v="0" actId="2696"/>
        <pc:sldMkLst>
          <pc:docMk/>
          <pc:sldMk cId="2934623251" sldId="326"/>
        </pc:sldMkLst>
      </pc:sldChg>
      <pc:sldChg chg="modSp mod">
        <pc:chgData name="伊藤　孝夫" userId="7223191e-6c99-4ba4-b4dc-210160b35a3d" providerId="ADAL" clId="{3EE7CD1D-BE0A-4B92-AB45-FFFE8D990F30}" dt="2023-09-07T02:58:15.682" v="70" actId="6549"/>
        <pc:sldMkLst>
          <pc:docMk/>
          <pc:sldMk cId="1865315310" sldId="383"/>
        </pc:sldMkLst>
        <pc:spChg chg="mod">
          <ac:chgData name="伊藤　孝夫" userId="7223191e-6c99-4ba4-b4dc-210160b35a3d" providerId="ADAL" clId="{3EE7CD1D-BE0A-4B92-AB45-FFFE8D990F30}" dt="2023-09-07T02:55:36.158" v="21" actId="20577"/>
          <ac:spMkLst>
            <pc:docMk/>
            <pc:sldMk cId="1865315310" sldId="383"/>
            <ac:spMk id="2" creationId="{00000000-0000-0000-0000-000000000000}"/>
          </ac:spMkLst>
        </pc:spChg>
        <pc:spChg chg="mod">
          <ac:chgData name="伊藤　孝夫" userId="7223191e-6c99-4ba4-b4dc-210160b35a3d" providerId="ADAL" clId="{3EE7CD1D-BE0A-4B92-AB45-FFFE8D990F30}" dt="2023-09-07T02:57:58.599" v="65" actId="1076"/>
          <ac:spMkLst>
            <pc:docMk/>
            <pc:sldMk cId="1865315310" sldId="383"/>
            <ac:spMk id="3" creationId="{00000000-0000-0000-0000-000000000000}"/>
          </ac:spMkLst>
        </pc:spChg>
        <pc:spChg chg="mod">
          <ac:chgData name="伊藤　孝夫" userId="7223191e-6c99-4ba4-b4dc-210160b35a3d" providerId="ADAL" clId="{3EE7CD1D-BE0A-4B92-AB45-FFFE8D990F30}" dt="2023-09-07T02:58:15.682" v="70" actId="6549"/>
          <ac:spMkLst>
            <pc:docMk/>
            <pc:sldMk cId="1865315310" sldId="383"/>
            <ac:spMk id="6" creationId="{00000000-0000-0000-0000-000000000000}"/>
          </ac:spMkLst>
        </pc:spChg>
      </pc:sldChg>
      <pc:sldChg chg="mod modShow">
        <pc:chgData name="伊藤　孝夫" userId="7223191e-6c99-4ba4-b4dc-210160b35a3d" providerId="ADAL" clId="{3EE7CD1D-BE0A-4B92-AB45-FFFE8D990F30}" dt="2023-09-07T02:55:13.228" v="1" actId="729"/>
        <pc:sldMkLst>
          <pc:docMk/>
          <pc:sldMk cId="3076848351" sldId="431"/>
        </pc:sldMkLst>
      </pc:sldChg>
      <pc:sldChg chg="modSp mod">
        <pc:chgData name="伊藤　孝夫" userId="7223191e-6c99-4ba4-b4dc-210160b35a3d" providerId="ADAL" clId="{3EE7CD1D-BE0A-4B92-AB45-FFFE8D990F30}" dt="2023-09-07T03:16:53.588" v="415" actId="20577"/>
        <pc:sldMkLst>
          <pc:docMk/>
          <pc:sldMk cId="3437891460" sldId="445"/>
        </pc:sldMkLst>
        <pc:graphicFrameChg chg="mod modGraphic">
          <ac:chgData name="伊藤　孝夫" userId="7223191e-6c99-4ba4-b4dc-210160b35a3d" providerId="ADAL" clId="{3EE7CD1D-BE0A-4B92-AB45-FFFE8D990F30}" dt="2023-09-07T03:16:53.588" v="415" actId="20577"/>
          <ac:graphicFrameMkLst>
            <pc:docMk/>
            <pc:sldMk cId="3437891460" sldId="445"/>
            <ac:graphicFrameMk id="6" creationId="{00000000-0000-0000-0000-000000000000}"/>
          </ac:graphicFrameMkLst>
        </pc:graphicFrameChg>
      </pc:sldChg>
      <pc:sldChg chg="addSp delSp modSp add mod">
        <pc:chgData name="伊藤　孝夫" userId="7223191e-6c99-4ba4-b4dc-210160b35a3d" providerId="ADAL" clId="{3EE7CD1D-BE0A-4B92-AB45-FFFE8D990F30}" dt="2023-09-07T03:14:14.040" v="399" actId="207"/>
        <pc:sldMkLst>
          <pc:docMk/>
          <pc:sldMk cId="874025488" sldId="501"/>
        </pc:sldMkLst>
        <pc:spChg chg="add mod">
          <ac:chgData name="伊藤　孝夫" userId="7223191e-6c99-4ba4-b4dc-210160b35a3d" providerId="ADAL" clId="{3EE7CD1D-BE0A-4B92-AB45-FFFE8D990F30}" dt="2023-09-07T03:09:27.080" v="281" actId="20577"/>
          <ac:spMkLst>
            <pc:docMk/>
            <pc:sldMk cId="874025488" sldId="501"/>
            <ac:spMk id="2" creationId="{785943FC-0383-0605-F189-BF808C570391}"/>
          </ac:spMkLst>
        </pc:spChg>
        <pc:spChg chg="add mod">
          <ac:chgData name="伊藤　孝夫" userId="7223191e-6c99-4ba4-b4dc-210160b35a3d" providerId="ADAL" clId="{3EE7CD1D-BE0A-4B92-AB45-FFFE8D990F30}" dt="2023-09-07T03:13:50.234" v="383" actId="207"/>
          <ac:spMkLst>
            <pc:docMk/>
            <pc:sldMk cId="874025488" sldId="501"/>
            <ac:spMk id="3" creationId="{B3CCB467-1706-B4AF-A9CA-8FAFD1C58C91}"/>
          </ac:spMkLst>
        </pc:spChg>
        <pc:spChg chg="add del">
          <ac:chgData name="伊藤　孝夫" userId="7223191e-6c99-4ba4-b4dc-210160b35a3d" providerId="ADAL" clId="{3EE7CD1D-BE0A-4B92-AB45-FFFE8D990F30}" dt="2023-09-07T03:02:23.019" v="94" actId="21"/>
          <ac:spMkLst>
            <pc:docMk/>
            <pc:sldMk cId="874025488" sldId="501"/>
            <ac:spMk id="5" creationId="{C758772E-9026-022A-4EBB-2E9FBF0EAFE8}"/>
          </ac:spMkLst>
        </pc:spChg>
        <pc:spChg chg="add mod">
          <ac:chgData name="伊藤　孝夫" userId="7223191e-6c99-4ba4-b4dc-210160b35a3d" providerId="ADAL" clId="{3EE7CD1D-BE0A-4B92-AB45-FFFE8D990F30}" dt="2023-09-07T03:14:14.040" v="399" actId="207"/>
          <ac:spMkLst>
            <pc:docMk/>
            <pc:sldMk cId="874025488" sldId="501"/>
            <ac:spMk id="6" creationId="{1DE70916-CD69-1CE6-96C8-0BC4D0FCBFD9}"/>
          </ac:spMkLst>
        </pc:spChg>
        <pc:spChg chg="add del mod">
          <ac:chgData name="伊藤　孝夫" userId="7223191e-6c99-4ba4-b4dc-210160b35a3d" providerId="ADAL" clId="{3EE7CD1D-BE0A-4B92-AB45-FFFE8D990F30}" dt="2023-09-07T03:06:56.780" v="216" actId="21"/>
          <ac:spMkLst>
            <pc:docMk/>
            <pc:sldMk cId="874025488" sldId="501"/>
            <ac:spMk id="7" creationId="{C5611616-C43C-2011-0153-EBB7158BE89F}"/>
          </ac:spMkLst>
        </pc:spChg>
        <pc:spChg chg="mod">
          <ac:chgData name="伊藤　孝夫" userId="7223191e-6c99-4ba4-b4dc-210160b35a3d" providerId="ADAL" clId="{3EE7CD1D-BE0A-4B92-AB45-FFFE8D990F30}" dt="2023-09-07T03:03:33.117" v="104" actId="14100"/>
          <ac:spMkLst>
            <pc:docMk/>
            <pc:sldMk cId="874025488" sldId="501"/>
            <ac:spMk id="18434" creationId="{00000000-0000-0000-0000-000000000000}"/>
          </ac:spMkLst>
        </pc:spChg>
        <pc:picChg chg="del">
          <ac:chgData name="伊藤　孝夫" userId="7223191e-6c99-4ba4-b4dc-210160b35a3d" providerId="ADAL" clId="{3EE7CD1D-BE0A-4B92-AB45-FFFE8D990F30}" dt="2023-09-07T03:01:10.020" v="86" actId="21"/>
          <ac:picMkLst>
            <pc:docMk/>
            <pc:sldMk cId="874025488" sldId="501"/>
            <ac:picMk id="18435" creationId="{00000000-0000-0000-0000-000000000000}"/>
          </ac:picMkLst>
        </pc:picChg>
      </pc:sldChg>
    </pc:docChg>
  </pc:docChgLst>
  <pc:docChgLst>
    <pc:chgData name="伊藤　孝夫" userId="7223191e-6c99-4ba4-b4dc-210160b35a3d" providerId="ADAL" clId="{6AC87DF9-DEA4-4EFD-B7D5-D4E111EA3126}"/>
    <pc:docChg chg="delSld">
      <pc:chgData name="伊藤　孝夫" userId="7223191e-6c99-4ba4-b4dc-210160b35a3d" providerId="ADAL" clId="{6AC87DF9-DEA4-4EFD-B7D5-D4E111EA3126}" dt="2022-10-19T05:16:58.178" v="0" actId="2696"/>
      <pc:docMkLst>
        <pc:docMk/>
      </pc:docMkLst>
      <pc:sldChg chg="del">
        <pc:chgData name="伊藤　孝夫" userId="7223191e-6c99-4ba4-b4dc-210160b35a3d" providerId="ADAL" clId="{6AC87DF9-DEA4-4EFD-B7D5-D4E111EA3126}" dt="2022-10-19T05:16:58.178" v="0" actId="2696"/>
        <pc:sldMkLst>
          <pc:docMk/>
          <pc:sldMk cId="742355875" sldId="49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kao\Desktop\webpage20150403\histogram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3.bin"/><Relationship Id="rId1" Type="http://schemas.openxmlformats.org/officeDocument/2006/relationships/themeOverride" Target="../theme/themeOverrid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'Sheet1 (2)'!$D$116:$M$116</c:f>
              <c:strCache>
                <c:ptCount val="10"/>
                <c:pt idx="0">
                  <c:v>88.8-89.02</c:v>
                </c:pt>
                <c:pt idx="1">
                  <c:v>89.02-89.24</c:v>
                </c:pt>
                <c:pt idx="2">
                  <c:v>89.24-89.46</c:v>
                </c:pt>
                <c:pt idx="3">
                  <c:v>89.46-89.68</c:v>
                </c:pt>
                <c:pt idx="4">
                  <c:v>89.68-89.9</c:v>
                </c:pt>
                <c:pt idx="5">
                  <c:v>89.9-90.12</c:v>
                </c:pt>
                <c:pt idx="6">
                  <c:v>90.12-90.34</c:v>
                </c:pt>
                <c:pt idx="7">
                  <c:v>90.3490.56</c:v>
                </c:pt>
                <c:pt idx="8">
                  <c:v>90.56-90.78</c:v>
                </c:pt>
                <c:pt idx="9">
                  <c:v>90.78-91</c:v>
                </c:pt>
              </c:strCache>
            </c:strRef>
          </c:cat>
          <c:val>
            <c:numRef>
              <c:f>'Sheet1 (2)'!$D$117:$M$117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7</c:v>
                </c:pt>
                <c:pt idx="3">
                  <c:v>11</c:v>
                </c:pt>
                <c:pt idx="4">
                  <c:v>13</c:v>
                </c:pt>
                <c:pt idx="5">
                  <c:v>27</c:v>
                </c:pt>
                <c:pt idx="6">
                  <c:v>16</c:v>
                </c:pt>
                <c:pt idx="7">
                  <c:v>9</c:v>
                </c:pt>
                <c:pt idx="8">
                  <c:v>8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5-4BD9-9018-61013931C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38585216"/>
        <c:axId val="138586752"/>
      </c:barChart>
      <c:catAx>
        <c:axId val="138585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586752"/>
        <c:crosses val="autoZero"/>
        <c:auto val="1"/>
        <c:lblAlgn val="ctr"/>
        <c:lblOffset val="100"/>
        <c:noMultiLvlLbl val="0"/>
      </c:catAx>
      <c:valAx>
        <c:axId val="138586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85852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dirty="0"/>
              <a:t>Pareto Chart</a:t>
            </a:r>
            <a:endParaRPr lang="ja-JP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4317734430923407"/>
          <c:y val="0.10561492494044532"/>
          <c:w val="0.7992070806490098"/>
          <c:h val="0.704407100875704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'Sheet1 (3)'!$C$2:$C$9</c:f>
              <c:strCache>
                <c:ptCount val="8"/>
                <c:pt idx="0">
                  <c:v>Design division</c:v>
                </c:pt>
                <c:pt idx="1">
                  <c:v>Business section</c:v>
                </c:pt>
                <c:pt idx="2">
                  <c:v>2nd Manufacturing Dept.</c:v>
                </c:pt>
                <c:pt idx="3">
                  <c:v>1st Manufacturing Dept.</c:v>
                </c:pt>
                <c:pt idx="4">
                  <c:v>Suppliers </c:v>
                </c:pt>
                <c:pt idx="5">
                  <c:v>Inspection division</c:v>
                </c:pt>
                <c:pt idx="6">
                  <c:v>3rd Manufacturing Dept.</c:v>
                </c:pt>
                <c:pt idx="7">
                  <c:v>Unknown </c:v>
                </c:pt>
              </c:strCache>
            </c:strRef>
          </c:cat>
          <c:val>
            <c:numRef>
              <c:f>'Sheet1 (3)'!$D$2:$D$9</c:f>
              <c:numCache>
                <c:formatCode>General</c:formatCode>
                <c:ptCount val="8"/>
                <c:pt idx="0">
                  <c:v>108</c:v>
                </c:pt>
                <c:pt idx="1">
                  <c:v>76</c:v>
                </c:pt>
                <c:pt idx="2">
                  <c:v>28</c:v>
                </c:pt>
                <c:pt idx="3">
                  <c:v>18</c:v>
                </c:pt>
                <c:pt idx="4">
                  <c:v>9</c:v>
                </c:pt>
                <c:pt idx="5">
                  <c:v>8</c:v>
                </c:pt>
                <c:pt idx="6">
                  <c:v>6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36-4A96-B44C-77B7C86DC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451316655"/>
        <c:axId val="1451313327"/>
      </c:barChart>
      <c:lineChart>
        <c:grouping val="stacked"/>
        <c:varyColors val="0"/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'Sheet1 (3)'!$C$2:$C$9</c:f>
              <c:strCache>
                <c:ptCount val="8"/>
                <c:pt idx="0">
                  <c:v>Design division</c:v>
                </c:pt>
                <c:pt idx="1">
                  <c:v>Business section</c:v>
                </c:pt>
                <c:pt idx="2">
                  <c:v>2nd Manufacturing Dept.</c:v>
                </c:pt>
                <c:pt idx="3">
                  <c:v>1st Manufacturing Dept.</c:v>
                </c:pt>
                <c:pt idx="4">
                  <c:v>Suppliers </c:v>
                </c:pt>
                <c:pt idx="5">
                  <c:v>Inspection division</c:v>
                </c:pt>
                <c:pt idx="6">
                  <c:v>3rd Manufacturing Dept.</c:v>
                </c:pt>
                <c:pt idx="7">
                  <c:v>Unknown </c:v>
                </c:pt>
              </c:strCache>
            </c:strRef>
          </c:cat>
          <c:val>
            <c:numRef>
              <c:f>'Sheet1 (3)'!$E$1:$E$9</c:f>
              <c:numCache>
                <c:formatCode>General</c:formatCode>
                <c:ptCount val="9"/>
                <c:pt idx="0">
                  <c:v>0</c:v>
                </c:pt>
                <c:pt idx="1">
                  <c:v>0.40909099999999998</c:v>
                </c:pt>
                <c:pt idx="2">
                  <c:v>0.69696999999999998</c:v>
                </c:pt>
                <c:pt idx="3">
                  <c:v>0.80303000000000002</c:v>
                </c:pt>
                <c:pt idx="4">
                  <c:v>0.87121199999999999</c:v>
                </c:pt>
                <c:pt idx="5">
                  <c:v>0.90530299999999997</c:v>
                </c:pt>
                <c:pt idx="6">
                  <c:v>0.93560600000000005</c:v>
                </c:pt>
                <c:pt idx="7">
                  <c:v>0.95833299999999999</c:v>
                </c:pt>
                <c:pt idx="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36-4A96-B44C-77B7C86DC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1324975"/>
        <c:axId val="1451314991"/>
      </c:lineChart>
      <c:catAx>
        <c:axId val="1451316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51313327"/>
        <c:crosses val="autoZero"/>
        <c:auto val="1"/>
        <c:lblAlgn val="ctr"/>
        <c:lblOffset val="100"/>
        <c:noMultiLvlLbl val="0"/>
      </c:catAx>
      <c:valAx>
        <c:axId val="1451313327"/>
        <c:scaling>
          <c:orientation val="minMax"/>
          <c:max val="108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51316655"/>
        <c:crossesAt val="1"/>
        <c:crossBetween val="midCat"/>
      </c:valAx>
      <c:valAx>
        <c:axId val="1451314991"/>
        <c:scaling>
          <c:orientation val="minMax"/>
          <c:max val="1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51324975"/>
        <c:crosses val="max"/>
        <c:crossBetween val="between"/>
      </c:valAx>
      <c:catAx>
        <c:axId val="1451324975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5131499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'Sheet1 (2)'!$D$116:$M$116</c:f>
              <c:strCache>
                <c:ptCount val="10"/>
                <c:pt idx="0">
                  <c:v>88.8-89.02</c:v>
                </c:pt>
                <c:pt idx="1">
                  <c:v>89.02-89.24</c:v>
                </c:pt>
                <c:pt idx="2">
                  <c:v>89.24-89.46</c:v>
                </c:pt>
                <c:pt idx="3">
                  <c:v>89.46-89.68</c:v>
                </c:pt>
                <c:pt idx="4">
                  <c:v>89.68-89.9</c:v>
                </c:pt>
                <c:pt idx="5">
                  <c:v>89.9-90.12</c:v>
                </c:pt>
                <c:pt idx="6">
                  <c:v>90.12-90.34</c:v>
                </c:pt>
                <c:pt idx="7">
                  <c:v>90.3490.56</c:v>
                </c:pt>
                <c:pt idx="8">
                  <c:v>90.56-90.78</c:v>
                </c:pt>
                <c:pt idx="9">
                  <c:v>90.78-91</c:v>
                </c:pt>
              </c:strCache>
            </c:strRef>
          </c:cat>
          <c:val>
            <c:numRef>
              <c:f>'Sheet1 (2)'!$D$117:$M$117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7</c:v>
                </c:pt>
                <c:pt idx="3">
                  <c:v>11</c:v>
                </c:pt>
                <c:pt idx="4">
                  <c:v>13</c:v>
                </c:pt>
                <c:pt idx="5">
                  <c:v>27</c:v>
                </c:pt>
                <c:pt idx="6">
                  <c:v>16</c:v>
                </c:pt>
                <c:pt idx="7">
                  <c:v>9</c:v>
                </c:pt>
                <c:pt idx="8">
                  <c:v>8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62-4AB1-A685-C0230EA0A9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34726144"/>
        <c:axId val="234727680"/>
      </c:barChart>
      <c:catAx>
        <c:axId val="234726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4727680"/>
        <c:crosses val="autoZero"/>
        <c:auto val="1"/>
        <c:lblAlgn val="ctr"/>
        <c:lblOffset val="100"/>
        <c:noMultiLvlLbl val="0"/>
      </c:catAx>
      <c:valAx>
        <c:axId val="234727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47261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'Sheet1 (2)'!$D$3:$D$10</cx:f>
        <cx:lvl ptCount="8">
          <cx:pt idx="0">設計課</cx:pt>
          <cx:pt idx="1">営業課</cx:pt>
          <cx:pt idx="2">製造2課</cx:pt>
          <cx:pt idx="3">製造1課</cx:pt>
          <cx:pt idx="4">仕入先</cx:pt>
          <cx:pt idx="5">検査課</cx:pt>
          <cx:pt idx="6">製造3課</cx:pt>
          <cx:pt idx="7">不明</cx:pt>
        </cx:lvl>
      </cx:strDim>
      <cx:numDim type="val">
        <cx:f>'Sheet1 (2)'!$E$3:$E$10</cx:f>
        <cx:lvl ptCount="8" formatCode="G/標準">
          <cx:pt idx="0">108</cx:pt>
          <cx:pt idx="1">76</cx:pt>
          <cx:pt idx="2">28</cx:pt>
          <cx:pt idx="3">18</cx:pt>
          <cx:pt idx="4">9</cx:pt>
          <cx:pt idx="5">8</cx:pt>
          <cx:pt idx="6">6</cx:pt>
          <cx:pt idx="7">11</cx:pt>
        </cx:lvl>
      </cx:numDim>
    </cx:data>
    <cx:data id="1">
      <cx:strDim type="cat">
        <cx:f>'Sheet1 (2)'!$D$3:$D$10</cx:f>
        <cx:lvl ptCount="8">
          <cx:pt idx="0">設計課</cx:pt>
          <cx:pt idx="1">営業課</cx:pt>
          <cx:pt idx="2">製造2課</cx:pt>
          <cx:pt idx="3">製造1課</cx:pt>
          <cx:pt idx="4">仕入先</cx:pt>
          <cx:pt idx="5">検査課</cx:pt>
          <cx:pt idx="6">製造3課</cx:pt>
          <cx:pt idx="7">不明</cx:pt>
        </cx:lvl>
      </cx:strDim>
      <cx:numDim type="val">
        <cx:f>'Sheet1 (2)'!$F$3:$F$10</cx:f>
        <cx:lvl ptCount="8" formatCode="G/標準">
          <cx:pt idx="0">0.40909090909090912</cx:pt>
          <cx:pt idx="1">0.69696969696969702</cx:pt>
          <cx:pt idx="2">0.80303030303030298</cx:pt>
          <cx:pt idx="3">0.87121212121212122</cx:pt>
          <cx:pt idx="4">0.90530303030303028</cx:pt>
          <cx:pt idx="5">0.93560606060606055</cx:pt>
          <cx:pt idx="6">0.95833333333333337</cx:pt>
          <cx:pt idx="7">1</cx:pt>
        </cx:lvl>
      </cx:numDim>
    </cx:data>
  </cx:chartData>
  <cx:chart>
    <cx:plotArea>
      <cx:plotAreaRegion>
        <cx:series layoutId="clusteredColumn" uniqueId="{7BD215D6-1381-492C-B46F-AB9827639D81}" formatIdx="0">
          <cx:spPr>
            <a:ln w="9525">
              <a:solidFill>
                <a:schemeClr val="accent1"/>
              </a:solidFill>
            </a:ln>
          </cx:spPr>
          <cx:dataId val="0"/>
          <cx:layoutPr>
            <cx:aggregation/>
          </cx:layoutPr>
          <cx:axisId val="1"/>
        </cx:series>
        <cx:series layoutId="paretoLine" ownerIdx="0" uniqueId="{87EA6437-569B-4558-829F-9255FF77F365}" formatIdx="1">
          <cx:spPr>
            <a:ln w="28575" cap="rnd">
              <a:solidFill>
                <a:srgbClr val="C00000"/>
              </a:solidFill>
              <a:round/>
            </a:ln>
          </cx:spPr>
          <cx:axisId val="2"/>
        </cx:series>
        <cx:series layoutId="clusteredColumn" hidden="1" uniqueId="{C6938063-A165-49C9-ACA6-01C9B25F514D}" formatIdx="2">
          <cx:dataId val="1"/>
          <cx:layoutPr>
            <cx:aggregation/>
          </cx:layoutPr>
          <cx:axisId val="1"/>
        </cx:series>
        <cx:series layoutId="paretoLine" ownerIdx="2" uniqueId="{CF218688-5F4C-49DA-A5AC-9770B9D2DBD7}" formatIdx="3"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>
        <cx:valScaling max="1" min="0"/>
        <cx:units unit="percentage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784" y="0"/>
            <a:ext cx="3076860" cy="51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330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784" y="9721330"/>
            <a:ext cx="3076860" cy="511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50" tIns="47325" rIns="94650" bIns="473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C545BC11-C2FB-440A-AD80-8A80956471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751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784" y="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kumimoji="1" sz="1200"/>
            </a:lvl1pPr>
          </a:lstStyle>
          <a:p>
            <a:pPr>
              <a:defRPr/>
            </a:pPr>
            <a:fld id="{B4A3485C-C6B4-4979-987A-6DE3B86CAAB0}" type="datetimeFigureOut">
              <a:rPr lang="ja-JP" altLang="en-US"/>
              <a:pPr>
                <a:defRPr/>
              </a:pPr>
              <a:t>2023/9/7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28" y="4925235"/>
            <a:ext cx="5678445" cy="402943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33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784" y="9721330"/>
            <a:ext cx="3076860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ED0BC824-272E-4D76-9CFD-CBB6948C9D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314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709509-275E-44DA-8FF5-551ABAA17C4D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723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4403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9028" indent="-29578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3119" indent="-23662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6367" indent="-23662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9615" indent="-23662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2862" indent="-23662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76110" indent="-23662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49358" indent="-23662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22606" indent="-23662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50325240-CC86-4A29-9DF8-5855524EBF22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ja-JP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931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697DD-78AB-4EEB-A1AD-D23E93F74A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230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DD077-51E2-4C06-9098-92BEE20F051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293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8F45-55AC-4940-85CE-06E16E73DAA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747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86BF1-4FA9-4D27-A803-0E0A65BC751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0977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スライド番号プレースホル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EFCD7-2451-47E2-B4DC-36CA99C377B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34103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>
            <a:normAutofit/>
          </a:bodyPr>
          <a:lstStyle/>
          <a:p>
            <a:pPr lvl="0"/>
            <a:endParaRPr lang="ja-JP" altLang="en-US" noProof="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CD8E4-70E7-408E-BC3A-A559F489223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7326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778A-CFC0-475C-BE08-E1C5DB03BBA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03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81A41-70AB-4974-857B-EBCCAFC7716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934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6496-96B6-4C7A-94C6-1FE26C3F98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623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2411-093E-4466-8C7F-97A941FEC50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4286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CA89-3461-4F9B-9845-6EA2A92F6C4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029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486F-28A2-40D6-A893-FE1DEF7C7A8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538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04D2-AB50-4826-9E3D-EB5FF35A8B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018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B084-95BB-4A7D-B42D-3C9F5499DA2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65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C5766-271C-436A-AE05-E1536F2B57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  <p:sldLayoutId id="2147484007" r:id="rId12"/>
    <p:sldLayoutId id="2147484008" r:id="rId13"/>
    <p:sldLayoutId id="2147484009" r:id="rId14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otakao@Hiroshima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www.hiroshima-u.ac.jp/index-j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n.wikipedia.org/wiki/File:Black_cherry_tree_histogram.svg" TargetMode="Externa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en.wikipedia.org/wiki/File:ControlChart.svg" TargetMode="Externa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21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3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6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7.png"/><Relationship Id="rId4" Type="http://schemas.openxmlformats.org/officeDocument/2006/relationships/oleObject" Target="../embeddings/oleObject18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png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34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5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18.wmf"/><Relationship Id="rId7" Type="http://schemas.openxmlformats.org/officeDocument/2006/relationships/image" Target="../media/image36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7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988300" cy="15655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dirty="0"/>
              <a:t>The MOT and Venture Business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4219" y="3699112"/>
            <a:ext cx="8174037" cy="2394183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FF0000"/>
                </a:solidFill>
              </a:rPr>
              <a:t>Prof. Takao Ito, </a:t>
            </a:r>
          </a:p>
          <a:p>
            <a:pPr eaLnBrk="1" hangingPunct="1"/>
            <a:r>
              <a:rPr lang="en-US" altLang="ja-JP" sz="2800" dirty="0"/>
              <a:t>Doctor of Economics, PH.D. of Engineering, </a:t>
            </a:r>
          </a:p>
          <a:p>
            <a:pPr eaLnBrk="1" hangingPunct="1"/>
            <a:r>
              <a:rPr lang="en-US" altLang="ja-JP" sz="2800" dirty="0"/>
              <a:t>Graduate School</a:t>
            </a:r>
            <a:r>
              <a:rPr lang="ja-JP" altLang="en-US" sz="2800" dirty="0"/>
              <a:t> </a:t>
            </a:r>
            <a:r>
              <a:rPr lang="en-US" altLang="ja-JP" sz="2800" dirty="0"/>
              <a:t>of Advanced Science and Engineering, Hiroshima University</a:t>
            </a:r>
          </a:p>
          <a:p>
            <a:pPr eaLnBrk="1" hangingPunct="1"/>
            <a:r>
              <a:rPr lang="en-US" altLang="ja-JP" sz="2800" dirty="0"/>
              <a:t>E-Mail: </a:t>
            </a:r>
            <a:r>
              <a:rPr lang="en-US" altLang="ja-JP" sz="2800" dirty="0">
                <a:hlinkClick r:id="rId3"/>
              </a:rPr>
              <a:t>itotakao@Hiroshima-u.ac.jp</a:t>
            </a:r>
            <a:endParaRPr lang="en-US" altLang="ja-JP" sz="2800" dirty="0"/>
          </a:p>
        </p:txBody>
      </p:sp>
      <p:grpSp>
        <p:nvGrpSpPr>
          <p:cNvPr id="5124" name="グループ化 5"/>
          <p:cNvGrpSpPr>
            <a:grpSpLocks/>
          </p:cNvGrpSpPr>
          <p:nvPr/>
        </p:nvGrpSpPr>
        <p:grpSpPr bwMode="auto">
          <a:xfrm>
            <a:off x="0" y="0"/>
            <a:ext cx="1655763" cy="2090738"/>
            <a:chOff x="1979712" y="404664"/>
            <a:chExt cx="1656184" cy="2091159"/>
          </a:xfrm>
        </p:grpSpPr>
        <p:pic>
          <p:nvPicPr>
            <p:cNvPr id="5127" name="Picture 4" descr="広島大学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1656184" cy="43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図 3" descr="1321661042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04664"/>
              <a:ext cx="1656184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0152E-3181-4F9E-9E7C-1F0A88825FF5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>
          <a:xfrm>
            <a:off x="4932041" y="190500"/>
            <a:ext cx="4211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/>
              <a:t>５ </a:t>
            </a:r>
            <a:r>
              <a:rPr lang="en-US" altLang="ja-JP" sz="1400" b="1" dirty="0"/>
              <a:t>Guiding Principles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Pursuit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Peace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Creation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New</a:t>
            </a:r>
            <a:r>
              <a:rPr lang="ja-JP" altLang="en-US" sz="1400" dirty="0"/>
              <a:t> </a:t>
            </a:r>
            <a:r>
              <a:rPr lang="en-US" altLang="ja-JP" sz="1400" dirty="0"/>
              <a:t>Forms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Knowledge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Nurturing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Well-Rounded</a:t>
            </a:r>
            <a:r>
              <a:rPr lang="ja-JP" altLang="en-US" sz="1400" dirty="0"/>
              <a:t> </a:t>
            </a:r>
            <a:r>
              <a:rPr lang="en-US" altLang="ja-JP" sz="1400" dirty="0"/>
              <a:t>Human</a:t>
            </a:r>
            <a:r>
              <a:rPr lang="ja-JP" altLang="en-US" sz="1400" dirty="0"/>
              <a:t> </a:t>
            </a:r>
            <a:r>
              <a:rPr lang="en-US" altLang="ja-JP" sz="1400" dirty="0"/>
              <a:t>Beings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Collaboration with the Local, Regional, and International Community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Continuous Self-Development</a:t>
            </a:r>
            <a:endParaRPr lang="ja-JP" altLang="en-US" sz="14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30241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Intensive Course of</a:t>
            </a:r>
            <a:r>
              <a:rPr lang="en-US" altLang="ja-JP" sz="18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6532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32656"/>
            <a:ext cx="9144000" cy="158345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ja-JP" sz="4000" dirty="0"/>
              <a:t>2-1 Histogram</a:t>
            </a:r>
            <a:r>
              <a:rPr lang="ja-JP" altLang="en-US" sz="4000" dirty="0"/>
              <a:t>：</a:t>
            </a:r>
            <a:r>
              <a:rPr lang="en-US" altLang="ja-JP" sz="4000" dirty="0">
                <a:latin typeface="Times New Roman" panose="02020603050405020304" pitchFamily="18" charset="0"/>
              </a:rPr>
              <a:t> A</a:t>
            </a:r>
            <a:r>
              <a:rPr lang="ja-JP" altLang="ja-JP" sz="4000" dirty="0">
                <a:latin typeface="Times New Roman" panose="02020603050405020304" pitchFamily="18" charset="0"/>
              </a:rPr>
              <a:t> </a:t>
            </a:r>
            <a:r>
              <a:rPr lang="ja-JP" altLang="ja-JP" sz="4000" b="1" dirty="0">
                <a:latin typeface="Times New Roman" panose="02020603050405020304" pitchFamily="18" charset="0"/>
              </a:rPr>
              <a:t>histogram</a:t>
            </a:r>
            <a:r>
              <a:rPr lang="ja-JP" altLang="ja-JP" sz="4000" dirty="0">
                <a:latin typeface="Times New Roman" panose="02020603050405020304" pitchFamily="18" charset="0"/>
              </a:rPr>
              <a:t> is a graphical display of tabulated frequencies, shown as bars.</a:t>
            </a:r>
            <a:r>
              <a:rPr lang="en-US" altLang="ja-JP" sz="400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14339" name="Picture 4" descr="180px-Black_cherry_tree_histogram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8888" y="1916113"/>
            <a:ext cx="4897437" cy="4897437"/>
          </a:xfrm>
        </p:spPr>
      </p:pic>
    </p:spTree>
    <p:extLst>
      <p:ext uri="{BB962C8B-B14F-4D97-AF65-F5344CB8AC3E}">
        <p14:creationId xmlns:p14="http://schemas.microsoft.com/office/powerpoint/2010/main" val="1335632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461963"/>
          </a:xfrm>
        </p:spPr>
        <p:txBody>
          <a:bodyPr/>
          <a:lstStyle/>
          <a:p>
            <a:r>
              <a:rPr lang="en-US" altLang="ja-JP" dirty="0"/>
              <a:t>Case 1: Histogram</a:t>
            </a:r>
            <a:endParaRPr lang="ja-JP" altLang="en-US" dirty="0"/>
          </a:p>
        </p:txBody>
      </p:sp>
      <p:graphicFrame>
        <p:nvGraphicFramePr>
          <p:cNvPr id="4" name="表プレースホルダー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18955835"/>
              </p:ext>
            </p:extLst>
          </p:nvPr>
        </p:nvGraphicFramePr>
        <p:xfrm>
          <a:off x="-2" y="620713"/>
          <a:ext cx="9144001" cy="5961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6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7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9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91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491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491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386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</a:rPr>
                        <a:t>　</a:t>
                      </a:r>
                      <a:r>
                        <a:rPr lang="en-US" altLang="ja-JP" sz="1800" u="none" strike="noStrike" dirty="0">
                          <a:effectLst/>
                        </a:rPr>
                        <a:t>No.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Data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6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6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88.8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571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Steps for Histogram completion</a:t>
            </a:r>
            <a:endParaRPr lang="ja-JP" altLang="en-US" dirty="0"/>
          </a:p>
        </p:txBody>
      </p:sp>
      <p:sp>
        <p:nvSpPr>
          <p:cNvPr id="39939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0" y="1196752"/>
            <a:ext cx="9144000" cy="5188173"/>
          </a:xfrm>
        </p:spPr>
        <p:txBody>
          <a:bodyPr/>
          <a:lstStyle/>
          <a:p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Determine the number of bins and width</a:t>
            </a:r>
            <a:endParaRPr lang="ja-JP" altLang="ja-JP" sz="3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1">
              <a:buFontTx/>
              <a:buNone/>
            </a:pP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a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Ceiling function</a:t>
            </a:r>
          </a:p>
          <a:p>
            <a:pPr lvl="1">
              <a:buFontTx/>
              <a:buNone/>
            </a:pP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b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Square-root choice</a:t>
            </a:r>
          </a:p>
          <a:p>
            <a:pPr lvl="1">
              <a:buFontTx/>
              <a:buNone/>
            </a:pP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c) Sturges’ formula</a:t>
            </a:r>
            <a:endParaRPr lang="ja-JP" altLang="ja-JP" sz="3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1">
              <a:buFontTx/>
              <a:buNone/>
            </a:pP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Rice Rule</a:t>
            </a:r>
            <a:endParaRPr lang="ja-JP" altLang="ja-JP" sz="3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Determine the boundary of each bin</a:t>
            </a:r>
          </a:p>
          <a:p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Count the number of data in each bin</a:t>
            </a:r>
            <a:endParaRPr lang="ja-JP" altLang="ja-JP" sz="3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Draw the histogram</a:t>
            </a:r>
            <a:endParaRPr lang="ja-JP" altLang="ja-JP" sz="3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dirty="0"/>
          </a:p>
          <a:p>
            <a:endParaRPr lang="ja-JP" altLang="en-US" dirty="0"/>
          </a:p>
        </p:txBody>
      </p:sp>
      <p:graphicFrame>
        <p:nvGraphicFramePr>
          <p:cNvPr id="399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216921"/>
              </p:ext>
            </p:extLst>
          </p:nvPr>
        </p:nvGraphicFramePr>
        <p:xfrm>
          <a:off x="6028175" y="3322032"/>
          <a:ext cx="17653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799920" imgH="215640" progId="Equation.3">
                  <p:embed/>
                </p:oleObj>
              </mc:Choice>
              <mc:Fallback>
                <p:oleObj name="数式" r:id="rId2" imgW="799920" imgH="215640" progId="Equation.3">
                  <p:embed/>
                  <p:pic>
                    <p:nvPicPr>
                      <p:cNvPr id="399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8175" y="3322032"/>
                        <a:ext cx="17653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177729"/>
              </p:ext>
            </p:extLst>
          </p:nvPr>
        </p:nvGraphicFramePr>
        <p:xfrm>
          <a:off x="4647413" y="3823838"/>
          <a:ext cx="82073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495000" imgH="304560" progId="Equation.3">
                  <p:embed/>
                </p:oleObj>
              </mc:Choice>
              <mc:Fallback>
                <p:oleObj name="数式" r:id="rId4" imgW="495000" imgH="304560" progId="Equation.3">
                  <p:embed/>
                  <p:pic>
                    <p:nvPicPr>
                      <p:cNvPr id="3994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7413" y="3823838"/>
                        <a:ext cx="820737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90130"/>
              </p:ext>
            </p:extLst>
          </p:nvPr>
        </p:nvGraphicFramePr>
        <p:xfrm>
          <a:off x="6573565" y="2225800"/>
          <a:ext cx="2007840" cy="78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1002960" imgH="393480" progId="Equation.3">
                  <p:embed/>
                </p:oleObj>
              </mc:Choice>
              <mc:Fallback>
                <p:oleObj name="数式" r:id="rId6" imgW="1002960" imgH="393480" progId="Equation.3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565" y="2225800"/>
                        <a:ext cx="2007840" cy="789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198490"/>
              </p:ext>
            </p:extLst>
          </p:nvPr>
        </p:nvGraphicFramePr>
        <p:xfrm>
          <a:off x="6021825" y="2863244"/>
          <a:ext cx="8890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8" imgW="444240" imgH="228600" progId="Equation.3">
                  <p:embed/>
                </p:oleObj>
              </mc:Choice>
              <mc:Fallback>
                <p:oleObj name="数式" r:id="rId8" imgW="444240" imgH="228600" progId="Equation.3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825" y="2863244"/>
                        <a:ext cx="88900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2976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1" y="692696"/>
            <a:ext cx="9143999" cy="3744416"/>
          </a:xfrm>
        </p:spPr>
        <p:txBody>
          <a:bodyPr/>
          <a:lstStyle/>
          <a:p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Determine the number of bins and width</a:t>
            </a:r>
          </a:p>
          <a:p>
            <a:pPr>
              <a:buFontTx/>
              <a:buNone/>
            </a:pP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n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＝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100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；</a:t>
            </a:r>
            <a:endParaRPr lang="en-US" altLang="ja-JP" sz="3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buFontTx/>
              <a:buNone/>
            </a:pP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Range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＝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91-88.8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＝</a:t>
            </a: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2.2</a:t>
            </a:r>
            <a:r>
              <a:rPr lang="ja-JP" altLang="en-US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；</a:t>
            </a:r>
            <a:endParaRPr lang="en-US" altLang="ja-JP" sz="3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buFontTx/>
              <a:buNone/>
            </a:pPr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Width=0.22 (in case of 10 bins)</a:t>
            </a:r>
          </a:p>
          <a:p>
            <a:pPr>
              <a:buFontTx/>
              <a:buNone/>
            </a:pPr>
            <a:endParaRPr lang="en-US" altLang="ja-JP" dirty="0"/>
          </a:p>
          <a:p>
            <a:pPr lvl="1">
              <a:buFontTx/>
              <a:buNone/>
            </a:pPr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8642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0" y="332656"/>
            <a:ext cx="9144000" cy="5760640"/>
          </a:xfrm>
        </p:spPr>
        <p:txBody>
          <a:bodyPr/>
          <a:lstStyle/>
          <a:p>
            <a:r>
              <a:rPr lang="en-US" altLang="ja-JP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r>
              <a:rPr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Determine the boundary of each bin</a:t>
            </a:r>
          </a:p>
          <a:p>
            <a:endParaRPr lang="en-US" altLang="ja-JP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0" indent="0">
              <a:buNone/>
            </a:pPr>
            <a:endParaRPr lang="en-US" altLang="ja-JP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r>
              <a:rPr lang="en-US" altLang="ja-JP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Count the number of data in each bin</a:t>
            </a:r>
            <a:endParaRPr lang="ja-JP" altLang="ja-JP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509954"/>
              </p:ext>
            </p:extLst>
          </p:nvPr>
        </p:nvGraphicFramePr>
        <p:xfrm>
          <a:off x="251517" y="1124744"/>
          <a:ext cx="8640967" cy="1656184"/>
        </p:xfrm>
        <a:graphic>
          <a:graphicData uri="http://schemas.openxmlformats.org/drawingml/2006/table">
            <a:tbl>
              <a:tblPr/>
              <a:tblGrid>
                <a:gridCol w="785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5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5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55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55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55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8280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88.8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89.02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89.24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89.46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89.68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89.9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90.12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90.34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90.56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90.78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91</a:t>
                      </a:r>
                    </a:p>
                  </a:txBody>
                  <a:tcPr marL="5773" marR="5773" marT="5773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313804"/>
              </p:ext>
            </p:extLst>
          </p:nvPr>
        </p:nvGraphicFramePr>
        <p:xfrm>
          <a:off x="395536" y="4077072"/>
          <a:ext cx="8496943" cy="1440160"/>
        </p:xfrm>
        <a:graphic>
          <a:graphicData uri="http://schemas.openxmlformats.org/drawingml/2006/table">
            <a:tbl>
              <a:tblPr/>
              <a:tblGrid>
                <a:gridCol w="850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9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9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9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9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9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91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91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6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88.8-89.02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89.02-89.24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89.24-89.46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89.46-89.68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89.68-89.9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89.9-90.12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90.12-90.34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90.34-90.56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90.56-90.78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90.78-91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1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295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765175"/>
            <a:ext cx="8291513" cy="5360988"/>
          </a:xfrm>
        </p:spPr>
        <p:txBody>
          <a:bodyPr/>
          <a:lstStyle/>
          <a:p>
            <a:r>
              <a:rPr lang="en-US" altLang="ja-JP" dirty="0"/>
              <a:t>4</a:t>
            </a:r>
            <a:r>
              <a:rPr lang="ja-JP" altLang="en-US" dirty="0"/>
              <a:t>）</a:t>
            </a:r>
            <a:r>
              <a:rPr lang="en-US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Draw the histogram</a:t>
            </a:r>
            <a:endParaRPr lang="en-US" altLang="ja-JP" dirty="0"/>
          </a:p>
          <a:p>
            <a:endParaRPr lang="ja-JP" altLang="en-US" dirty="0"/>
          </a:p>
        </p:txBody>
      </p:sp>
      <p:graphicFrame>
        <p:nvGraphicFramePr>
          <p:cNvPr id="5" name="グラフ 4"/>
          <p:cNvGraphicFramePr/>
          <p:nvPr/>
        </p:nvGraphicFramePr>
        <p:xfrm>
          <a:off x="539552" y="1556792"/>
          <a:ext cx="77768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6551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0648"/>
            <a:ext cx="9144000" cy="187205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ja-JP" sz="3600" dirty="0"/>
              <a:t>2-2 Check sheet</a:t>
            </a:r>
            <a:r>
              <a:rPr lang="ja-JP" altLang="en-US" sz="3600" dirty="0"/>
              <a:t>： </a:t>
            </a:r>
            <a:r>
              <a:rPr lang="ja-JP" altLang="ja-JP" sz="3600" dirty="0"/>
              <a:t>The </a:t>
            </a:r>
            <a:r>
              <a:rPr lang="ja-JP" altLang="ja-JP" sz="3600" b="1" dirty="0"/>
              <a:t>check sheet</a:t>
            </a:r>
            <a:r>
              <a:rPr lang="ja-JP" altLang="ja-JP" sz="3600" dirty="0"/>
              <a:t> is a simple document that is used for collecting data in real-time and at the location where the data is generated.</a:t>
            </a:r>
            <a:r>
              <a:rPr lang="en-US" altLang="ja-JP" sz="3600" dirty="0"/>
              <a:t> </a:t>
            </a:r>
          </a:p>
        </p:txBody>
      </p:sp>
      <p:pic>
        <p:nvPicPr>
          <p:cNvPr id="16387" name="Picture 4" descr="Quality_Control_Checksheet_Examp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20938"/>
            <a:ext cx="8269288" cy="4181475"/>
          </a:xfrm>
          <a:noFill/>
        </p:spPr>
      </p:pic>
    </p:spTree>
    <p:extLst>
      <p:ext uri="{BB962C8B-B14F-4D97-AF65-F5344CB8AC3E}">
        <p14:creationId xmlns:p14="http://schemas.microsoft.com/office/powerpoint/2010/main" val="1241184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476672"/>
            <a:ext cx="7859712" cy="1079500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Relationship between weather and soft-drink for vending machine</a:t>
            </a:r>
            <a:endParaRPr lang="ja-JP" altLang="en-US" sz="3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36868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73270824"/>
              </p:ext>
            </p:extLst>
          </p:nvPr>
        </p:nvGraphicFramePr>
        <p:xfrm>
          <a:off x="49398" y="1844824"/>
          <a:ext cx="9094602" cy="3949253"/>
        </p:xfrm>
        <a:graphic>
          <a:graphicData uri="http://schemas.openxmlformats.org/drawingml/2006/table">
            <a:tbl>
              <a:tblPr/>
              <a:tblGrid>
                <a:gridCol w="1858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56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June 1st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June 2nd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June 3rd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・・・・</a:t>
                      </a: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Monday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Tuesday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Wednesday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1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Sunny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kern="1200" dirty="0"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Fine, later cloudy 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Light rain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Oolong tea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Milk tea</a:t>
                      </a:r>
                      <a:endParaRPr kumimoji="1" lang="ja-JP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・・・・</a:t>
                      </a:r>
                    </a:p>
                  </a:txBody>
                  <a:tcPr marL="91459" marR="9145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1459" marR="9145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40" name="Line 52"/>
          <p:cNvSpPr>
            <a:spLocks noChangeShapeType="1"/>
          </p:cNvSpPr>
          <p:nvPr/>
        </p:nvSpPr>
        <p:spPr bwMode="auto">
          <a:xfrm flipH="1">
            <a:off x="3344862" y="4652961"/>
            <a:ext cx="142875" cy="2889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2342" name="Line 54"/>
          <p:cNvSpPr>
            <a:spLocks noChangeShapeType="1"/>
          </p:cNvSpPr>
          <p:nvPr/>
        </p:nvSpPr>
        <p:spPr bwMode="auto">
          <a:xfrm flipH="1">
            <a:off x="4678362" y="4021202"/>
            <a:ext cx="142875" cy="2889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grpSp>
        <p:nvGrpSpPr>
          <p:cNvPr id="12352" name="Group 64"/>
          <p:cNvGrpSpPr>
            <a:grpSpLocks/>
          </p:cNvGrpSpPr>
          <p:nvPr/>
        </p:nvGrpSpPr>
        <p:grpSpPr bwMode="auto">
          <a:xfrm>
            <a:off x="3994150" y="4021203"/>
            <a:ext cx="358775" cy="288925"/>
            <a:chOff x="1565" y="2840"/>
            <a:chExt cx="226" cy="182"/>
          </a:xfrm>
        </p:grpSpPr>
        <p:sp>
          <p:nvSpPr>
            <p:cNvPr id="12389" name="Line 65"/>
            <p:cNvSpPr>
              <a:spLocks noChangeShapeType="1"/>
            </p:cNvSpPr>
            <p:nvPr/>
          </p:nvSpPr>
          <p:spPr bwMode="auto">
            <a:xfrm flipH="1">
              <a:off x="156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90" name="Line 66"/>
            <p:cNvSpPr>
              <a:spLocks noChangeShapeType="1"/>
            </p:cNvSpPr>
            <p:nvPr/>
          </p:nvSpPr>
          <p:spPr bwMode="auto">
            <a:xfrm flipH="1">
              <a:off x="1610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91" name="Line 67"/>
            <p:cNvSpPr>
              <a:spLocks noChangeShapeType="1"/>
            </p:cNvSpPr>
            <p:nvPr/>
          </p:nvSpPr>
          <p:spPr bwMode="auto">
            <a:xfrm flipH="1">
              <a:off x="165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92" name="Line 68"/>
            <p:cNvSpPr>
              <a:spLocks noChangeShapeType="1"/>
            </p:cNvSpPr>
            <p:nvPr/>
          </p:nvSpPr>
          <p:spPr bwMode="auto">
            <a:xfrm flipH="1">
              <a:off x="1701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93" name="Line 69"/>
            <p:cNvSpPr>
              <a:spLocks noChangeShapeType="1"/>
            </p:cNvSpPr>
            <p:nvPr/>
          </p:nvSpPr>
          <p:spPr bwMode="auto">
            <a:xfrm flipH="1" flipV="1">
              <a:off x="1610" y="2840"/>
              <a:ext cx="136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</p:grpSp>
      <p:grpSp>
        <p:nvGrpSpPr>
          <p:cNvPr id="12353" name="Group 70"/>
          <p:cNvGrpSpPr>
            <a:grpSpLocks/>
          </p:cNvGrpSpPr>
          <p:nvPr/>
        </p:nvGrpSpPr>
        <p:grpSpPr bwMode="auto">
          <a:xfrm>
            <a:off x="2382254" y="4652962"/>
            <a:ext cx="358775" cy="288925"/>
            <a:chOff x="1565" y="2840"/>
            <a:chExt cx="226" cy="182"/>
          </a:xfrm>
        </p:grpSpPr>
        <p:sp>
          <p:nvSpPr>
            <p:cNvPr id="12384" name="Line 71"/>
            <p:cNvSpPr>
              <a:spLocks noChangeShapeType="1"/>
            </p:cNvSpPr>
            <p:nvPr/>
          </p:nvSpPr>
          <p:spPr bwMode="auto">
            <a:xfrm flipH="1">
              <a:off x="156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85" name="Line 72"/>
            <p:cNvSpPr>
              <a:spLocks noChangeShapeType="1"/>
            </p:cNvSpPr>
            <p:nvPr/>
          </p:nvSpPr>
          <p:spPr bwMode="auto">
            <a:xfrm flipH="1">
              <a:off x="1610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86" name="Line 73"/>
            <p:cNvSpPr>
              <a:spLocks noChangeShapeType="1"/>
            </p:cNvSpPr>
            <p:nvPr/>
          </p:nvSpPr>
          <p:spPr bwMode="auto">
            <a:xfrm flipH="1">
              <a:off x="165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87" name="Line 74"/>
            <p:cNvSpPr>
              <a:spLocks noChangeShapeType="1"/>
            </p:cNvSpPr>
            <p:nvPr/>
          </p:nvSpPr>
          <p:spPr bwMode="auto">
            <a:xfrm flipH="1">
              <a:off x="1701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88" name="Line 75"/>
            <p:cNvSpPr>
              <a:spLocks noChangeShapeType="1"/>
            </p:cNvSpPr>
            <p:nvPr/>
          </p:nvSpPr>
          <p:spPr bwMode="auto">
            <a:xfrm flipH="1" flipV="1">
              <a:off x="1610" y="2840"/>
              <a:ext cx="136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</p:grpSp>
      <p:grpSp>
        <p:nvGrpSpPr>
          <p:cNvPr id="12357" name="Group 79"/>
          <p:cNvGrpSpPr>
            <a:grpSpLocks/>
          </p:cNvGrpSpPr>
          <p:nvPr/>
        </p:nvGrpSpPr>
        <p:grpSpPr bwMode="auto">
          <a:xfrm>
            <a:off x="2841624" y="4652962"/>
            <a:ext cx="358775" cy="288925"/>
            <a:chOff x="1565" y="2840"/>
            <a:chExt cx="226" cy="182"/>
          </a:xfrm>
        </p:grpSpPr>
        <p:sp>
          <p:nvSpPr>
            <p:cNvPr id="12379" name="Line 80"/>
            <p:cNvSpPr>
              <a:spLocks noChangeShapeType="1"/>
            </p:cNvSpPr>
            <p:nvPr/>
          </p:nvSpPr>
          <p:spPr bwMode="auto">
            <a:xfrm flipH="1">
              <a:off x="156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80" name="Line 81"/>
            <p:cNvSpPr>
              <a:spLocks noChangeShapeType="1"/>
            </p:cNvSpPr>
            <p:nvPr/>
          </p:nvSpPr>
          <p:spPr bwMode="auto">
            <a:xfrm flipH="1">
              <a:off x="1610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81" name="Line 82"/>
            <p:cNvSpPr>
              <a:spLocks noChangeShapeType="1"/>
            </p:cNvSpPr>
            <p:nvPr/>
          </p:nvSpPr>
          <p:spPr bwMode="auto">
            <a:xfrm flipH="1">
              <a:off x="165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82" name="Line 83"/>
            <p:cNvSpPr>
              <a:spLocks noChangeShapeType="1"/>
            </p:cNvSpPr>
            <p:nvPr/>
          </p:nvSpPr>
          <p:spPr bwMode="auto">
            <a:xfrm flipH="1">
              <a:off x="1701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83" name="Line 84"/>
            <p:cNvSpPr>
              <a:spLocks noChangeShapeType="1"/>
            </p:cNvSpPr>
            <p:nvPr/>
          </p:nvSpPr>
          <p:spPr bwMode="auto">
            <a:xfrm flipH="1" flipV="1">
              <a:off x="1610" y="2840"/>
              <a:ext cx="136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</p:grpSp>
      <p:grpSp>
        <p:nvGrpSpPr>
          <p:cNvPr id="12358" name="Group 85"/>
          <p:cNvGrpSpPr>
            <a:grpSpLocks/>
          </p:cNvGrpSpPr>
          <p:nvPr/>
        </p:nvGrpSpPr>
        <p:grpSpPr bwMode="auto">
          <a:xfrm>
            <a:off x="2446337" y="4039393"/>
            <a:ext cx="358775" cy="288925"/>
            <a:chOff x="1565" y="2840"/>
            <a:chExt cx="226" cy="182"/>
          </a:xfrm>
        </p:grpSpPr>
        <p:sp>
          <p:nvSpPr>
            <p:cNvPr id="12374" name="Line 86"/>
            <p:cNvSpPr>
              <a:spLocks noChangeShapeType="1"/>
            </p:cNvSpPr>
            <p:nvPr/>
          </p:nvSpPr>
          <p:spPr bwMode="auto">
            <a:xfrm flipH="1">
              <a:off x="156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75" name="Line 87"/>
            <p:cNvSpPr>
              <a:spLocks noChangeShapeType="1"/>
            </p:cNvSpPr>
            <p:nvPr/>
          </p:nvSpPr>
          <p:spPr bwMode="auto">
            <a:xfrm flipH="1">
              <a:off x="1610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76" name="Line 88"/>
            <p:cNvSpPr>
              <a:spLocks noChangeShapeType="1"/>
            </p:cNvSpPr>
            <p:nvPr/>
          </p:nvSpPr>
          <p:spPr bwMode="auto">
            <a:xfrm flipH="1">
              <a:off x="165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77" name="Line 89"/>
            <p:cNvSpPr>
              <a:spLocks noChangeShapeType="1"/>
            </p:cNvSpPr>
            <p:nvPr/>
          </p:nvSpPr>
          <p:spPr bwMode="auto">
            <a:xfrm flipH="1">
              <a:off x="1701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78" name="Line 90"/>
            <p:cNvSpPr>
              <a:spLocks noChangeShapeType="1"/>
            </p:cNvSpPr>
            <p:nvPr/>
          </p:nvSpPr>
          <p:spPr bwMode="auto">
            <a:xfrm flipH="1" flipV="1">
              <a:off x="1610" y="2840"/>
              <a:ext cx="136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</p:grpSp>
      <p:grpSp>
        <p:nvGrpSpPr>
          <p:cNvPr id="12359" name="Group 91"/>
          <p:cNvGrpSpPr>
            <a:grpSpLocks/>
          </p:cNvGrpSpPr>
          <p:nvPr/>
        </p:nvGrpSpPr>
        <p:grpSpPr bwMode="auto">
          <a:xfrm>
            <a:off x="3895935" y="4652960"/>
            <a:ext cx="358775" cy="288925"/>
            <a:chOff x="1565" y="2840"/>
            <a:chExt cx="226" cy="182"/>
          </a:xfrm>
        </p:grpSpPr>
        <p:sp>
          <p:nvSpPr>
            <p:cNvPr id="12369" name="Line 92"/>
            <p:cNvSpPr>
              <a:spLocks noChangeShapeType="1"/>
            </p:cNvSpPr>
            <p:nvPr/>
          </p:nvSpPr>
          <p:spPr bwMode="auto">
            <a:xfrm flipH="1">
              <a:off x="156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70" name="Line 93"/>
            <p:cNvSpPr>
              <a:spLocks noChangeShapeType="1"/>
            </p:cNvSpPr>
            <p:nvPr/>
          </p:nvSpPr>
          <p:spPr bwMode="auto">
            <a:xfrm flipH="1">
              <a:off x="1610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71" name="Line 94"/>
            <p:cNvSpPr>
              <a:spLocks noChangeShapeType="1"/>
            </p:cNvSpPr>
            <p:nvPr/>
          </p:nvSpPr>
          <p:spPr bwMode="auto">
            <a:xfrm flipH="1">
              <a:off x="165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72" name="Line 95"/>
            <p:cNvSpPr>
              <a:spLocks noChangeShapeType="1"/>
            </p:cNvSpPr>
            <p:nvPr/>
          </p:nvSpPr>
          <p:spPr bwMode="auto">
            <a:xfrm flipH="1">
              <a:off x="1701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73" name="Line 96"/>
            <p:cNvSpPr>
              <a:spLocks noChangeShapeType="1"/>
            </p:cNvSpPr>
            <p:nvPr/>
          </p:nvSpPr>
          <p:spPr bwMode="auto">
            <a:xfrm flipH="1" flipV="1">
              <a:off x="1610" y="2840"/>
              <a:ext cx="136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</p:grpSp>
      <p:grpSp>
        <p:nvGrpSpPr>
          <p:cNvPr id="12360" name="Group 97"/>
          <p:cNvGrpSpPr>
            <a:grpSpLocks/>
          </p:cNvGrpSpPr>
          <p:nvPr/>
        </p:nvGrpSpPr>
        <p:grpSpPr bwMode="auto">
          <a:xfrm>
            <a:off x="6048374" y="4075906"/>
            <a:ext cx="358775" cy="288925"/>
            <a:chOff x="1565" y="2840"/>
            <a:chExt cx="226" cy="182"/>
          </a:xfrm>
        </p:grpSpPr>
        <p:sp>
          <p:nvSpPr>
            <p:cNvPr id="12364" name="Line 98"/>
            <p:cNvSpPr>
              <a:spLocks noChangeShapeType="1"/>
            </p:cNvSpPr>
            <p:nvPr/>
          </p:nvSpPr>
          <p:spPr bwMode="auto">
            <a:xfrm flipH="1">
              <a:off x="156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65" name="Line 99"/>
            <p:cNvSpPr>
              <a:spLocks noChangeShapeType="1"/>
            </p:cNvSpPr>
            <p:nvPr/>
          </p:nvSpPr>
          <p:spPr bwMode="auto">
            <a:xfrm flipH="1">
              <a:off x="1610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66" name="Line 100"/>
            <p:cNvSpPr>
              <a:spLocks noChangeShapeType="1"/>
            </p:cNvSpPr>
            <p:nvPr/>
          </p:nvSpPr>
          <p:spPr bwMode="auto">
            <a:xfrm flipH="1">
              <a:off x="165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67" name="Line 101"/>
            <p:cNvSpPr>
              <a:spLocks noChangeShapeType="1"/>
            </p:cNvSpPr>
            <p:nvPr/>
          </p:nvSpPr>
          <p:spPr bwMode="auto">
            <a:xfrm flipH="1">
              <a:off x="1701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12368" name="Line 102"/>
            <p:cNvSpPr>
              <a:spLocks noChangeShapeType="1"/>
            </p:cNvSpPr>
            <p:nvPr/>
          </p:nvSpPr>
          <p:spPr bwMode="auto">
            <a:xfrm flipH="1" flipV="1">
              <a:off x="1610" y="2840"/>
              <a:ext cx="136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</p:grpSp>
      <p:sp>
        <p:nvSpPr>
          <p:cNvPr id="12361" name="Line 103"/>
          <p:cNvSpPr>
            <a:spLocks noChangeShapeType="1"/>
          </p:cNvSpPr>
          <p:nvPr/>
        </p:nvSpPr>
        <p:spPr bwMode="auto">
          <a:xfrm flipH="1">
            <a:off x="6112026" y="4629485"/>
            <a:ext cx="142875" cy="2889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2362" name="Line 104"/>
          <p:cNvSpPr>
            <a:spLocks noChangeShapeType="1"/>
          </p:cNvSpPr>
          <p:nvPr/>
        </p:nvSpPr>
        <p:spPr bwMode="auto">
          <a:xfrm flipH="1">
            <a:off x="6018322" y="4629485"/>
            <a:ext cx="142875" cy="2889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grpSp>
        <p:nvGrpSpPr>
          <p:cNvPr id="64" name="Group 85"/>
          <p:cNvGrpSpPr>
            <a:grpSpLocks/>
          </p:cNvGrpSpPr>
          <p:nvPr/>
        </p:nvGrpSpPr>
        <p:grpSpPr bwMode="auto">
          <a:xfrm>
            <a:off x="2986087" y="4039393"/>
            <a:ext cx="358775" cy="288925"/>
            <a:chOff x="1565" y="2840"/>
            <a:chExt cx="226" cy="182"/>
          </a:xfrm>
        </p:grpSpPr>
        <p:sp>
          <p:nvSpPr>
            <p:cNvPr id="65" name="Line 86"/>
            <p:cNvSpPr>
              <a:spLocks noChangeShapeType="1"/>
            </p:cNvSpPr>
            <p:nvPr/>
          </p:nvSpPr>
          <p:spPr bwMode="auto">
            <a:xfrm flipH="1">
              <a:off x="156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66" name="Line 87"/>
            <p:cNvSpPr>
              <a:spLocks noChangeShapeType="1"/>
            </p:cNvSpPr>
            <p:nvPr/>
          </p:nvSpPr>
          <p:spPr bwMode="auto">
            <a:xfrm flipH="1">
              <a:off x="1610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67" name="Line 88"/>
            <p:cNvSpPr>
              <a:spLocks noChangeShapeType="1"/>
            </p:cNvSpPr>
            <p:nvPr/>
          </p:nvSpPr>
          <p:spPr bwMode="auto">
            <a:xfrm flipH="1">
              <a:off x="1655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68" name="Line 89"/>
            <p:cNvSpPr>
              <a:spLocks noChangeShapeType="1"/>
            </p:cNvSpPr>
            <p:nvPr/>
          </p:nvSpPr>
          <p:spPr bwMode="auto">
            <a:xfrm flipH="1">
              <a:off x="1701" y="2840"/>
              <a:ext cx="90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69" name="Line 90"/>
            <p:cNvSpPr>
              <a:spLocks noChangeShapeType="1"/>
            </p:cNvSpPr>
            <p:nvPr/>
          </p:nvSpPr>
          <p:spPr bwMode="auto">
            <a:xfrm flipH="1" flipV="1">
              <a:off x="1610" y="2840"/>
              <a:ext cx="136" cy="18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7418175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8640"/>
            <a:ext cx="9144000" cy="187220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ja-JP" sz="3600" dirty="0"/>
              <a:t>2-3 Pareto Chart: A</a:t>
            </a:r>
            <a:r>
              <a:rPr lang="ja-JP" altLang="ja-JP" sz="3600" dirty="0">
                <a:latin typeface="Times New Roman" panose="02020603050405020304" pitchFamily="18" charset="0"/>
              </a:rPr>
              <a:t> </a:t>
            </a:r>
            <a:r>
              <a:rPr lang="ja-JP" altLang="ja-JP" sz="3600" b="1" dirty="0">
                <a:latin typeface="Times New Roman" panose="02020603050405020304" pitchFamily="18" charset="0"/>
              </a:rPr>
              <a:t>Pareto chart</a:t>
            </a:r>
            <a:r>
              <a:rPr lang="ja-JP" altLang="ja-JP" sz="3600" dirty="0">
                <a:latin typeface="Times New Roman" panose="02020603050405020304" pitchFamily="18" charset="0"/>
              </a:rPr>
              <a:t>, named after Vilfredo Pareto, is a type of chart which contains both bars and a line graph.</a:t>
            </a:r>
            <a:r>
              <a:rPr lang="en-US" altLang="ja-JP" sz="3600" dirty="0"/>
              <a:t> </a:t>
            </a:r>
          </a:p>
        </p:txBody>
      </p:sp>
      <p:pic>
        <p:nvPicPr>
          <p:cNvPr id="17411" name="Picture 4" descr="400px-Paret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1773238"/>
            <a:ext cx="6553200" cy="4916487"/>
          </a:xfrm>
          <a:noFill/>
        </p:spPr>
      </p:pic>
    </p:spTree>
    <p:extLst>
      <p:ext uri="{BB962C8B-B14F-4D97-AF65-F5344CB8AC3E}">
        <p14:creationId xmlns:p14="http://schemas.microsoft.com/office/powerpoint/2010/main" val="2571912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テキスト ボックス 1"/>
          <p:cNvSpPr txBox="1">
            <a:spLocks noChangeArrowheads="1"/>
          </p:cNvSpPr>
          <p:nvPr/>
        </p:nvSpPr>
        <p:spPr bwMode="auto">
          <a:xfrm>
            <a:off x="0" y="116632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Case</a:t>
            </a:r>
            <a:r>
              <a:rPr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en-US" altLang="ja-JP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In a company, the number of claims for their new products from clients is shown in the following table.</a:t>
            </a:r>
            <a:endParaRPr lang="ja-JP" altLang="en-US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30968"/>
              </p:ext>
            </p:extLst>
          </p:nvPr>
        </p:nvGraphicFramePr>
        <p:xfrm>
          <a:off x="-9167" y="1524911"/>
          <a:ext cx="9153166" cy="5283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3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3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5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96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NO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Section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Number</a:t>
                      </a:r>
                      <a:r>
                        <a:rPr lang="en-US" altLang="ja-JP" sz="3200" u="none" strike="noStrike" baseline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of claims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division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108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</a:t>
                      </a:r>
                      <a:r>
                        <a:rPr lang="en-US" altLang="ja-JP" sz="3200" u="none" strike="noStrike" baseline="300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st</a:t>
                      </a:r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Manufacturing Dept.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18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baseline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r>
                        <a:rPr lang="en-US" altLang="ja-JP" sz="3200" u="none" strike="noStrike" baseline="300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nd</a:t>
                      </a:r>
                      <a:r>
                        <a:rPr lang="en-US" altLang="ja-JP" sz="3200" u="none" strike="noStrike" baseline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Manufacturing Dept.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28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2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</a:t>
                      </a:r>
                      <a:r>
                        <a:rPr lang="en-US" altLang="ja-JP" sz="3200" u="none" strike="noStrike" baseline="300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rd</a:t>
                      </a:r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Manufacturing Dept.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65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5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Inspection division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912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Business section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76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65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Suppliers 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65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Unknown 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11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96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3200" b="0" i="0" u="none" strike="noStrike" dirty="0">
                          <a:solidFill>
                            <a:schemeClr val="dk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Total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2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264</a:t>
                      </a:r>
                      <a:endParaRPr lang="en-US" altLang="ja-JP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118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467600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Schedule </a:t>
            </a:r>
          </a:p>
        </p:txBody>
      </p:sp>
      <p:sp>
        <p:nvSpPr>
          <p:cNvPr id="10243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5DC932-79DB-44E0-964A-9499C46C9C09}" type="slidenum">
              <a:rPr lang="en-US" altLang="ja-JP" smtClean="0">
                <a:solidFill>
                  <a:srgbClr val="898989"/>
                </a:solidFill>
              </a:rPr>
              <a:pPr/>
              <a:t>2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8F149D-A1BF-A01F-929A-823B25EB2BB0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764704"/>
          <a:ext cx="7759773" cy="559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494">
                  <a:extLst>
                    <a:ext uri="{9D8B030D-6E8A-4147-A177-3AD203B41FA5}">
                      <a16:colId xmlns:a16="http://schemas.microsoft.com/office/drawing/2014/main" val="3111080311"/>
                    </a:ext>
                  </a:extLst>
                </a:gridCol>
                <a:gridCol w="1300772">
                  <a:extLst>
                    <a:ext uri="{9D8B030D-6E8A-4147-A177-3AD203B41FA5}">
                      <a16:colId xmlns:a16="http://schemas.microsoft.com/office/drawing/2014/main" val="1159738318"/>
                    </a:ext>
                  </a:extLst>
                </a:gridCol>
                <a:gridCol w="493397">
                  <a:extLst>
                    <a:ext uri="{9D8B030D-6E8A-4147-A177-3AD203B41FA5}">
                      <a16:colId xmlns:a16="http://schemas.microsoft.com/office/drawing/2014/main" val="1157085376"/>
                    </a:ext>
                  </a:extLst>
                </a:gridCol>
                <a:gridCol w="4021922">
                  <a:extLst>
                    <a:ext uri="{9D8B030D-6E8A-4147-A177-3AD203B41FA5}">
                      <a16:colId xmlns:a16="http://schemas.microsoft.com/office/drawing/2014/main" val="1885992662"/>
                    </a:ext>
                  </a:extLst>
                </a:gridCol>
                <a:gridCol w="1480188">
                  <a:extLst>
                    <a:ext uri="{9D8B030D-6E8A-4147-A177-3AD203B41FA5}">
                      <a16:colId xmlns:a16="http://schemas.microsoft.com/office/drawing/2014/main" val="787600818"/>
                    </a:ext>
                  </a:extLst>
                </a:gridCol>
              </a:tblGrid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 and Venture Business (An Intensive Course)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182"/>
                  </a:ext>
                </a:extLst>
              </a:tr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08:50-16:20, Saturday and Sunday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6125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Lecture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8616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Outlines and Introduction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6412430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The evolution of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994266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Key Issues in Corporate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668370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Break-Even Point Analysis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2327485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Cost Benefit Analysis and Ethics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00512510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Stock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9363013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Case Studies and Group Discussion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0061791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Kaizen and Quality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7476719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Motivation (self Learning)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5289609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Organization Structure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7952994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Decision-making and Strategy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24636837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Sat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Leadership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0856892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Business Plan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08:50-10:20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9264060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Entrepreneur and Venture Business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2682379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Presentation and/or Final Examination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40526671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Sun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Review and Free Discussion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1597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49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113335"/>
              </p:ext>
            </p:extLst>
          </p:nvPr>
        </p:nvGraphicFramePr>
        <p:xfrm>
          <a:off x="0" y="44624"/>
          <a:ext cx="9143999" cy="67354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5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53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Section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Number</a:t>
                      </a:r>
                      <a:r>
                        <a:rPr lang="en-US" altLang="ja-JP" sz="2400" u="none" strike="noStrike" baseline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of claims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Accumulated</a:t>
                      </a:r>
                      <a:r>
                        <a:rPr lang="en-US" altLang="ja-JP" sz="2400" u="none" strike="noStrike" baseline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number of claim (Percent)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Accumulated</a:t>
                      </a:r>
                      <a:r>
                        <a:rPr lang="en-US" altLang="ja-JP" sz="2400" u="none" strike="noStrike" baseline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number of claim (Total)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65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Design division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0.409091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3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Business section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0.69697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184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3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u="none" strike="noStrike" baseline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r>
                        <a:rPr lang="en-US" altLang="ja-JP" sz="2400" u="none" strike="noStrike" baseline="300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nd</a:t>
                      </a:r>
                      <a:r>
                        <a:rPr lang="en-US" altLang="ja-JP" sz="2400" u="none" strike="noStrike" baseline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</a:t>
                      </a:r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Manufacturing Dept.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0.80303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212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3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</a:t>
                      </a:r>
                      <a:r>
                        <a:rPr lang="en-US" altLang="ja-JP" sz="2400" u="none" strike="noStrike" baseline="300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st</a:t>
                      </a:r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Manufacturing Dept.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0.871212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230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65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Suppliers 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0.905303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239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3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Inspection division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0.935606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247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35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</a:t>
                      </a:r>
                      <a:r>
                        <a:rPr lang="en-US" altLang="ja-JP" sz="2400" u="none" strike="noStrike" baseline="300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rd</a:t>
                      </a:r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Manufacturing Dept.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0.958333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253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657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Unknown 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264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65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Total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264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313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413321"/>
              </p:ext>
            </p:extLst>
          </p:nvPr>
        </p:nvGraphicFramePr>
        <p:xfrm>
          <a:off x="467544" y="548680"/>
          <a:ext cx="7776864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848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Pareto Chart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9C00D-18CD-495D-B354-CC82DCFDBF7E}" type="slidenum">
              <a:rPr lang="en-US" altLang="ja-JP" smtClean="0"/>
              <a:pPr>
                <a:defRPr/>
              </a:pPr>
              <a:t>22</a:t>
            </a:fld>
            <a:endParaRPr lang="en-US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88996" y="1276473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Frequency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36122" y="1321511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Cumulative Ratio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76056" y="3678515"/>
            <a:ext cx="230069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altLang="ja-JP" dirty="0"/>
              <a:t>vital few, trivial many</a:t>
            </a:r>
            <a:endParaRPr kumimoji="1" lang="ja-JP" altLang="en-US" dirty="0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EAF90AFC-03F9-2890-0CCC-65A0B59F4CA2}"/>
              </a:ext>
            </a:extLst>
          </p:cNvPr>
          <p:cNvSpPr/>
          <p:nvPr/>
        </p:nvSpPr>
        <p:spPr>
          <a:xfrm>
            <a:off x="3203848" y="2492897"/>
            <a:ext cx="135198" cy="14401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3EEEE2FB-0F37-F0FE-9D68-002C18073907}"/>
              </a:ext>
            </a:extLst>
          </p:cNvPr>
          <p:cNvSpPr/>
          <p:nvPr/>
        </p:nvSpPr>
        <p:spPr>
          <a:xfrm>
            <a:off x="2348570" y="2924944"/>
            <a:ext cx="135198" cy="14401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27" name="グラフ 26">
                <a:extLst>
                  <a:ext uri="{FF2B5EF4-FFF2-40B4-BE49-F238E27FC236}">
                    <a16:creationId xmlns:a16="http://schemas.microsoft.com/office/drawing/2014/main" id="{A1A1061D-B258-B328-27E2-5F5B3763B93C}"/>
                  </a:ext>
                </a:extLst>
              </p:cNvPr>
              <p:cNvGraphicFramePr/>
              <p:nvPr/>
            </p:nvGraphicFramePr>
            <p:xfrm>
              <a:off x="611560" y="1628800"/>
              <a:ext cx="7867490" cy="465222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27" name="グラフ 26">
                <a:extLst>
                  <a:ext uri="{FF2B5EF4-FFF2-40B4-BE49-F238E27FC236}">
                    <a16:creationId xmlns:a16="http://schemas.microsoft.com/office/drawing/2014/main" id="{A1A1061D-B258-B328-27E2-5F5B3763B93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1560" y="1628800"/>
                <a:ext cx="7867490" cy="4652222"/>
              </a:xfrm>
              <a:prstGeom prst="rect">
                <a:avLst/>
              </a:prstGeom>
            </p:spPr>
          </p:pic>
        </mc:Fallback>
      </mc:AlternateContent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70591059-4BE8-3C7B-EAF4-3F7E33F10738}"/>
              </a:ext>
            </a:extLst>
          </p:cNvPr>
          <p:cNvCxnSpPr>
            <a:cxnSpLocks/>
            <a:stCxn id="23" idx="3"/>
          </p:cNvCxnSpPr>
          <p:nvPr/>
        </p:nvCxnSpPr>
        <p:spPr>
          <a:xfrm flipH="1">
            <a:off x="1043608" y="4344012"/>
            <a:ext cx="379839" cy="160526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楕円 22">
            <a:extLst>
              <a:ext uri="{FF2B5EF4-FFF2-40B4-BE49-F238E27FC236}">
                <a16:creationId xmlns:a16="http://schemas.microsoft.com/office/drawing/2014/main" id="{DC220921-24D4-A7C1-908B-3EDD3B90791B}"/>
              </a:ext>
            </a:extLst>
          </p:cNvPr>
          <p:cNvSpPr/>
          <p:nvPr/>
        </p:nvSpPr>
        <p:spPr>
          <a:xfrm>
            <a:off x="1403648" y="4221088"/>
            <a:ext cx="135198" cy="14401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315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0648"/>
            <a:ext cx="9144000" cy="262066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ja-JP" sz="3200" dirty="0"/>
              <a:t>2-4 Cause and effect diagram: </a:t>
            </a:r>
            <a:r>
              <a:rPr lang="ja-JP" altLang="ja-JP" sz="3200" dirty="0">
                <a:latin typeface="Times New Roman" panose="02020603050405020304" pitchFamily="18" charset="0"/>
              </a:rPr>
              <a:t>Ishikawa diagram, in fishbone shape, showing factors of Equipment, Process, People, Materials, Environment and Management, all affecting the overall problem.</a:t>
            </a:r>
            <a:r>
              <a:rPr lang="en-US" altLang="ja-JP" sz="3200" dirty="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18435" name="Picture 4" descr="280px-Ishikawa_Fishbone_Diagra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2349500"/>
            <a:ext cx="6919912" cy="4248150"/>
          </a:xfrm>
          <a:noFill/>
        </p:spPr>
      </p:pic>
    </p:spTree>
    <p:extLst>
      <p:ext uri="{BB962C8B-B14F-4D97-AF65-F5344CB8AC3E}">
        <p14:creationId xmlns:p14="http://schemas.microsoft.com/office/powerpoint/2010/main" val="1392557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692696"/>
            <a:ext cx="7704856" cy="43204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ja-JP" sz="3200" dirty="0">
                <a:latin typeface="Times New Roman" panose="02020603050405020304" pitchFamily="18" charset="0"/>
              </a:rPr>
              <a:t>4M,5M+1E,6M</a:t>
            </a:r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85943FC-0383-0605-F189-BF808C570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544" y="1600201"/>
            <a:ext cx="8219256" cy="604663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1" lang="en-US" altLang="ja-JP" dirty="0"/>
              <a:t>4M</a:t>
            </a:r>
            <a:r>
              <a:rPr kumimoji="1" lang="ja-JP" altLang="en-US" dirty="0"/>
              <a:t>：</a:t>
            </a:r>
            <a:r>
              <a:rPr kumimoji="1" lang="en-US" altLang="ja-JP" dirty="0"/>
              <a:t>Man, Machine, Material, Method</a:t>
            </a:r>
          </a:p>
        </p:txBody>
      </p:sp>
      <p:sp>
        <p:nvSpPr>
          <p:cNvPr id="3" name="コンテンツ プレースホルダー 1">
            <a:extLst>
              <a:ext uri="{FF2B5EF4-FFF2-40B4-BE49-F238E27FC236}">
                <a16:creationId xmlns:a16="http://schemas.microsoft.com/office/drawing/2014/main" id="{B3CCB467-1706-B4AF-A9CA-8FAFD1C58C91}"/>
              </a:ext>
            </a:extLst>
          </p:cNvPr>
          <p:cNvSpPr txBox="1">
            <a:spLocks/>
          </p:cNvSpPr>
          <p:nvPr/>
        </p:nvSpPr>
        <p:spPr bwMode="auto">
          <a:xfrm>
            <a:off x="467544" y="2852936"/>
            <a:ext cx="8219256" cy="720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5M+1E: Man, Machine, Material, Method, Measurement Environment</a:t>
            </a:r>
          </a:p>
          <a:p>
            <a:pPr marL="0" indent="0">
              <a:buNone/>
            </a:pPr>
            <a:r>
              <a:rPr lang="en-US" altLang="ja-JP" dirty="0"/>
              <a:t>(</a:t>
            </a:r>
            <a:r>
              <a:rPr lang="en-US" altLang="ja-JP" dirty="0">
                <a:solidFill>
                  <a:srgbClr val="00B050"/>
                </a:solidFill>
              </a:rPr>
              <a:t>People</a:t>
            </a:r>
            <a:r>
              <a:rPr lang="en-US" altLang="ja-JP" dirty="0"/>
              <a:t>, </a:t>
            </a:r>
            <a:r>
              <a:rPr lang="en-US" altLang="ja-JP" dirty="0">
                <a:solidFill>
                  <a:srgbClr val="00B050"/>
                </a:solidFill>
              </a:rPr>
              <a:t>Equipment</a:t>
            </a:r>
            <a:r>
              <a:rPr lang="en-US" altLang="ja-JP" dirty="0"/>
              <a:t>, Materials, </a:t>
            </a:r>
            <a:r>
              <a:rPr lang="en-US" altLang="ja-JP" dirty="0">
                <a:solidFill>
                  <a:srgbClr val="00B050"/>
                </a:solidFill>
              </a:rPr>
              <a:t>Process</a:t>
            </a:r>
            <a:r>
              <a:rPr lang="en-US" altLang="ja-JP" dirty="0"/>
              <a:t>, Environment, </a:t>
            </a:r>
            <a:r>
              <a:rPr lang="en-US" altLang="ja-JP" dirty="0">
                <a:solidFill>
                  <a:srgbClr val="FF0000"/>
                </a:solidFill>
              </a:rPr>
              <a:t>Management</a:t>
            </a:r>
            <a:r>
              <a:rPr lang="en-US" altLang="ja-JP" dirty="0"/>
              <a:t>)</a:t>
            </a: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6" name="コンテンツ プレースホルダー 1">
            <a:extLst>
              <a:ext uri="{FF2B5EF4-FFF2-40B4-BE49-F238E27FC236}">
                <a16:creationId xmlns:a16="http://schemas.microsoft.com/office/drawing/2014/main" id="{1DE70916-CD69-1CE6-96C8-0BC4D0FCBFD9}"/>
              </a:ext>
            </a:extLst>
          </p:cNvPr>
          <p:cNvSpPr txBox="1">
            <a:spLocks/>
          </p:cNvSpPr>
          <p:nvPr/>
        </p:nvSpPr>
        <p:spPr bwMode="auto">
          <a:xfrm>
            <a:off x="467544" y="3645024"/>
            <a:ext cx="8219256" cy="720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6M: Men, Machines, Materials, Methods, Measurement, Management</a:t>
            </a:r>
          </a:p>
          <a:p>
            <a:pPr marL="0" indent="0">
              <a:buNone/>
            </a:pPr>
            <a:r>
              <a:rPr lang="en-US" altLang="ja-JP" dirty="0"/>
              <a:t>(</a:t>
            </a:r>
            <a:r>
              <a:rPr lang="en-US" altLang="ja-JP" dirty="0">
                <a:solidFill>
                  <a:srgbClr val="00B050"/>
                </a:solidFill>
              </a:rPr>
              <a:t>People</a:t>
            </a:r>
            <a:r>
              <a:rPr lang="en-US" altLang="ja-JP" dirty="0"/>
              <a:t>, </a:t>
            </a:r>
            <a:r>
              <a:rPr lang="en-US" altLang="ja-JP" dirty="0">
                <a:solidFill>
                  <a:srgbClr val="00B050"/>
                </a:solidFill>
              </a:rPr>
              <a:t>Equipment</a:t>
            </a:r>
            <a:r>
              <a:rPr lang="en-US" altLang="ja-JP" dirty="0"/>
              <a:t>, Materials, </a:t>
            </a:r>
            <a:r>
              <a:rPr lang="en-US" altLang="ja-JP" dirty="0">
                <a:solidFill>
                  <a:srgbClr val="00B050"/>
                </a:solidFill>
              </a:rPr>
              <a:t>Process</a:t>
            </a:r>
            <a:r>
              <a:rPr lang="en-US" altLang="ja-JP" dirty="0"/>
              <a:t>, Management, </a:t>
            </a:r>
            <a:r>
              <a:rPr lang="en-US" altLang="ja-JP" dirty="0">
                <a:solidFill>
                  <a:srgbClr val="FF0000"/>
                </a:solidFill>
              </a:rPr>
              <a:t>Environment</a:t>
            </a:r>
            <a:r>
              <a:rPr lang="en-US" altLang="ja-JP" dirty="0"/>
              <a:t>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4025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8640"/>
            <a:ext cx="9144000" cy="1798911"/>
          </a:xfrm>
        </p:spPr>
        <p:txBody>
          <a:bodyPr>
            <a:normAutofit fontScale="925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altLang="ja-JP" sz="4000" dirty="0"/>
              <a:t>2-5 Scatter diagram: The Scatter Diagram is a tool for determining the potential correlation between two different sets of variables.</a:t>
            </a:r>
          </a:p>
        </p:txBody>
      </p:sp>
      <p:pic>
        <p:nvPicPr>
          <p:cNvPr id="19459" name="Picture 4" descr="scatter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2420938"/>
            <a:ext cx="4249737" cy="1727200"/>
          </a:xfrm>
          <a:noFill/>
        </p:spPr>
      </p:pic>
      <p:pic>
        <p:nvPicPr>
          <p:cNvPr id="19460" name="Picture 7" descr="scatter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6238" y="4581525"/>
            <a:ext cx="4211637" cy="1712913"/>
          </a:xfrm>
          <a:noFill/>
        </p:spPr>
      </p:pic>
    </p:spTree>
    <p:extLst>
      <p:ext uri="{BB962C8B-B14F-4D97-AF65-F5344CB8AC3E}">
        <p14:creationId xmlns:p14="http://schemas.microsoft.com/office/powerpoint/2010/main" val="39521509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4000" i="1" dirty="0"/>
              <a:t>Correlation coefficient</a:t>
            </a:r>
            <a:endParaRPr lang="ja-JP" altLang="en-US" sz="4000" dirty="0"/>
          </a:p>
        </p:txBody>
      </p:sp>
      <p:graphicFrame>
        <p:nvGraphicFramePr>
          <p:cNvPr id="24579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1403350" y="1700213"/>
          <a:ext cx="5775325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981200" imgH="889000" progId="Equation.3">
                  <p:embed/>
                </p:oleObj>
              </mc:Choice>
              <mc:Fallback>
                <p:oleObj name="数式" r:id="rId2" imgW="1981200" imgH="889000" progId="Equation.3">
                  <p:embed/>
                  <p:pic>
                    <p:nvPicPr>
                      <p:cNvPr id="2457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700213"/>
                        <a:ext cx="5775325" cy="259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32477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9050"/>
            <a:ext cx="8229600" cy="1033463"/>
          </a:xfrm>
        </p:spPr>
        <p:txBody>
          <a:bodyPr/>
          <a:lstStyle/>
          <a:p>
            <a:pPr eaLnBrk="1" hangingPunct="1"/>
            <a:r>
              <a:rPr lang="en-US" altLang="ja-JP" sz="4000" dirty="0"/>
              <a:t>Example of correlation coefficient</a:t>
            </a:r>
            <a:endParaRPr lang="ja-JP" altLang="en-US" sz="4000" dirty="0"/>
          </a:p>
        </p:txBody>
      </p:sp>
      <p:graphicFrame>
        <p:nvGraphicFramePr>
          <p:cNvPr id="47806" name="Group 70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05997482"/>
              </p:ext>
            </p:extLst>
          </p:nvPr>
        </p:nvGraphicFramePr>
        <p:xfrm>
          <a:off x="19050" y="981075"/>
          <a:ext cx="9143999" cy="5878516"/>
        </p:xfrm>
        <a:graphic>
          <a:graphicData uri="http://schemas.openxmlformats.org/drawingml/2006/table">
            <a:tbl>
              <a:tblPr/>
              <a:tblGrid>
                <a:gridCol w="1117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2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0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19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63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1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1,500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800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-1,000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-350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350000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1,000,000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122,500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2,000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950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-200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3,000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1,350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2,500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1,250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3,000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1,350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0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2,500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1,200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3,500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1,400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1,000,000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62,500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0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3,000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1,250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02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2,500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1,050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-100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1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1,500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Ｐゴシック" pitchFamily="50" charset="-128"/>
                        </a:rPr>
                        <a:t>900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-1,000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-250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1,000,000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62,500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178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2,500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1,150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1200000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4000000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400000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2,000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632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1264911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17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0.948683</a:t>
                      </a: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5731" name="テキスト ボックス 1"/>
          <p:cNvSpPr txBox="1">
            <a:spLocks noChangeArrowheads="1"/>
          </p:cNvSpPr>
          <p:nvPr/>
        </p:nvSpPr>
        <p:spPr bwMode="auto">
          <a:xfrm>
            <a:off x="139700" y="404813"/>
            <a:ext cx="450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FF0000"/>
                </a:solidFill>
              </a:rPr>
              <a:t>ｘ</a:t>
            </a:r>
          </a:p>
        </p:txBody>
      </p:sp>
      <p:sp>
        <p:nvSpPr>
          <p:cNvPr id="25732" name="テキスト ボックス 5"/>
          <p:cNvSpPr txBox="1">
            <a:spLocks noChangeArrowheads="1"/>
          </p:cNvSpPr>
          <p:nvPr/>
        </p:nvSpPr>
        <p:spPr bwMode="auto">
          <a:xfrm>
            <a:off x="1547813" y="384175"/>
            <a:ext cx="439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FF0000"/>
                </a:solidFill>
              </a:rPr>
              <a:t>ｙ</a:t>
            </a:r>
          </a:p>
        </p:txBody>
      </p:sp>
      <p:sp>
        <p:nvSpPr>
          <p:cNvPr id="25733" name="テキスト ボックス 6"/>
          <p:cNvSpPr txBox="1">
            <a:spLocks noChangeArrowheads="1"/>
          </p:cNvSpPr>
          <p:nvPr/>
        </p:nvSpPr>
        <p:spPr bwMode="auto">
          <a:xfrm>
            <a:off x="119063" y="5818188"/>
            <a:ext cx="9909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ｘ </a:t>
            </a:r>
            <a:r>
              <a:rPr lang="en-US" altLang="ja-JP" sz="2800" dirty="0">
                <a:solidFill>
                  <a:srgbClr val="FF0000"/>
                </a:solidFill>
              </a:rPr>
              <a:t>bar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25734" name="オブジェクト 1"/>
          <p:cNvGraphicFramePr>
            <a:graphicFrameLocks noChangeAspect="1"/>
          </p:cNvGraphicFramePr>
          <p:nvPr/>
        </p:nvGraphicFramePr>
        <p:xfrm>
          <a:off x="4062413" y="5915025"/>
          <a:ext cx="1041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040948" imgH="330057" progId="Equation.3">
                  <p:embed/>
                </p:oleObj>
              </mc:Choice>
              <mc:Fallback>
                <p:oleObj name="数式" r:id="rId2" imgW="1040948" imgH="330057" progId="Equation.3">
                  <p:embed/>
                  <p:pic>
                    <p:nvPicPr>
                      <p:cNvPr id="25734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2413" y="5915025"/>
                        <a:ext cx="1041400" cy="3302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735" name="オブジェクト 8"/>
          <p:cNvGraphicFramePr>
            <a:graphicFrameLocks noChangeAspect="1"/>
          </p:cNvGraphicFramePr>
          <p:nvPr/>
        </p:nvGraphicFramePr>
        <p:xfrm>
          <a:off x="4932363" y="6373813"/>
          <a:ext cx="1905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1905000" imgH="368300" progId="Equation.3">
                  <p:embed/>
                </p:oleObj>
              </mc:Choice>
              <mc:Fallback>
                <p:oleObj name="数式" r:id="rId4" imgW="1905000" imgH="368300" progId="Equation.3">
                  <p:embed/>
                  <p:pic>
                    <p:nvPicPr>
                      <p:cNvPr id="25735" name="オブジェクト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6373813"/>
                        <a:ext cx="1905000" cy="3683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36602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5400" dirty="0"/>
              <a:t>2-6 Stratification</a:t>
            </a:r>
            <a:endParaRPr lang="ja-JP" altLang="en-US" sz="54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9144000" cy="3672408"/>
          </a:xfrm>
        </p:spPr>
        <p:txBody>
          <a:bodyPr/>
          <a:lstStyle/>
          <a:p>
            <a:pPr eaLnBrk="1" hangingPunct="1"/>
            <a:r>
              <a:rPr lang="en-US" altLang="ja-JP" sz="4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Stratification is the process of dividing members of the population into homogeneous subgroups before sampling.</a:t>
            </a:r>
            <a:endParaRPr lang="ja-JP" altLang="en-US" sz="46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53923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Function of the stratification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82181"/>
            <a:ext cx="4975645" cy="4994782"/>
          </a:xfrm>
        </p:spPr>
      </p:pic>
    </p:spTree>
    <p:extLst>
      <p:ext uri="{BB962C8B-B14F-4D97-AF65-F5344CB8AC3E}">
        <p14:creationId xmlns:p14="http://schemas.microsoft.com/office/powerpoint/2010/main" val="52717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280400" cy="2089150"/>
          </a:xfrm>
        </p:spPr>
        <p:txBody>
          <a:bodyPr/>
          <a:lstStyle/>
          <a:p>
            <a:pPr eaLnBrk="1" hangingPunct="1"/>
            <a:r>
              <a:rPr lang="en-US" altLang="ja-JP" sz="4800" dirty="0">
                <a:solidFill>
                  <a:srgbClr val="00B050"/>
                </a:solidFill>
              </a:rPr>
              <a:t>Topic 8 </a:t>
            </a:r>
            <a:r>
              <a:rPr lang="en-US" altLang="ja-JP" sz="4800" dirty="0"/>
              <a:t>Kaizen and Quality Control</a:t>
            </a:r>
            <a:br>
              <a:rPr lang="en-US" altLang="ja-JP" sz="480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endParaRPr lang="en-US" altLang="ja-JP" sz="4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6632"/>
            <a:ext cx="9144000" cy="305303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3600" dirty="0"/>
              <a:t>2-7 Control chart: </a:t>
            </a:r>
            <a:r>
              <a:rPr lang="ja-JP" altLang="ja-JP" sz="3600" b="1" dirty="0">
                <a:latin typeface="Times New Roman" panose="02020603050405020304" pitchFamily="18" charset="0"/>
              </a:rPr>
              <a:t>Control charts</a:t>
            </a:r>
            <a:r>
              <a:rPr lang="ja-JP" altLang="ja-JP" sz="3600" dirty="0">
                <a:latin typeface="Times New Roman" panose="02020603050405020304" pitchFamily="18" charset="0"/>
              </a:rPr>
              <a:t>, also known as </a:t>
            </a:r>
            <a:r>
              <a:rPr lang="ja-JP" altLang="ja-JP" sz="3600" i="1" dirty="0">
                <a:latin typeface="Times New Roman" panose="02020603050405020304" pitchFamily="18" charset="0"/>
              </a:rPr>
              <a:t>Shewhart charts</a:t>
            </a:r>
            <a:r>
              <a:rPr lang="ja-JP" altLang="ja-JP" sz="3600" dirty="0">
                <a:latin typeface="Times New Roman" panose="02020603050405020304" pitchFamily="18" charset="0"/>
              </a:rPr>
              <a:t> or </a:t>
            </a:r>
            <a:r>
              <a:rPr lang="ja-JP" altLang="ja-JP" sz="3600" i="1" dirty="0">
                <a:latin typeface="Times New Roman" panose="02020603050405020304" pitchFamily="18" charset="0"/>
              </a:rPr>
              <a:t>process-behaviour charts</a:t>
            </a:r>
            <a:r>
              <a:rPr lang="ja-JP" altLang="ja-JP" sz="3600" dirty="0">
                <a:latin typeface="Times New Roman" panose="02020603050405020304" pitchFamily="18" charset="0"/>
              </a:rPr>
              <a:t>, in statistical process control are tools used to determine whether a manufacturing or business process is in a state of statistical control or not.</a:t>
            </a:r>
            <a:r>
              <a:rPr lang="en-US" altLang="ja-JP" sz="3600" dirty="0"/>
              <a:t> </a:t>
            </a:r>
          </a:p>
        </p:txBody>
      </p:sp>
      <p:pic>
        <p:nvPicPr>
          <p:cNvPr id="20483" name="Picture 4" descr="ControlChart.svg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2781300"/>
            <a:ext cx="7202488" cy="3384550"/>
          </a:xfrm>
        </p:spPr>
      </p:pic>
    </p:spTree>
    <p:extLst>
      <p:ext uri="{BB962C8B-B14F-4D97-AF65-F5344CB8AC3E}">
        <p14:creationId xmlns:p14="http://schemas.microsoft.com/office/powerpoint/2010/main" val="39611480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Different kinds of Control charts</a:t>
            </a:r>
          </a:p>
        </p:txBody>
      </p:sp>
      <p:graphicFrame>
        <p:nvGraphicFramePr>
          <p:cNvPr id="26627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610350" y="375761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14151" imgH="215619" progId="Equation.3">
                  <p:embed/>
                </p:oleObj>
              </mc:Choice>
              <mc:Fallback>
                <p:oleObj name="数式" r:id="rId2" imgW="114151" imgH="215619" progId="Equation.3">
                  <p:embed/>
                  <p:pic>
                    <p:nvPicPr>
                      <p:cNvPr id="266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5761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6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433303"/>
              </p:ext>
            </p:extLst>
          </p:nvPr>
        </p:nvGraphicFramePr>
        <p:xfrm>
          <a:off x="1043608" y="1730535"/>
          <a:ext cx="752986" cy="606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42751" imgH="279279" progId="Equation.3">
                  <p:embed/>
                </p:oleObj>
              </mc:Choice>
              <mc:Fallback>
                <p:oleObj name="数式" r:id="rId4" imgW="342751" imgH="279279" progId="Equation.3">
                  <p:embed/>
                  <p:pic>
                    <p:nvPicPr>
                      <p:cNvPr id="26646" name="オブジェクト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730535"/>
                        <a:ext cx="752986" cy="606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7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751004"/>
              </p:ext>
            </p:extLst>
          </p:nvPr>
        </p:nvGraphicFramePr>
        <p:xfrm>
          <a:off x="1043607" y="2475866"/>
          <a:ext cx="648667" cy="522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342751" imgH="279279" progId="Equation.3">
                  <p:embed/>
                </p:oleObj>
              </mc:Choice>
              <mc:Fallback>
                <p:oleObj name="数式" r:id="rId6" imgW="342751" imgH="279279" progId="Equation.3">
                  <p:embed/>
                  <p:pic>
                    <p:nvPicPr>
                      <p:cNvPr id="26647" name="オブジェクト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7" y="2475866"/>
                        <a:ext cx="648667" cy="522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8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932767"/>
              </p:ext>
            </p:extLst>
          </p:nvPr>
        </p:nvGraphicFramePr>
        <p:xfrm>
          <a:off x="1043607" y="3257709"/>
          <a:ext cx="709706" cy="387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8" imgW="419100" imgH="228600" progId="Equation.3">
                  <p:embed/>
                </p:oleObj>
              </mc:Choice>
              <mc:Fallback>
                <p:oleObj name="数式" r:id="rId8" imgW="419100" imgH="228600" progId="Equation.3">
                  <p:embed/>
                  <p:pic>
                    <p:nvPicPr>
                      <p:cNvPr id="26648" name="オブジェクト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7" y="3257709"/>
                        <a:ext cx="709706" cy="3873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979712" y="1968341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Control chart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75461" y="2628806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Control chart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75461" y="3245556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Control chart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30330" y="424798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pn Control chart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30330" y="4707942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u Control chart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19389" y="3839101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 Control chart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43607" y="5148845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 Control chart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98543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1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051050" y="1700213"/>
          <a:ext cx="4105275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854200" imgH="889000" progId="Equation.3">
                  <p:embed/>
                </p:oleObj>
              </mc:Choice>
              <mc:Fallback>
                <p:oleObj name="数式" r:id="rId2" imgW="1854200" imgH="889000" progId="Equation.3">
                  <p:embed/>
                  <p:pic>
                    <p:nvPicPr>
                      <p:cNvPr id="276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1700213"/>
                        <a:ext cx="4105275" cy="196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979613" y="3716338"/>
          <a:ext cx="5543550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869920" imgH="1269720" progId="Equation.3">
                  <p:embed/>
                </p:oleObj>
              </mc:Choice>
              <mc:Fallback>
                <p:oleObj name="数式" r:id="rId4" imgW="2869920" imgH="1269720" progId="Equation.3">
                  <p:embed/>
                  <p:pic>
                    <p:nvPicPr>
                      <p:cNvPr id="2765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716338"/>
                        <a:ext cx="5543550" cy="245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417067"/>
              </p:ext>
            </p:extLst>
          </p:nvPr>
        </p:nvGraphicFramePr>
        <p:xfrm>
          <a:off x="1115616" y="548680"/>
          <a:ext cx="122396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342751" imgH="279279" progId="Equation.3">
                  <p:embed/>
                </p:oleObj>
              </mc:Choice>
              <mc:Fallback>
                <p:oleObj name="数式" r:id="rId6" imgW="342751" imgH="279279" progId="Equation.3">
                  <p:embed/>
                  <p:pic>
                    <p:nvPicPr>
                      <p:cNvPr id="27653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48680"/>
                        <a:ext cx="1223962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373018" y="886398"/>
            <a:ext cx="2244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Control chart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906922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Coefficients of Control chart</a:t>
            </a:r>
          </a:p>
        </p:txBody>
      </p:sp>
      <p:graphicFrame>
        <p:nvGraphicFramePr>
          <p:cNvPr id="45387" name="Group 331"/>
          <p:cNvGraphicFramePr>
            <a:graphicFrameLocks noGrp="1"/>
          </p:cNvGraphicFramePr>
          <p:nvPr>
            <p:ph type="tbl" idx="1"/>
          </p:nvPr>
        </p:nvGraphicFramePr>
        <p:xfrm>
          <a:off x="468313" y="1341438"/>
          <a:ext cx="8229600" cy="5181600"/>
        </p:xfrm>
        <a:graphic>
          <a:graphicData uri="http://schemas.openxmlformats.org/drawingml/2006/table">
            <a:tbl>
              <a:tblPr/>
              <a:tblGrid>
                <a:gridCol w="164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n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A</a:t>
                      </a:r>
                      <a:r>
                        <a:rPr kumimoji="1" lang="en-US" altLang="ja-JP" sz="28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D</a:t>
                      </a:r>
                      <a:r>
                        <a:rPr kumimoji="1" lang="en-US" altLang="ja-JP" sz="28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D</a:t>
                      </a:r>
                      <a:r>
                        <a:rPr kumimoji="1" lang="en-US" altLang="ja-JP" sz="28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d</a:t>
                      </a:r>
                      <a:r>
                        <a:rPr kumimoji="1" lang="en-US" altLang="ja-JP" sz="28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1.880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3.267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1.128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1.023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2.575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1.693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0.729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2.282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2.059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0.577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2.115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2.326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0.483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2.004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2.534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0.419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0.076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1.924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2.704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0.373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0.136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1.864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2.847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0.337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0.184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1.816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2.970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0.308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0.223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1.777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3.078</a:t>
                      </a:r>
                      <a:endParaRPr kumimoji="1" lang="en-US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4677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461963"/>
          </a:xfrm>
        </p:spPr>
        <p:txBody>
          <a:bodyPr/>
          <a:lstStyle/>
          <a:p>
            <a:r>
              <a:rPr lang="en-US" altLang="ja-JP" dirty="0"/>
              <a:t>Exercise 1</a:t>
            </a:r>
            <a:endParaRPr lang="ja-JP" altLang="en-US" dirty="0"/>
          </a:p>
        </p:txBody>
      </p:sp>
      <p:graphicFrame>
        <p:nvGraphicFramePr>
          <p:cNvPr id="4" name="表プレースホルダー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45170275"/>
              </p:ext>
            </p:extLst>
          </p:nvPr>
        </p:nvGraphicFramePr>
        <p:xfrm>
          <a:off x="1258888" y="836613"/>
          <a:ext cx="6913562" cy="5961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3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99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99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38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</a:rPr>
                        <a:t>　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Date</a:t>
                      </a:r>
                      <a:r>
                        <a:rPr lang="en-US" altLang="ja-JP" sz="18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06/01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06/02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06/03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06/04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88.8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06/05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06/06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06/07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06/07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06/09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06/10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06/11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06/12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06/13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06/14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06/15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06/16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17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06/17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06/18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06/19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386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06/20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89.9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90.3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2561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286996"/>
              </p:ext>
            </p:extLst>
          </p:nvPr>
        </p:nvGraphicFramePr>
        <p:xfrm>
          <a:off x="395288" y="620713"/>
          <a:ext cx="8640764" cy="60807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00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00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00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333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</a:rPr>
                        <a:t>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Date</a:t>
                      </a:r>
                      <a:r>
                        <a:rPr lang="en-US" altLang="ja-JP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</a:t>
                      </a:r>
                      <a:r>
                        <a:rPr lang="en-US" altLang="ja-JP" sz="16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x Bar</a:t>
                      </a:r>
                      <a:endParaRPr lang="ja-JP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R</a:t>
                      </a: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06/01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90.02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06/02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90.08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1.5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06/03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89.78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1.1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06/04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88.8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06/05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0.9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06/06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06/07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90.24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06/07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89.84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1.2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06/09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90.06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89.94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06/11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89.98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06/12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89.84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0.9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06/13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89.78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1.4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06/14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89.92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1.5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06/15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90.36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06/16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89.92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1.3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06/17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90.24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06/18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90.6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90.26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19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06/19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89.82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1.7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20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06/20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89.8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90.3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90.1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0.5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</a:rPr>
                        <a:t>89.994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CL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89.994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1.075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UCL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90.61428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2.273625</a:t>
                      </a: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3339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LCL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89.37373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-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18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8914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7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163638" y="1576388"/>
          <a:ext cx="6859587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3314700" imgH="889000" progId="Equation.3">
                  <p:embed/>
                </p:oleObj>
              </mc:Choice>
              <mc:Fallback>
                <p:oleObj name="数式" r:id="rId2" imgW="3314700" imgH="889000" progId="Equation.3">
                  <p:embed/>
                  <p:pic>
                    <p:nvPicPr>
                      <p:cNvPr id="31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638" y="1576388"/>
                        <a:ext cx="6859587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116013" y="3573463"/>
          <a:ext cx="6615112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009600" imgH="1015920" progId="Equation.3">
                  <p:embed/>
                </p:oleObj>
              </mc:Choice>
              <mc:Fallback>
                <p:oleObj name="数式" r:id="rId4" imgW="3009600" imgH="1015920" progId="Equation.3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573463"/>
                        <a:ext cx="6615112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17532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グラフ 3"/>
          <p:cNvGraphicFramePr>
            <a:graphicFrameLocks/>
          </p:cNvGraphicFramePr>
          <p:nvPr/>
        </p:nvGraphicFramePr>
        <p:xfrm>
          <a:off x="417513" y="282575"/>
          <a:ext cx="8166100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169348" imgH="3273836" progId="Excel.Chart.8">
                  <p:embed/>
                </p:oleObj>
              </mc:Choice>
              <mc:Fallback>
                <p:oleObj r:id="rId2" imgW="8169348" imgH="3273836" progId="Excel.Chart.8">
                  <p:embed/>
                  <p:pic>
                    <p:nvPicPr>
                      <p:cNvPr id="32770" name="グラフ 3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282575"/>
                        <a:ext cx="8166100" cy="326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グラフ 4"/>
          <p:cNvGraphicFramePr>
            <a:graphicFrameLocks/>
          </p:cNvGraphicFramePr>
          <p:nvPr/>
        </p:nvGraphicFramePr>
        <p:xfrm>
          <a:off x="417513" y="3522663"/>
          <a:ext cx="8308975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8315665" imgH="2840982" progId="Excel.Chart.8">
                  <p:embed/>
                </p:oleObj>
              </mc:Choice>
              <mc:Fallback>
                <p:oleObj r:id="rId4" imgW="8315665" imgH="2840982" progId="Excel.Chart.8">
                  <p:embed/>
                  <p:pic>
                    <p:nvPicPr>
                      <p:cNvPr id="32771" name="グラフ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522663"/>
                        <a:ext cx="8308975" cy="284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61429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Example: p chart</a:t>
            </a:r>
          </a:p>
        </p:txBody>
      </p:sp>
      <p:graphicFrame>
        <p:nvGraphicFramePr>
          <p:cNvPr id="34819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339975" y="1773238"/>
          <a:ext cx="3960813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663700" imgH="1066800" progId="Equation.3">
                  <p:embed/>
                </p:oleObj>
              </mc:Choice>
              <mc:Fallback>
                <p:oleObj name="数式" r:id="rId2" imgW="1663700" imgH="1066800" progId="Equation.3">
                  <p:embed/>
                  <p:pic>
                    <p:nvPicPr>
                      <p:cNvPr id="348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1773238"/>
                        <a:ext cx="3960813" cy="2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96759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476375" y="1125538"/>
          <a:ext cx="3671888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663700" imgH="1066800" progId="Equation.3">
                  <p:embed/>
                </p:oleObj>
              </mc:Choice>
              <mc:Fallback>
                <p:oleObj name="数式" r:id="rId2" imgW="1663700" imgH="1066800" progId="Equation.3">
                  <p:embed/>
                  <p:pic>
                    <p:nvPicPr>
                      <p:cNvPr id="3584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125538"/>
                        <a:ext cx="3671888" cy="2354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71550" y="3716338"/>
          <a:ext cx="6480175" cy="182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3162300" imgH="889000" progId="Equation.3">
                  <p:embed/>
                </p:oleObj>
              </mc:Choice>
              <mc:Fallback>
                <p:oleObj name="数式" r:id="rId4" imgW="3162300" imgH="889000" progId="Equation.3">
                  <p:embed/>
                  <p:pic>
                    <p:nvPicPr>
                      <p:cNvPr id="3584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716338"/>
                        <a:ext cx="6480175" cy="182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95288" y="476250"/>
            <a:ext cx="8229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6"/>
              </a:buBlip>
              <a:defRPr/>
            </a:pPr>
            <a:r>
              <a:rPr lang="en-US" altLang="ja-JP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CL, UCL and LCL</a:t>
            </a:r>
          </a:p>
        </p:txBody>
      </p:sp>
    </p:spTree>
    <p:extLst>
      <p:ext uri="{BB962C8B-B14F-4D97-AF65-F5344CB8AC3E}">
        <p14:creationId xmlns:p14="http://schemas.microsoft.com/office/powerpoint/2010/main" val="3913883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Agenda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1825625"/>
            <a:ext cx="8351838" cy="4351338"/>
          </a:xfrm>
        </p:spPr>
        <p:txBody>
          <a:bodyPr/>
          <a:lstStyle/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Kaizen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Seven Tools in Quality Control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Histogram </a:t>
            </a:r>
            <a:endParaRPr lang="ja-JP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20EEBB9-C41F-4E09-8253-1EB739C1E5C7}" type="slidenum">
              <a:rPr lang="en-US" altLang="ja-JP" smtClean="0">
                <a:solidFill>
                  <a:srgbClr val="898989"/>
                </a:solidFill>
              </a:rPr>
              <a:pPr/>
              <a:t>4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601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39750" y="1268413"/>
          <a:ext cx="7920038" cy="358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グラフ" r:id="rId2" imgW="7915165" imgH="3581280" progId="Excel.Chart.8">
                  <p:embed/>
                </p:oleObj>
              </mc:Choice>
              <mc:Fallback>
                <p:oleObj name="グラフ" r:id="rId2" imgW="7915165" imgH="3581280" progId="Excel.Chart.8">
                  <p:embed/>
                  <p:pic>
                    <p:nvPicPr>
                      <p:cNvPr id="3686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268413"/>
                        <a:ext cx="7920038" cy="358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20025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</a:t>
            </a:r>
            <a:r>
              <a:rPr lang="ja-JP" altLang="en-US" dirty="0" err="1"/>
              <a:t>．</a:t>
            </a:r>
            <a:r>
              <a:rPr lang="en-US" altLang="ja-JP" dirty="0"/>
              <a:t>Application of Histogram</a:t>
            </a:r>
            <a:endParaRPr lang="ja-JP" altLang="en-US" dirty="0"/>
          </a:p>
        </p:txBody>
      </p:sp>
      <p:graphicFrame>
        <p:nvGraphicFramePr>
          <p:cNvPr id="5" name="グラフ 4"/>
          <p:cNvGraphicFramePr/>
          <p:nvPr/>
        </p:nvGraphicFramePr>
        <p:xfrm>
          <a:off x="539552" y="1556792"/>
          <a:ext cx="77768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449652" y="6093296"/>
            <a:ext cx="8003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Upper control limit is 89.0</a:t>
            </a:r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㎜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 and lower control limit is 91.0</a:t>
            </a:r>
            <a:r>
              <a:rPr lang="ja-JP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㎜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38414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Process Capacity Ratio</a:t>
            </a:r>
            <a:endParaRPr lang="ja-JP" altLang="en-US" dirty="0"/>
          </a:p>
        </p:txBody>
      </p:sp>
      <p:sp>
        <p:nvSpPr>
          <p:cNvPr id="45059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68313" y="2924175"/>
            <a:ext cx="8289925" cy="3384550"/>
          </a:xfrm>
        </p:spPr>
        <p:txBody>
          <a:bodyPr/>
          <a:lstStyle/>
          <a:p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K</a:t>
            </a:r>
            <a:r>
              <a:rPr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bias from the center of the standard</a:t>
            </a:r>
          </a:p>
          <a:p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</a:t>
            </a:r>
            <a:r>
              <a:rPr lang="ja-JP" altLang="en-US" sz="3200" baseline="-25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ｐ</a:t>
            </a:r>
            <a:r>
              <a:rPr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process capacity without bias</a:t>
            </a:r>
          </a:p>
          <a:p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M</a:t>
            </a:r>
            <a:r>
              <a:rPr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Mean of the control limit</a:t>
            </a:r>
          </a:p>
          <a:p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S</a:t>
            </a:r>
            <a:r>
              <a:rPr lang="en-US" altLang="ja-JP" sz="3200" baseline="-25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U</a:t>
            </a:r>
            <a:r>
              <a:rPr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upper control limits</a:t>
            </a:r>
          </a:p>
          <a:p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S</a:t>
            </a:r>
            <a:r>
              <a:rPr lang="en-US" altLang="ja-JP" sz="3200" baseline="-25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L</a:t>
            </a:r>
            <a:r>
              <a:rPr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：</a:t>
            </a:r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lower control limit</a:t>
            </a:r>
          </a:p>
          <a:p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V</a:t>
            </a:r>
            <a:r>
              <a:rPr lang="ja-JP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：</a:t>
            </a:r>
            <a:r>
              <a:rPr lang="en-US" altLang="ja-JP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standard deviation</a:t>
            </a:r>
            <a:endParaRPr lang="ja-JP" altLang="en-US" sz="3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45060" name="Object 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14151" imgH="215619" progId="Equation.3">
                  <p:embed/>
                </p:oleObj>
              </mc:Choice>
              <mc:Fallback>
                <p:oleObj name="数式" r:id="rId2" imgW="114151" imgH="215619" progId="Equation.3">
                  <p:embed/>
                  <p:pic>
                    <p:nvPicPr>
                      <p:cNvPr id="4506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2"/>
          <p:cNvGraphicFramePr>
            <a:graphicFrameLocks noChangeAspect="1"/>
          </p:cNvGraphicFramePr>
          <p:nvPr/>
        </p:nvGraphicFramePr>
        <p:xfrm>
          <a:off x="1187450" y="1628775"/>
          <a:ext cx="2198688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1002865" imgH="520474" progId="Equation.3">
                  <p:embed/>
                </p:oleObj>
              </mc:Choice>
              <mc:Fallback>
                <p:oleObj name="数式" r:id="rId4" imgW="1002865" imgH="520474" progId="Equation.3">
                  <p:embed/>
                  <p:pic>
                    <p:nvPicPr>
                      <p:cNvPr id="450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628775"/>
                        <a:ext cx="2198688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3"/>
          <p:cNvGraphicFramePr>
            <a:graphicFrameLocks noChangeAspect="1"/>
          </p:cNvGraphicFramePr>
          <p:nvPr/>
        </p:nvGraphicFramePr>
        <p:xfrm>
          <a:off x="4643438" y="1700213"/>
          <a:ext cx="23749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863225" imgH="418918" progId="Equation.3">
                  <p:embed/>
                </p:oleObj>
              </mc:Choice>
              <mc:Fallback>
                <p:oleObj name="数式" r:id="rId6" imgW="863225" imgH="418918" progId="Equation.3">
                  <p:embed/>
                  <p:pic>
                    <p:nvPicPr>
                      <p:cNvPr id="4506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700213"/>
                        <a:ext cx="2374900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99871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Process capacity Ratio</a:t>
            </a:r>
            <a:endParaRPr lang="ja-JP" altLang="en-US" dirty="0"/>
          </a:p>
        </p:txBody>
      </p:sp>
      <p:sp>
        <p:nvSpPr>
          <p:cNvPr id="4608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68313" y="1341438"/>
            <a:ext cx="8289925" cy="5400675"/>
          </a:xfrm>
        </p:spPr>
        <p:txBody>
          <a:bodyPr/>
          <a:lstStyle/>
          <a:p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Two-side standard</a:t>
            </a:r>
          </a:p>
          <a:p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One-side standard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Upper control limit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One-side standard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lower control limit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</a:p>
        </p:txBody>
      </p:sp>
      <p:graphicFrame>
        <p:nvGraphicFramePr>
          <p:cNvPr id="46084" name="Object 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14151" imgH="215619" progId="Equation.3">
                  <p:embed/>
                </p:oleObj>
              </mc:Choice>
              <mc:Fallback>
                <p:oleObj name="数式" r:id="rId2" imgW="114151" imgH="215619" progId="Equation.3">
                  <p:embed/>
                  <p:pic>
                    <p:nvPicPr>
                      <p:cNvPr id="4608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782887"/>
              </p:ext>
            </p:extLst>
          </p:nvPr>
        </p:nvGraphicFramePr>
        <p:xfrm>
          <a:off x="971600" y="1532215"/>
          <a:ext cx="7648575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2781300" imgH="431800" progId="Equation.3">
                  <p:embed/>
                </p:oleObj>
              </mc:Choice>
              <mc:Fallback>
                <p:oleObj name="数式" r:id="rId4" imgW="2781300" imgH="431800" progId="Equation.3">
                  <p:embed/>
                  <p:pic>
                    <p:nvPicPr>
                      <p:cNvPr id="4608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532215"/>
                        <a:ext cx="7648575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562946"/>
              </p:ext>
            </p:extLst>
          </p:nvPr>
        </p:nvGraphicFramePr>
        <p:xfrm>
          <a:off x="2525762" y="2719665"/>
          <a:ext cx="2270125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825500" imgH="508000" progId="Equation.3">
                  <p:embed/>
                </p:oleObj>
              </mc:Choice>
              <mc:Fallback>
                <p:oleObj name="数式" r:id="rId6" imgW="825500" imgH="508000" progId="Equation.3">
                  <p:embed/>
                  <p:pic>
                    <p:nvPicPr>
                      <p:cNvPr id="4608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762" y="2719665"/>
                        <a:ext cx="2270125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961869"/>
              </p:ext>
            </p:extLst>
          </p:nvPr>
        </p:nvGraphicFramePr>
        <p:xfrm>
          <a:off x="2644618" y="4437112"/>
          <a:ext cx="216535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8" imgW="787400" imgH="508000" progId="Equation.3">
                  <p:embed/>
                </p:oleObj>
              </mc:Choice>
              <mc:Fallback>
                <p:oleObj name="数式" r:id="rId8" imgW="787400" imgH="508000" progId="Equation.3">
                  <p:embed/>
                  <p:pic>
                    <p:nvPicPr>
                      <p:cNvPr id="4608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618" y="4437112"/>
                        <a:ext cx="216535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99473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Criterions of the process capacity ratio</a:t>
            </a:r>
            <a:endParaRPr lang="ja-JP" altLang="en-US" dirty="0"/>
          </a:p>
        </p:txBody>
      </p:sp>
      <p:graphicFrame>
        <p:nvGraphicFramePr>
          <p:cNvPr id="47107" name="Object 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14151" imgH="215619" progId="Equation.3">
                  <p:embed/>
                </p:oleObj>
              </mc:Choice>
              <mc:Fallback>
                <p:oleObj name="数式" r:id="rId2" imgW="114151" imgH="215619" progId="Equation.3">
                  <p:embed/>
                  <p:pic>
                    <p:nvPicPr>
                      <p:cNvPr id="4710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799164"/>
              </p:ext>
            </p:extLst>
          </p:nvPr>
        </p:nvGraphicFramePr>
        <p:xfrm>
          <a:off x="827584" y="1196752"/>
          <a:ext cx="7272808" cy="4754740"/>
        </p:xfrm>
        <a:graphic>
          <a:graphicData uri="http://schemas.openxmlformats.org/drawingml/2006/table">
            <a:tbl>
              <a:tblPr/>
              <a:tblGrid>
                <a:gridCol w="3794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847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</a:t>
                      </a:r>
                      <a:r>
                        <a:rPr lang="zh-CN" altLang="en-US" sz="2600" b="0" i="0" u="none" strike="noStrike" baseline="-25000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ｐｋ</a:t>
                      </a:r>
                      <a:endParaRPr lang="zh-CN" altLang="en-US" sz="2600" b="0" i="0" u="none" strike="noStrike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1" marR="6351" marT="6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Condition </a:t>
                      </a:r>
                      <a:endParaRPr lang="ja-JP" altLang="en-US" sz="2600" b="0" i="0" u="none" strike="noStrike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1" marR="6351" marT="6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7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</a:t>
                      </a:r>
                      <a:r>
                        <a:rPr lang="en-US" sz="2600" b="0" i="0" u="none" strike="noStrike" baseline="-25000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&gt;=1.33</a:t>
                      </a:r>
                    </a:p>
                  </a:txBody>
                  <a:tcPr marL="6351" marR="6351" marT="6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Good</a:t>
                      </a:r>
                      <a:endParaRPr lang="ja-JP" altLang="en-US" sz="2600" b="0" i="0" u="none" strike="noStrike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1" marR="6351" marT="6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60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1.00&lt;=C</a:t>
                      </a:r>
                      <a:r>
                        <a:rPr lang="en-US" sz="2600" b="0" i="0" u="none" strike="noStrike" baseline="-25000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&lt;1.33</a:t>
                      </a:r>
                    </a:p>
                  </a:txBody>
                  <a:tcPr marL="6351" marR="6351" marT="6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Normal</a:t>
                      </a:r>
                      <a:endParaRPr lang="ja-JP" altLang="en-US" sz="2600" b="0" i="0" u="none" strike="noStrike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1" marR="6351" marT="6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24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</a:t>
                      </a:r>
                      <a:r>
                        <a:rPr lang="en-US" sz="2600" b="0" i="0" u="none" strike="noStrike" baseline="-25000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pk</a:t>
                      </a:r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&lt;1.00</a:t>
                      </a:r>
                    </a:p>
                  </a:txBody>
                  <a:tcPr marL="6351" marR="6351" marT="6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600" b="0" i="0" u="none" strike="noStrike" dirty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Bad</a:t>
                      </a:r>
                      <a:endParaRPr lang="ja-JP" altLang="en-US" sz="2600" b="0" i="0" u="none" strike="noStrike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1" marR="6351" marT="67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4940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Calculation</a:t>
            </a:r>
            <a:endParaRPr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3EE20-54F1-419E-97D2-07F4739F36BA}" type="slidenum">
              <a:rPr lang="en-US" altLang="ja-JP" smtClean="0"/>
              <a:pPr>
                <a:defRPr/>
              </a:pPr>
              <a:t>45</a:t>
            </a:fld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934550" y="2595225"/>
                <a:ext cx="4612609" cy="582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2×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2×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90−89.994</m:t>
                              </m:r>
                            </m:e>
                          </m:d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91−89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=0.006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550" y="2595225"/>
                <a:ext cx="4612609" cy="582660"/>
              </a:xfrm>
              <a:prstGeom prst="rect">
                <a:avLst/>
              </a:prstGeom>
              <a:blipFill>
                <a:blip r:embed="rId2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934550" y="1803357"/>
                <a:ext cx="295638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  <m:r>
                            <a:rPr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91+89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550" y="1803357"/>
                <a:ext cx="2956387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934550" y="3571444"/>
                <a:ext cx="424270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kumimoji="1" lang="ja-JP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91−89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6×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0.443544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</m:t>
                      </m:r>
                      <m:r>
                        <a:rPr lang="en-US" altLang="ja-JP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751523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550" y="3571444"/>
                <a:ext cx="4242700" cy="5204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539163" y="3693175"/>
                <a:ext cx="1451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=0.443544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163" y="3693175"/>
                <a:ext cx="1451551" cy="276999"/>
              </a:xfrm>
              <a:prstGeom prst="rect">
                <a:avLst/>
              </a:prstGeom>
              <a:blipFill>
                <a:blip r:embed="rId5"/>
                <a:stretch>
                  <a:fillRect l="-1681" r="-3782" b="-111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934550" y="4719163"/>
                <a:ext cx="57933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𝑃𝐾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1−0.006</m:t>
                          </m:r>
                        </m:e>
                      </m:d>
                      <m:r>
                        <a:rPr kumimoji="1" lang="en-US" altLang="ja-JP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751523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=0.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altLang="ja-JP" i="1" smtClean="0">
                          <a:latin typeface="Cambria Math" panose="02040503050406030204" pitchFamily="18" charset="0"/>
                        </a:rPr>
                        <m:t>47013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550" y="4719163"/>
                <a:ext cx="5793316" cy="276999"/>
              </a:xfrm>
              <a:prstGeom prst="rect">
                <a:avLst/>
              </a:prstGeom>
              <a:blipFill>
                <a:blip r:embed="rId6"/>
                <a:stretch>
                  <a:fillRect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58203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タイトル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008062"/>
          </a:xfrm>
        </p:spPr>
        <p:txBody>
          <a:bodyPr/>
          <a:lstStyle/>
          <a:p>
            <a:r>
              <a:rPr lang="en-US" altLang="ja-JP" dirty="0"/>
              <a:t>Results analysis</a:t>
            </a:r>
            <a:endParaRPr lang="ja-JP" altLang="en-US" dirty="0"/>
          </a:p>
        </p:txBody>
      </p:sp>
      <p:graphicFrame>
        <p:nvGraphicFramePr>
          <p:cNvPr id="48131" name="Object 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114151" imgH="215619" progId="Equation.3">
                  <p:embed/>
                </p:oleObj>
              </mc:Choice>
              <mc:Fallback>
                <p:oleObj name="数式" r:id="rId2" imgW="114151" imgH="215619" progId="Equation.3">
                  <p:embed/>
                  <p:pic>
                    <p:nvPicPr>
                      <p:cNvPr id="4813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13666"/>
              </p:ext>
            </p:extLst>
          </p:nvPr>
        </p:nvGraphicFramePr>
        <p:xfrm>
          <a:off x="0" y="1517579"/>
          <a:ext cx="9144000" cy="4278500"/>
        </p:xfrm>
        <a:graphic>
          <a:graphicData uri="http://schemas.openxmlformats.org/drawingml/2006/table">
            <a:tbl>
              <a:tblPr/>
              <a:tblGrid>
                <a:gridCol w="144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5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9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87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Mean of the control limit</a:t>
                      </a:r>
                      <a:endParaRPr kumimoji="1" lang="ja-JP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90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2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xbar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Mean</a:t>
                      </a:r>
                      <a:endParaRPr kumimoji="1" lang="ja-JP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89.994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9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</a:t>
                      </a:r>
                      <a:r>
                        <a:rPr kumimoji="1" lang="en-US" altLang="ja-JP" sz="3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Upper control limit</a:t>
                      </a:r>
                      <a:endParaRPr kumimoji="1" lang="ja-JP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91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</a:t>
                      </a:r>
                      <a:r>
                        <a:rPr kumimoji="1" lang="en-US" altLang="ja-JP" sz="3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L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Upper control limit</a:t>
                      </a:r>
                      <a:endParaRPr kumimoji="1" lang="ja-JP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89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02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K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0.006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en-US" altLang="ja-JP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2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</a:t>
                      </a:r>
                      <a:r>
                        <a:rPr kumimoji="1" lang="en-US" altLang="ja-JP" sz="36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pk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0.747013</a:t>
                      </a: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ja-JP" altLang="en-US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6350" marR="6350" marT="635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807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258887"/>
          </a:xfrm>
        </p:spPr>
        <p:txBody>
          <a:bodyPr/>
          <a:lstStyle/>
          <a:p>
            <a:pPr eaLnBrk="1" hangingPunct="1"/>
            <a:r>
              <a:rPr lang="en-US" altLang="ja-JP" sz="4800" b="1" dirty="0"/>
              <a:t>Thank you for your attention!</a:t>
            </a:r>
            <a:endParaRPr lang="ja-JP" altLang="en-US" sz="4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latin typeface="+mn-ea"/>
                <a:ea typeface="+mn-ea"/>
              </a:rPr>
              <a:t>１．</a:t>
            </a:r>
            <a:r>
              <a:rPr lang="en-US" altLang="ja-JP" sz="3600" dirty="0">
                <a:latin typeface="+mn-ea"/>
                <a:ea typeface="+mn-ea"/>
              </a:rPr>
              <a:t>Kaizen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340768"/>
            <a:ext cx="9144000" cy="5517232"/>
          </a:xfrm>
        </p:spPr>
        <p:txBody>
          <a:bodyPr/>
          <a:lstStyle/>
          <a:p>
            <a:pPr eaLnBrk="1" hangingPunct="1"/>
            <a:r>
              <a:rPr lang="en-US" altLang="ja-JP" sz="5400" b="1" dirty="0"/>
              <a:t>Kaizen</a:t>
            </a:r>
            <a:r>
              <a:rPr lang="en-US" altLang="ja-JP" sz="5400" dirty="0"/>
              <a:t> , or </a:t>
            </a:r>
            <a:r>
              <a:rPr lang="en-US" altLang="ja-JP" sz="5400" dirty="0">
                <a:latin typeface="Arial" panose="020B0604020202020204" pitchFamily="34" charset="0"/>
              </a:rPr>
              <a:t>‘</a:t>
            </a:r>
            <a:r>
              <a:rPr lang="en-US" altLang="ja-JP" sz="5400" b="1" dirty="0"/>
              <a:t>Continuous Improvement</a:t>
            </a:r>
            <a:r>
              <a:rPr lang="en-US" altLang="ja-JP" sz="5400" b="1" dirty="0">
                <a:latin typeface="Arial" panose="020B0604020202020204" pitchFamily="34" charset="0"/>
              </a:rPr>
              <a:t>’</a:t>
            </a:r>
            <a:r>
              <a:rPr lang="en-US" altLang="ja-JP" sz="5400" dirty="0"/>
              <a:t> is a policy of constantly introducing small incremental changes in a business in order to improve quality and/or efficiency. </a:t>
            </a:r>
          </a:p>
        </p:txBody>
      </p:sp>
    </p:spTree>
    <p:extLst>
      <p:ext uri="{BB962C8B-B14F-4D97-AF65-F5344CB8AC3E}">
        <p14:creationId xmlns:p14="http://schemas.microsoft.com/office/powerpoint/2010/main" val="22976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Key features of Kaizen: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196753"/>
            <a:ext cx="9144000" cy="5544616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altLang="ja-JP" sz="4000" dirty="0"/>
              <a:t>1) Improvements are based on many, small changes rather than the radical changes that might arise from Research and Development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altLang="ja-JP" sz="4000" dirty="0"/>
              <a:t>2) As the ideas come from the workers themselves, they are less likely to be radically different, and therefore easier to implement </a:t>
            </a:r>
          </a:p>
        </p:txBody>
      </p:sp>
    </p:spTree>
    <p:extLst>
      <p:ext uri="{BB962C8B-B14F-4D97-AF65-F5344CB8AC3E}">
        <p14:creationId xmlns:p14="http://schemas.microsoft.com/office/powerpoint/2010/main" val="388160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6768" y="476672"/>
            <a:ext cx="9009727" cy="626469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4800" dirty="0"/>
              <a:t>3) Small improvements are less likely to require major capital investment than major process changes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4800" dirty="0"/>
              <a:t>4) The ideas come from the talents of the existing workforce, as opposed to using R&amp;D, consultants or equipment </a:t>
            </a:r>
            <a:r>
              <a:rPr lang="en-US" altLang="ja-JP" sz="4800" dirty="0">
                <a:latin typeface="Arial" panose="020B0604020202020204" pitchFamily="34" charset="0"/>
              </a:rPr>
              <a:t>–</a:t>
            </a:r>
            <a:r>
              <a:rPr lang="en-US" altLang="ja-JP" sz="4800" dirty="0"/>
              <a:t> any of which could be very expensive 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603262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404664"/>
            <a:ext cx="9144000" cy="62646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ja-JP" sz="4800" dirty="0"/>
              <a:t>5) All employees should continually be seeking ways to improve their own performance </a:t>
            </a:r>
          </a:p>
          <a:p>
            <a:pPr marL="0" indent="0" eaLnBrk="1" hangingPunct="1">
              <a:buNone/>
            </a:pPr>
            <a:r>
              <a:rPr lang="en-US" altLang="ja-JP" sz="4800" dirty="0"/>
              <a:t>6) It helps encourage workers to take ownership for their work, and can help reinforce team working, thereby improving worker motivation</a:t>
            </a:r>
          </a:p>
        </p:txBody>
      </p:sp>
    </p:spTree>
    <p:extLst>
      <p:ext uri="{BB962C8B-B14F-4D97-AF65-F5344CB8AC3E}">
        <p14:creationId xmlns:p14="http://schemas.microsoft.com/office/powerpoint/2010/main" val="1560014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485"/>
            <a:ext cx="8229600" cy="9667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2</a:t>
            </a:r>
            <a:r>
              <a:rPr lang="ja-JP" altLang="en-US" dirty="0" err="1"/>
              <a:t>．</a:t>
            </a:r>
            <a:r>
              <a:rPr lang="en-US" altLang="ja-JP" dirty="0"/>
              <a:t>Seven</a:t>
            </a:r>
            <a:r>
              <a:rPr lang="ja-JP" altLang="en-US" dirty="0"/>
              <a:t> </a:t>
            </a:r>
            <a:r>
              <a:rPr lang="en-US" altLang="ja-JP" dirty="0"/>
              <a:t>Tools</a:t>
            </a:r>
            <a:r>
              <a:rPr lang="ja-JP" altLang="en-US" dirty="0"/>
              <a:t> </a:t>
            </a:r>
            <a:r>
              <a:rPr lang="en-US" altLang="ja-JP" dirty="0"/>
              <a:t>in</a:t>
            </a:r>
            <a:r>
              <a:rPr lang="ja-JP" altLang="en-US" dirty="0"/>
              <a:t> </a:t>
            </a:r>
            <a:r>
              <a:rPr lang="en-US" altLang="ja-JP" dirty="0"/>
              <a:t>Quality</a:t>
            </a:r>
            <a:r>
              <a:rPr lang="ja-JP" altLang="en-US" dirty="0"/>
              <a:t> </a:t>
            </a:r>
            <a:r>
              <a:rPr lang="en-US" altLang="ja-JP" dirty="0"/>
              <a:t>Control:</a:t>
            </a:r>
            <a:r>
              <a:rPr lang="ja-JP" altLang="en-US" dirty="0"/>
              <a:t> </a:t>
            </a:r>
            <a:r>
              <a:rPr lang="en-US" altLang="ja-JP" dirty="0"/>
              <a:t>QC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104273"/>
            <a:ext cx="9144000" cy="55650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ja-JP" sz="4400" dirty="0"/>
              <a:t>2-1 Histogram</a:t>
            </a:r>
          </a:p>
          <a:p>
            <a:pPr marL="0" indent="0" eaLnBrk="1" hangingPunct="1">
              <a:buNone/>
            </a:pPr>
            <a:r>
              <a:rPr lang="en-US" altLang="ja-JP" sz="4400" dirty="0"/>
              <a:t>2-2 Check sheet</a:t>
            </a:r>
          </a:p>
          <a:p>
            <a:pPr marL="0" indent="0" eaLnBrk="1" hangingPunct="1">
              <a:buNone/>
            </a:pPr>
            <a:r>
              <a:rPr lang="en-US" altLang="ja-JP" sz="4400" dirty="0"/>
              <a:t>2-3 Pareto Chart (ABC analysis)</a:t>
            </a:r>
          </a:p>
          <a:p>
            <a:pPr marL="0" indent="0" eaLnBrk="1" hangingPunct="1">
              <a:buNone/>
            </a:pPr>
            <a:r>
              <a:rPr lang="en-US" altLang="ja-JP" sz="4400" dirty="0"/>
              <a:t>2-4 Cause and effect diagram (Ishikawa chart)</a:t>
            </a:r>
          </a:p>
          <a:p>
            <a:pPr marL="0" indent="0" eaLnBrk="1" hangingPunct="1">
              <a:buNone/>
            </a:pPr>
            <a:r>
              <a:rPr lang="en-US" altLang="ja-JP" sz="4400" dirty="0"/>
              <a:t>2-5 Scatter diagram</a:t>
            </a:r>
          </a:p>
          <a:p>
            <a:pPr marL="0" indent="0" eaLnBrk="1" hangingPunct="1">
              <a:buNone/>
            </a:pPr>
            <a:r>
              <a:rPr lang="en-US" altLang="ja-JP" sz="4400" dirty="0"/>
              <a:t>2-6 Stratification</a:t>
            </a:r>
          </a:p>
          <a:p>
            <a:pPr marL="0" indent="0" eaLnBrk="1" hangingPunct="1">
              <a:buNone/>
            </a:pPr>
            <a:r>
              <a:rPr lang="en-US" altLang="ja-JP" sz="4400" dirty="0"/>
              <a:t>2-7 Graph/Control chart</a:t>
            </a:r>
          </a:p>
        </p:txBody>
      </p:sp>
    </p:spTree>
    <p:extLst>
      <p:ext uri="{BB962C8B-B14F-4D97-AF65-F5344CB8AC3E}">
        <p14:creationId xmlns:p14="http://schemas.microsoft.com/office/powerpoint/2010/main" val="44647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標準デザイン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標準デザイン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標準デザイン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標準デザイン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</TotalTime>
  <Words>1898</Words>
  <Application>Microsoft Office PowerPoint</Application>
  <PresentationFormat>画面に合わせる (4:3)</PresentationFormat>
  <Paragraphs>990</Paragraphs>
  <Slides>47</Slides>
  <Notes>2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3</vt:i4>
      </vt:variant>
      <vt:variant>
        <vt:lpstr>スライド タイトル</vt:lpstr>
      </vt:variant>
      <vt:variant>
        <vt:i4>47</vt:i4>
      </vt:variant>
    </vt:vector>
  </HeadingPairs>
  <TitlesOfParts>
    <vt:vector size="62" baseType="lpstr">
      <vt:lpstr>ＭＳ Ｐゴシック</vt:lpstr>
      <vt:lpstr>ＭＳ 明朝</vt:lpstr>
      <vt:lpstr>游ゴシック</vt:lpstr>
      <vt:lpstr>Arial</vt:lpstr>
      <vt:lpstr>Calibri</vt:lpstr>
      <vt:lpstr>Calibri Light</vt:lpstr>
      <vt:lpstr>Cambria Math</vt:lpstr>
      <vt:lpstr>Century</vt:lpstr>
      <vt:lpstr>Times New Roman</vt:lpstr>
      <vt:lpstr>Verdana</vt:lpstr>
      <vt:lpstr>Wingdings</vt:lpstr>
      <vt:lpstr>Office テーマ</vt:lpstr>
      <vt:lpstr>数式</vt:lpstr>
      <vt:lpstr>Microsoft Excel Chart</vt:lpstr>
      <vt:lpstr>グラフ</vt:lpstr>
      <vt:lpstr>The MOT and Venture Business</vt:lpstr>
      <vt:lpstr>Schedule </vt:lpstr>
      <vt:lpstr>Topic 8 Kaizen and Quality Control </vt:lpstr>
      <vt:lpstr>Agenda</vt:lpstr>
      <vt:lpstr>１．Kaizen</vt:lpstr>
      <vt:lpstr>Key features of Kaizen:</vt:lpstr>
      <vt:lpstr>PowerPoint プレゼンテーション</vt:lpstr>
      <vt:lpstr>PowerPoint プレゼンテーション</vt:lpstr>
      <vt:lpstr>2．Seven Tools in Quality Control: QC</vt:lpstr>
      <vt:lpstr>PowerPoint プレゼンテーション</vt:lpstr>
      <vt:lpstr>Case 1: Histogram</vt:lpstr>
      <vt:lpstr>Steps for Histogram completion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Pareto Chart</vt:lpstr>
      <vt:lpstr>PowerPoint プレゼンテーション</vt:lpstr>
      <vt:lpstr>PowerPoint プレゼンテーション</vt:lpstr>
      <vt:lpstr>PowerPoint プレゼンテーション</vt:lpstr>
      <vt:lpstr>Correlation coefficient</vt:lpstr>
      <vt:lpstr>Example of correlation coefficient</vt:lpstr>
      <vt:lpstr>2-6 Stratification</vt:lpstr>
      <vt:lpstr>Function of the stratification</vt:lpstr>
      <vt:lpstr>PowerPoint プレゼンテーション</vt:lpstr>
      <vt:lpstr>Different kinds of Control charts</vt:lpstr>
      <vt:lpstr>PowerPoint プレゼンテーション</vt:lpstr>
      <vt:lpstr>Coefficients of Control chart</vt:lpstr>
      <vt:lpstr>Exercise 1</vt:lpstr>
      <vt:lpstr>PowerPoint プレゼンテーション</vt:lpstr>
      <vt:lpstr>PowerPoint プレゼンテーション</vt:lpstr>
      <vt:lpstr>PowerPoint プレゼンテーション</vt:lpstr>
      <vt:lpstr>Example: p chart</vt:lpstr>
      <vt:lpstr>PowerPoint プレゼンテーション</vt:lpstr>
      <vt:lpstr>PowerPoint プレゼンテーション</vt:lpstr>
      <vt:lpstr>3．Application of Histogram</vt:lpstr>
      <vt:lpstr>Process Capacity Ratio</vt:lpstr>
      <vt:lpstr>Process capacity Ratio</vt:lpstr>
      <vt:lpstr>Criterions of the process capacity ratio</vt:lpstr>
      <vt:lpstr>Calculation</vt:lpstr>
      <vt:lpstr>Results analysis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 and Venture Business</dc:title>
  <dc:creator>itotakao</dc:creator>
  <cp:lastModifiedBy>伊藤　孝夫</cp:lastModifiedBy>
  <cp:revision>137</cp:revision>
  <cp:lastPrinted>2017-06-11T05:57:52Z</cp:lastPrinted>
  <dcterms:created xsi:type="dcterms:W3CDTF">2009-10-22T07:47:52Z</dcterms:created>
  <dcterms:modified xsi:type="dcterms:W3CDTF">2023-09-07T03:16:58Z</dcterms:modified>
</cp:coreProperties>
</file>