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3" r:id="rId1"/>
  </p:sldMasterIdLst>
  <p:notesMasterIdLst>
    <p:notesMasterId r:id="rId10"/>
  </p:notesMasterIdLst>
  <p:handoutMasterIdLst>
    <p:handoutMasterId r:id="rId11"/>
  </p:handoutMasterIdLst>
  <p:sldIdLst>
    <p:sldId id="483" r:id="rId2"/>
    <p:sldId id="484" r:id="rId3"/>
    <p:sldId id="298" r:id="rId4"/>
    <p:sldId id="474" r:id="rId5"/>
    <p:sldId id="475" r:id="rId6"/>
    <p:sldId id="476" r:id="rId7"/>
    <p:sldId id="477" r:id="rId8"/>
    <p:sldId id="289" r:id="rId9"/>
  </p:sldIdLst>
  <p:sldSz cx="9144000" cy="6858000" type="screen4x3"/>
  <p:notesSz cx="6805613" cy="9939338"/>
  <p:defaultTextStyle>
    <a:defPPr>
      <a:defRPr lang="ja-JP"/>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3" autoAdjust="0"/>
    <p:restoredTop sz="77419" autoAdjust="0"/>
  </p:normalViewPr>
  <p:slideViewPr>
    <p:cSldViewPr>
      <p:cViewPr varScale="1">
        <p:scale>
          <a:sx n="53" d="100"/>
          <a:sy n="53" d="100"/>
        </p:scale>
        <p:origin x="678" y="72"/>
      </p:cViewPr>
      <p:guideLst>
        <p:guide orient="horz" pos="2160"/>
        <p:guide pos="2880"/>
      </p:guideLst>
    </p:cSldViewPr>
  </p:slideViewPr>
  <p:outlineViewPr>
    <p:cViewPr>
      <p:scale>
        <a:sx n="33" d="100"/>
        <a:sy n="33" d="100"/>
      </p:scale>
      <p:origin x="0" y="-1164"/>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1" d="100"/>
          <a:sy n="81" d="100"/>
        </p:scale>
        <p:origin x="591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伊藤　孝夫" userId="7223191e-6c99-4ba4-b4dc-210160b35a3d" providerId="ADAL" clId="{84E9BAFE-460A-4AE1-8FC2-21141593E97D}"/>
    <pc:docChg chg="delSld">
      <pc:chgData name="伊藤　孝夫" userId="7223191e-6c99-4ba4-b4dc-210160b35a3d" providerId="ADAL" clId="{84E9BAFE-460A-4AE1-8FC2-21141593E97D}" dt="2022-10-19T05:17:29.690" v="0" actId="2696"/>
      <pc:docMkLst>
        <pc:docMk/>
      </pc:docMkLst>
      <pc:sldChg chg="del">
        <pc:chgData name="伊藤　孝夫" userId="7223191e-6c99-4ba4-b4dc-210160b35a3d" providerId="ADAL" clId="{84E9BAFE-460A-4AE1-8FC2-21141593E97D}" dt="2022-10-19T05:17:29.690" v="0" actId="2696"/>
        <pc:sldMkLst>
          <pc:docMk/>
          <pc:sldMk cId="1204508220" sldId="482"/>
        </pc:sldMkLst>
      </pc:sldChg>
    </pc:docChg>
  </pc:docChgLst>
  <pc:docChgLst>
    <pc:chgData name="伊藤　孝夫" userId="7223191e-6c99-4ba4-b4dc-210160b35a3d" providerId="ADAL" clId="{3C32ADE8-E9B8-4ADC-AEC5-B234763DC686}"/>
    <pc:docChg chg="delSld">
      <pc:chgData name="伊藤　孝夫" userId="7223191e-6c99-4ba4-b4dc-210160b35a3d" providerId="ADAL" clId="{3C32ADE8-E9B8-4ADC-AEC5-B234763DC686}" dt="2023-09-07T03:18:56.021" v="0" actId="2696"/>
      <pc:docMkLst>
        <pc:docMk/>
      </pc:docMkLst>
      <pc:sldChg chg="del">
        <pc:chgData name="伊藤　孝夫" userId="7223191e-6c99-4ba4-b4dc-210160b35a3d" providerId="ADAL" clId="{3C32ADE8-E9B8-4ADC-AEC5-B234763DC686}" dt="2023-09-07T03:18:56.021" v="0" actId="2696"/>
        <pc:sldMkLst>
          <pc:docMk/>
          <pc:sldMk cId="2934623251" sldId="326"/>
        </pc:sldMkLst>
      </pc:sldChg>
    </pc:docChg>
  </pc:docChgLst>
  <pc:docChgLst>
    <pc:chgData name="伊藤　孝夫" userId="7223191e-6c99-4ba4-b4dc-210160b35a3d" providerId="ADAL" clId="{77A8EA77-AAF3-4169-9B85-441AA5F6F30E}"/>
    <pc:docChg chg="modSld">
      <pc:chgData name="伊藤　孝夫" userId="7223191e-6c99-4ba4-b4dc-210160b35a3d" providerId="ADAL" clId="{77A8EA77-AAF3-4169-9B85-441AA5F6F30E}" dt="2023-08-25T07:02:43.894" v="0" actId="729"/>
      <pc:docMkLst>
        <pc:docMk/>
      </pc:docMkLst>
      <pc:sldChg chg="mod modShow">
        <pc:chgData name="伊藤　孝夫" userId="7223191e-6c99-4ba4-b4dc-210160b35a3d" providerId="ADAL" clId="{77A8EA77-AAF3-4169-9B85-441AA5F6F30E}" dt="2023-08-25T07:02:43.894" v="0" actId="729"/>
        <pc:sldMkLst>
          <pc:docMk/>
          <pc:sldMk cId="2934623251" sldId="32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kumimoji="1" sz="1200">
                <a:latin typeface="Arial" charset="0"/>
                <a:ea typeface="ＭＳ Ｐゴシック" charset="-128"/>
              </a:defRPr>
            </a:lvl1pPr>
          </a:lstStyle>
          <a:p>
            <a:pPr>
              <a:defRPr/>
            </a:pPr>
            <a:endParaRPr lang="en-US" altLang="ja-JP" dirty="0"/>
          </a:p>
        </p:txBody>
      </p:sp>
      <p:sp>
        <p:nvSpPr>
          <p:cNvPr id="39939" name="Rectangle 3"/>
          <p:cNvSpPr>
            <a:spLocks noGrp="1" noChangeArrowheads="1"/>
          </p:cNvSpPr>
          <p:nvPr>
            <p:ph type="dt" sz="quarter" idx="1"/>
          </p:nvPr>
        </p:nvSpPr>
        <p:spPr bwMode="auto">
          <a:xfrm>
            <a:off x="385445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1" sz="1200">
                <a:latin typeface="Arial" charset="0"/>
                <a:ea typeface="ＭＳ Ｐゴシック" charset="-128"/>
              </a:defRPr>
            </a:lvl1pPr>
          </a:lstStyle>
          <a:p>
            <a:pPr>
              <a:defRPr/>
            </a:pPr>
            <a:endParaRPr lang="en-US" altLang="ja-JP" dirty="0"/>
          </a:p>
        </p:txBody>
      </p:sp>
      <p:sp>
        <p:nvSpPr>
          <p:cNvPr id="39940" name="Rectangle 4"/>
          <p:cNvSpPr>
            <a:spLocks noGrp="1" noChangeArrowheads="1"/>
          </p:cNvSpPr>
          <p:nvPr>
            <p:ph type="ftr" sz="quarter" idx="2"/>
          </p:nvPr>
        </p:nvSpPr>
        <p:spPr bwMode="auto">
          <a:xfrm>
            <a:off x="0"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kumimoji="1" sz="1200">
                <a:latin typeface="Arial" charset="0"/>
                <a:ea typeface="ＭＳ Ｐゴシック" charset="-128"/>
              </a:defRPr>
            </a:lvl1pPr>
          </a:lstStyle>
          <a:p>
            <a:pPr>
              <a:defRPr/>
            </a:pPr>
            <a:endParaRPr lang="en-US" altLang="ja-JP" dirty="0"/>
          </a:p>
        </p:txBody>
      </p:sp>
      <p:sp>
        <p:nvSpPr>
          <p:cNvPr id="39941" name="Rectangle 5"/>
          <p:cNvSpPr>
            <a:spLocks noGrp="1" noChangeArrowheads="1"/>
          </p:cNvSpPr>
          <p:nvPr>
            <p:ph type="sldNum" sz="quarter" idx="3"/>
          </p:nvPr>
        </p:nvSpPr>
        <p:spPr bwMode="auto">
          <a:xfrm>
            <a:off x="3854450"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1" sz="1200"/>
            </a:lvl1pPr>
          </a:lstStyle>
          <a:p>
            <a:pPr>
              <a:defRPr/>
            </a:pPr>
            <a:fld id="{C545BC11-C2FB-440A-AD80-8A80956471BC}" type="slidenum">
              <a:rPr lang="en-US" altLang="ja-JP"/>
              <a:pPr>
                <a:defRPr/>
              </a:pPr>
              <a:t>‹#›</a:t>
            </a:fld>
            <a:endParaRPr lang="en-US" altLang="ja-JP" dirty="0"/>
          </a:p>
        </p:txBody>
      </p:sp>
    </p:spTree>
    <p:extLst>
      <p:ext uri="{BB962C8B-B14F-4D97-AF65-F5344CB8AC3E}">
        <p14:creationId xmlns:p14="http://schemas.microsoft.com/office/powerpoint/2010/main" val="362751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kumimoji="1" sz="1200"/>
            </a:lvl1pPr>
          </a:lstStyle>
          <a:p>
            <a:pPr>
              <a:defRPr/>
            </a:pPr>
            <a:endParaRPr lang="ja-JP" altLang="en-US" dirty="0"/>
          </a:p>
        </p:txBody>
      </p:sp>
      <p:sp>
        <p:nvSpPr>
          <p:cNvPr id="3" name="日付プレースホルダー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kumimoji="1" sz="1200"/>
            </a:lvl1pPr>
          </a:lstStyle>
          <a:p>
            <a:pPr>
              <a:defRPr/>
            </a:pPr>
            <a:fld id="{B4A3485C-C6B4-4979-987A-6DE3B86CAAB0}" type="datetimeFigureOut">
              <a:rPr lang="ja-JP" altLang="en-US"/>
              <a:pPr>
                <a:defRPr/>
              </a:pPr>
              <a:t>2023/9/7</a:t>
            </a:fld>
            <a:endParaRPr lang="ja-JP" altLang="en-US" dirty="0"/>
          </a:p>
        </p:txBody>
      </p:sp>
      <p:sp>
        <p:nvSpPr>
          <p:cNvPr id="4" name="スライド イメージ プレースホルダー 3"/>
          <p:cNvSpPr>
            <a:spLocks noGrp="1" noRot="1" noChangeAspect="1"/>
          </p:cNvSpPr>
          <p:nvPr>
            <p:ph type="sldImg" idx="2"/>
          </p:nvPr>
        </p:nvSpPr>
        <p:spPr>
          <a:xfrm>
            <a:off x="1166813" y="1243013"/>
            <a:ext cx="4471987" cy="3354387"/>
          </a:xfrm>
          <a:prstGeom prst="rect">
            <a:avLst/>
          </a:prstGeom>
          <a:noFill/>
          <a:ln w="12700">
            <a:solidFill>
              <a:prstClr val="black"/>
            </a:solidFill>
          </a:ln>
        </p:spPr>
        <p:txBody>
          <a:bodyPr vert="horz" lIns="91440" tIns="45720" rIns="91440" bIns="45720" rtlCol="0" anchor="ctr"/>
          <a:lstStyle/>
          <a:p>
            <a:pPr lvl="0"/>
            <a:endParaRPr lang="ja-JP" altLang="en-US" noProof="0" dirty="0"/>
          </a:p>
        </p:txBody>
      </p:sp>
      <p:sp>
        <p:nvSpPr>
          <p:cNvPr id="5" name="ノート プレースホルダー 4"/>
          <p:cNvSpPr>
            <a:spLocks noGrp="1"/>
          </p:cNvSpPr>
          <p:nvPr>
            <p:ph type="body" sz="quarter" idx="3"/>
          </p:nvPr>
        </p:nvSpPr>
        <p:spPr>
          <a:xfrm>
            <a:off x="681038" y="4783138"/>
            <a:ext cx="5443537" cy="3913187"/>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kumimoji="1" sz="1200"/>
            </a:lvl1pPr>
          </a:lstStyle>
          <a:p>
            <a:pPr>
              <a:defRPr/>
            </a:pPr>
            <a:endParaRPr lang="ja-JP" altLang="en-US" dirty="0"/>
          </a:p>
        </p:txBody>
      </p:sp>
      <p:sp>
        <p:nvSpPr>
          <p:cNvPr id="7" name="スライド番号プレースホルダー 6"/>
          <p:cNvSpPr>
            <a:spLocks noGrp="1"/>
          </p:cNvSpPr>
          <p:nvPr>
            <p:ph type="sldNum" sz="quarter" idx="5"/>
          </p:nvPr>
        </p:nvSpPr>
        <p:spPr>
          <a:xfrm>
            <a:off x="3854450" y="9440863"/>
            <a:ext cx="2949575" cy="498475"/>
          </a:xfrm>
          <a:prstGeom prst="rect">
            <a:avLst/>
          </a:prstGeom>
        </p:spPr>
        <p:txBody>
          <a:bodyPr vert="horz" lIns="91440" tIns="45720" rIns="91440" bIns="45720" rtlCol="0" anchor="b"/>
          <a:lstStyle>
            <a:lvl1pPr algn="r">
              <a:defRPr kumimoji="1" sz="1200"/>
            </a:lvl1pPr>
          </a:lstStyle>
          <a:p>
            <a:pPr>
              <a:defRPr/>
            </a:pPr>
            <a:fld id="{ED0BC824-272E-4D76-9CFD-CBB6948C9DE3}" type="slidenum">
              <a:rPr lang="ja-JP" altLang="en-US"/>
              <a:pPr>
                <a:defRPr/>
              </a:pPr>
              <a:t>‹#›</a:t>
            </a:fld>
            <a:endParaRPr lang="ja-JP" altLang="en-US" dirty="0"/>
          </a:p>
        </p:txBody>
      </p:sp>
    </p:spTree>
    <p:extLst>
      <p:ext uri="{BB962C8B-B14F-4D97-AF65-F5344CB8AC3E}">
        <p14:creationId xmlns:p14="http://schemas.microsoft.com/office/powerpoint/2010/main" val="40231423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14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50" charset="-128"/>
              </a:defRPr>
            </a:lvl1pPr>
            <a:lvl2pPr marL="768350" indent="-295275">
              <a:defRPr>
                <a:solidFill>
                  <a:schemeClr val="tx1"/>
                </a:solidFill>
                <a:latin typeface="Arial" panose="020B0604020202020204" pitchFamily="34" charset="0"/>
                <a:ea typeface="ＭＳ Ｐゴシック" panose="020B0600070205080204" pitchFamily="50" charset="-128"/>
              </a:defRPr>
            </a:lvl2pPr>
            <a:lvl3pPr marL="1182688" indent="-236538">
              <a:defRPr>
                <a:solidFill>
                  <a:schemeClr val="tx1"/>
                </a:solidFill>
                <a:latin typeface="Arial" panose="020B0604020202020204" pitchFamily="34" charset="0"/>
                <a:ea typeface="ＭＳ Ｐゴシック" panose="020B0600070205080204" pitchFamily="50" charset="-128"/>
              </a:defRPr>
            </a:lvl3pPr>
            <a:lvl4pPr marL="1655763" indent="-236538">
              <a:defRPr>
                <a:solidFill>
                  <a:schemeClr val="tx1"/>
                </a:solidFill>
                <a:latin typeface="Arial" panose="020B0604020202020204" pitchFamily="34" charset="0"/>
                <a:ea typeface="ＭＳ Ｐゴシック" panose="020B0600070205080204" pitchFamily="50" charset="-128"/>
              </a:defRPr>
            </a:lvl4pPr>
            <a:lvl5pPr marL="2128838" indent="-236538">
              <a:defRPr>
                <a:solidFill>
                  <a:schemeClr val="tx1"/>
                </a:solidFill>
                <a:latin typeface="Arial" panose="020B0604020202020204" pitchFamily="34" charset="0"/>
                <a:ea typeface="ＭＳ Ｐゴシック" panose="020B0600070205080204" pitchFamily="50" charset="-128"/>
              </a:defRPr>
            </a:lvl5pPr>
            <a:lvl6pPr marL="25860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30432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5004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9576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B5709509-275E-44DA-8FF5-551ABAA17C4D}" type="slidenum">
              <a:rPr lang="ja-JP" altLang="en-US" smtClean="0"/>
              <a:pPr/>
              <a:t>1</a:t>
            </a:fld>
            <a:endParaRPr lang="ja-JP" altLang="en-US" dirty="0"/>
          </a:p>
        </p:txBody>
      </p:sp>
    </p:spTree>
    <p:extLst>
      <p:ext uri="{BB962C8B-B14F-4D97-AF65-F5344CB8AC3E}">
        <p14:creationId xmlns:p14="http://schemas.microsoft.com/office/powerpoint/2010/main" val="1707076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ー 5"/>
          <p:cNvSpPr>
            <a:spLocks noGrp="1"/>
          </p:cNvSpPr>
          <p:nvPr>
            <p:ph type="sldNum" sz="quarter" idx="12"/>
          </p:nvPr>
        </p:nvSpPr>
        <p:spPr/>
        <p:txBody>
          <a:bodyPr/>
          <a:lstStyle>
            <a:lvl1pPr>
              <a:defRPr/>
            </a:lvl1pPr>
          </a:lstStyle>
          <a:p>
            <a:pPr>
              <a:defRPr/>
            </a:pPr>
            <a:fld id="{565697DD-78AB-4EEB-A1AD-D23E93F74AB8}" type="slidenum">
              <a:rPr lang="en-US" altLang="ja-JP"/>
              <a:pPr>
                <a:defRPr/>
              </a:pPr>
              <a:t>‹#›</a:t>
            </a:fld>
            <a:endParaRPr lang="en-US" altLang="ja-JP" dirty="0"/>
          </a:p>
        </p:txBody>
      </p:sp>
    </p:spTree>
    <p:extLst>
      <p:ext uri="{BB962C8B-B14F-4D97-AF65-F5344CB8AC3E}">
        <p14:creationId xmlns:p14="http://schemas.microsoft.com/office/powerpoint/2010/main" val="2123023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E2BDD077-51E2-4C06-9098-92BEE20F0514}" type="slidenum">
              <a:rPr lang="en-US" altLang="ja-JP"/>
              <a:pPr>
                <a:defRPr/>
              </a:pPr>
              <a:t>‹#›</a:t>
            </a:fld>
            <a:endParaRPr lang="en-US" altLang="ja-JP" dirty="0"/>
          </a:p>
        </p:txBody>
      </p:sp>
    </p:spTree>
    <p:extLst>
      <p:ext uri="{BB962C8B-B14F-4D97-AF65-F5344CB8AC3E}">
        <p14:creationId xmlns:p14="http://schemas.microsoft.com/office/powerpoint/2010/main" val="2542931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23EB8F45-55AC-4940-85CE-06E16E73DAA3}" type="slidenum">
              <a:rPr lang="en-US" altLang="ja-JP"/>
              <a:pPr>
                <a:defRPr/>
              </a:pPr>
              <a:t>‹#›</a:t>
            </a:fld>
            <a:endParaRPr lang="en-US" altLang="ja-JP" dirty="0"/>
          </a:p>
        </p:txBody>
      </p:sp>
    </p:spTree>
    <p:extLst>
      <p:ext uri="{BB962C8B-B14F-4D97-AF65-F5344CB8AC3E}">
        <p14:creationId xmlns:p14="http://schemas.microsoft.com/office/powerpoint/2010/main" val="2147477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6498778A-CFC0-475C-BE08-E1C5DB03BBA1}" type="slidenum">
              <a:rPr lang="en-US" altLang="ja-JP"/>
              <a:pPr>
                <a:defRPr/>
              </a:pPr>
              <a:t>‹#›</a:t>
            </a:fld>
            <a:endParaRPr lang="en-US" altLang="ja-JP" dirty="0"/>
          </a:p>
        </p:txBody>
      </p:sp>
    </p:spTree>
    <p:extLst>
      <p:ext uri="{BB962C8B-B14F-4D97-AF65-F5344CB8AC3E}">
        <p14:creationId xmlns:p14="http://schemas.microsoft.com/office/powerpoint/2010/main" val="2540363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C6581A41-70AB-4974-857B-EBCCAFC77169}" type="slidenum">
              <a:rPr lang="en-US" altLang="ja-JP"/>
              <a:pPr>
                <a:defRPr/>
              </a:pPr>
              <a:t>‹#›</a:t>
            </a:fld>
            <a:endParaRPr lang="en-US" altLang="ja-JP" dirty="0"/>
          </a:p>
        </p:txBody>
      </p:sp>
    </p:spTree>
    <p:extLst>
      <p:ext uri="{BB962C8B-B14F-4D97-AF65-F5344CB8AC3E}">
        <p14:creationId xmlns:p14="http://schemas.microsoft.com/office/powerpoint/2010/main" val="3339340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pPr>
              <a:defRPr/>
            </a:pPr>
            <a:fld id="{B2136496-96B6-4C7A-94C6-1FE26C3F98BC}" type="slidenum">
              <a:rPr lang="en-US" altLang="ja-JP"/>
              <a:pPr>
                <a:defRPr/>
              </a:pPr>
              <a:t>‹#›</a:t>
            </a:fld>
            <a:endParaRPr lang="en-US" altLang="ja-JP" dirty="0"/>
          </a:p>
        </p:txBody>
      </p:sp>
    </p:spTree>
    <p:extLst>
      <p:ext uri="{BB962C8B-B14F-4D97-AF65-F5344CB8AC3E}">
        <p14:creationId xmlns:p14="http://schemas.microsoft.com/office/powerpoint/2010/main" val="4286238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8"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9" name="スライド番号プレースホルダー 5"/>
          <p:cNvSpPr>
            <a:spLocks noGrp="1"/>
          </p:cNvSpPr>
          <p:nvPr>
            <p:ph type="sldNum" sz="quarter" idx="12"/>
          </p:nvPr>
        </p:nvSpPr>
        <p:spPr/>
        <p:txBody>
          <a:bodyPr/>
          <a:lstStyle>
            <a:lvl1pPr>
              <a:defRPr/>
            </a:lvl1pPr>
          </a:lstStyle>
          <a:p>
            <a:pPr>
              <a:defRPr/>
            </a:pPr>
            <a:fld id="{15ED2411-093E-4466-8C7F-97A941FEC505}" type="slidenum">
              <a:rPr lang="en-US" altLang="ja-JP"/>
              <a:pPr>
                <a:defRPr/>
              </a:pPr>
              <a:t>‹#›</a:t>
            </a:fld>
            <a:endParaRPr lang="en-US" altLang="ja-JP" dirty="0"/>
          </a:p>
        </p:txBody>
      </p:sp>
    </p:spTree>
    <p:extLst>
      <p:ext uri="{BB962C8B-B14F-4D97-AF65-F5344CB8AC3E}">
        <p14:creationId xmlns:p14="http://schemas.microsoft.com/office/powerpoint/2010/main" val="2842869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4"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5" name="スライド番号プレースホルダー 5"/>
          <p:cNvSpPr>
            <a:spLocks noGrp="1"/>
          </p:cNvSpPr>
          <p:nvPr>
            <p:ph type="sldNum" sz="quarter" idx="12"/>
          </p:nvPr>
        </p:nvSpPr>
        <p:spPr/>
        <p:txBody>
          <a:bodyPr/>
          <a:lstStyle>
            <a:lvl1pPr>
              <a:defRPr/>
            </a:lvl1pPr>
          </a:lstStyle>
          <a:p>
            <a:pPr>
              <a:defRPr/>
            </a:pPr>
            <a:fld id="{A262CA89-3461-4F9B-9845-6EA2A92F6C4A}" type="slidenum">
              <a:rPr lang="en-US" altLang="ja-JP"/>
              <a:pPr>
                <a:defRPr/>
              </a:pPr>
              <a:t>‹#›</a:t>
            </a:fld>
            <a:endParaRPr lang="en-US" altLang="ja-JP" dirty="0"/>
          </a:p>
        </p:txBody>
      </p:sp>
    </p:spTree>
    <p:extLst>
      <p:ext uri="{BB962C8B-B14F-4D97-AF65-F5344CB8AC3E}">
        <p14:creationId xmlns:p14="http://schemas.microsoft.com/office/powerpoint/2010/main" val="1510290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3"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4" name="スライド番号プレースホルダー 5"/>
          <p:cNvSpPr>
            <a:spLocks noGrp="1"/>
          </p:cNvSpPr>
          <p:nvPr>
            <p:ph type="sldNum" sz="quarter" idx="12"/>
          </p:nvPr>
        </p:nvSpPr>
        <p:spPr/>
        <p:txBody>
          <a:bodyPr/>
          <a:lstStyle>
            <a:lvl1pPr>
              <a:defRPr/>
            </a:lvl1pPr>
          </a:lstStyle>
          <a:p>
            <a:pPr>
              <a:defRPr/>
            </a:pPr>
            <a:fld id="{75F4486F-28A2-40D6-A893-FE1DEF7C7A88}" type="slidenum">
              <a:rPr lang="en-US" altLang="ja-JP"/>
              <a:pPr>
                <a:defRPr/>
              </a:pPr>
              <a:t>‹#›</a:t>
            </a:fld>
            <a:endParaRPr lang="en-US" altLang="ja-JP" dirty="0"/>
          </a:p>
        </p:txBody>
      </p:sp>
    </p:spTree>
    <p:extLst>
      <p:ext uri="{BB962C8B-B14F-4D97-AF65-F5344CB8AC3E}">
        <p14:creationId xmlns:p14="http://schemas.microsoft.com/office/powerpoint/2010/main" val="3245387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pPr>
              <a:defRPr/>
            </a:pPr>
            <a:fld id="{55AF04D2-AB50-4826-9E3D-EB5FF35A8B27}" type="slidenum">
              <a:rPr lang="en-US" altLang="ja-JP"/>
              <a:pPr>
                <a:defRPr/>
              </a:pPr>
              <a:t>‹#›</a:t>
            </a:fld>
            <a:endParaRPr lang="en-US" altLang="ja-JP" dirty="0"/>
          </a:p>
        </p:txBody>
      </p:sp>
    </p:spTree>
    <p:extLst>
      <p:ext uri="{BB962C8B-B14F-4D97-AF65-F5344CB8AC3E}">
        <p14:creationId xmlns:p14="http://schemas.microsoft.com/office/powerpoint/2010/main" val="2960184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ja-JP" altLang="en-US" noProof="0" dirty="0"/>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pPr>
              <a:defRPr/>
            </a:pPr>
            <a:fld id="{C961B084-95BB-4A7D-B42D-3C9F5499DA2A}" type="slidenum">
              <a:rPr lang="en-US" altLang="ja-JP"/>
              <a:pPr>
                <a:defRPr/>
              </a:pPr>
              <a:t>‹#›</a:t>
            </a:fld>
            <a:endParaRPr lang="en-US" altLang="ja-JP" dirty="0"/>
          </a:p>
        </p:txBody>
      </p:sp>
    </p:spTree>
    <p:extLst>
      <p:ext uri="{BB962C8B-B14F-4D97-AF65-F5344CB8AC3E}">
        <p14:creationId xmlns:p14="http://schemas.microsoft.com/office/powerpoint/2010/main" val="1476545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ja-JP" dirty="0"/>
          </a:p>
        </p:txBody>
      </p:sp>
      <p:sp>
        <p:nvSpPr>
          <p:cNvPr id="5" name="フッター プレースホルダー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ltLang="ja-JP" dirty="0"/>
          </a:p>
        </p:txBody>
      </p:sp>
      <p:sp>
        <p:nvSpPr>
          <p:cNvPr id="6" name="スライド番号プレースホルダー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6FC5766-271C-436A-AE05-E1536F2B57BC}" type="slidenum">
              <a:rPr lang="en-US" altLang="ja-JP"/>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4006"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xStyles>
    <p:title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totakao@Hiroshima-u.ac.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hyperlink" Target="http://www.hiroshima-u.ac.jp/index-j.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otivation.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827088" y="2133600"/>
            <a:ext cx="7988300" cy="1565513"/>
          </a:xfrm>
          <a:ln>
            <a:solidFill>
              <a:schemeClr val="tx1"/>
            </a:solidFill>
            <a:miter lim="800000"/>
            <a:headEnd/>
            <a:tailEnd/>
          </a:ln>
        </p:spPr>
        <p:txBody>
          <a:bodyPr/>
          <a:lstStyle/>
          <a:p>
            <a:pPr eaLnBrk="1" hangingPunct="1"/>
            <a:r>
              <a:rPr lang="en-US" altLang="ja-JP" sz="4800" dirty="0"/>
              <a:t>The MOT and Venture Business</a:t>
            </a:r>
          </a:p>
        </p:txBody>
      </p:sp>
      <p:sp>
        <p:nvSpPr>
          <p:cNvPr id="5123" name="Rectangle 3"/>
          <p:cNvSpPr>
            <a:spLocks noGrp="1" noChangeArrowheads="1"/>
          </p:cNvSpPr>
          <p:nvPr>
            <p:ph type="subTitle" idx="1"/>
          </p:nvPr>
        </p:nvSpPr>
        <p:spPr>
          <a:xfrm>
            <a:off x="734219" y="3699112"/>
            <a:ext cx="8174037" cy="2394183"/>
          </a:xfrm>
        </p:spPr>
        <p:txBody>
          <a:bodyPr/>
          <a:lstStyle/>
          <a:p>
            <a:pPr eaLnBrk="1" hangingPunct="1"/>
            <a:r>
              <a:rPr lang="en-US" altLang="ja-JP" sz="2800" dirty="0">
                <a:solidFill>
                  <a:srgbClr val="FF0000"/>
                </a:solidFill>
              </a:rPr>
              <a:t>Prof. Takao Ito, </a:t>
            </a:r>
          </a:p>
          <a:p>
            <a:pPr eaLnBrk="1" hangingPunct="1"/>
            <a:r>
              <a:rPr lang="en-US" altLang="ja-JP" sz="2800" dirty="0"/>
              <a:t>Doctor of Economics, PH.D. of Engineering, </a:t>
            </a:r>
          </a:p>
          <a:p>
            <a:pPr eaLnBrk="1" hangingPunct="1"/>
            <a:r>
              <a:rPr lang="en-US" altLang="ja-JP" sz="2800" dirty="0"/>
              <a:t>Graduate School</a:t>
            </a:r>
            <a:r>
              <a:rPr lang="ja-JP" altLang="en-US" sz="2800" dirty="0"/>
              <a:t> </a:t>
            </a:r>
            <a:r>
              <a:rPr lang="en-US" altLang="ja-JP" sz="2800" dirty="0"/>
              <a:t>of Advanced Science and Engineering, Hiroshima University</a:t>
            </a:r>
          </a:p>
          <a:p>
            <a:pPr eaLnBrk="1" hangingPunct="1"/>
            <a:r>
              <a:rPr lang="en-US" altLang="ja-JP" sz="2800" dirty="0"/>
              <a:t>E-Mail: </a:t>
            </a:r>
            <a:r>
              <a:rPr lang="en-US" altLang="ja-JP" sz="2800" dirty="0">
                <a:hlinkClick r:id="rId3"/>
              </a:rPr>
              <a:t>itotakao@Hiroshima-u.ac.jp</a:t>
            </a:r>
            <a:endParaRPr lang="en-US" altLang="ja-JP" sz="2800" dirty="0"/>
          </a:p>
        </p:txBody>
      </p:sp>
      <p:grpSp>
        <p:nvGrpSpPr>
          <p:cNvPr id="5124" name="グループ化 5"/>
          <p:cNvGrpSpPr>
            <a:grpSpLocks/>
          </p:cNvGrpSpPr>
          <p:nvPr/>
        </p:nvGrpSpPr>
        <p:grpSpPr bwMode="auto">
          <a:xfrm>
            <a:off x="0" y="0"/>
            <a:ext cx="1655763" cy="2090738"/>
            <a:chOff x="1979712" y="404664"/>
            <a:chExt cx="1656184" cy="2091159"/>
          </a:xfrm>
        </p:grpSpPr>
        <p:pic>
          <p:nvPicPr>
            <p:cNvPr id="5127" name="Picture 4" descr="広島大学">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79712" y="2060848"/>
              <a:ext cx="1656184"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図 3" descr="1321661042.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979712" y="404664"/>
              <a:ext cx="1656184" cy="1656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スライド番号プレースホルダー 1"/>
          <p:cNvSpPr>
            <a:spLocks noGrp="1"/>
          </p:cNvSpPr>
          <p:nvPr>
            <p:ph type="sldNum" sz="quarter" idx="12"/>
          </p:nvPr>
        </p:nvSpPr>
        <p:spPr/>
        <p:txBody>
          <a:bodyPr/>
          <a:lstStyle/>
          <a:p>
            <a:pPr>
              <a:defRPr/>
            </a:pPr>
            <a:fld id="{1880152E-3181-4F9E-9E7C-1F0A88825FF5}" type="slidenum">
              <a:rPr lang="en-US" altLang="ja-JP" smtClean="0"/>
              <a:pPr>
                <a:defRPr/>
              </a:pPr>
              <a:t>1</a:t>
            </a:fld>
            <a:endParaRPr lang="en-US" altLang="ja-JP" dirty="0"/>
          </a:p>
        </p:txBody>
      </p:sp>
      <p:sp>
        <p:nvSpPr>
          <p:cNvPr id="9" name="正方形/長方形 8"/>
          <p:cNvSpPr/>
          <p:nvPr/>
        </p:nvSpPr>
        <p:spPr>
          <a:xfrm>
            <a:off x="4932041" y="190500"/>
            <a:ext cx="4211960" cy="1600438"/>
          </a:xfrm>
          <a:prstGeom prst="rect">
            <a:avLst/>
          </a:prstGeom>
        </p:spPr>
        <p:txBody>
          <a:bodyPr wrap="square">
            <a:spAutoFit/>
          </a:bodyPr>
          <a:lstStyle/>
          <a:p>
            <a:pPr>
              <a:defRPr/>
            </a:pPr>
            <a:r>
              <a:rPr lang="ja-JP" altLang="en-US" sz="1400" b="1" dirty="0"/>
              <a:t>５ </a:t>
            </a:r>
            <a:r>
              <a:rPr lang="en-US" altLang="ja-JP" sz="1400" b="1" dirty="0"/>
              <a:t>Guiding Principles</a:t>
            </a:r>
          </a:p>
          <a:p>
            <a:pPr marL="285750" indent="-285750">
              <a:buFont typeface="Wingdings" pitchFamily="2" charset="2"/>
              <a:buChar char="Ø"/>
              <a:defRPr/>
            </a:pPr>
            <a:r>
              <a:rPr lang="en-US" altLang="ja-JP" sz="1400" dirty="0"/>
              <a:t>The</a:t>
            </a:r>
            <a:r>
              <a:rPr lang="ja-JP" altLang="en-US" sz="1400" dirty="0"/>
              <a:t> </a:t>
            </a:r>
            <a:r>
              <a:rPr lang="en-US" altLang="ja-JP" sz="1400" dirty="0"/>
              <a:t>Pursuit</a:t>
            </a:r>
            <a:r>
              <a:rPr lang="ja-JP" altLang="en-US" sz="1400" dirty="0"/>
              <a:t> </a:t>
            </a:r>
            <a:r>
              <a:rPr lang="en-US" altLang="ja-JP" sz="1400" dirty="0"/>
              <a:t>of</a:t>
            </a:r>
            <a:r>
              <a:rPr lang="ja-JP" altLang="en-US" sz="1400" dirty="0"/>
              <a:t> </a:t>
            </a:r>
            <a:r>
              <a:rPr lang="en-US" altLang="ja-JP" sz="1400" dirty="0"/>
              <a:t>Peace</a:t>
            </a:r>
          </a:p>
          <a:p>
            <a:pPr marL="285750" indent="-285750">
              <a:buFont typeface="Wingdings" pitchFamily="2" charset="2"/>
              <a:buChar char="Ø"/>
              <a:defRPr/>
            </a:pPr>
            <a:r>
              <a:rPr lang="en-US" altLang="ja-JP" sz="1400" dirty="0"/>
              <a:t>The</a:t>
            </a:r>
            <a:r>
              <a:rPr lang="ja-JP" altLang="en-US" sz="1400" dirty="0"/>
              <a:t> </a:t>
            </a:r>
            <a:r>
              <a:rPr lang="en-US" altLang="ja-JP" sz="1400" dirty="0"/>
              <a:t>Creation</a:t>
            </a:r>
            <a:r>
              <a:rPr lang="ja-JP" altLang="en-US" sz="1400" dirty="0"/>
              <a:t> </a:t>
            </a:r>
            <a:r>
              <a:rPr lang="en-US" altLang="ja-JP" sz="1400" dirty="0"/>
              <a:t>of</a:t>
            </a:r>
            <a:r>
              <a:rPr lang="ja-JP" altLang="en-US" sz="1400" dirty="0"/>
              <a:t> </a:t>
            </a:r>
            <a:r>
              <a:rPr lang="en-US" altLang="ja-JP" sz="1400" dirty="0"/>
              <a:t>New</a:t>
            </a:r>
            <a:r>
              <a:rPr lang="ja-JP" altLang="en-US" sz="1400" dirty="0"/>
              <a:t> </a:t>
            </a:r>
            <a:r>
              <a:rPr lang="en-US" altLang="ja-JP" sz="1400" dirty="0"/>
              <a:t>Forms</a:t>
            </a:r>
            <a:r>
              <a:rPr lang="ja-JP" altLang="en-US" sz="1400" dirty="0"/>
              <a:t> </a:t>
            </a:r>
            <a:r>
              <a:rPr lang="en-US" altLang="ja-JP" sz="1400" dirty="0"/>
              <a:t>of</a:t>
            </a:r>
            <a:r>
              <a:rPr lang="ja-JP" altLang="en-US" sz="1400" dirty="0"/>
              <a:t> </a:t>
            </a:r>
            <a:r>
              <a:rPr lang="en-US" altLang="ja-JP" sz="1400" dirty="0"/>
              <a:t>Knowledge</a:t>
            </a:r>
          </a:p>
          <a:p>
            <a:pPr marL="285750" indent="-285750">
              <a:buFont typeface="Wingdings" pitchFamily="2" charset="2"/>
              <a:buChar char="Ø"/>
              <a:defRPr/>
            </a:pPr>
            <a:r>
              <a:rPr lang="en-US" altLang="ja-JP" sz="1400" dirty="0"/>
              <a:t>The</a:t>
            </a:r>
            <a:r>
              <a:rPr lang="ja-JP" altLang="en-US" sz="1400" dirty="0"/>
              <a:t> </a:t>
            </a:r>
            <a:r>
              <a:rPr lang="en-US" altLang="ja-JP" sz="1400" dirty="0"/>
              <a:t>Nurturing</a:t>
            </a:r>
            <a:r>
              <a:rPr lang="ja-JP" altLang="en-US" sz="1400" dirty="0"/>
              <a:t> </a:t>
            </a:r>
            <a:r>
              <a:rPr lang="en-US" altLang="ja-JP" sz="1400" dirty="0"/>
              <a:t>of</a:t>
            </a:r>
            <a:r>
              <a:rPr lang="ja-JP" altLang="en-US" sz="1400" dirty="0"/>
              <a:t> </a:t>
            </a:r>
            <a:r>
              <a:rPr lang="en-US" altLang="ja-JP" sz="1400" dirty="0"/>
              <a:t>Well-Rounded</a:t>
            </a:r>
            <a:r>
              <a:rPr lang="ja-JP" altLang="en-US" sz="1400" dirty="0"/>
              <a:t> </a:t>
            </a:r>
            <a:r>
              <a:rPr lang="en-US" altLang="ja-JP" sz="1400" dirty="0"/>
              <a:t>Human</a:t>
            </a:r>
            <a:r>
              <a:rPr lang="ja-JP" altLang="en-US" sz="1400" dirty="0"/>
              <a:t> </a:t>
            </a:r>
            <a:r>
              <a:rPr lang="en-US" altLang="ja-JP" sz="1400" dirty="0"/>
              <a:t>Beings</a:t>
            </a:r>
          </a:p>
          <a:p>
            <a:pPr marL="285750" indent="-285750">
              <a:buFont typeface="Wingdings" pitchFamily="2" charset="2"/>
              <a:buChar char="Ø"/>
              <a:defRPr/>
            </a:pPr>
            <a:r>
              <a:rPr lang="en-US" altLang="ja-JP" sz="1400" dirty="0"/>
              <a:t>Collaboration with the Local, Regional, and International Community</a:t>
            </a:r>
          </a:p>
          <a:p>
            <a:pPr marL="285750" indent="-285750">
              <a:buFont typeface="Wingdings" pitchFamily="2" charset="2"/>
              <a:buChar char="Ø"/>
              <a:defRPr/>
            </a:pPr>
            <a:r>
              <a:rPr lang="en-US" altLang="ja-JP" sz="1400" dirty="0"/>
              <a:t>Continuous Self-Development</a:t>
            </a:r>
            <a:endParaRPr lang="ja-JP" altLang="en-US" sz="1400" dirty="0"/>
          </a:p>
        </p:txBody>
      </p:sp>
      <p:sp>
        <p:nvSpPr>
          <p:cNvPr id="10" name="Text Box 5"/>
          <p:cNvSpPr txBox="1">
            <a:spLocks noChangeArrowheads="1"/>
          </p:cNvSpPr>
          <p:nvPr/>
        </p:nvSpPr>
        <p:spPr bwMode="auto">
          <a:xfrm>
            <a:off x="827088" y="2133600"/>
            <a:ext cx="3024187"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514350" indent="-1714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857250" indent="-17145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200150" indent="-17145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1543050" indent="-17145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0002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4574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29146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3718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2400" dirty="0">
                <a:latin typeface="Arial" panose="020B0604020202020204" pitchFamily="34" charset="0"/>
              </a:rPr>
              <a:t>Intensive Course of</a:t>
            </a:r>
            <a:r>
              <a:rPr lang="en-US" altLang="ja-JP" sz="1800" dirty="0">
                <a:latin typeface="Arial" panose="020B0604020202020204" pitchFamily="34" charset="0"/>
              </a:rPr>
              <a:t> </a:t>
            </a:r>
          </a:p>
        </p:txBody>
      </p:sp>
    </p:spTree>
    <p:extLst>
      <p:ext uri="{BB962C8B-B14F-4D97-AF65-F5344CB8AC3E}">
        <p14:creationId xmlns:p14="http://schemas.microsoft.com/office/powerpoint/2010/main" val="3534007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95288" y="115888"/>
            <a:ext cx="7467600" cy="504825"/>
          </a:xfrm>
        </p:spPr>
        <p:txBody>
          <a:bodyPr rtlCol="0">
            <a:normAutofit fontScale="90000"/>
          </a:bodyPr>
          <a:lstStyle/>
          <a:p>
            <a:pPr eaLnBrk="1" fontAlgn="auto" hangingPunct="1">
              <a:spcAft>
                <a:spcPts val="0"/>
              </a:spcAft>
              <a:defRPr/>
            </a:pPr>
            <a:r>
              <a:rPr lang="en-US" altLang="ja-JP" dirty="0"/>
              <a:t>Schedule </a:t>
            </a:r>
          </a:p>
        </p:txBody>
      </p:sp>
      <p:sp>
        <p:nvSpPr>
          <p:cNvPr id="10243" name="スライド番号プレースホルダー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C75DC932-79DB-44E0-964A-9499C46C9C09}" type="slidenum">
              <a:rPr lang="en-US" altLang="ja-JP" smtClean="0">
                <a:solidFill>
                  <a:srgbClr val="898989"/>
                </a:solidFill>
              </a:rPr>
              <a:pPr/>
              <a:t>2</a:t>
            </a:fld>
            <a:endParaRPr lang="en-US" altLang="ja-JP" dirty="0">
              <a:solidFill>
                <a:srgbClr val="898989"/>
              </a:solidFill>
            </a:endParaRPr>
          </a:p>
        </p:txBody>
      </p:sp>
      <p:graphicFrame>
        <p:nvGraphicFramePr>
          <p:cNvPr id="2" name="表 1">
            <a:extLst>
              <a:ext uri="{FF2B5EF4-FFF2-40B4-BE49-F238E27FC236}">
                <a16:creationId xmlns:a16="http://schemas.microsoft.com/office/drawing/2014/main" id="{FE8F149D-A1BF-A01F-929A-823B25EB2BB0}"/>
              </a:ext>
            </a:extLst>
          </p:cNvPr>
          <p:cNvGraphicFramePr>
            <a:graphicFrameLocks noGrp="1"/>
          </p:cNvGraphicFramePr>
          <p:nvPr/>
        </p:nvGraphicFramePr>
        <p:xfrm>
          <a:off x="755576" y="764704"/>
          <a:ext cx="7759773" cy="5591643"/>
        </p:xfrm>
        <a:graphic>
          <a:graphicData uri="http://schemas.openxmlformats.org/drawingml/2006/table">
            <a:tbl>
              <a:tblPr>
                <a:tableStyleId>{5C22544A-7EE6-4342-B048-85BDC9FD1C3A}</a:tableStyleId>
              </a:tblPr>
              <a:tblGrid>
                <a:gridCol w="463494">
                  <a:extLst>
                    <a:ext uri="{9D8B030D-6E8A-4147-A177-3AD203B41FA5}">
                      <a16:colId xmlns:a16="http://schemas.microsoft.com/office/drawing/2014/main" val="3111080311"/>
                    </a:ext>
                  </a:extLst>
                </a:gridCol>
                <a:gridCol w="1300772">
                  <a:extLst>
                    <a:ext uri="{9D8B030D-6E8A-4147-A177-3AD203B41FA5}">
                      <a16:colId xmlns:a16="http://schemas.microsoft.com/office/drawing/2014/main" val="1159738318"/>
                    </a:ext>
                  </a:extLst>
                </a:gridCol>
                <a:gridCol w="493397">
                  <a:extLst>
                    <a:ext uri="{9D8B030D-6E8A-4147-A177-3AD203B41FA5}">
                      <a16:colId xmlns:a16="http://schemas.microsoft.com/office/drawing/2014/main" val="1157085376"/>
                    </a:ext>
                  </a:extLst>
                </a:gridCol>
                <a:gridCol w="4021922">
                  <a:extLst>
                    <a:ext uri="{9D8B030D-6E8A-4147-A177-3AD203B41FA5}">
                      <a16:colId xmlns:a16="http://schemas.microsoft.com/office/drawing/2014/main" val="1885992662"/>
                    </a:ext>
                  </a:extLst>
                </a:gridCol>
                <a:gridCol w="1480188">
                  <a:extLst>
                    <a:ext uri="{9D8B030D-6E8A-4147-A177-3AD203B41FA5}">
                      <a16:colId xmlns:a16="http://schemas.microsoft.com/office/drawing/2014/main" val="787600818"/>
                    </a:ext>
                  </a:extLst>
                </a:gridCol>
              </a:tblGrid>
              <a:tr h="294297">
                <a:tc gridSpan="5">
                  <a:txBody>
                    <a:bodyPr/>
                    <a:lstStyle/>
                    <a:p>
                      <a:pPr algn="l" fontAlgn="ctr"/>
                      <a:r>
                        <a:rPr lang="en-US" sz="1800" u="none" strike="noStrike" dirty="0">
                          <a:effectLst/>
                        </a:rPr>
                        <a:t>MOT and Venture Business (An Intensive Course)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7412182"/>
                  </a:ext>
                </a:extLst>
              </a:tr>
              <a:tr h="294297">
                <a:tc gridSpan="5">
                  <a:txBody>
                    <a:bodyPr/>
                    <a:lstStyle/>
                    <a:p>
                      <a:pPr algn="l" fontAlgn="ctr"/>
                      <a:r>
                        <a:rPr lang="en-US" sz="1800" u="none" strike="noStrike" dirty="0">
                          <a:effectLst/>
                        </a:rPr>
                        <a:t>08:50-16:20, Saturday and Sunday</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28461256"/>
                  </a:ext>
                </a:extLst>
              </a:tr>
              <a:tr h="294297">
                <a:tc>
                  <a:txBody>
                    <a:bodyPr/>
                    <a:lstStyle/>
                    <a:p>
                      <a:pPr algn="ctr" fontAlgn="ctr"/>
                      <a:r>
                        <a:rPr lang="en-US" sz="1800" u="none" strike="noStrike" dirty="0">
                          <a:effectLst/>
                        </a:rPr>
                        <a:t>No.</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gridSpan="2">
                  <a:txBody>
                    <a:bodyPr/>
                    <a:lstStyle/>
                    <a:p>
                      <a:pPr algn="ctr" fontAlgn="ctr"/>
                      <a:r>
                        <a:rPr lang="en-US" sz="1800" u="none" strike="noStrike" dirty="0">
                          <a:effectLst/>
                        </a:rPr>
                        <a:t>Date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gridSpan="2">
                  <a:txBody>
                    <a:bodyPr/>
                    <a:lstStyle/>
                    <a:p>
                      <a:pPr algn="ctr" fontAlgn="ctr"/>
                      <a:r>
                        <a:rPr lang="en-US" sz="1800" u="none" strike="noStrike" dirty="0">
                          <a:effectLst/>
                        </a:rPr>
                        <a:t>Lecture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extLst>
                  <a:ext uri="{0D108BD9-81ED-4DB2-BD59-A6C34878D82A}">
                    <a16:rowId xmlns:a16="http://schemas.microsoft.com/office/drawing/2014/main" val="1183186168"/>
                  </a:ext>
                </a:extLst>
              </a:tr>
              <a:tr h="294297">
                <a:tc>
                  <a:txBody>
                    <a:bodyPr/>
                    <a:lstStyle/>
                    <a:p>
                      <a:pPr algn="ctr" fontAlgn="ctr"/>
                      <a:r>
                        <a:rPr lang="en-US" altLang="ja-JP" sz="1800" u="none" strike="noStrike" dirty="0">
                          <a:effectLst/>
                        </a:rPr>
                        <a:t>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Outlines and Introduction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664124302"/>
                  </a:ext>
                </a:extLst>
              </a:tr>
              <a:tr h="294297">
                <a:tc>
                  <a:txBody>
                    <a:bodyPr/>
                    <a:lstStyle/>
                    <a:p>
                      <a:pPr algn="ctr" fontAlgn="ctr"/>
                      <a:r>
                        <a:rPr lang="en-US" altLang="ja-JP" sz="1800" u="none" strike="noStrike" dirty="0">
                          <a:effectLst/>
                        </a:rPr>
                        <a:t>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The evolution of Management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159942664"/>
                  </a:ext>
                </a:extLst>
              </a:tr>
              <a:tr h="294297">
                <a:tc>
                  <a:txBody>
                    <a:bodyPr/>
                    <a:lstStyle/>
                    <a:p>
                      <a:pPr algn="ctr" fontAlgn="ctr"/>
                      <a:r>
                        <a:rPr lang="en-US" altLang="ja-JP" sz="1800" u="none" strike="noStrike" dirty="0">
                          <a:effectLst/>
                        </a:rPr>
                        <a:t>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Key Issues in Corporate Management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66683704"/>
                  </a:ext>
                </a:extLst>
              </a:tr>
              <a:tr h="294297">
                <a:tc>
                  <a:txBody>
                    <a:bodyPr/>
                    <a:lstStyle/>
                    <a:p>
                      <a:pPr algn="ctr" fontAlgn="ctr"/>
                      <a:r>
                        <a:rPr lang="en-US" altLang="ja-JP" sz="1800" u="none" strike="noStrike" dirty="0">
                          <a:effectLst/>
                        </a:rPr>
                        <a:t>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Break-Even Point Analysis</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723274852"/>
                  </a:ext>
                </a:extLst>
              </a:tr>
              <a:tr h="294297">
                <a:tc>
                  <a:txBody>
                    <a:bodyPr/>
                    <a:lstStyle/>
                    <a:p>
                      <a:pPr algn="ctr" fontAlgn="ctr"/>
                      <a:r>
                        <a:rPr lang="en-US" altLang="ja-JP" sz="1800" u="none" strike="noStrike" dirty="0">
                          <a:effectLst/>
                        </a:rPr>
                        <a:t>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Cost Benefit Analysis and Ethics</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000512510"/>
                  </a:ext>
                </a:extLst>
              </a:tr>
              <a:tr h="294297">
                <a:tc>
                  <a:txBody>
                    <a:bodyPr/>
                    <a:lstStyle/>
                    <a:p>
                      <a:pPr algn="ctr" fontAlgn="ctr"/>
                      <a:r>
                        <a:rPr lang="en-US" altLang="ja-JP" sz="1800" u="none" strike="noStrike" dirty="0">
                          <a:effectLst/>
                        </a:rPr>
                        <a:t>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Stock Control</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693630138"/>
                  </a:ext>
                </a:extLst>
              </a:tr>
              <a:tr h="294297">
                <a:tc>
                  <a:txBody>
                    <a:bodyPr/>
                    <a:lstStyle/>
                    <a:p>
                      <a:pPr algn="ctr" fontAlgn="ctr"/>
                      <a:r>
                        <a:rPr lang="en-US" altLang="ja-JP" sz="1800" u="none" strike="noStrike" dirty="0">
                          <a:effectLst/>
                        </a:rPr>
                        <a:t>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Case Studies and Group Discussion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300617916"/>
                  </a:ext>
                </a:extLst>
              </a:tr>
              <a:tr h="294297">
                <a:tc>
                  <a:txBody>
                    <a:bodyPr/>
                    <a:lstStyle/>
                    <a:p>
                      <a:pPr algn="ctr" fontAlgn="ctr"/>
                      <a:r>
                        <a:rPr lang="en-US" altLang="ja-JP" sz="1800" u="none" strike="noStrike" dirty="0">
                          <a:effectLst/>
                        </a:rPr>
                        <a:t>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Kaizen and Quality Control</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27476719"/>
                  </a:ext>
                </a:extLst>
              </a:tr>
              <a:tr h="294297">
                <a:tc>
                  <a:txBody>
                    <a:bodyPr/>
                    <a:lstStyle/>
                    <a:p>
                      <a:pPr algn="ctr" fontAlgn="ctr"/>
                      <a:r>
                        <a:rPr lang="en-US" altLang="ja-JP" sz="1800" u="none" strike="noStrike" dirty="0">
                          <a:effectLst/>
                        </a:rPr>
                        <a:t>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Motivation (self Learning)</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152896092"/>
                  </a:ext>
                </a:extLst>
              </a:tr>
              <a:tr h="294297">
                <a:tc>
                  <a:txBody>
                    <a:bodyPr/>
                    <a:lstStyle/>
                    <a:p>
                      <a:pPr algn="ctr" fontAlgn="ctr"/>
                      <a:r>
                        <a:rPr lang="en-US" altLang="ja-JP" sz="1800" u="none" strike="noStrike" dirty="0">
                          <a:effectLst/>
                        </a:rPr>
                        <a:t>10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Organization Structure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079529942"/>
                  </a:ext>
                </a:extLst>
              </a:tr>
              <a:tr h="294297">
                <a:tc>
                  <a:txBody>
                    <a:bodyPr/>
                    <a:lstStyle/>
                    <a:p>
                      <a:pPr algn="ctr" fontAlgn="ctr"/>
                      <a:r>
                        <a:rPr lang="en-US" altLang="ja-JP" sz="1800" u="none" strike="noStrike" dirty="0">
                          <a:effectLst/>
                        </a:rPr>
                        <a:t>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Decision-making and Strategy</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624636837"/>
                  </a:ext>
                </a:extLst>
              </a:tr>
              <a:tr h="294297">
                <a:tc>
                  <a:txBody>
                    <a:bodyPr/>
                    <a:lstStyle/>
                    <a:p>
                      <a:pPr algn="ctr" fontAlgn="ctr"/>
                      <a:r>
                        <a:rPr lang="en-US" altLang="ja-JP" sz="1800" u="none" strike="noStrike" dirty="0">
                          <a:effectLst/>
                        </a:rPr>
                        <a:t>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Leadership</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008568928"/>
                  </a:ext>
                </a:extLst>
              </a:tr>
              <a:tr h="294297">
                <a:tc>
                  <a:txBody>
                    <a:bodyPr/>
                    <a:lstStyle/>
                    <a:p>
                      <a:pPr algn="ctr" fontAlgn="ctr"/>
                      <a:r>
                        <a:rPr lang="en-US" altLang="ja-JP" sz="1800" u="none" strike="noStrike" dirty="0">
                          <a:effectLst/>
                        </a:rPr>
                        <a:t>13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Business Plan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792640606"/>
                  </a:ext>
                </a:extLst>
              </a:tr>
              <a:tr h="294297">
                <a:tc>
                  <a:txBody>
                    <a:bodyPr/>
                    <a:lstStyle/>
                    <a:p>
                      <a:pPr algn="ctr" fontAlgn="ctr"/>
                      <a:r>
                        <a:rPr lang="en-US" altLang="ja-JP" sz="1800" u="none" strike="noStrike" dirty="0">
                          <a:effectLst/>
                        </a:rPr>
                        <a:t>14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Entrepreneur and Venture Business</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826823798"/>
                  </a:ext>
                </a:extLst>
              </a:tr>
              <a:tr h="294297">
                <a:tc>
                  <a:txBody>
                    <a:bodyPr/>
                    <a:lstStyle/>
                    <a:p>
                      <a:pPr algn="ctr" fontAlgn="ctr"/>
                      <a:r>
                        <a:rPr lang="en-US" altLang="ja-JP" sz="1800" u="none" strike="noStrike" dirty="0">
                          <a:effectLst/>
                        </a:rPr>
                        <a:t>15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Presentation and/or Final Examination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40526671"/>
                  </a:ext>
                </a:extLst>
              </a:tr>
              <a:tr h="294297">
                <a:tc>
                  <a:txBody>
                    <a:bodyPr/>
                    <a:lstStyle/>
                    <a:p>
                      <a:pPr algn="ctr" fontAlgn="ctr"/>
                      <a:r>
                        <a:rPr lang="en-US" altLang="ja-JP" sz="1800" u="none" strike="noStrike" dirty="0">
                          <a:effectLst/>
                        </a:rPr>
                        <a:t>16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Review and Free Discussion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815978067"/>
                  </a:ext>
                </a:extLst>
              </a:tr>
            </a:tbl>
          </a:graphicData>
        </a:graphic>
      </p:graphicFrame>
    </p:spTree>
    <p:extLst>
      <p:ext uri="{BB962C8B-B14F-4D97-AF65-F5344CB8AC3E}">
        <p14:creationId xmlns:p14="http://schemas.microsoft.com/office/powerpoint/2010/main" val="292618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23850" y="2276475"/>
            <a:ext cx="8280400" cy="2089150"/>
          </a:xfrm>
        </p:spPr>
        <p:txBody>
          <a:bodyPr/>
          <a:lstStyle/>
          <a:p>
            <a:pPr eaLnBrk="1" hangingPunct="1"/>
            <a:r>
              <a:rPr lang="en-US" altLang="ja-JP" sz="4800" dirty="0">
                <a:solidFill>
                  <a:srgbClr val="00B050"/>
                </a:solidFill>
              </a:rPr>
              <a:t>Topic 9 </a:t>
            </a:r>
            <a:r>
              <a:rPr lang="en-US" altLang="ja-JP" sz="4800" dirty="0"/>
              <a:t>Motivation</a:t>
            </a:r>
            <a:br>
              <a:rPr lang="en-US" altLang="ja-JP" sz="4800" dirty="0"/>
            </a:br>
            <a:endParaRPr lang="en-US" altLang="ja-JP" sz="4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Motivation</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hlinkClick r:id="rId2" action="ppaction://hlinkfile"/>
              </a:rPr>
              <a:t>Chapter</a:t>
            </a:r>
            <a:endParaRPr kumimoji="1" lang="ja-JP" altLang="en-US" dirty="0"/>
          </a:p>
        </p:txBody>
      </p:sp>
    </p:spTree>
    <p:extLst>
      <p:ext uri="{BB962C8B-B14F-4D97-AF65-F5344CB8AC3E}">
        <p14:creationId xmlns:p14="http://schemas.microsoft.com/office/powerpoint/2010/main" val="3380315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Pay</a:t>
            </a:r>
            <a:r>
              <a:rPr kumimoji="1" lang="ja-JP" altLang="en-US" dirty="0"/>
              <a:t> </a:t>
            </a:r>
            <a:r>
              <a:rPr kumimoji="1" lang="en-US" altLang="ja-JP" dirty="0"/>
              <a:t>Raise</a:t>
            </a:r>
            <a:r>
              <a:rPr kumimoji="1" lang="ja-JP" altLang="en-US" dirty="0"/>
              <a:t> </a:t>
            </a:r>
            <a:r>
              <a:rPr kumimoji="1" lang="en-US" altLang="ja-JP" dirty="0"/>
              <a:t>Worksheet</a:t>
            </a:r>
            <a:endParaRPr kumimoji="1" lang="ja-JP" altLang="en-US" dirty="0"/>
          </a:p>
        </p:txBody>
      </p:sp>
      <p:sp>
        <p:nvSpPr>
          <p:cNvPr id="3" name="コンテンツ プレースホルダー 2"/>
          <p:cNvSpPr>
            <a:spLocks noGrp="1"/>
          </p:cNvSpPr>
          <p:nvPr>
            <p:ph idx="1"/>
          </p:nvPr>
        </p:nvSpPr>
        <p:spPr>
          <a:xfrm>
            <a:off x="323528" y="1628800"/>
            <a:ext cx="8352928" cy="4548163"/>
          </a:xfrm>
        </p:spPr>
        <p:txBody>
          <a:bodyPr/>
          <a:lstStyle/>
          <a:p>
            <a:r>
              <a:rPr kumimoji="1" lang="en-US" altLang="ja-JP" sz="2800" dirty="0"/>
              <a:t>April Knepper is the new supervisor of an assembly team. It is time for her to make pay raise allocations for her subordinates. She has been budgeted $30,000 to allocate among her seven subordinates as pay raises. There </a:t>
            </a:r>
            <a:r>
              <a:rPr lang="en-US" altLang="ja-JP" sz="2800" dirty="0"/>
              <a:t>have been some ugly grievances in other work teams over past allocations, and so April has been advised to base the allocations on objective criteria that can be quantified, weighted, and computed in numerical terms. After she makes her allocations, April must be prepared to justify her decisions. All of the evaluative available to April are summarized as follows:</a:t>
            </a:r>
          </a:p>
          <a:p>
            <a:endParaRPr kumimoji="1" lang="ja-JP" altLang="en-US" dirty="0"/>
          </a:p>
        </p:txBody>
      </p:sp>
    </p:spTree>
    <p:extLst>
      <p:ext uri="{BB962C8B-B14F-4D97-AF65-F5344CB8AC3E}">
        <p14:creationId xmlns:p14="http://schemas.microsoft.com/office/powerpoint/2010/main" val="161720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498520841"/>
              </p:ext>
            </p:extLst>
          </p:nvPr>
        </p:nvGraphicFramePr>
        <p:xfrm>
          <a:off x="35496" y="692693"/>
          <a:ext cx="9073008" cy="5760642"/>
        </p:xfrm>
        <a:graphic>
          <a:graphicData uri="http://schemas.openxmlformats.org/drawingml/2006/table">
            <a:tbl>
              <a:tblPr/>
              <a:tblGrid>
                <a:gridCol w="1264272">
                  <a:extLst>
                    <a:ext uri="{9D8B030D-6E8A-4147-A177-3AD203B41FA5}">
                      <a16:colId xmlns:a16="http://schemas.microsoft.com/office/drawing/2014/main" val="599715977"/>
                    </a:ext>
                  </a:extLst>
                </a:gridCol>
                <a:gridCol w="1041164">
                  <a:extLst>
                    <a:ext uri="{9D8B030D-6E8A-4147-A177-3AD203B41FA5}">
                      <a16:colId xmlns:a16="http://schemas.microsoft.com/office/drawing/2014/main" val="886732883"/>
                    </a:ext>
                  </a:extLst>
                </a:gridCol>
                <a:gridCol w="892428">
                  <a:extLst>
                    <a:ext uri="{9D8B030D-6E8A-4147-A177-3AD203B41FA5}">
                      <a16:colId xmlns:a16="http://schemas.microsoft.com/office/drawing/2014/main" val="1200160684"/>
                    </a:ext>
                  </a:extLst>
                </a:gridCol>
                <a:gridCol w="766814">
                  <a:extLst>
                    <a:ext uri="{9D8B030D-6E8A-4147-A177-3AD203B41FA5}">
                      <a16:colId xmlns:a16="http://schemas.microsoft.com/office/drawing/2014/main" val="557710509"/>
                    </a:ext>
                  </a:extLst>
                </a:gridCol>
                <a:gridCol w="914924">
                  <a:extLst>
                    <a:ext uri="{9D8B030D-6E8A-4147-A177-3AD203B41FA5}">
                      <a16:colId xmlns:a16="http://schemas.microsoft.com/office/drawing/2014/main" val="641102759"/>
                    </a:ext>
                  </a:extLst>
                </a:gridCol>
                <a:gridCol w="838680">
                  <a:extLst>
                    <a:ext uri="{9D8B030D-6E8A-4147-A177-3AD203B41FA5}">
                      <a16:colId xmlns:a16="http://schemas.microsoft.com/office/drawing/2014/main" val="2547859220"/>
                    </a:ext>
                  </a:extLst>
                </a:gridCol>
                <a:gridCol w="1049290">
                  <a:extLst>
                    <a:ext uri="{9D8B030D-6E8A-4147-A177-3AD203B41FA5}">
                      <a16:colId xmlns:a16="http://schemas.microsoft.com/office/drawing/2014/main" val="1620637787"/>
                    </a:ext>
                  </a:extLst>
                </a:gridCol>
                <a:gridCol w="2305436">
                  <a:extLst>
                    <a:ext uri="{9D8B030D-6E8A-4147-A177-3AD203B41FA5}">
                      <a16:colId xmlns:a16="http://schemas.microsoft.com/office/drawing/2014/main" val="1460250800"/>
                    </a:ext>
                  </a:extLst>
                </a:gridCol>
              </a:tblGrid>
              <a:tr h="281035">
                <a:tc rowSpan="2">
                  <a:txBody>
                    <a:bodyPr/>
                    <a:lstStyle/>
                    <a:p>
                      <a:pPr algn="ctr" fontAlgn="ctr"/>
                      <a:r>
                        <a:rPr lang="en-US" sz="1500" b="1" i="0" u="none" strike="noStrike" dirty="0">
                          <a:solidFill>
                            <a:srgbClr val="000000"/>
                          </a:solidFill>
                          <a:effectLst/>
                          <a:latin typeface="游ゴシック" panose="020B0400000000000000" pitchFamily="50" charset="-128"/>
                          <a:ea typeface="游ゴシック" panose="020B0400000000000000" pitchFamily="50" charset="-128"/>
                        </a:rPr>
                        <a:t>Employee </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rowSpan="2">
                  <a:txBody>
                    <a:bodyPr/>
                    <a:lstStyle/>
                    <a:p>
                      <a:pPr algn="ctr" fontAlgn="ctr"/>
                      <a:r>
                        <a:rPr lang="en-US" sz="1500" b="1" i="0" u="none" strike="noStrike" dirty="0">
                          <a:solidFill>
                            <a:srgbClr val="000000"/>
                          </a:solidFill>
                          <a:effectLst/>
                          <a:latin typeface="游ゴシック" panose="020B0400000000000000" pitchFamily="50" charset="-128"/>
                          <a:ea typeface="游ゴシック" panose="020B0400000000000000" pitchFamily="50" charset="-128"/>
                        </a:rPr>
                        <a:t>Seniority</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rowSpan="2">
                  <a:txBody>
                    <a:bodyPr/>
                    <a:lstStyle/>
                    <a:p>
                      <a:pPr algn="ctr" fontAlgn="ctr"/>
                      <a:r>
                        <a:rPr lang="en-US" sz="1500" b="1" i="0" u="none" strike="noStrike" dirty="0">
                          <a:solidFill>
                            <a:srgbClr val="000000"/>
                          </a:solidFill>
                          <a:effectLst/>
                          <a:latin typeface="游ゴシック" panose="020B0400000000000000" pitchFamily="50" charset="-128"/>
                          <a:ea typeface="游ゴシック" panose="020B0400000000000000" pitchFamily="50" charset="-128"/>
                        </a:rPr>
                        <a:t>Output Rating*</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rowSpan="2">
                  <a:txBody>
                    <a:bodyPr/>
                    <a:lstStyle/>
                    <a:p>
                      <a:pPr algn="ctr" fontAlgn="ctr"/>
                      <a:r>
                        <a:rPr lang="en-US" sz="1500" b="1" i="0" u="none" strike="noStrike" dirty="0">
                          <a:solidFill>
                            <a:srgbClr val="000000"/>
                          </a:solidFill>
                          <a:effectLst/>
                          <a:latin typeface="游ゴシック" panose="020B0400000000000000" pitchFamily="50" charset="-128"/>
                          <a:ea typeface="游ゴシック" panose="020B0400000000000000" pitchFamily="50" charset="-128"/>
                        </a:rPr>
                        <a:t>Absent Rate</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gridSpan="4">
                  <a:txBody>
                    <a:bodyPr/>
                    <a:lstStyle/>
                    <a:p>
                      <a:pPr algn="ctr" fontAlgn="ctr"/>
                      <a:r>
                        <a:rPr lang="en-US" sz="1500" b="1" i="0" u="none" strike="noStrike" dirty="0">
                          <a:solidFill>
                            <a:srgbClr val="000000"/>
                          </a:solidFill>
                          <a:effectLst/>
                          <a:latin typeface="游ゴシック" panose="020B0400000000000000" pitchFamily="50" charset="-128"/>
                          <a:ea typeface="游ゴシック" panose="020B0400000000000000" pitchFamily="50" charset="-128"/>
                        </a:rPr>
                        <a:t>Supervisory Ratings</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21949702"/>
                  </a:ext>
                </a:extLst>
              </a:tr>
              <a:tr h="5035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1500" b="1" i="0" u="none" strike="noStrike" dirty="0">
                          <a:solidFill>
                            <a:srgbClr val="000000"/>
                          </a:solidFill>
                          <a:effectLst/>
                          <a:latin typeface="游ゴシック" panose="020B0400000000000000" pitchFamily="50" charset="-128"/>
                          <a:ea typeface="游ゴシック" panose="020B0400000000000000" pitchFamily="50" charset="-128"/>
                        </a:rPr>
                        <a:t>Skills</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r>
                        <a:rPr lang="en-US" sz="1500" b="1" i="0" u="none" strike="noStrike" dirty="0">
                          <a:solidFill>
                            <a:srgbClr val="000000"/>
                          </a:solidFill>
                          <a:effectLst/>
                          <a:latin typeface="游ゴシック" panose="020B0400000000000000" pitchFamily="50" charset="-128"/>
                          <a:ea typeface="游ゴシック" panose="020B0400000000000000" pitchFamily="50" charset="-128"/>
                        </a:rPr>
                        <a:t>Initiative</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r>
                        <a:rPr lang="en-US" sz="1500" b="1" i="0" u="none" strike="noStrike" dirty="0">
                          <a:solidFill>
                            <a:srgbClr val="000000"/>
                          </a:solidFill>
                          <a:effectLst/>
                          <a:latin typeface="游ゴシック" panose="020B0400000000000000" pitchFamily="50" charset="-128"/>
                          <a:ea typeface="游ゴシック" panose="020B0400000000000000" pitchFamily="50" charset="-128"/>
                        </a:rPr>
                        <a:t>Attitude</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r>
                        <a:rPr lang="en-US" sz="1500" b="1" i="0" u="none" strike="noStrike" dirty="0">
                          <a:solidFill>
                            <a:srgbClr val="000000"/>
                          </a:solidFill>
                          <a:effectLst/>
                          <a:latin typeface="游ゴシック" panose="020B0400000000000000" pitchFamily="50" charset="-128"/>
                          <a:ea typeface="游ゴシック" panose="020B0400000000000000" pitchFamily="50" charset="-128"/>
                        </a:rPr>
                        <a:t>Personal</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759205202"/>
                  </a:ext>
                </a:extLst>
              </a:tr>
              <a:tr h="1002129">
                <a:tc>
                  <a:txBody>
                    <a:bodyPr/>
                    <a:lstStyle/>
                    <a:p>
                      <a:pPr algn="l"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David Bruce</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15 yrs.</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r" fontAlgn="ctr"/>
                      <a:r>
                        <a:rPr lang="en-US" altLang="ja-JP" sz="1500" b="0" i="0" u="none" strike="noStrike" dirty="0">
                          <a:solidFill>
                            <a:srgbClr val="000000"/>
                          </a:solidFill>
                          <a:effectLst/>
                          <a:latin typeface="游ゴシック" panose="020B0400000000000000" pitchFamily="50" charset="-128"/>
                          <a:ea typeface="游ゴシック" panose="020B0400000000000000" pitchFamily="50" charset="-128"/>
                        </a:rPr>
                        <a:t>0.58</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r" fontAlgn="ctr"/>
                      <a:r>
                        <a:rPr lang="en-US" altLang="ja-JP" sz="1500" b="0" i="0" u="none" strike="noStrike" dirty="0">
                          <a:solidFill>
                            <a:srgbClr val="000000"/>
                          </a:solidFill>
                          <a:effectLst/>
                          <a:latin typeface="游ゴシック" panose="020B0400000000000000" pitchFamily="50" charset="-128"/>
                          <a:ea typeface="游ゴシック" panose="020B0400000000000000" pitchFamily="50" charset="-128"/>
                        </a:rPr>
                        <a:t>0.50%</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Good</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Poor</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Poor</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Nearing retirement. Wife just passed away. Having adjustment problem.</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2762914161"/>
                  </a:ext>
                </a:extLst>
              </a:tr>
              <a:tr h="561273">
                <a:tc>
                  <a:txBody>
                    <a:bodyPr/>
                    <a:lstStyle/>
                    <a:p>
                      <a:pPr algn="l"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Eric Cattalini</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12 yrs.</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500" b="0" i="0" u="none" strike="noStrike" dirty="0">
                          <a:solidFill>
                            <a:srgbClr val="000000"/>
                          </a:solidFill>
                          <a:effectLst/>
                          <a:latin typeface="游ゴシック" panose="020B0400000000000000" pitchFamily="50" charset="-128"/>
                          <a:ea typeface="游ゴシック" panose="020B0400000000000000" pitchFamily="50" charset="-128"/>
                        </a:rPr>
                        <a:t>0.86 </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500" b="0" i="0" u="none" strike="noStrike" dirty="0">
                          <a:solidFill>
                            <a:srgbClr val="000000"/>
                          </a:solidFill>
                          <a:effectLst/>
                          <a:latin typeface="游ゴシック" panose="020B0400000000000000" pitchFamily="50" charset="-128"/>
                          <a:ea typeface="游ゴシック" panose="020B0400000000000000" pitchFamily="50" charset="-128"/>
                        </a:rPr>
                        <a:t>2.0 </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Excellent</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Good</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Excellent</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Going to night school to finish his BA degree.</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3316224"/>
                  </a:ext>
                </a:extLst>
              </a:tr>
              <a:tr h="503500">
                <a:tc>
                  <a:txBody>
                    <a:bodyPr/>
                    <a:lstStyle/>
                    <a:p>
                      <a:pPr algn="l"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Chua Li</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7 yrs.</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r" fontAlgn="ctr"/>
                      <a:r>
                        <a:rPr lang="en-US" altLang="ja-JP" sz="1500" b="0" i="0" u="none" strike="noStrike" dirty="0">
                          <a:solidFill>
                            <a:srgbClr val="000000"/>
                          </a:solidFill>
                          <a:effectLst/>
                          <a:latin typeface="游ゴシック" panose="020B0400000000000000" pitchFamily="50" charset="-128"/>
                          <a:ea typeface="游ゴシック" panose="020B0400000000000000" pitchFamily="50" charset="-128"/>
                        </a:rPr>
                        <a:t>0.80 </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r" fontAlgn="ctr"/>
                      <a:r>
                        <a:rPr lang="en-US" altLang="ja-JP" sz="1500" b="0" i="0" u="none" strike="noStrike" dirty="0">
                          <a:solidFill>
                            <a:srgbClr val="000000"/>
                          </a:solidFill>
                          <a:effectLst/>
                          <a:latin typeface="游ゴシック" panose="020B0400000000000000" pitchFamily="50" charset="-128"/>
                          <a:ea typeface="游ゴシック" panose="020B0400000000000000" pitchFamily="50" charset="-128"/>
                        </a:rPr>
                        <a:t>3.5 </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Good</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Excellent</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Excellent</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Legally deaf.</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2056134110"/>
                  </a:ext>
                </a:extLst>
              </a:tr>
              <a:tr h="561273">
                <a:tc>
                  <a:txBody>
                    <a:bodyPr/>
                    <a:lstStyle/>
                    <a:p>
                      <a:pPr algn="l"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Marilee Miller</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1 yr.</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500" b="0" i="0" u="none" strike="noStrike" dirty="0">
                          <a:solidFill>
                            <a:srgbClr val="000000"/>
                          </a:solidFill>
                          <a:effectLst/>
                          <a:latin typeface="游ゴシック" panose="020B0400000000000000" pitchFamily="50" charset="-128"/>
                          <a:ea typeface="游ゴシック" panose="020B0400000000000000" pitchFamily="50" charset="-128"/>
                        </a:rPr>
                        <a:t>0.50 </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500" b="0" i="0" u="none" strike="noStrike" dirty="0">
                          <a:solidFill>
                            <a:srgbClr val="000000"/>
                          </a:solidFill>
                          <a:effectLst/>
                          <a:latin typeface="游ゴシック" panose="020B0400000000000000" pitchFamily="50" charset="-128"/>
                          <a:ea typeface="游ゴシック" panose="020B0400000000000000" pitchFamily="50" charset="-128"/>
                        </a:rPr>
                        <a:t>10.0 </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Poor</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Poor</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Poor</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Single parent with three children.</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175101"/>
                  </a:ext>
                </a:extLst>
              </a:tr>
              <a:tr h="561273">
                <a:tc>
                  <a:txBody>
                    <a:bodyPr/>
                    <a:lstStyle/>
                    <a:p>
                      <a:pPr algn="l"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Victor Munoz</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3 yrs.</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r" fontAlgn="ctr"/>
                      <a:r>
                        <a:rPr lang="en-US" altLang="ja-JP" sz="1500" b="0" i="0" u="none" strike="noStrike" dirty="0">
                          <a:solidFill>
                            <a:srgbClr val="000000"/>
                          </a:solidFill>
                          <a:effectLst/>
                          <a:latin typeface="游ゴシック" panose="020B0400000000000000" pitchFamily="50" charset="-128"/>
                          <a:ea typeface="游ゴシック" panose="020B0400000000000000" pitchFamily="50" charset="-128"/>
                        </a:rPr>
                        <a:t>0.62 </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r" fontAlgn="ctr"/>
                      <a:r>
                        <a:rPr lang="en-US" altLang="ja-JP" sz="1500" b="0" i="0" u="none" strike="noStrike" dirty="0">
                          <a:solidFill>
                            <a:srgbClr val="000000"/>
                          </a:solidFill>
                          <a:effectLst/>
                          <a:latin typeface="游ゴシック" panose="020B0400000000000000" pitchFamily="50" charset="-128"/>
                          <a:ea typeface="游ゴシック" panose="020B0400000000000000" pitchFamily="50" charset="-128"/>
                        </a:rPr>
                        <a:t>2.5 </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Poor</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Average</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Good</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Has six dependents. Speaks little English.</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2336792685"/>
                  </a:ext>
                </a:extLst>
              </a:tr>
              <a:tr h="752810">
                <a:tc>
                  <a:txBody>
                    <a:bodyPr/>
                    <a:lstStyle/>
                    <a:p>
                      <a:pPr algn="l"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Derek Thompson</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11 yrs.</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500" b="0" i="0" u="none" strike="noStrike" dirty="0">
                          <a:solidFill>
                            <a:srgbClr val="000000"/>
                          </a:solidFill>
                          <a:effectLst/>
                          <a:latin typeface="游ゴシック" panose="020B0400000000000000" pitchFamily="50" charset="-128"/>
                          <a:ea typeface="游ゴシック" panose="020B0400000000000000" pitchFamily="50" charset="-128"/>
                        </a:rPr>
                        <a:t>0.64 </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500" b="0" i="0" u="none" strike="noStrike" dirty="0">
                          <a:solidFill>
                            <a:srgbClr val="000000"/>
                          </a:solidFill>
                          <a:effectLst/>
                          <a:latin typeface="游ゴシック" panose="020B0400000000000000" pitchFamily="50" charset="-128"/>
                          <a:ea typeface="游ゴシック" panose="020B0400000000000000" pitchFamily="50" charset="-128"/>
                        </a:rPr>
                        <a:t>8.0 </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Excellent</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Average</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Average</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Married to rich wife. Personal problems.</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9313541"/>
                  </a:ext>
                </a:extLst>
              </a:tr>
              <a:tr h="752814">
                <a:tc>
                  <a:txBody>
                    <a:bodyPr/>
                    <a:lstStyle/>
                    <a:p>
                      <a:pPr algn="l"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Sarah Vickers</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8 yrs.</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r" fontAlgn="ctr"/>
                      <a:r>
                        <a:rPr lang="en-US" altLang="ja-JP" sz="1500" b="0" i="0" u="none" strike="noStrike" dirty="0">
                          <a:solidFill>
                            <a:srgbClr val="000000"/>
                          </a:solidFill>
                          <a:effectLst/>
                          <a:latin typeface="游ゴシック" panose="020B0400000000000000" pitchFamily="50" charset="-128"/>
                          <a:ea typeface="游ゴシック" panose="020B0400000000000000" pitchFamily="50" charset="-128"/>
                        </a:rPr>
                        <a:t>0.76 </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r" fontAlgn="ctr"/>
                      <a:r>
                        <a:rPr lang="en-US" altLang="ja-JP" sz="1500" b="0" i="0" u="none" strike="noStrike" dirty="0">
                          <a:solidFill>
                            <a:srgbClr val="000000"/>
                          </a:solidFill>
                          <a:effectLst/>
                          <a:latin typeface="游ゴシック" panose="020B0400000000000000" pitchFamily="50" charset="-128"/>
                          <a:ea typeface="游ゴシック" panose="020B0400000000000000" pitchFamily="50" charset="-128"/>
                        </a:rPr>
                        <a:t>7.0 </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Good</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Poor</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Poor</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Women's activist. Wants to create a union.</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639785757"/>
                  </a:ext>
                </a:extLst>
              </a:tr>
              <a:tr h="281035">
                <a:tc gridSpan="8">
                  <a:txBody>
                    <a:bodyPr/>
                    <a:lstStyle/>
                    <a:p>
                      <a:pPr algn="l" fontAlgn="ctr"/>
                      <a:r>
                        <a:rPr lang="en-US" sz="1500" b="0" i="0" u="none" strike="noStrike" dirty="0">
                          <a:solidFill>
                            <a:srgbClr val="000000"/>
                          </a:solidFill>
                          <a:effectLst/>
                          <a:latin typeface="游ゴシック" panose="020B0400000000000000" pitchFamily="50" charset="-128"/>
                          <a:ea typeface="游ゴシック" panose="020B0400000000000000" pitchFamily="50" charset="-128"/>
                        </a:rPr>
                        <a:t>* Output rating determined by production rate less errors and quality problem.</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2745296"/>
                  </a:ext>
                </a:extLst>
              </a:tr>
            </a:tbl>
          </a:graphicData>
        </a:graphic>
      </p:graphicFrame>
    </p:spTree>
    <p:extLst>
      <p:ext uri="{BB962C8B-B14F-4D97-AF65-F5344CB8AC3E}">
        <p14:creationId xmlns:p14="http://schemas.microsoft.com/office/powerpoint/2010/main" val="2913786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Instructions </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sz="4000" dirty="0"/>
              <a:t>1. working in small groups, complete the Pay Raise Worksheet.</a:t>
            </a:r>
          </a:p>
          <a:p>
            <a:pPr marL="0" indent="0">
              <a:buNone/>
            </a:pPr>
            <a:r>
              <a:rPr lang="en-US" altLang="ja-JP" sz="4000" dirty="0"/>
              <a:t>2. After the class reconvenes, group spokespersons present group findings.</a:t>
            </a:r>
            <a:endParaRPr kumimoji="1" lang="ja-JP" altLang="en-US" sz="4000" dirty="0"/>
          </a:p>
        </p:txBody>
      </p:sp>
    </p:spTree>
    <p:extLst>
      <p:ext uri="{BB962C8B-B14F-4D97-AF65-F5344CB8AC3E}">
        <p14:creationId xmlns:p14="http://schemas.microsoft.com/office/powerpoint/2010/main" val="3996602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468313" y="2636838"/>
            <a:ext cx="8229600" cy="1258887"/>
          </a:xfrm>
        </p:spPr>
        <p:txBody>
          <a:bodyPr/>
          <a:lstStyle/>
          <a:p>
            <a:pPr eaLnBrk="1" hangingPunct="1"/>
            <a:r>
              <a:rPr lang="en-US" altLang="ja-JP" sz="4800" b="1" dirty="0"/>
              <a:t>Thank you for your attention!</a:t>
            </a:r>
            <a:endParaRPr lang="ja-JP" altLang="en-US" sz="4800" b="1"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1025</TotalTime>
  <Words>522</Words>
  <Application>Microsoft Office PowerPoint</Application>
  <PresentationFormat>画面に合わせる (4:3)</PresentationFormat>
  <Paragraphs>176</Paragraphs>
  <Slides>8</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游ゴシック</vt:lpstr>
      <vt:lpstr>Arial</vt:lpstr>
      <vt:lpstr>Calibri</vt:lpstr>
      <vt:lpstr>Calibri Light</vt:lpstr>
      <vt:lpstr>Wingdings</vt:lpstr>
      <vt:lpstr>Office テーマ</vt:lpstr>
      <vt:lpstr>The MOT and Venture Business</vt:lpstr>
      <vt:lpstr>Schedule </vt:lpstr>
      <vt:lpstr>Topic 9 Motivation </vt:lpstr>
      <vt:lpstr>Motivation</vt:lpstr>
      <vt:lpstr>Pay Raise Worksheet</vt:lpstr>
      <vt:lpstr>PowerPoint プレゼンテーション</vt:lpstr>
      <vt:lpstr>Instructions </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 and Venture Business</dc:title>
  <dc:creator>itotakao</dc:creator>
  <cp:lastModifiedBy>伊藤　孝夫</cp:lastModifiedBy>
  <cp:revision>138</cp:revision>
  <dcterms:created xsi:type="dcterms:W3CDTF">2009-10-22T07:47:52Z</dcterms:created>
  <dcterms:modified xsi:type="dcterms:W3CDTF">2023-09-07T03:19:04Z</dcterms:modified>
</cp:coreProperties>
</file>