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305" r:id="rId5"/>
    <p:sldId id="271" r:id="rId6"/>
    <p:sldId id="273" r:id="rId7"/>
    <p:sldId id="260" r:id="rId8"/>
    <p:sldId id="265" r:id="rId9"/>
    <p:sldId id="294" r:id="rId10"/>
    <p:sldId id="295" r:id="rId11"/>
    <p:sldId id="296" r:id="rId12"/>
    <p:sldId id="297" r:id="rId13"/>
    <p:sldId id="267" r:id="rId14"/>
    <p:sldId id="286" r:id="rId15"/>
    <p:sldId id="298" r:id="rId16"/>
    <p:sldId id="268" r:id="rId17"/>
    <p:sldId id="299" r:id="rId18"/>
    <p:sldId id="269" r:id="rId19"/>
    <p:sldId id="300" r:id="rId20"/>
    <p:sldId id="301" r:id="rId21"/>
    <p:sldId id="272" r:id="rId22"/>
    <p:sldId id="302" r:id="rId23"/>
    <p:sldId id="275" r:id="rId24"/>
    <p:sldId id="280" r:id="rId25"/>
    <p:sldId id="284" r:id="rId26"/>
    <p:sldId id="308" r:id="rId27"/>
    <p:sldId id="282" r:id="rId28"/>
    <p:sldId id="306" r:id="rId29"/>
    <p:sldId id="304" r:id="rId30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牟田 泰三" initials="牟田" lastIdx="1" clrIdx="0">
    <p:extLst>
      <p:ext uri="{19B8F6BF-5375-455C-9EA6-DF929625EA0E}">
        <p15:presenceInfo xmlns:p15="http://schemas.microsoft.com/office/powerpoint/2012/main" userId="5b8575c131c22d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95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0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F907-9012-4A70-88C4-F091B7CAE8EB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D85D-CF63-42B1-BB55-B8F291A667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82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CFF-3EDB-4275-939A-B6D9D974E653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CC07-C2F0-41DD-A9DE-F38955C79F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72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720F-442E-4EAC-B456-564D7D63D3E4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568E-DFDE-4529-BCB8-A5EA9DB216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387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0710-397E-4638-9AD3-7D6F613F7612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E502-E059-483B-BF7F-DFE9A5BE0D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353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28AA-E953-4296-AFFD-2A843EA825AF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7281-BFFE-465D-8384-2564144345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839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C359-FC38-4F89-88BA-6C14E3D78318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D7E8-1486-440D-AB33-E9968F419E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115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EA8A-79B9-440D-A163-23664C6B39A7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FDD7-D692-4544-B630-0048BE2A71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51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E7DD-5A3A-42C1-A140-06A6F43501A9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3BD9-97CF-47F1-8B06-26CD5E7E66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1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60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2D6E-043C-43DF-A9FA-53AC0C76BB5F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5C63-8A9F-4BD2-8C25-78DB4E3D74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908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7EDE-C24B-4968-811D-002E53F15B9A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4EB4-936D-4B1D-BE15-2D11B4465D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8095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C8AB-9E9B-4FAE-A234-3DA18363270B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71A2-7995-4E06-89C8-C60AEF56D8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65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5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81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12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93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3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3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2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F1D884-FA2C-43F9-B3EF-09EE89584D7A}" type="datetimeFigureOut">
              <a:rPr kumimoji="1" lang="ja-JP" altLang="en-US" smtClean="0"/>
              <a:t>2020/11/13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3B62F9-538B-4580-B57E-51506D3E6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4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A9B1F3-C4AD-415D-8677-198C501F9C60}" type="datetime1">
              <a:rPr lang="ja-JP" altLang="en-US" smtClean="0"/>
              <a:t>2020/11/13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0E742E-FCC6-4678-B990-EA3F15DD00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31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79F54-BDF3-4B99-A95E-2D9EE6D2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42" y="1428654"/>
            <a:ext cx="11118715" cy="2670048"/>
          </a:xfrm>
        </p:spPr>
        <p:txBody>
          <a:bodyPr/>
          <a:lstStyle/>
          <a:p>
            <a:pPr algn="ctr"/>
            <a:r>
              <a:rPr kumimoji="1" lang="ja-JP" altLang="en-US" dirty="0"/>
              <a:t>物理学と大学経営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41A47B-E215-4B4A-9F92-B9B27E446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545772"/>
            <a:ext cx="10058400" cy="1143000"/>
          </a:xfrm>
        </p:spPr>
        <p:txBody>
          <a:bodyPr/>
          <a:lstStyle/>
          <a:p>
            <a:pPr algn="ctr"/>
            <a:r>
              <a:rPr kumimoji="1" lang="ja-JP" altLang="en-US" dirty="0"/>
              <a:t>牟田泰三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広島大学名誉教授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F48039-91ED-48FB-9376-25BC5FAD135E}"/>
              </a:ext>
            </a:extLst>
          </p:cNvPr>
          <p:cNvSpPr txBox="1"/>
          <p:nvPr/>
        </p:nvSpPr>
        <p:spPr>
          <a:xfrm>
            <a:off x="7150443" y="314793"/>
            <a:ext cx="442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九大大学院講義先端学際科学 </a:t>
            </a:r>
            <a:r>
              <a:rPr lang="en-US" altLang="ja-JP" dirty="0"/>
              <a:t>2020.10.28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5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E52A9DC-2238-4364-9BFB-EAE85BB4DC90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10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8472488" y="5373689"/>
            <a:ext cx="792162" cy="43338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2784476" y="3717925"/>
            <a:ext cx="792163" cy="431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>
            <a:off x="2495550" y="4941889"/>
            <a:ext cx="1296988" cy="1296987"/>
          </a:xfrm>
          <a:prstGeom prst="irregularSeal1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8256589" y="3357564"/>
            <a:ext cx="1296987" cy="1296987"/>
          </a:xfrm>
          <a:prstGeom prst="irregularSeal1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>
            <a:off x="3646488" y="55895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強い力の法則の特徴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75276" y="3716339"/>
            <a:ext cx="1368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強い力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872039" y="5373689"/>
            <a:ext cx="24479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電磁気力、重力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3646489" y="4003675"/>
            <a:ext cx="17287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6743701" y="4003675"/>
            <a:ext cx="1584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640014" y="37179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C0504D"/>
                </a:solidFill>
                <a:latin typeface="Arial" charset="0"/>
                <a:ea typeface="ＭＳ Ｐゴシック" charset="-128"/>
              </a:rPr>
              <a:t>弱い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8399463" y="371633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FF0066"/>
                </a:solidFill>
                <a:latin typeface="Arial" charset="0"/>
                <a:ea typeface="ＭＳ Ｐゴシック" charset="-128"/>
              </a:rPr>
              <a:t>強い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495550" y="206057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（近距離）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8256588" y="1989138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（遠距離）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7319963" y="55895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2711450" y="53736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FF0066"/>
                </a:solidFill>
                <a:latin typeface="Arial" charset="0"/>
                <a:ea typeface="ＭＳ Ｐゴシック" charset="-128"/>
              </a:rPr>
              <a:t>強い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8472489" y="53736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C0504D"/>
                </a:solidFill>
                <a:latin typeface="Arial" charset="0"/>
                <a:ea typeface="ＭＳ Ｐゴシック" charset="-128"/>
              </a:rPr>
              <a:t>弱い</a:t>
            </a:r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2855913" y="2636838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3432175" y="2636838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>
            <a:off x="7608888" y="2565400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31" name="Oval 23"/>
          <p:cNvSpPr>
            <a:spLocks noChangeArrowheads="1"/>
          </p:cNvSpPr>
          <p:nvPr/>
        </p:nvSpPr>
        <p:spPr bwMode="auto">
          <a:xfrm>
            <a:off x="10056813" y="2565400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3071814" y="2781300"/>
            <a:ext cx="358775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7824789" y="2708275"/>
            <a:ext cx="2232025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animBg="1"/>
      <p:bldP spid="94225" grpId="0" animBg="1"/>
      <p:bldP spid="94220" grpId="0" animBg="1"/>
      <p:bldP spid="94213" grpId="0" animBg="1"/>
      <p:bldP spid="94221" grpId="0" animBg="1"/>
      <p:bldP spid="94222" grpId="0"/>
      <p:bldP spid="94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1EAECE7-CA3F-45B2-84E8-5AE0710FCE04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11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412876"/>
            <a:ext cx="8785225" cy="1222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ja-JP" altLang="en-US" sz="2000">
                <a:solidFill>
                  <a:srgbClr val="FF0066"/>
                </a:solidFill>
              </a:rPr>
              <a:t>量子色力学 </a:t>
            </a:r>
            <a:r>
              <a:rPr lang="en-US" altLang="ja-JP" sz="2000">
                <a:solidFill>
                  <a:srgbClr val="FF0066"/>
                </a:solidFill>
              </a:rPr>
              <a:t>Quantum Chromodynamics – QCD</a:t>
            </a:r>
            <a:br>
              <a:rPr lang="en-US" altLang="ja-JP" sz="2000">
                <a:solidFill>
                  <a:srgbClr val="FF0066"/>
                </a:solidFill>
              </a:rPr>
            </a:br>
            <a:r>
              <a:rPr lang="en-US" altLang="ja-JP" sz="1800"/>
              <a:t>1973 Politzer, Gross, Wilczek → 2004 </a:t>
            </a:r>
            <a:r>
              <a:rPr lang="ja-JP" altLang="en-US" sz="1800"/>
              <a:t>ノーベル賞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9" y="2781300"/>
            <a:ext cx="8135937" cy="23764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ja-JP" altLang="en-US" sz="2400"/>
              <a:t>クォーク間に働く力の理論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ja-JP" altLang="en-US" sz="2400"/>
              <a:t>力の源：グルーオン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ja-JP" altLang="en-US" sz="2400"/>
              <a:t>漸近的自由性と閉じこめの性質を持つ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ja-JP" altLang="en-US" sz="2400"/>
              <a:t>非可換ゲージ場理論（</a:t>
            </a:r>
            <a:r>
              <a:rPr lang="en-US" altLang="ja-JP" sz="2400"/>
              <a:t>Non-Abelian Gauge Field Theory</a:t>
            </a:r>
            <a:r>
              <a:rPr lang="ja-JP" altLang="en-US" sz="2400"/>
              <a:t>）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66989" y="404814"/>
            <a:ext cx="6492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</a:pPr>
            <a:endParaRPr kumimoji="1" lang="ja-JP" altLang="ja-JP" sz="2400">
              <a:solidFill>
                <a:srgbClr val="C0504D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3790951" y="5446713"/>
            <a:ext cx="360363" cy="3603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7535863" y="5446713"/>
            <a:ext cx="360362" cy="3603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4295776" y="5662613"/>
            <a:ext cx="3167063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5591175" y="5518150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287713" y="59499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クォーク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5016501" y="594995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グルーオン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104064" y="59499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クォーク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2711451" y="188914"/>
            <a:ext cx="3744913" cy="936625"/>
          </a:xfrm>
          <a:prstGeom prst="wedgeRoundRectCallout">
            <a:avLst>
              <a:gd name="adj1" fmla="val -75815"/>
              <a:gd name="adj2" fmla="val 8271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/>
          <a:lstStyle/>
          <a:p>
            <a:pPr algn="ctr" defTabSz="914400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C0504D"/>
                </a:solidFill>
                <a:latin typeface="Arial" charset="0"/>
                <a:ea typeface="ＭＳ Ｐゴシック" charset="-128"/>
              </a:rPr>
              <a:t>近くで弱く、遠くで強い力</a:t>
            </a:r>
          </a:p>
          <a:p>
            <a:pPr algn="ctr" defTabSz="914400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C0504D"/>
                </a:solidFill>
                <a:latin typeface="Arial" charset="0"/>
                <a:ea typeface="ＭＳ Ｐゴシック" charset="-128"/>
              </a:rPr>
              <a:t>の理論はあるか？</a:t>
            </a:r>
            <a:endParaRPr kumimoji="1" lang="ja-JP" altLang="en-US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7104064" y="333375"/>
            <a:ext cx="1584325" cy="647700"/>
          </a:xfrm>
          <a:prstGeom prst="wedgeRoundRectCallout">
            <a:avLst>
              <a:gd name="adj1" fmla="val 162523"/>
              <a:gd name="adj2" fmla="val 10441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7319964" y="4048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srgbClr val="C0504D"/>
                </a:solidFill>
                <a:latin typeface="Arial" charset="0"/>
                <a:ea typeface="ＭＳ Ｐゴシック" charset="-128"/>
              </a:rPr>
              <a:t>ある！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  <p:bldP spid="83975" grpId="0" animBg="1"/>
      <p:bldP spid="83976" grpId="0" animBg="1"/>
      <p:bldP spid="83977" grpId="0" animBg="1"/>
      <p:bldP spid="83978" grpId="0" animBg="1"/>
      <p:bldP spid="83979" grpId="0"/>
      <p:bldP spid="83980" grpId="0"/>
      <p:bldP spid="83981" grpId="0"/>
      <p:bldP spid="83985" grpId="0" animBg="1"/>
      <p:bldP spid="83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4AB208-7D89-4CDB-9C03-3814BB5D1974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12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871" y="692696"/>
            <a:ext cx="5666704" cy="86409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ea typeface="ＭＳ ゴシック" pitchFamily="49" charset="-128"/>
              </a:rPr>
              <a:t>量子色力学の研究へ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1952596" y="3429000"/>
            <a:ext cx="83931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1977</a:t>
            </a: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年９月　素粒子物理学の共同研究のために</a:t>
            </a:r>
            <a:endParaRPr kumimoji="1" lang="en-US" altLang="ja-JP" sz="28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　　　　 シカゴ近郊にある</a:t>
            </a:r>
            <a:endParaRPr kumimoji="1" lang="en-US" altLang="ja-JP" sz="28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　　　　 </a:t>
            </a:r>
            <a:r>
              <a:rPr kumimoji="1" lang="en-US" altLang="ja-JP" sz="28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Fermilab</a:t>
            </a: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（フェルミ国立加速器研究所）へ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52596" y="5539132"/>
            <a:ext cx="764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1977</a:t>
            </a: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年</a:t>
            </a:r>
            <a:r>
              <a:rPr kumimoji="1" lang="en-US" altLang="ja-JP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10</a:t>
            </a:r>
            <a:r>
              <a:rPr kumimoji="1" lang="ja-JP" altLang="en-US" sz="28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月　量子色力学に関する共同研究開始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CED223-197D-4AA9-9940-6F2492625C2A}"/>
              </a:ext>
            </a:extLst>
          </p:cNvPr>
          <p:cNvSpPr txBox="1"/>
          <p:nvPr/>
        </p:nvSpPr>
        <p:spPr>
          <a:xfrm>
            <a:off x="1815921" y="1867437"/>
            <a:ext cx="825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量子色力学 </a:t>
            </a:r>
            <a:r>
              <a:rPr kumimoji="1" lang="en-US" altLang="ja-JP" sz="3200" dirty="0">
                <a:solidFill>
                  <a:srgbClr val="FF0000"/>
                </a:solidFill>
              </a:rPr>
              <a:t>QCD </a:t>
            </a:r>
            <a:r>
              <a:rPr kumimoji="1" lang="ja-JP" altLang="en-US" sz="3200" dirty="0">
                <a:solidFill>
                  <a:srgbClr val="FF0000"/>
                </a:solidFill>
              </a:rPr>
              <a:t>の確立のためには、実験結果と比較できる理論研究が必要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E4AB208-7D89-4CDB-9C03-3814BB5D1974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13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29029" name="Picture 5" descr="Fermil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422" y="1000109"/>
            <a:ext cx="8889211" cy="5767405"/>
          </a:xfrm>
          <a:prstGeom prst="rect">
            <a:avLst/>
          </a:prstGeom>
          <a:noFill/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257951" y="123074"/>
            <a:ext cx="5672151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Fermilab</a:t>
            </a: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（フェルミ国立加速器研究所）</a:t>
            </a:r>
            <a:r>
              <a:rPr kumimoji="1" lang="en-US" altLang="ja-JP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1977</a:t>
            </a: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年当時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616950" y="4365625"/>
            <a:ext cx="1336702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Tevatron</a:t>
            </a:r>
            <a:endParaRPr kumimoji="1" lang="en-US" altLang="ja-JP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381225" y="5143512"/>
            <a:ext cx="15843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Wilson Hall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6524629" y="2285992"/>
            <a:ext cx="20161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Fermilab Village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810644" y="4797426"/>
            <a:ext cx="1317606" cy="346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16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直径 </a:t>
            </a: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2 km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0B444-3B09-48B9-8B7C-E79BC159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 dirty="0"/>
              <a:t>現在の </a:t>
            </a:r>
            <a:r>
              <a:rPr lang="en-US" altLang="ja-JP" dirty="0"/>
              <a:t>Fermilab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3097E-F52F-4373-BC45-EF7AE9E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E5CC07-C2F0-41DD-A9DE-F38955C79FAD}" type="slidenum">
              <a:rPr lang="ja-JP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C89B27F7-99DE-4B04-AD15-759451045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1600200"/>
            <a:ext cx="7992870" cy="4525963"/>
          </a:xfrm>
        </p:spPr>
      </p:pic>
    </p:spTree>
    <p:extLst>
      <p:ext uri="{BB962C8B-B14F-4D97-AF65-F5344CB8AC3E}">
        <p14:creationId xmlns:p14="http://schemas.microsoft.com/office/powerpoint/2010/main" val="250032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5CF02C1-31CE-4240-9119-DCF5B931F651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15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中央研究棟 </a:t>
            </a:r>
            <a:r>
              <a:rPr lang="en-US" altLang="ja-JP"/>
              <a:t>Wilson Hall</a:t>
            </a:r>
          </a:p>
        </p:txBody>
      </p:sp>
      <p:pic>
        <p:nvPicPr>
          <p:cNvPr id="119813" name="Picture 5" descr="FermilabWilson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1" y="1989138"/>
            <a:ext cx="4265613" cy="3243262"/>
          </a:xfrm>
          <a:prstGeom prst="rect">
            <a:avLst/>
          </a:prstGeom>
          <a:noFill/>
        </p:spPr>
      </p:pic>
      <p:pic>
        <p:nvPicPr>
          <p:cNvPr id="119814" name="Picture 6" descr="050924Fermilabに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4" y="1989139"/>
            <a:ext cx="4173537" cy="324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347B8CF-39A9-4B2A-8344-6047E1F0998F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16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61169"/>
            <a:ext cx="6785003" cy="71913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量子色力学（</a:t>
            </a:r>
            <a:r>
              <a:rPr lang="en-US" altLang="ja-JP" dirty="0">
                <a:solidFill>
                  <a:schemeClr val="tx1"/>
                </a:solidFill>
              </a:rPr>
              <a:t>QCD</a:t>
            </a:r>
            <a:r>
              <a:rPr lang="ja-JP" altLang="en-US" dirty="0">
                <a:solidFill>
                  <a:schemeClr val="tx1"/>
                </a:solidFill>
              </a:rPr>
              <a:t>）の原理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84314"/>
            <a:ext cx="77724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美しいラグランジアン（基礎方程式）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endParaRPr lang="ja-JP" altLang="en-US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ja-JP" altLang="en-US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r>
              <a:rPr lang="ja-JP" altLang="en-US"/>
              <a:t>完結したくり込み理論</a:t>
            </a:r>
          </a:p>
          <a:p>
            <a:pPr>
              <a:lnSpc>
                <a:spcPct val="90000"/>
              </a:lnSpc>
            </a:pPr>
            <a:r>
              <a:rPr lang="ja-JP" altLang="en-US"/>
              <a:t>強い相互作用の完全な理論</a:t>
            </a:r>
          </a:p>
        </p:txBody>
      </p:sp>
      <p:pic>
        <p:nvPicPr>
          <p:cNvPr id="327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276475"/>
            <a:ext cx="60769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1675" y="3716339"/>
            <a:ext cx="260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1676" y="3213100"/>
            <a:ext cx="4664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5775" y="4508500"/>
            <a:ext cx="38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9" y="4508500"/>
            <a:ext cx="250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56139" y="44370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：グルーオン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248525" y="4437063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：クォーク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D661A44-72B5-457F-A688-67B7F78C7764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17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692150"/>
            <a:ext cx="8569325" cy="7318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4000" dirty="0"/>
              <a:t>QCD</a:t>
            </a:r>
            <a:r>
              <a:rPr lang="ja-JP" altLang="en-US" sz="4000" dirty="0"/>
              <a:t>の高次効果の計算に挑戦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1290" y="2928934"/>
            <a:ext cx="6481762" cy="2643206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ja-JP" altLang="en-US" dirty="0"/>
              <a:t>量子色力学の漸近的自由性</a:t>
            </a:r>
          </a:p>
          <a:p>
            <a:pPr>
              <a:spcBef>
                <a:spcPct val="30000"/>
              </a:spcBef>
            </a:pPr>
            <a:r>
              <a:rPr lang="ja-JP" altLang="en-US" dirty="0"/>
              <a:t>摂動計算可能</a:t>
            </a:r>
          </a:p>
          <a:p>
            <a:pPr>
              <a:spcBef>
                <a:spcPct val="30000"/>
              </a:spcBef>
            </a:pPr>
            <a:r>
              <a:rPr lang="ja-JP" altLang="en-US" dirty="0"/>
              <a:t>高次効果の計算に挑戦</a:t>
            </a:r>
          </a:p>
          <a:p>
            <a:r>
              <a:rPr lang="en-US" altLang="ja-JP" dirty="0"/>
              <a:t>1977</a:t>
            </a:r>
            <a:r>
              <a:rPr lang="ja-JP" altLang="en-US" dirty="0"/>
              <a:t>年１０月時点では世界初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24299" y="1857364"/>
            <a:ext cx="38687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1977.10 Buras-</a:t>
            </a:r>
            <a:r>
              <a:rPr kumimoji="1" lang="en-US" altLang="ja-JP" sz="24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Muta</a:t>
            </a:r>
            <a:endParaRPr kumimoji="1" lang="en-US" altLang="ja-JP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A5718C2-029F-41EE-8F6C-969729A13F0B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18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333376"/>
            <a:ext cx="7772400" cy="874713"/>
          </a:xfrm>
        </p:spPr>
        <p:txBody>
          <a:bodyPr/>
          <a:lstStyle/>
          <a:p>
            <a:r>
              <a:rPr lang="ja-JP" altLang="en-US"/>
              <a:t>共同研究した部屋の前で</a:t>
            </a:r>
          </a:p>
        </p:txBody>
      </p:sp>
      <p:pic>
        <p:nvPicPr>
          <p:cNvPr id="124933" name="Picture 5" descr="050924BM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1341438"/>
            <a:ext cx="7129462" cy="5346700"/>
          </a:xfrm>
          <a:prstGeom prst="rect">
            <a:avLst/>
          </a:prstGeom>
          <a:noFill/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524663-D326-4ABF-9B40-9C2FFE27E32E}"/>
              </a:ext>
            </a:extLst>
          </p:cNvPr>
          <p:cNvSpPr txBox="1"/>
          <p:nvPr/>
        </p:nvSpPr>
        <p:spPr>
          <a:xfrm>
            <a:off x="10321871" y="2929180"/>
            <a:ext cx="126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Buras</a:t>
            </a:r>
            <a:endParaRPr kumimoji="1"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9837B7-AD26-4548-87A3-48AC2B0ED6FC}"/>
              </a:ext>
            </a:extLst>
          </p:cNvPr>
          <p:cNvSpPr txBox="1"/>
          <p:nvPr/>
        </p:nvSpPr>
        <p:spPr>
          <a:xfrm>
            <a:off x="867905" y="2929179"/>
            <a:ext cx="145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Muta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186766FE-99F0-4EFB-955C-707E56E4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FDBD-75E9-460A-9481-D1023E9B9FD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7D9899A-F76E-4F9E-A69F-085C9E298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155701"/>
            <a:ext cx="10972800" cy="1143000"/>
          </a:xfrm>
        </p:spPr>
        <p:txBody>
          <a:bodyPr/>
          <a:lstStyle/>
          <a:p>
            <a:r>
              <a:rPr lang="ja-JP" altLang="en-US" sz="4000" dirty="0"/>
              <a:t>深非弾性電子ー陽子散乱断面積</a:t>
            </a:r>
          </a:p>
        </p:txBody>
      </p:sp>
      <p:pic>
        <p:nvPicPr>
          <p:cNvPr id="93189" name="Picture 5">
            <a:extLst>
              <a:ext uri="{FF2B5EF4-FFF2-40B4-BE49-F238E27FC236}">
                <a16:creationId xmlns:a16="http://schemas.microsoft.com/office/drawing/2014/main" id="{A9153169-52F5-4C61-8B90-49551FAB32F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068638"/>
            <a:ext cx="78152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4" name="Text Box 10">
            <a:extLst>
              <a:ext uri="{FF2B5EF4-FFF2-40B4-BE49-F238E27FC236}">
                <a16:creationId xmlns:a16="http://schemas.microsoft.com/office/drawing/2014/main" id="{78D17656-EDB5-46D2-911D-FCD61558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013326"/>
            <a:ext cx="1584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/>
              <a:t>構造関数</a:t>
            </a:r>
          </a:p>
        </p:txBody>
      </p:sp>
      <p:sp>
        <p:nvSpPr>
          <p:cNvPr id="93195" name="Line 11">
            <a:extLst>
              <a:ext uri="{FF2B5EF4-FFF2-40B4-BE49-F238E27FC236}">
                <a16:creationId xmlns:a16="http://schemas.microsoft.com/office/drawing/2014/main" id="{83917F57-F747-4911-84A6-E72E829306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0463" y="3789364"/>
            <a:ext cx="7921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6" name="Line 12">
            <a:extLst>
              <a:ext uri="{FF2B5EF4-FFF2-40B4-BE49-F238E27FC236}">
                <a16:creationId xmlns:a16="http://schemas.microsoft.com/office/drawing/2014/main" id="{FEC97D28-F5A9-475C-8948-E5188E537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01051" y="3860801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7" name="Oval 13">
            <a:extLst>
              <a:ext uri="{FF2B5EF4-FFF2-40B4-BE49-F238E27FC236}">
                <a16:creationId xmlns:a16="http://schemas.microsoft.com/office/drawing/2014/main" id="{F7156CDC-1304-4877-A080-D9BCD3DC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518150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8" name="Oval 14">
            <a:extLst>
              <a:ext uri="{FF2B5EF4-FFF2-40B4-BE49-F238E27FC236}">
                <a16:creationId xmlns:a16="http://schemas.microsoft.com/office/drawing/2014/main" id="{3E1988AD-B1EA-494C-8307-A4720BE9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37368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9" name="Line 15">
            <a:extLst>
              <a:ext uri="{FF2B5EF4-FFF2-40B4-BE49-F238E27FC236}">
                <a16:creationId xmlns:a16="http://schemas.microsoft.com/office/drawing/2014/main" id="{7C5FB477-4343-41BA-ADFD-A06F61E4C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676" y="56610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0" name="Line 16">
            <a:extLst>
              <a:ext uri="{FF2B5EF4-FFF2-40B4-BE49-F238E27FC236}">
                <a16:creationId xmlns:a16="http://schemas.microsoft.com/office/drawing/2014/main" id="{F95E9DCC-5073-46DF-A85F-0388FE84C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5734051"/>
            <a:ext cx="223361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1" name="Line 17">
            <a:extLst>
              <a:ext uri="{FF2B5EF4-FFF2-40B4-BE49-F238E27FC236}">
                <a16:creationId xmlns:a16="http://schemas.microsoft.com/office/drawing/2014/main" id="{2957A0B5-D97F-4C7A-B1D4-183C9C0A8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5805488"/>
            <a:ext cx="22336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2" name="Line 18">
            <a:extLst>
              <a:ext uri="{FF2B5EF4-FFF2-40B4-BE49-F238E27FC236}">
                <a16:creationId xmlns:a16="http://schemas.microsoft.com/office/drawing/2014/main" id="{557CE8A2-F253-475E-B40C-48614B9DF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5876926"/>
            <a:ext cx="223361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3" name="Line 19">
            <a:extLst>
              <a:ext uri="{FF2B5EF4-FFF2-40B4-BE49-F238E27FC236}">
                <a16:creationId xmlns:a16="http://schemas.microsoft.com/office/drawing/2014/main" id="{61AD7B28-0864-4BB8-A381-6F793D7AC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5949951"/>
            <a:ext cx="22336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4" name="Line 20">
            <a:extLst>
              <a:ext uri="{FF2B5EF4-FFF2-40B4-BE49-F238E27FC236}">
                <a16:creationId xmlns:a16="http://schemas.microsoft.com/office/drawing/2014/main" id="{6274D84E-90BC-4371-BD78-5B4D95887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8" y="5084763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205" name="Oval 21">
            <a:extLst>
              <a:ext uri="{FF2B5EF4-FFF2-40B4-BE49-F238E27FC236}">
                <a16:creationId xmlns:a16="http://schemas.microsoft.com/office/drawing/2014/main" id="{B958F00D-5A01-4FDB-A9B0-95DE8BA9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4870450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6" name="Text Box 22">
            <a:extLst>
              <a:ext uri="{FF2B5EF4-FFF2-40B4-BE49-F238E27FC236}">
                <a16:creationId xmlns:a16="http://schemas.microsoft.com/office/drawing/2014/main" id="{177FC574-84B6-4618-B0C4-2E06A801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580548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/>
              <a:t>電子</a:t>
            </a:r>
          </a:p>
        </p:txBody>
      </p:sp>
      <p:sp>
        <p:nvSpPr>
          <p:cNvPr id="93207" name="Text Box 23">
            <a:extLst>
              <a:ext uri="{FF2B5EF4-FFF2-40B4-BE49-F238E27FC236}">
                <a16:creationId xmlns:a16="http://schemas.microsoft.com/office/drawing/2014/main" id="{91BEE0DF-8DE9-4855-B2A7-70AAD7CB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5949951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/>
              <a:t>陽子</a:t>
            </a:r>
          </a:p>
        </p:txBody>
      </p:sp>
      <p:sp>
        <p:nvSpPr>
          <p:cNvPr id="93208" name="Text Box 24">
            <a:extLst>
              <a:ext uri="{FF2B5EF4-FFF2-40B4-BE49-F238E27FC236}">
                <a16:creationId xmlns:a16="http://schemas.microsoft.com/office/drawing/2014/main" id="{4C091EFB-5616-4AC0-9867-5A229E895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876926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/>
              <a:t>ハドロン</a:t>
            </a:r>
          </a:p>
        </p:txBody>
      </p:sp>
      <p:sp>
        <p:nvSpPr>
          <p:cNvPr id="93209" name="Rectangle 25">
            <a:extLst>
              <a:ext uri="{FF2B5EF4-FFF2-40B4-BE49-F238E27FC236}">
                <a16:creationId xmlns:a16="http://schemas.microsoft.com/office/drawing/2014/main" id="{AA5562EE-6F74-4136-BDC4-7B1FD9EB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電子</a:t>
            </a:r>
          </a:p>
        </p:txBody>
      </p:sp>
    </p:spTree>
    <p:extLst>
      <p:ext uri="{BB962C8B-B14F-4D97-AF65-F5344CB8AC3E}">
        <p14:creationId xmlns:p14="http://schemas.microsoft.com/office/powerpoint/2010/main" val="179587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ABB4BB-1DF0-4671-A8BF-C23B3C0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71ADF0-1597-4C5B-B04F-88AAD998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154" y="2395470"/>
            <a:ext cx="3400023" cy="20606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私の人生設計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国際共同研究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大学経営、企業経営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終わりに</a:t>
            </a:r>
          </a:p>
        </p:txBody>
      </p:sp>
    </p:spTree>
    <p:extLst>
      <p:ext uri="{BB962C8B-B14F-4D97-AF65-F5344CB8AC3E}">
        <p14:creationId xmlns:p14="http://schemas.microsoft.com/office/powerpoint/2010/main" val="22631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7E9FE4D-7EBF-417D-9474-9C3D0D4D919F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20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472" y="571480"/>
            <a:ext cx="8358246" cy="6149996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ja-JP" sz="2800" dirty="0"/>
              <a:t>Buras-</a:t>
            </a:r>
            <a:r>
              <a:rPr lang="en-US" altLang="ja-JP" sz="2800" dirty="0" err="1"/>
              <a:t>Muta</a:t>
            </a:r>
            <a:r>
              <a:rPr lang="en-US" altLang="ja-JP" sz="2800" dirty="0"/>
              <a:t> </a:t>
            </a:r>
            <a:r>
              <a:rPr lang="ja-JP" altLang="en-US" sz="2800" dirty="0"/>
              <a:t>の高次効果計算</a:t>
            </a:r>
          </a:p>
          <a:p>
            <a:pPr lvl="1">
              <a:spcBef>
                <a:spcPct val="30000"/>
              </a:spcBef>
            </a:pPr>
            <a:r>
              <a:rPr lang="en-US" altLang="ja-JP" sz="2400" dirty="0"/>
              <a:t>1977</a:t>
            </a:r>
            <a:r>
              <a:rPr lang="ja-JP" altLang="en-US" sz="2400" dirty="0"/>
              <a:t>年</a:t>
            </a:r>
            <a:r>
              <a:rPr lang="en-US" altLang="ja-JP" sz="2400" dirty="0"/>
              <a:t>10</a:t>
            </a:r>
            <a:r>
              <a:rPr lang="ja-JP" altLang="en-US" sz="2400" dirty="0"/>
              <a:t>月　共同研究開始　世界最初</a:t>
            </a:r>
            <a:endParaRPr lang="en-US" altLang="ja-JP" sz="2400" dirty="0"/>
          </a:p>
          <a:p>
            <a:pPr lvl="1">
              <a:spcBef>
                <a:spcPct val="30000"/>
              </a:spcBef>
            </a:pPr>
            <a:r>
              <a:rPr lang="ja-JP" altLang="en-US" sz="2400" dirty="0">
                <a:solidFill>
                  <a:srgbClr val="FF0000"/>
                </a:solidFill>
              </a:rPr>
              <a:t>他グループとの計算結果の不一致</a:t>
            </a:r>
            <a:r>
              <a:rPr lang="ja-JP" altLang="en-US" sz="2400" dirty="0"/>
              <a:t>　最大の難関に遭遇</a:t>
            </a:r>
          </a:p>
          <a:p>
            <a:pPr lvl="1">
              <a:spcBef>
                <a:spcPct val="30000"/>
              </a:spcBef>
            </a:pPr>
            <a:r>
              <a:rPr lang="ja-JP" altLang="en-US" sz="2400" dirty="0"/>
              <a:t>諦めずに攻め続ける</a:t>
            </a:r>
          </a:p>
          <a:p>
            <a:pPr>
              <a:spcBef>
                <a:spcPct val="30000"/>
              </a:spcBef>
            </a:pPr>
            <a:r>
              <a:rPr lang="en-US" altLang="ja-JP" sz="2800" dirty="0"/>
              <a:t>Bardeen </a:t>
            </a:r>
            <a:r>
              <a:rPr lang="ja-JP" altLang="en-US" sz="2800" dirty="0"/>
              <a:t>の参加</a:t>
            </a:r>
          </a:p>
          <a:p>
            <a:pPr lvl="1">
              <a:spcBef>
                <a:spcPct val="30000"/>
              </a:spcBef>
            </a:pPr>
            <a:r>
              <a:rPr lang="ja-JP" altLang="en-US" sz="2400" dirty="0"/>
              <a:t> </a:t>
            </a:r>
            <a:r>
              <a:rPr lang="en-US" altLang="ja-JP" sz="2400" dirty="0"/>
              <a:t>1977</a:t>
            </a:r>
            <a:r>
              <a:rPr lang="ja-JP" altLang="en-US" sz="2400" dirty="0"/>
              <a:t>年</a:t>
            </a:r>
            <a:r>
              <a:rPr lang="en-US" altLang="ja-JP" sz="2400" dirty="0"/>
              <a:t>12</a:t>
            </a:r>
            <a:r>
              <a:rPr lang="ja-JP" altLang="en-US" sz="2400" dirty="0"/>
              <a:t>月初旬　討論　問題解決への手掛かり</a:t>
            </a:r>
            <a:endParaRPr lang="en-US" altLang="ja-JP" sz="2400" dirty="0"/>
          </a:p>
          <a:p>
            <a:pPr lvl="1">
              <a:spcBef>
                <a:spcPct val="30000"/>
              </a:spcBef>
            </a:pPr>
            <a:r>
              <a:rPr lang="en-US" altLang="ja-JP" sz="2400" dirty="0"/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摂動計算の繰り込み処方依存性の発見　</a:t>
            </a:r>
            <a:r>
              <a:rPr lang="en-US" altLang="ja-JP" sz="2400" dirty="0">
                <a:solidFill>
                  <a:srgbClr val="FF0000"/>
                </a:solidFill>
              </a:rPr>
              <a:t>2-loop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ja-JP" sz="2800" dirty="0"/>
              <a:t>Duke </a:t>
            </a:r>
            <a:r>
              <a:rPr lang="ja-JP" altLang="en-US" sz="2800" dirty="0"/>
              <a:t>の研究協力</a:t>
            </a:r>
          </a:p>
          <a:p>
            <a:pPr lvl="1">
              <a:spcBef>
                <a:spcPct val="30000"/>
              </a:spcBef>
            </a:pPr>
            <a:r>
              <a:rPr lang="ja-JP" altLang="en-US" sz="2400" dirty="0"/>
              <a:t>計算チェック</a:t>
            </a:r>
          </a:p>
          <a:p>
            <a:pPr lvl="1">
              <a:spcBef>
                <a:spcPct val="30000"/>
              </a:spcBef>
            </a:pPr>
            <a:r>
              <a:rPr lang="ja-JP" altLang="en-US" sz="2400" dirty="0"/>
              <a:t>実験データのコンピュータ処理</a:t>
            </a:r>
          </a:p>
          <a:p>
            <a:pPr>
              <a:spcBef>
                <a:spcPct val="30000"/>
              </a:spcBef>
            </a:pPr>
            <a:r>
              <a:rPr lang="ja-JP" altLang="en-US" sz="2800" dirty="0"/>
              <a:t>高次効果計算の完遂　</a:t>
            </a:r>
            <a:r>
              <a:rPr lang="en-US" altLang="ja-JP" sz="2800" dirty="0"/>
              <a:t>1978</a:t>
            </a:r>
            <a:r>
              <a:rPr lang="ja-JP" altLang="en-US" sz="2800" dirty="0"/>
              <a:t>年</a:t>
            </a:r>
            <a:r>
              <a:rPr lang="en-US" altLang="ja-JP" sz="2800" dirty="0"/>
              <a:t>1</a:t>
            </a:r>
            <a:r>
              <a:rPr lang="ja-JP" altLang="en-US" sz="2800" dirty="0"/>
              <a:t>月</a:t>
            </a:r>
            <a:endParaRPr lang="en-US" altLang="ja-JP" sz="2800" dirty="0"/>
          </a:p>
          <a:p>
            <a:pPr>
              <a:spcBef>
                <a:spcPct val="30000"/>
              </a:spcBef>
            </a:pPr>
            <a:r>
              <a:rPr lang="ja-JP" altLang="en-US" sz="2800" dirty="0">
                <a:solidFill>
                  <a:srgbClr val="FF0000"/>
                </a:solidFill>
              </a:rPr>
              <a:t>ＭＳスキームの提唱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536979" y="6165776"/>
            <a:ext cx="576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618C5-6455-4C75-A6AE-F278F7CB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9763"/>
            <a:ext cx="10972800" cy="1143000"/>
          </a:xfrm>
        </p:spPr>
        <p:txBody>
          <a:bodyPr/>
          <a:lstStyle/>
          <a:p>
            <a:r>
              <a:rPr kumimoji="1" lang="ja-JP" altLang="en-US" dirty="0"/>
              <a:t>共同研究の成果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5A5D50-9FC1-4C20-AC75-9CAC94318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448" y="2575775"/>
            <a:ext cx="9629104" cy="357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　摂動計算のくりこみ処方依存の発見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j-cs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　ＭＳスキームの提唱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9B37C2-1147-442A-9844-3A301A98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5CC07-C2F0-41DD-A9DE-F38955C79F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F0C9B3-2299-475C-A978-098350FD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85" y="3429000"/>
            <a:ext cx="810838" cy="3657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61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925B7CE-788A-4623-95D8-FB4603186017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22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3" name="図 2" descr="手紙&#10;&#10;自動的に生成された説明">
            <a:extLst>
              <a:ext uri="{FF2B5EF4-FFF2-40B4-BE49-F238E27FC236}">
                <a16:creationId xmlns:a16="http://schemas.microsoft.com/office/drawing/2014/main" id="{7E60317B-109B-44AD-B157-94592A9CC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04" y="490538"/>
            <a:ext cx="4219575" cy="6048375"/>
          </a:xfrm>
          <a:prstGeom prst="rect">
            <a:avLst/>
          </a:prstGeom>
        </p:spPr>
      </p:pic>
      <p:pic>
        <p:nvPicPr>
          <p:cNvPr id="6" name="図 5" descr="テキスト, 手紙&#10;&#10;自動的に生成された説明">
            <a:extLst>
              <a:ext uri="{FF2B5EF4-FFF2-40B4-BE49-F238E27FC236}">
                <a16:creationId xmlns:a16="http://schemas.microsoft.com/office/drawing/2014/main" id="{6B47476C-A546-4838-88F2-C5AD8D535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22" y="490538"/>
            <a:ext cx="4324350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0E21ED3-E88D-468D-BEB2-DA4578F4AC02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23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10599" name="Picture 7" descr="E1F85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482" y="997539"/>
            <a:ext cx="7666061" cy="5723937"/>
          </a:xfrm>
          <a:prstGeom prst="rect">
            <a:avLst/>
          </a:prstGeom>
          <a:noFill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2936384" y="357167"/>
            <a:ext cx="709625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/>
              <a:t>CERN </a:t>
            </a:r>
            <a:r>
              <a:rPr kumimoji="1" lang="ja-JP" altLang="en-US" sz="2400" dirty="0"/>
              <a:t>におけるニュートリノ散乱実験データとの比較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57163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5400" dirty="0"/>
              <a:t>Never Give Up</a:t>
            </a:r>
            <a:br>
              <a:rPr kumimoji="1" lang="en-US" altLang="ja-JP" dirty="0"/>
            </a:br>
            <a:r>
              <a:rPr kumimoji="1" lang="ja-JP" altLang="en-US" dirty="0"/>
              <a:t>決して諦めない　折れない心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38282" y="2420888"/>
            <a:ext cx="8715436" cy="4079946"/>
          </a:xfrm>
        </p:spPr>
        <p:txBody>
          <a:bodyPr/>
          <a:lstStyle/>
          <a:p>
            <a:r>
              <a:rPr kumimoji="1" lang="ja-JP" altLang="en-US" dirty="0"/>
              <a:t>最初に壁にぶち当たったとき、もし諦めていたら</a:t>
            </a:r>
            <a:endParaRPr kumimoji="1" lang="en-US" altLang="ja-JP" dirty="0"/>
          </a:p>
          <a:p>
            <a:pPr lvl="1"/>
            <a:r>
              <a:rPr lang="ja-JP" altLang="en-US" dirty="0"/>
              <a:t>目標（世界初の高次効果の計算）は達成できない</a:t>
            </a:r>
            <a:endParaRPr lang="en-US" altLang="ja-JP" dirty="0"/>
          </a:p>
          <a:p>
            <a:pPr lvl="1"/>
            <a:r>
              <a:rPr kumimoji="1" lang="ja-JP" altLang="en-US" dirty="0"/>
              <a:t>目標達成に伴って現れる新たな発見（</a:t>
            </a:r>
            <a:r>
              <a:rPr kumimoji="1" lang="en-US" altLang="ja-JP" dirty="0"/>
              <a:t>MS </a:t>
            </a:r>
            <a:r>
              <a:rPr kumimoji="1" lang="ja-JP" altLang="en-US" dirty="0"/>
              <a:t>スキームの発見）にも出会うことはない</a:t>
            </a:r>
            <a:endParaRPr kumimoji="1" lang="en-US" altLang="ja-JP" dirty="0"/>
          </a:p>
          <a:p>
            <a:r>
              <a:rPr lang="ja-JP" altLang="en-US" dirty="0"/>
              <a:t>決して諦めずに続けることの大切さ</a:t>
            </a:r>
            <a:endParaRPr lang="en-US" altLang="ja-JP" dirty="0"/>
          </a:p>
          <a:p>
            <a:pPr lvl="1"/>
            <a:r>
              <a:rPr kumimoji="1" lang="ja-JP" altLang="en-US" dirty="0"/>
              <a:t>諦めない者の前には必ず道が開ける</a:t>
            </a:r>
            <a:endParaRPr kumimoji="1" lang="en-US" altLang="ja-JP" dirty="0"/>
          </a:p>
          <a:p>
            <a:pPr lvl="1"/>
            <a:r>
              <a:rPr lang="ja-JP" altLang="en-US" dirty="0"/>
              <a:t>最初の目標からは予期できなかった発見が起こる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1E5CC07-C2F0-41DD-A9DE-F38955C79FAD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>
                <a:defRPr/>
              </a:pPr>
              <a:t>24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8184232" y="3573016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B624901-BB3F-43D8-B59D-9E8E7035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DD5B-4B94-467C-B442-A155925027B5}" type="slidenum">
              <a:rPr lang="en-US" altLang="ja-JP"/>
              <a:pPr/>
              <a:t>25</a:t>
            </a:fld>
            <a:endParaRPr lang="en-US" altLang="ja-JP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0499D408-4FBE-47A4-9B16-F05783AF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143001"/>
            <a:ext cx="5357813" cy="54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390CBB45-3D02-40E8-BBA6-A3D40C8316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ja-JP" altLang="en-US" sz="3600">
                <a:solidFill>
                  <a:schemeClr val="accent2"/>
                </a:solidFill>
              </a:rPr>
              <a:t>研究の集大成－教科書の執筆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8A4D03F6-FB43-4386-AE03-F7833952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572001"/>
            <a:ext cx="144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/>
              <a:t>初　版 </a:t>
            </a:r>
            <a:r>
              <a:rPr lang="en-US" altLang="ja-JP" sz="2000" dirty="0"/>
              <a:t>1987</a:t>
            </a:r>
          </a:p>
          <a:p>
            <a:pPr>
              <a:spcBef>
                <a:spcPct val="50000"/>
              </a:spcBef>
            </a:pPr>
            <a:r>
              <a:rPr lang="ja-JP" altLang="en-US" sz="2000" dirty="0"/>
              <a:t>第</a:t>
            </a:r>
            <a:r>
              <a:rPr lang="en-US" altLang="ja-JP" sz="2000" dirty="0"/>
              <a:t>2</a:t>
            </a:r>
            <a:r>
              <a:rPr lang="ja-JP" altLang="en-US" sz="2000" dirty="0"/>
              <a:t>版 </a:t>
            </a:r>
            <a:r>
              <a:rPr lang="en-US" altLang="ja-JP" sz="2000" dirty="0"/>
              <a:t>1998</a:t>
            </a:r>
          </a:p>
          <a:p>
            <a:pPr>
              <a:spcBef>
                <a:spcPct val="50000"/>
              </a:spcBef>
            </a:pPr>
            <a:r>
              <a:rPr lang="ja-JP" altLang="en-US" sz="2000" dirty="0"/>
              <a:t>第</a:t>
            </a:r>
            <a:r>
              <a:rPr lang="en-US" altLang="ja-JP" sz="2000" dirty="0"/>
              <a:t>3</a:t>
            </a:r>
            <a:r>
              <a:rPr lang="ja-JP" altLang="en-US" sz="2000" dirty="0"/>
              <a:t>版 </a:t>
            </a:r>
            <a:r>
              <a:rPr lang="en-US" altLang="ja-JP" sz="20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09760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CBFC61A-111A-457F-B7E7-0013A8A633CA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26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167043" y="1071546"/>
            <a:ext cx="5973763" cy="914400"/>
          </a:xfrm>
        </p:spPr>
        <p:txBody>
          <a:bodyPr/>
          <a:lstStyle/>
          <a:p>
            <a:r>
              <a:rPr lang="en-US" altLang="ja-JP" sz="3200" dirty="0"/>
              <a:t>Reunion at </a:t>
            </a:r>
            <a:r>
              <a:rPr lang="en-US" altLang="ja-JP" sz="3200" dirty="0" err="1"/>
              <a:t>Fermilab</a:t>
            </a:r>
            <a:r>
              <a:rPr lang="ja-JP" altLang="en-US" sz="3200" dirty="0"/>
              <a:t>　</a:t>
            </a:r>
            <a:r>
              <a:rPr lang="en-US" altLang="ja-JP" sz="2400" dirty="0"/>
              <a:t>2005.09.24</a:t>
            </a:r>
          </a:p>
        </p:txBody>
      </p:sp>
      <p:pic>
        <p:nvPicPr>
          <p:cNvPr id="71690" name="Picture 10" descr="050924BBDM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276" y="2060575"/>
            <a:ext cx="5986463" cy="4489450"/>
          </a:xfrm>
          <a:prstGeom prst="rect">
            <a:avLst/>
          </a:prstGeom>
          <a:noFill/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452662" y="357167"/>
            <a:ext cx="7534298" cy="76944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4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再会　</a:t>
            </a:r>
            <a:r>
              <a:rPr kumimoji="1" lang="en-US" altLang="ja-JP" sz="4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28 </a:t>
            </a:r>
            <a:r>
              <a:rPr kumimoji="1" lang="ja-JP" altLang="en-US" sz="4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年の時を超えて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9DE0D2-4689-42B9-8BE7-A2F6289A6FB6}"/>
              </a:ext>
            </a:extLst>
          </p:cNvPr>
          <p:cNvSpPr txBox="1"/>
          <p:nvPr/>
        </p:nvSpPr>
        <p:spPr>
          <a:xfrm>
            <a:off x="9986960" y="2998332"/>
            <a:ext cx="98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Buras</a:t>
            </a:r>
            <a:endParaRPr kumimoji="1" lang="ja-JP" altLang="en-US" sz="24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3B42C4F-B359-4C72-9019-FF59AC7E3E64}"/>
              </a:ext>
            </a:extLst>
          </p:cNvPr>
          <p:cNvCxnSpPr>
            <a:cxnSpLocks/>
          </p:cNvCxnSpPr>
          <p:nvPr/>
        </p:nvCxnSpPr>
        <p:spPr>
          <a:xfrm flipH="1">
            <a:off x="9422970" y="3289515"/>
            <a:ext cx="5639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07B847-87CD-4AA6-AF37-73FEFF298D33}"/>
              </a:ext>
            </a:extLst>
          </p:cNvPr>
          <p:cNvSpPr txBox="1"/>
          <p:nvPr/>
        </p:nvSpPr>
        <p:spPr>
          <a:xfrm>
            <a:off x="9986960" y="426779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Bardeen</a:t>
            </a:r>
            <a:endParaRPr kumimoji="1" lang="ja-JP" altLang="en-US" sz="24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EE01554-4775-4693-BB06-868192326798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9422970" y="4498623"/>
            <a:ext cx="5639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EA511B-80EE-47AE-99CA-CD524BD86CE7}"/>
              </a:ext>
            </a:extLst>
          </p:cNvPr>
          <p:cNvSpPr txBox="1"/>
          <p:nvPr/>
        </p:nvSpPr>
        <p:spPr>
          <a:xfrm>
            <a:off x="1285040" y="2899825"/>
            <a:ext cx="94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Duke</a:t>
            </a:r>
            <a:endParaRPr kumimoji="1" lang="ja-JP" altLang="en-US" sz="24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AFFF308-BDF3-456B-8103-90509129EA22}"/>
              </a:ext>
            </a:extLst>
          </p:cNvPr>
          <p:cNvCxnSpPr/>
          <p:nvPr/>
        </p:nvCxnSpPr>
        <p:spPr>
          <a:xfrm>
            <a:off x="2107769" y="3130658"/>
            <a:ext cx="8214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524ADB-4B10-49DD-9922-A3B44BAC2098}"/>
              </a:ext>
            </a:extLst>
          </p:cNvPr>
          <p:cNvSpPr txBox="1"/>
          <p:nvPr/>
        </p:nvSpPr>
        <p:spPr>
          <a:xfrm>
            <a:off x="1285040" y="4729455"/>
            <a:ext cx="94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Muta</a:t>
            </a:r>
            <a:endParaRPr kumimoji="1" lang="ja-JP" altLang="en-US" sz="2400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F701ABD-5D87-435F-B461-0AF1763C4577}"/>
              </a:ext>
            </a:extLst>
          </p:cNvPr>
          <p:cNvCxnSpPr/>
          <p:nvPr/>
        </p:nvCxnSpPr>
        <p:spPr>
          <a:xfrm>
            <a:off x="2107769" y="4974956"/>
            <a:ext cx="8214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85E79-F50F-4CF1-8D17-FE912097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1013"/>
            <a:ext cx="10972800" cy="1143000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．大学経営、企業経営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36B94A-EF76-4C64-AD75-8BB93A0E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095" y="3099662"/>
            <a:ext cx="5481162" cy="3563472"/>
          </a:xfrm>
        </p:spPr>
        <p:txBody>
          <a:bodyPr/>
          <a:lstStyle/>
          <a:p>
            <a:r>
              <a:rPr kumimoji="1" lang="ja-JP" altLang="en-US" dirty="0"/>
              <a:t>リーダーシップ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人々の信頼に基づく組織運営</a:t>
            </a:r>
            <a:endParaRPr kumimoji="1" lang="en-US" altLang="ja-JP" dirty="0"/>
          </a:p>
          <a:p>
            <a:r>
              <a:rPr kumimoji="1" lang="ja-JP" altLang="en-US" dirty="0"/>
              <a:t>組織運営の技術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ボトムアップ</a:t>
            </a:r>
            <a:endParaRPr kumimoji="1" lang="en-US" altLang="ja-JP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トップダウン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ミドルダウン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D13355-82D7-4597-B360-B75BEBD3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5CC07-C2F0-41DD-A9DE-F38955C79F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4BE6F9-15B9-431F-9F5D-450692B54943}"/>
              </a:ext>
            </a:extLst>
          </p:cNvPr>
          <p:cNvSpPr txBox="1"/>
          <p:nvPr/>
        </p:nvSpPr>
        <p:spPr>
          <a:xfrm>
            <a:off x="3471620" y="1624013"/>
            <a:ext cx="73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国立大学の法人化　</a:t>
            </a:r>
            <a:r>
              <a:rPr kumimoji="1" lang="en-US" altLang="ja-JP" sz="3600" dirty="0"/>
              <a:t>2004</a:t>
            </a:r>
          </a:p>
          <a:p>
            <a:r>
              <a:rPr kumimoji="1" lang="ja-JP" altLang="en-US" sz="3600" dirty="0"/>
              <a:t>マツダ社外取締役　</a:t>
            </a:r>
            <a:r>
              <a:rPr kumimoji="1" lang="en-US" altLang="ja-JP" sz="3600" dirty="0"/>
              <a:t>2011-2015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08672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1B521-BDEC-43EA-A273-91C70569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．終わりに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C10DF-FC1D-4288-B2E8-B025B905B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966" y="1647825"/>
            <a:ext cx="4945487" cy="3426451"/>
          </a:xfrm>
        </p:spPr>
        <p:txBody>
          <a:bodyPr/>
          <a:lstStyle/>
          <a:p>
            <a:r>
              <a:rPr kumimoji="1" lang="ja-JP" altLang="en-US" dirty="0"/>
              <a:t>行き詰まったとき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諦めない折れない心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道は開ける</a:t>
            </a:r>
            <a:endParaRPr kumimoji="1" lang="en-US" altLang="ja-JP" dirty="0"/>
          </a:p>
          <a:p>
            <a:r>
              <a:rPr kumimoji="1" lang="ja-JP" altLang="en-US" dirty="0"/>
              <a:t>選択肢に迷うとき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振り返ってみよう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新しい道がある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FC968F-7AAA-45BE-AD39-BBFA25AC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5CC07-C2F0-41DD-A9DE-F38955C79F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D520EB-0178-46EA-941B-EC6AFB1F63EE}"/>
              </a:ext>
            </a:extLst>
          </p:cNvPr>
          <p:cNvSpPr txBox="1"/>
          <p:nvPr/>
        </p:nvSpPr>
        <p:spPr>
          <a:xfrm>
            <a:off x="3387143" y="5479833"/>
            <a:ext cx="5757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600" dirty="0"/>
              <a:t>人生に無駄はない</a:t>
            </a:r>
          </a:p>
        </p:txBody>
      </p:sp>
    </p:spTree>
    <p:extLst>
      <p:ext uri="{BB962C8B-B14F-4D97-AF65-F5344CB8AC3E}">
        <p14:creationId xmlns:p14="http://schemas.microsoft.com/office/powerpoint/2010/main" val="131007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F3FEB-3E51-466E-BE00-DE8B5D00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12" y="456105"/>
            <a:ext cx="10058400" cy="1080537"/>
          </a:xfrm>
        </p:spPr>
        <p:txBody>
          <a:bodyPr/>
          <a:lstStyle/>
          <a:p>
            <a:r>
              <a:rPr kumimoji="1" lang="en-US" altLang="ja-JP" sz="48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  <a:cs typeface="+mj-cs"/>
              </a:rPr>
              <a:t>1</a:t>
            </a:r>
            <a:r>
              <a:rPr kumimoji="1" lang="ja-JP" altLang="en-US" sz="48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/>
                <a:cs typeface="+mj-cs"/>
              </a:rPr>
              <a:t>．私の人生設計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8C3AD3-DD70-47F6-9E95-B2041F44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6" y="2064675"/>
            <a:ext cx="11436440" cy="349899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・ 親の考え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小中高 → 大学 → 家業（久留米駅弁当会社） → 社長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・ 本人の計画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小中高 → 大学 → 大学院 → 研究者 → ノーベル賞 → 帰郷 して家業継承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・ 現実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小中高→九大→東大大学院→京大助教授→広大教授→広大学長→福山大学長→マツダ社外取締役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TSS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文化大学長→広島リカレント学院長</a:t>
            </a:r>
          </a:p>
          <a:p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6099179-C9B9-446D-9743-9A6102564FEF}"/>
              </a:ext>
            </a:extLst>
          </p:cNvPr>
          <p:cNvCxnSpPr/>
          <p:nvPr/>
        </p:nvCxnSpPr>
        <p:spPr>
          <a:xfrm>
            <a:off x="6490951" y="4546242"/>
            <a:ext cx="280759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6CC2A9-E359-48E5-B202-2779BFD1488E}"/>
              </a:ext>
            </a:extLst>
          </p:cNvPr>
          <p:cNvSpPr txBox="1"/>
          <p:nvPr/>
        </p:nvSpPr>
        <p:spPr>
          <a:xfrm>
            <a:off x="3734873" y="5653826"/>
            <a:ext cx="386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人生に無駄はない</a:t>
            </a:r>
          </a:p>
        </p:txBody>
      </p:sp>
    </p:spTree>
    <p:extLst>
      <p:ext uri="{BB962C8B-B14F-4D97-AF65-F5344CB8AC3E}">
        <p14:creationId xmlns:p14="http://schemas.microsoft.com/office/powerpoint/2010/main" val="31059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D5C9F-1A94-4778-ABB7-EA9E4167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．国際共同研究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F567ED-DBF6-4ED4-B9FB-B6803956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9560"/>
            <a:ext cx="10058400" cy="394093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私の素粒子論研究体験を通して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皆さんに伝えたいメッセージ</a:t>
            </a:r>
          </a:p>
          <a:p>
            <a:pPr algn="ctr"/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Never Give Up !</a:t>
            </a:r>
            <a:b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</a:b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折れない心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156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09918" y="1241790"/>
            <a:ext cx="5427682" cy="7920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  <a:cs typeface="+mn-cs"/>
              </a:rPr>
              <a:t>これから述べること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2727701" y="2895600"/>
            <a:ext cx="7160217" cy="360520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素粒子論ってどんな学問？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素粒子の力の法則　量子色力学（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QCD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研究成果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1009650" lvl="1" indent="-609600"/>
            <a:r>
              <a:rPr lang="ja-JP" altLang="en-US" sz="2400" dirty="0">
                <a:solidFill>
                  <a:prstClr val="black"/>
                </a:solidFill>
              </a:rPr>
              <a:t>摂動計算の繰り込み処方依存性の発見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1009650" lvl="1" indent="-609600"/>
            <a:r>
              <a:rPr lang="ja-JP" altLang="en-US" sz="2400" dirty="0">
                <a:solidFill>
                  <a:prstClr val="black"/>
                </a:solidFill>
              </a:rPr>
              <a:t>ＭＳ スキームの提唱</a:t>
            </a:r>
            <a:endParaRPr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CC9B362-0849-4F0A-BE4F-22C121D43190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>
                <a:defRPr/>
              </a:pPr>
              <a:t>5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7" name="直線コネクタ 6"/>
          <p:cNvCxnSpPr>
            <a:cxnSpLocks/>
          </p:cNvCxnSpPr>
          <p:nvPr/>
        </p:nvCxnSpPr>
        <p:spPr>
          <a:xfrm>
            <a:off x="3853543" y="5342363"/>
            <a:ext cx="43321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+mj-cs"/>
              </a:rPr>
              <a:t>素粒子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+mj-cs"/>
              </a:rPr>
              <a:t>論ってどんな学問？</a:t>
            </a:r>
            <a:endParaRPr lang="ja-JP" altLang="en-US" sz="4000" dirty="0"/>
          </a:p>
        </p:txBody>
      </p:sp>
      <p:sp>
        <p:nvSpPr>
          <p:cNvPr id="32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F55E26C1-1DE3-4DEE-A0B1-B521764364B2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>
                <a:defRPr/>
              </a:pPr>
              <a:t>6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2062164" y="1557339"/>
            <a:ext cx="3024187" cy="194468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9221" name="Picture 4" descr="j0343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2781301"/>
            <a:ext cx="4508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j0239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776" y="3286126"/>
            <a:ext cx="720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214688" y="3502026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宇宙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782889" y="386080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10</a:t>
            </a:r>
            <a:r>
              <a:rPr kumimoji="1" lang="en-US" altLang="ja-JP" sz="1600" baseline="300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26 </a:t>
            </a: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m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087938" y="407828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1 m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6238875" y="4222750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10</a:t>
            </a:r>
            <a:r>
              <a:rPr kumimoji="1" lang="en-US" altLang="ja-JP" sz="1600" baseline="300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-11 </a:t>
            </a:r>
            <a:r>
              <a:rPr kumimoji="1" lang="en-US" altLang="ja-JP" sz="160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m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86350" y="3717926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人間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6238875" y="3894137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原子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3646488" y="2781301"/>
            <a:ext cx="18716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3646488" y="2925764"/>
            <a:ext cx="16557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5518151" y="3213101"/>
            <a:ext cx="14398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 flipV="1">
            <a:off x="5518150" y="3213100"/>
            <a:ext cx="10795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7029450" y="2217737"/>
            <a:ext cx="630241" cy="10683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V="1">
            <a:off x="6958012" y="2997199"/>
            <a:ext cx="1025527" cy="549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868036" y="2862722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原子核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8321680" y="3170765"/>
            <a:ext cx="163512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陽子、中性子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430295" y="1987046"/>
            <a:ext cx="2417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電子　⇒　</a:t>
            </a:r>
            <a:r>
              <a:rPr kumimoji="1" lang="ja-JP" altLang="en-US" b="1">
                <a:solidFill>
                  <a:srgbClr val="FF0066"/>
                </a:solidFill>
                <a:latin typeface="Calibri" pitchFamily="34" charset="0"/>
                <a:ea typeface="ＭＳ Ｐゴシック" charset="-128"/>
              </a:rPr>
              <a:t>レプトン</a:t>
            </a:r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 flipH="1">
            <a:off x="9405940" y="3525795"/>
            <a:ext cx="2159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9045578" y="4100469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b="1">
                <a:solidFill>
                  <a:srgbClr val="FF0066"/>
                </a:solidFill>
                <a:latin typeface="Calibri" pitchFamily="34" charset="0"/>
                <a:ea typeface="ＭＳ Ｐゴシック" charset="-128"/>
              </a:rPr>
              <a:t>クォーク</a:t>
            </a: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>
            <a:off x="9621841" y="3524207"/>
            <a:ext cx="3524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241" name="Rectangle 27"/>
          <p:cNvSpPr>
            <a:spLocks noChangeArrowheads="1"/>
          </p:cNvSpPr>
          <p:nvPr/>
        </p:nvSpPr>
        <p:spPr bwMode="auto">
          <a:xfrm>
            <a:off x="8393116" y="3523235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10</a:t>
            </a:r>
            <a:r>
              <a:rPr kumimoji="1" lang="en-US" altLang="ja-JP" sz="1600" baseline="30000" dirty="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-15 </a:t>
            </a:r>
            <a:r>
              <a:rPr kumimoji="1" lang="en-US" altLang="ja-JP" sz="1600" dirty="0">
                <a:solidFill>
                  <a:prstClr val="black"/>
                </a:solidFill>
                <a:latin typeface="Arial" charset="0"/>
                <a:ea typeface="ＭＳ ゴシック" pitchFamily="49" charset="-128"/>
              </a:rPr>
              <a:t>m</a:t>
            </a:r>
          </a:p>
        </p:txBody>
      </p:sp>
      <p:sp>
        <p:nvSpPr>
          <p:cNvPr id="81948" name="Oval 28"/>
          <p:cNvSpPr>
            <a:spLocks noChangeArrowheads="1"/>
          </p:cNvSpPr>
          <p:nvPr/>
        </p:nvSpPr>
        <p:spPr bwMode="auto">
          <a:xfrm>
            <a:off x="9033082" y="4594002"/>
            <a:ext cx="11525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1949" name="Oval 29"/>
          <p:cNvSpPr>
            <a:spLocks noChangeArrowheads="1"/>
          </p:cNvSpPr>
          <p:nvPr/>
        </p:nvSpPr>
        <p:spPr bwMode="auto">
          <a:xfrm>
            <a:off x="9320420" y="5243289"/>
            <a:ext cx="288925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1950" name="Oval 30"/>
          <p:cNvSpPr>
            <a:spLocks noChangeArrowheads="1"/>
          </p:cNvSpPr>
          <p:nvPr/>
        </p:nvSpPr>
        <p:spPr bwMode="auto">
          <a:xfrm>
            <a:off x="9248982" y="4809903"/>
            <a:ext cx="288925" cy="2889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1951" name="Oval 31"/>
          <p:cNvSpPr>
            <a:spLocks noChangeArrowheads="1"/>
          </p:cNvSpPr>
          <p:nvPr/>
        </p:nvSpPr>
        <p:spPr bwMode="auto">
          <a:xfrm>
            <a:off x="9680781" y="4954364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9248982" y="567509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陽子</a:t>
            </a: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H="1" flipV="1">
            <a:off x="9969707" y="5170264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10617407" y="524329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b="1">
                <a:solidFill>
                  <a:srgbClr val="FF0066"/>
                </a:solidFill>
                <a:latin typeface="Calibri" pitchFamily="34" charset="0"/>
                <a:ea typeface="ＭＳ Ｐゴシック" charset="-128"/>
              </a:rPr>
              <a:t>クォーク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E4AC1B-B1F5-443B-B7AE-D26243080623}"/>
              </a:ext>
            </a:extLst>
          </p:cNvPr>
          <p:cNvSpPr txBox="1"/>
          <p:nvPr/>
        </p:nvSpPr>
        <p:spPr>
          <a:xfrm>
            <a:off x="1210614" y="4809903"/>
            <a:ext cx="419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素粒子　＝　クォーク、レプトン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1B6979-017D-43D6-8D69-9B5D4F62E93E}"/>
              </a:ext>
            </a:extLst>
          </p:cNvPr>
          <p:cNvSpPr txBox="1"/>
          <p:nvPr/>
        </p:nvSpPr>
        <p:spPr>
          <a:xfrm>
            <a:off x="1210614" y="5426646"/>
            <a:ext cx="724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素粒子論　＝　クオークやレプトンの間に働く力の理論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 animBg="1"/>
      <p:bldP spid="81949" grpId="0" animBg="1"/>
      <p:bldP spid="81950" grpId="0" animBg="1"/>
      <p:bldP spid="81951" grpId="0" animBg="1"/>
      <p:bldP spid="81953" grpId="0"/>
      <p:bldP spid="81955" grpId="0" animBg="1"/>
      <p:bldP spid="8195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9076014" y="6359798"/>
            <a:ext cx="2844800" cy="365125"/>
          </a:xfrm>
        </p:spPr>
        <p:txBody>
          <a:bodyPr/>
          <a:lstStyle/>
          <a:p>
            <a:pPr defTabSz="914400"/>
            <a:fld id="{D4366F65-1B5A-46AE-8AD1-561B60530EB6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7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3429" y="895632"/>
            <a:ext cx="4973445" cy="9361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4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素粒子に働く力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214679" y="4357694"/>
            <a:ext cx="1368425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強い力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214680" y="2500306"/>
            <a:ext cx="1714511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電磁気力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14679" y="3429000"/>
            <a:ext cx="1571636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重　力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14679" y="5286388"/>
            <a:ext cx="13684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弱い力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04048" y="4366814"/>
            <a:ext cx="192882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量子色力学</a:t>
            </a:r>
          </a:p>
        </p:txBody>
      </p:sp>
      <p:sp>
        <p:nvSpPr>
          <p:cNvPr id="30" name="円形吹き出し 29"/>
          <p:cNvSpPr/>
          <p:nvPr/>
        </p:nvSpPr>
        <p:spPr>
          <a:xfrm>
            <a:off x="6525168" y="2447384"/>
            <a:ext cx="3071834" cy="1071570"/>
          </a:xfrm>
          <a:prstGeom prst="wedgeEllipseCallout">
            <a:avLst>
              <a:gd name="adj1" fmla="val -54824"/>
              <a:gd name="adj2" fmla="val 12730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32874" y="266000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クォークから物質を作り上げている力</a:t>
            </a:r>
          </a:p>
        </p:txBody>
      </p:sp>
      <p:sp>
        <p:nvSpPr>
          <p:cNvPr id="12" name="円形吹き出し 29">
            <a:extLst>
              <a:ext uri="{FF2B5EF4-FFF2-40B4-BE49-F238E27FC236}">
                <a16:creationId xmlns:a16="http://schemas.microsoft.com/office/drawing/2014/main" id="{2780A78C-DD9E-49D9-8967-E7732971EA8F}"/>
              </a:ext>
            </a:extLst>
          </p:cNvPr>
          <p:cNvSpPr/>
          <p:nvPr/>
        </p:nvSpPr>
        <p:spPr>
          <a:xfrm>
            <a:off x="6750954" y="4779818"/>
            <a:ext cx="3483273" cy="1570143"/>
          </a:xfrm>
          <a:prstGeom prst="wedgeEllipseCallout">
            <a:avLst>
              <a:gd name="adj1" fmla="val -61286"/>
              <a:gd name="adj2" fmla="val -4548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3AB8D4-D07F-41AD-89E1-38DD82D95889}"/>
              </a:ext>
            </a:extLst>
          </p:cNvPr>
          <p:cNvSpPr txBox="1"/>
          <p:nvPr/>
        </p:nvSpPr>
        <p:spPr>
          <a:xfrm>
            <a:off x="7339930" y="5241723"/>
            <a:ext cx="230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いかにして見いだされ確立していったか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250838A-85F2-4695-934C-B12F17265713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8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398355" y="2749461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925780" y="2604999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758717" y="2893924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717943" y="2965361"/>
            <a:ext cx="22336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717943" y="3036799"/>
            <a:ext cx="223361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717943" y="3109824"/>
            <a:ext cx="22336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717943" y="3181261"/>
            <a:ext cx="22336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6646505" y="2317661"/>
            <a:ext cx="20891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8807092" y="2173199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182456" y="3036799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電子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854343" y="3252699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陽子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8949968" y="3036799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ハドロン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224368" y="1309600"/>
            <a:ext cx="930992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1960 </a:t>
            </a:r>
            <a:r>
              <a:rPr kumimoji="1" lang="zh-TW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年代初頭</a:t>
            </a: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電子ビームを陽子にあてて陽子の構造を調べる実験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24367" y="476576"/>
            <a:ext cx="7582726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32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強い力の理論はいかにして見いだされたか</a:t>
            </a:r>
          </a:p>
        </p:txBody>
      </p:sp>
      <p:pic>
        <p:nvPicPr>
          <p:cNvPr id="31765" name="Picture 21" descr="pep2ae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993" y="3901987"/>
            <a:ext cx="5616575" cy="2232025"/>
          </a:xfrm>
          <a:prstGeom prst="rect">
            <a:avLst/>
          </a:prstGeom>
          <a:noFill/>
        </p:spPr>
      </p:pic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9022992" y="210017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t>電子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006868" y="4765587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>
                <a:solidFill>
                  <a:prstClr val="black"/>
                </a:solidFill>
                <a:latin typeface="Arial" charset="0"/>
                <a:ea typeface="ＭＳ Ｐゴシック" charset="-128"/>
              </a:rPr>
              <a:t>3 km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799031" y="4189324"/>
            <a:ext cx="9366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20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SLAC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726006" y="4694150"/>
            <a:ext cx="2808287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1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スタンフォード大学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140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Stanford Linear Accelerator Center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96236" y="1847880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深非弾性電子・陽子散乱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4EB2468-E2A9-409B-9CE0-D57EC3005D2D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/>
              <a:t>9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7836"/>
            <a:ext cx="10972800" cy="1143000"/>
          </a:xfrm>
        </p:spPr>
        <p:txBody>
          <a:bodyPr/>
          <a:lstStyle/>
          <a:p>
            <a:r>
              <a:rPr lang="ja-JP" altLang="en-US" dirty="0"/>
              <a:t>実験の結果分かったこと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9"/>
            <a:ext cx="8280400" cy="38195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ja-JP" altLang="en-US" sz="2800" b="1" dirty="0">
                <a:solidFill>
                  <a:srgbClr val="000000"/>
                </a:solidFill>
              </a:rPr>
              <a:t>極く近距離ではクォークは自由粒子のように見える</a:t>
            </a:r>
            <a:r>
              <a:rPr lang="ja-JP" altLang="en-US" sz="2400" b="1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</a:rPr>
              <a:t> ⇒　漸近的自由性（</a:t>
            </a:r>
            <a:r>
              <a:rPr lang="en-US" altLang="ja-JP" sz="2400" b="1" dirty="0">
                <a:solidFill>
                  <a:srgbClr val="000000"/>
                </a:solidFill>
              </a:rPr>
              <a:t>Asymptotic Freedom</a:t>
            </a:r>
            <a:r>
              <a:rPr lang="ja-JP" altLang="en-US" sz="2400" b="1" dirty="0">
                <a:solidFill>
                  <a:srgbClr val="000000"/>
                </a:solidFill>
              </a:rPr>
              <a:t>）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</a:rPr>
              <a:t>　　　　クォークに働く力は</a:t>
            </a:r>
            <a:r>
              <a:rPr lang="ja-JP" altLang="en-US" sz="2400" b="1" dirty="0">
                <a:solidFill>
                  <a:srgbClr val="FF0000"/>
                </a:solidFill>
              </a:rPr>
              <a:t>近くで弱い</a:t>
            </a:r>
          </a:p>
          <a:p>
            <a:pPr>
              <a:spcBef>
                <a:spcPct val="50000"/>
              </a:spcBef>
            </a:pPr>
            <a:r>
              <a:rPr lang="ja-JP" altLang="en-US" sz="2400" b="1" dirty="0">
                <a:solidFill>
                  <a:srgbClr val="000000"/>
                </a:solidFill>
              </a:rPr>
              <a:t> </a:t>
            </a:r>
            <a:r>
              <a:rPr lang="ja-JP" altLang="en-US" sz="2800" b="1" dirty="0">
                <a:solidFill>
                  <a:srgbClr val="000000"/>
                </a:solidFill>
              </a:rPr>
              <a:t>クォークは単独で取り出すことが出来ない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</a:rPr>
              <a:t> ⇒　閉じこめ（</a:t>
            </a:r>
            <a:r>
              <a:rPr lang="en-US" altLang="ja-JP" sz="2400" b="1" dirty="0">
                <a:solidFill>
                  <a:srgbClr val="000000"/>
                </a:solidFill>
              </a:rPr>
              <a:t>Confinement</a:t>
            </a:r>
            <a:r>
              <a:rPr lang="ja-JP" altLang="en-US" sz="2400" b="1" dirty="0">
                <a:solidFill>
                  <a:srgbClr val="000000"/>
                </a:solidFill>
              </a:rPr>
              <a:t>）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</a:rPr>
              <a:t>　　　　クォークに働く力は</a:t>
            </a:r>
            <a:r>
              <a:rPr lang="ja-JP" altLang="en-US" sz="2400" b="1" dirty="0">
                <a:solidFill>
                  <a:srgbClr val="FF0000"/>
                </a:solidFill>
              </a:rPr>
              <a:t>遠くで強い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  {\cal L}=-\frac{1}{4}F^a_{\mu\nu}{F^a}^{\mu\nu}&#10;    +\bar{\psi}(i\gamma^\mu D_\mu -m)\psi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81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D_{\mu}=\partial_\mu -igT^a A_\mu^a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175.875"/>
  <p:tag name="PICTUREFILESIZE" val="38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F_{\mu\nu}^a=\partial_\mu A^a_\nu&#10; - \partial_\nu A^a_\mu&#10; +gf^{abc}A_\mu^bA_\nu^c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316"/>
  <p:tag name="PICTUREFILESIZE" val="80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A^a_\mu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25.875"/>
  <p:tag name="PICTUREFILESIZE" val="9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\psi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13.875"/>
  <p:tag name="PICTUREFILESIZE" val="5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displaymath}&#10;  \frac{d\sigma}{d\Omega dE'}=&#10;  \left(\frac{d\sigma}{d\Omega}\right)_{Mott}&#10;  \left[2W_1(\nu,Q^2)\tan^2\frac{\theta}{2}&#10;  +W_2(\nu,Q^2)\right]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401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15187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930</Words>
  <Application>Microsoft Office PowerPoint</Application>
  <PresentationFormat>ワイド画面</PresentationFormat>
  <Paragraphs>204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ＭＳ ゴシック</vt:lpstr>
      <vt:lpstr>Arial</vt:lpstr>
      <vt:lpstr>Calibri</vt:lpstr>
      <vt:lpstr>Calibri Light</vt:lpstr>
      <vt:lpstr>Wingdings</vt:lpstr>
      <vt:lpstr>レトロスペクト</vt:lpstr>
      <vt:lpstr>Office テーマ</vt:lpstr>
      <vt:lpstr>物理学と大学経営</vt:lpstr>
      <vt:lpstr>目次</vt:lpstr>
      <vt:lpstr>1．私の人生設計</vt:lpstr>
      <vt:lpstr>2．国際共同研究</vt:lpstr>
      <vt:lpstr>これから述べること</vt:lpstr>
      <vt:lpstr>素粒子論ってどんな学問？</vt:lpstr>
      <vt:lpstr>素粒子に働く力</vt:lpstr>
      <vt:lpstr>PowerPoint プレゼンテーション</vt:lpstr>
      <vt:lpstr>実験の結果分かったこと</vt:lpstr>
      <vt:lpstr>強い力の法則の特徴</vt:lpstr>
      <vt:lpstr>量子色力学 Quantum Chromodynamics – QCD 1973 Politzer, Gross, Wilczek → 2004 ノーベル賞</vt:lpstr>
      <vt:lpstr>量子色力学の研究へ</vt:lpstr>
      <vt:lpstr>PowerPoint プレゼンテーション</vt:lpstr>
      <vt:lpstr>現在の Fermilab</vt:lpstr>
      <vt:lpstr>中央研究棟 Wilson Hall</vt:lpstr>
      <vt:lpstr>量子色力学（QCD）の原理</vt:lpstr>
      <vt:lpstr>QCDの高次効果の計算に挑戦</vt:lpstr>
      <vt:lpstr>共同研究した部屋の前で</vt:lpstr>
      <vt:lpstr>深非弾性電子ー陽子散乱断面積</vt:lpstr>
      <vt:lpstr>PowerPoint プレゼンテーション</vt:lpstr>
      <vt:lpstr>共同研究の成果</vt:lpstr>
      <vt:lpstr>PowerPoint プレゼンテーション</vt:lpstr>
      <vt:lpstr>PowerPoint プレゼンテーション</vt:lpstr>
      <vt:lpstr>Never Give Up 決して諦めない　折れない心</vt:lpstr>
      <vt:lpstr>研究の集大成－教科書の執筆</vt:lpstr>
      <vt:lpstr>Reunion at Fermilab　2005.09.24</vt:lpstr>
      <vt:lpstr>3．大学経営、企業経営</vt:lpstr>
      <vt:lpstr>4．終わりに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物理学と大学経営</dc:title>
  <dc:creator>牟田 泰三</dc:creator>
  <cp:lastModifiedBy>牟田 泰三</cp:lastModifiedBy>
  <cp:revision>42</cp:revision>
  <cp:lastPrinted>2020-10-26T13:40:54Z</cp:lastPrinted>
  <dcterms:created xsi:type="dcterms:W3CDTF">2020-10-13T02:50:05Z</dcterms:created>
  <dcterms:modified xsi:type="dcterms:W3CDTF">2020-11-13T10:02:00Z</dcterms:modified>
</cp:coreProperties>
</file>