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9" r:id="rId4"/>
    <p:sldId id="272" r:id="rId5"/>
    <p:sldId id="260" r:id="rId6"/>
    <p:sldId id="270" r:id="rId7"/>
    <p:sldId id="262" r:id="rId8"/>
    <p:sldId id="263" r:id="rId9"/>
    <p:sldId id="264" r:id="rId10"/>
    <p:sldId id="266" r:id="rId11"/>
    <p:sldId id="271" r:id="rId12"/>
    <p:sldId id="273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7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440" y="64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6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C2A79-50E5-4CD4-9887-188E6B2C8B38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7CE47-7852-4448-B836-D7856AA86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39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8F1DF-72BF-4C20-9AD1-283125FB6DA5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995C3-D687-4343-8B36-B82939AE2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447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509963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8650" y="3849635"/>
            <a:ext cx="7886700" cy="2226967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2800" b="0" i="0" baseline="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0"/>
            </a:lvl1pPr>
          </a:lstStyle>
          <a:p>
            <a:fld id="{C23F4B18-FB69-4A26-A559-0DF5E8C13F1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3509963"/>
            <a:ext cx="9144000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36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1144800"/>
            <a:ext cx="9144000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1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396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tIns="180000" bIns="180000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lIns="180000" tIns="180000" bIns="180000"/>
          <a:lstStyle/>
          <a:p>
            <a:fld id="{C23F4B18-FB69-4A26-A559-0DF5E8C13F1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1144800"/>
            <a:ext cx="9144000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718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4589464"/>
            <a:ext cx="9144000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586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440000"/>
            <a:ext cx="3886200" cy="468000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440000"/>
            <a:ext cx="3886200" cy="468000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144800"/>
            <a:ext cx="9144000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28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直線コネクタ 9"/>
          <p:cNvCxnSpPr/>
          <p:nvPr userDrawn="1"/>
        </p:nvCxnSpPr>
        <p:spPr>
          <a:xfrm>
            <a:off x="0" y="1681163"/>
            <a:ext cx="9144000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270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0" y="1144800"/>
            <a:ext cx="9144000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96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21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12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858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440000"/>
            <a:ext cx="7886700" cy="5064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077199" y="0"/>
            <a:ext cx="1066800" cy="443233"/>
          </a:xfrm>
          <a:prstGeom prst="rect">
            <a:avLst/>
          </a:prstGeom>
        </p:spPr>
        <p:txBody>
          <a:bodyPr vert="horz" lIns="180000" tIns="180000" rIns="180000" bIns="180000" rtlCol="0" anchor="ctr"/>
          <a:lstStyle>
            <a:lvl1pPr algn="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3">
                    <a:lumMod val="75000"/>
                    <a:alpha val="54000"/>
                  </a:schemeClr>
                </a:solidFill>
              </a:defRPr>
            </a:lvl1pPr>
          </a:lstStyle>
          <a:p>
            <a:fld id="{C23F4B18-FB69-4A26-A559-0DF5E8C13F13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-6774" y="0"/>
            <a:ext cx="9150773" cy="1144800"/>
          </a:xfrm>
          <a:prstGeom prst="rect">
            <a:avLst/>
          </a:prstGeom>
          <a:noFill/>
          <a:effectLst/>
        </p:spPr>
        <p:txBody>
          <a:bodyPr vert="horz" lIns="360000" tIns="324000" rIns="360000" bIns="324000" rtlCol="0" anchor="ctr" anchorCtr="0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359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buNone/>
        <a:defRPr kumimoji="1" sz="3200" b="1" i="0" kern="1200" spc="0" baseline="0">
          <a:solidFill>
            <a:schemeClr val="accent3">
              <a:lumMod val="75000"/>
            </a:schemeClr>
          </a:solidFill>
          <a:effectLst/>
          <a:latin typeface="+mj-lt"/>
          <a:ea typeface="+mj-ea"/>
          <a:cs typeface="源真ゴシックP Medium" panose="020B0402020203020207" pitchFamily="50" charset="-128"/>
        </a:defRPr>
      </a:lvl1pPr>
    </p:titleStyle>
    <p:bodyStyle>
      <a:lvl1pPr marL="450000" indent="-450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>
            <a:lumMod val="25000"/>
            <a:lumOff val="75000"/>
          </a:schemeClr>
        </a:buClr>
        <a:buFont typeface="源真ゴシック Regular" panose="020B0302020203020207" pitchFamily="50" charset="-128"/>
        <a:buChar char="■"/>
        <a:defRPr kumimoji="1" sz="2400" b="1" i="0" kern="1200" baseline="0">
          <a:solidFill>
            <a:schemeClr val="tx1">
              <a:alpha val="87000"/>
            </a:schemeClr>
          </a:solidFill>
          <a:latin typeface="+mj-lt"/>
          <a:ea typeface="+mj-ea"/>
          <a:cs typeface="+mn-cs"/>
        </a:defRPr>
      </a:lvl1pPr>
      <a:lvl2pPr marL="900000" indent="-450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1">
            <a:lumMod val="50000"/>
          </a:schemeClr>
        </a:buClr>
        <a:buFont typeface="Wingdings" panose="05000000000000000000" pitchFamily="2" charset="2"/>
        <a:buChar char="u"/>
        <a:defRPr kumimoji="1" sz="2000" kern="1200">
          <a:solidFill>
            <a:schemeClr val="tx1">
              <a:alpha val="87000"/>
            </a:schemeClr>
          </a:solidFill>
          <a:latin typeface="+mn-lt"/>
          <a:ea typeface="+mn-ea"/>
          <a:cs typeface="+mn-cs"/>
        </a:defRPr>
      </a:lvl2pPr>
      <a:lvl3pPr marL="90000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Tx/>
        <a:buNone/>
        <a:defRPr kumimoji="1" sz="2000" kern="1200">
          <a:solidFill>
            <a:schemeClr val="tx1">
              <a:alpha val="87000"/>
            </a:schemeClr>
          </a:solidFill>
          <a:latin typeface="+mn-lt"/>
          <a:ea typeface="+mn-ea"/>
          <a:cs typeface="+mn-cs"/>
        </a:defRPr>
      </a:lvl3pPr>
      <a:lvl4pPr marL="126000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Tx/>
        <a:buNone/>
        <a:defRPr kumimoji="1" sz="2000" kern="1200">
          <a:solidFill>
            <a:schemeClr val="tx1">
              <a:alpha val="87000"/>
            </a:schemeClr>
          </a:solidFill>
          <a:latin typeface="+mn-lt"/>
          <a:ea typeface="+mn-ea"/>
          <a:cs typeface="+mn-cs"/>
        </a:defRPr>
      </a:lvl4pPr>
      <a:lvl5pPr marL="162000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Tx/>
        <a:buNone/>
        <a:defRPr kumimoji="1" sz="2000" kern="1200">
          <a:solidFill>
            <a:schemeClr val="tx1">
              <a:alpha val="87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PIC</a:t>
            </a:r>
            <a:r>
              <a:rPr lang="ja-JP" altLang="en-US" dirty="0"/>
              <a:t>シミュレーションに</a:t>
            </a:r>
            <a:r>
              <a:rPr lang="ja-JP" altLang="en-US" dirty="0" smtClean="0"/>
              <a:t>おける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二体</a:t>
            </a:r>
            <a:r>
              <a:rPr lang="ja-JP" altLang="en-US" dirty="0"/>
              <a:t>衝突モデルについて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大阪大学レーザーエネルギー学研究センター</a:t>
            </a:r>
            <a:endParaRPr lang="en-US" altLang="ja-JP" sz="2400" dirty="0"/>
          </a:p>
          <a:p>
            <a:r>
              <a:rPr kumimoji="1" lang="ja-JP" altLang="en-US" sz="2400" dirty="0" smtClean="0"/>
              <a:t>朝比奈 隆志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1800" dirty="0"/>
              <a:t>レーザープラズマ科学のため</a:t>
            </a:r>
            <a:r>
              <a:rPr lang="ja-JP" altLang="en-US" sz="1800" dirty="0" smtClean="0"/>
              <a:t>の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en-US" sz="1800" dirty="0" smtClean="0"/>
              <a:t>最先端</a:t>
            </a:r>
            <a:r>
              <a:rPr lang="ja-JP" altLang="en-US" sz="1800" dirty="0"/>
              <a:t>シミュレーションコードの共同開発・共用に関する</a:t>
            </a:r>
            <a:r>
              <a:rPr lang="ja-JP" altLang="en-US" sz="1800" dirty="0" smtClean="0"/>
              <a:t>研究会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en-US" altLang="ja-JP" sz="1800" dirty="0" smtClean="0"/>
              <a:t>2017/01/10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66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相手の重みに比例する衝突周波数を用いる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pic>
        <p:nvPicPr>
          <p:cNvPr id="8194" name="Picture 2" descr="https://latex.codecogs.com/png.latex?%5Chuge%20%5Cnu_%7Bij%7D%20%3D%20%5Cfrac%7Bq_a%5E2%20q_b%5E2%20%5Cln%5CLambda_%7Bab%7D%7D%7B4%5Cpi%5Cepsilon_0%5E2m_%7Bab%7D%5E2u%5E3%7D%5Ctimes%5Cmin%28N_a%2C%20N_b%29w_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87" y="1572001"/>
            <a:ext cx="5153025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pic_coll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1" t="41919"/>
          <a:stretch/>
        </p:blipFill>
        <p:spPr bwMode="auto">
          <a:xfrm>
            <a:off x="2779712" y="3624465"/>
            <a:ext cx="3467100" cy="173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795462" y="3849259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粒子種 </a:t>
            </a:r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462" y="4798377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粒子種 </a:t>
            </a:r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7673" y="2923155"/>
            <a:ext cx="4362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err="1" smtClean="0">
                <a:latin typeface="+mj-lt"/>
                <a:ea typeface="+mj-ea"/>
              </a:rPr>
              <a:t>Takizuka</a:t>
            </a:r>
            <a:r>
              <a:rPr kumimoji="1" lang="en-US" altLang="ja-JP" b="1" dirty="0" smtClean="0">
                <a:latin typeface="+mj-lt"/>
                <a:ea typeface="+mj-ea"/>
              </a:rPr>
              <a:t> &amp; Abe (1977) </a:t>
            </a:r>
            <a:r>
              <a:rPr kumimoji="1" lang="ja-JP" altLang="en-US" b="1" dirty="0" smtClean="0">
                <a:latin typeface="+mj-lt"/>
                <a:ea typeface="+mj-ea"/>
              </a:rPr>
              <a:t>の粒子ペアリング</a:t>
            </a:r>
            <a:endParaRPr kumimoji="1" lang="ja-JP" altLang="en-US" b="1" dirty="0">
              <a:latin typeface="+mj-lt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67475" y="3849259"/>
            <a:ext cx="1401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dirty="0" smtClean="0"/>
              <a:t> 回の衝突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17031" y="479837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平均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回の衝突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96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静止標的</a:t>
            </a:r>
            <a:r>
              <a:rPr lang="ja-JP" altLang="en-US" dirty="0" smtClean="0"/>
              <a:t>に対するビーム入射の解析解により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モデル</a:t>
            </a:r>
            <a:r>
              <a:rPr lang="ja-JP" altLang="en-US" dirty="0" smtClean="0"/>
              <a:t>の妥当性は検証された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44" y="3091081"/>
            <a:ext cx="3840488" cy="2541123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632" y="3091081"/>
            <a:ext cx="3840488" cy="2541123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963316" y="579120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+mj-ea"/>
                <a:ea typeface="+mj-ea"/>
              </a:rPr>
              <a:t>重みの比</a:t>
            </a:r>
            <a:endParaRPr kumimoji="1" lang="ja-JP" altLang="en-US" sz="2000" b="1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-242686" y="4161587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latin typeface="+mj-ea"/>
                <a:ea typeface="+mj-ea"/>
              </a:rPr>
              <a:t>理論値と</a:t>
            </a:r>
            <a:r>
              <a:rPr kumimoji="1" lang="ja-JP" altLang="en-US" sz="2000" b="1" dirty="0" smtClean="0">
                <a:latin typeface="+mj-ea"/>
                <a:ea typeface="+mj-ea"/>
              </a:rPr>
              <a:t>の比</a:t>
            </a:r>
            <a:endParaRPr kumimoji="1" lang="ja-JP" altLang="en-US" sz="2000" b="1" dirty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36948" y="3499867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+mj-ea"/>
                <a:ea typeface="+mj-ea"/>
              </a:rPr>
              <a:t>速度</a:t>
            </a:r>
            <a:r>
              <a:rPr lang="ja-JP" altLang="en-US" sz="1600" b="1" dirty="0" smtClean="0">
                <a:latin typeface="+mj-ea"/>
                <a:ea typeface="+mj-ea"/>
              </a:rPr>
              <a:t>変化率</a:t>
            </a:r>
            <a:endParaRPr kumimoji="1" lang="ja-JP" altLang="en-US" sz="1600" b="1" dirty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77435" y="3499867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latin typeface="+mj-ea"/>
                <a:ea typeface="+mj-ea"/>
              </a:rPr>
              <a:t>エネルギー変化率</a:t>
            </a:r>
            <a:endParaRPr kumimoji="1" lang="ja-JP" altLang="en-US" sz="1600" b="1" dirty="0">
              <a:latin typeface="+mj-ea"/>
              <a:ea typeface="+mj-ea"/>
            </a:endParaRPr>
          </a:p>
        </p:txBody>
      </p:sp>
      <p:pic>
        <p:nvPicPr>
          <p:cNvPr id="11" name="Picture 2" descr="https://latex.codecogs.com/gif.latex?%5Chuge%20%5Cfrac%7B%5Cpartial%20f%7D%7B%5Cpartial%20t%7D%20%3D%20-%5Cnabla_v%5Ccdot%28%5Cmathbf%7BA%7Df%29%20&amp;plus;%20%5Cfrac%7B1%7D%7B2%7D%5Cnabla_v%5Cnabla_v%3A%28%5Cmathbf%7BD%7Df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507" y="1511757"/>
            <a:ext cx="262413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s://latex.codecogs.com/gif.latex?%5Chuge%20%5Cfrac%7B%5Cpartial%5Cleft%20%5Clangle%20v%5E2%20%5Cright%20%5Crangle%7D%7B%5Cpartial%20t%7D%20%3D%202%20%5Cleft%20%5Clangle%20%5Cmathbf%7BA%7D%5Ccdot%5Cmathbf%7Bv%7D%20%5Cright%20%5Crangle%20&amp;plus;%20%5Cmathrm%7Btr%7D%5Cleft%20%5Clangle%20%5Cmathbf%7BD%7D%20%5Cright%20%5Crang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906" y="2508222"/>
            <a:ext cx="2000250" cy="42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https://latex.codecogs.com/gif.latex?%5Chuge%20%5Cfrac%7B%5Cpartial%5Cleft%20%5Clangle%20%5Cmathbf%7Bv%7D%20%5Cright%20%5Crangle%7D%7B%5Cpartial%20t%7D%20%3D%20%5Cleft%20%5Clangle%20%5Cmathbf%7BA%7D%20%5Cright%20%5Crang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906" y="2038089"/>
            <a:ext cx="895350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グループ化 25"/>
          <p:cNvGrpSpPr/>
          <p:nvPr/>
        </p:nvGrpSpPr>
        <p:grpSpPr>
          <a:xfrm>
            <a:off x="810925" y="1578577"/>
            <a:ext cx="2733413" cy="656408"/>
            <a:chOff x="810925" y="1578576"/>
            <a:chExt cx="3806448" cy="914089"/>
          </a:xfrm>
        </p:grpSpPr>
        <p:sp>
          <p:nvSpPr>
            <p:cNvPr id="14" name="円/楕円 13"/>
            <p:cNvSpPr/>
            <p:nvPr/>
          </p:nvSpPr>
          <p:spPr>
            <a:xfrm>
              <a:off x="1723220" y="2130250"/>
              <a:ext cx="180000" cy="18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3542064" y="2130250"/>
              <a:ext cx="180000" cy="180000"/>
            </a:xfrm>
            <a:prstGeom prst="ellipse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" name="直線矢印コネクタ 15"/>
            <p:cNvCxnSpPr/>
            <p:nvPr/>
          </p:nvCxnSpPr>
          <p:spPr>
            <a:xfrm>
              <a:off x="2070192" y="1947908"/>
              <a:ext cx="1205908" cy="0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2070192" y="2220250"/>
              <a:ext cx="1205908" cy="0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>
              <a:off x="2070192" y="2492665"/>
              <a:ext cx="1205908" cy="0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1316089" y="1578576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altLang="ja-JP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en-US" altLang="ja-JP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</a:t>
              </a:r>
              <a:endParaRPr kumimoji="1"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340958" y="1578576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altLang="ja-JP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en-US" altLang="ja-JP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</a:t>
              </a:r>
              <a:endParaRPr kumimoji="1"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810925" y="20628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入射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971042" y="20628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標的</a:t>
              </a:r>
              <a:endParaRPr kumimoji="1" lang="ja-JP" altLang="en-US" dirty="0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578438" y="1549239"/>
            <a:ext cx="2162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b="1" dirty="0" smtClean="0">
                <a:latin typeface="+mj-lt"/>
                <a:ea typeface="+mj-ea"/>
              </a:rPr>
              <a:t>Fokker-Planck</a:t>
            </a:r>
            <a:r>
              <a:rPr kumimoji="1" lang="ja-JP" altLang="en-US" sz="1600" b="1" dirty="0" smtClean="0">
                <a:latin typeface="+mj-lt"/>
                <a:ea typeface="+mj-ea"/>
              </a:rPr>
              <a:t> 方程式</a:t>
            </a:r>
            <a:endParaRPr kumimoji="1" lang="ja-JP" altLang="en-US" sz="1600" b="1" dirty="0">
              <a:latin typeface="+mj-lt"/>
              <a:ea typeface="+mj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25053" y="2065708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600" b="1" dirty="0" smtClean="0">
                <a:latin typeface="+mj-lt"/>
                <a:ea typeface="+mj-ea"/>
              </a:rPr>
              <a:t>速度の変化率</a:t>
            </a:r>
            <a:endParaRPr kumimoji="1" lang="ja-JP" altLang="en-US" sz="1600" b="1" dirty="0">
              <a:latin typeface="+mj-lt"/>
              <a:ea typeface="+mj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22764" y="2563258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600" b="1" dirty="0" smtClean="0">
                <a:latin typeface="+mj-lt"/>
                <a:ea typeface="+mj-ea"/>
              </a:rPr>
              <a:t>エネルギーの変化率</a:t>
            </a:r>
            <a:endParaRPr kumimoji="1" lang="ja-JP" altLang="en-US" sz="1600" b="1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360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非一様な重みを持つ粒子の二体衝突モデル</a:t>
            </a:r>
            <a:r>
              <a:rPr lang="ja-JP" altLang="en-US" dirty="0" smtClean="0"/>
              <a:t>の検証</a:t>
            </a:r>
            <a:endParaRPr lang="en-US" altLang="ja-JP" dirty="0" smtClean="0"/>
          </a:p>
          <a:p>
            <a:pPr lvl="1"/>
            <a:r>
              <a:rPr lang="en-US" altLang="ja-JP" dirty="0" err="1"/>
              <a:t>Nanbu</a:t>
            </a:r>
            <a:r>
              <a:rPr lang="en-US" altLang="ja-JP" dirty="0"/>
              <a:t> &amp; </a:t>
            </a:r>
            <a:r>
              <a:rPr lang="en-US" altLang="ja-JP" dirty="0" err="1"/>
              <a:t>Yonemura</a:t>
            </a:r>
            <a:r>
              <a:rPr lang="en-US" altLang="ja-JP" dirty="0"/>
              <a:t> (1998)</a:t>
            </a:r>
            <a:r>
              <a:rPr lang="ja-JP" altLang="en-US" dirty="0"/>
              <a:t>：	リジェクション法</a:t>
            </a:r>
          </a:p>
          <a:p>
            <a:pPr lvl="1"/>
            <a:r>
              <a:rPr lang="en-US" altLang="ja-JP" dirty="0" err="1"/>
              <a:t>Sentoku</a:t>
            </a:r>
            <a:r>
              <a:rPr lang="en-US" altLang="ja-JP" dirty="0"/>
              <a:t> &amp; Kemp (2008)</a:t>
            </a:r>
            <a:r>
              <a:rPr lang="ja-JP" altLang="en-US" dirty="0"/>
              <a:t>：	マージング法</a:t>
            </a:r>
          </a:p>
          <a:p>
            <a:pPr lvl="1"/>
            <a:endParaRPr lang="en-US" altLang="ja-JP" dirty="0" smtClean="0"/>
          </a:p>
          <a:p>
            <a:r>
              <a:rPr lang="ja-JP" altLang="en-US" dirty="0"/>
              <a:t>非一様な重みを持つ粒子の二体衝突モデル</a:t>
            </a:r>
            <a:r>
              <a:rPr lang="ja-JP" altLang="en-US" dirty="0" smtClean="0"/>
              <a:t>の</a:t>
            </a:r>
            <a:r>
              <a:rPr lang="ja-JP" altLang="en-US" dirty="0"/>
              <a:t>開発</a:t>
            </a:r>
            <a:endParaRPr lang="en-US" altLang="ja-JP" dirty="0"/>
          </a:p>
          <a:p>
            <a:pPr lvl="1"/>
            <a:r>
              <a:rPr lang="ja-JP" altLang="en-US" dirty="0" smtClean="0"/>
              <a:t>衝突周波数を衝突相手の重みに依存させる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衝突前後での運動量保存誤差を</a:t>
            </a:r>
            <a:r>
              <a:rPr lang="en-US" altLang="ja-JP" dirty="0" smtClean="0"/>
              <a:t> </a:t>
            </a:r>
            <a:r>
              <a:rPr kumimoji="1"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(Δ</a:t>
            </a:r>
            <a:r>
              <a:rPr kumimoji="1"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に</a:t>
            </a:r>
            <a:r>
              <a:rPr kumimoji="1" lang="ja-JP" altLang="en-US" dirty="0" smtClean="0"/>
              <a:t>抑制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良好な統計性</a:t>
            </a:r>
            <a:r>
              <a:rPr lang="ja-JP" altLang="en-US" dirty="0" smtClean="0"/>
              <a:t>と</a:t>
            </a:r>
            <a:r>
              <a:rPr lang="ja-JP" altLang="en-US" dirty="0"/>
              <a:t>理論</a:t>
            </a:r>
            <a:r>
              <a:rPr lang="ja-JP" altLang="en-US" dirty="0" smtClean="0"/>
              <a:t>と</a:t>
            </a:r>
            <a:r>
              <a:rPr lang="ja-JP" altLang="en-US" dirty="0"/>
              <a:t>の一致を確認した</a:t>
            </a:r>
            <a:endParaRPr lang="en-US" altLang="ja-JP" dirty="0"/>
          </a:p>
          <a:p>
            <a:pPr lvl="1"/>
            <a:endParaRPr kumimoji="1" lang="en-US" altLang="ja-JP" baseline="300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67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非一様な重みを持つ粒子の二体衝突モデル</a:t>
            </a:r>
            <a:r>
              <a:rPr lang="ja-JP" altLang="en-US" dirty="0" smtClean="0"/>
              <a:t>の検証</a:t>
            </a:r>
            <a:endParaRPr lang="en-US" altLang="ja-JP" dirty="0" smtClean="0"/>
          </a:p>
          <a:p>
            <a:pPr lvl="1"/>
            <a:r>
              <a:rPr lang="en-US" altLang="ja-JP" dirty="0" err="1"/>
              <a:t>Nanbu</a:t>
            </a:r>
            <a:r>
              <a:rPr lang="en-US" altLang="ja-JP" dirty="0"/>
              <a:t> &amp; </a:t>
            </a:r>
            <a:r>
              <a:rPr lang="en-US" altLang="ja-JP" dirty="0" err="1"/>
              <a:t>Yonemura</a:t>
            </a:r>
            <a:r>
              <a:rPr lang="en-US" altLang="ja-JP" dirty="0"/>
              <a:t> (1998)</a:t>
            </a:r>
            <a:r>
              <a:rPr lang="ja-JP" altLang="en-US" dirty="0"/>
              <a:t>：	リジェクション法</a:t>
            </a:r>
          </a:p>
          <a:p>
            <a:pPr lvl="1"/>
            <a:r>
              <a:rPr lang="en-US" altLang="ja-JP" dirty="0" err="1"/>
              <a:t>Sentoku</a:t>
            </a:r>
            <a:r>
              <a:rPr lang="en-US" altLang="ja-JP" dirty="0"/>
              <a:t> &amp; Kemp (2008)</a:t>
            </a:r>
            <a:r>
              <a:rPr lang="ja-JP" altLang="en-US" dirty="0"/>
              <a:t>：	マージング法</a:t>
            </a:r>
          </a:p>
          <a:p>
            <a:pPr lvl="1"/>
            <a:endParaRPr lang="en-US" altLang="ja-JP" dirty="0" smtClean="0"/>
          </a:p>
          <a:p>
            <a:r>
              <a:rPr lang="ja-JP" altLang="en-US" dirty="0"/>
              <a:t>非一様な重みを持つ粒子の二体衝突モデル</a:t>
            </a:r>
            <a:r>
              <a:rPr lang="ja-JP" altLang="en-US" dirty="0" smtClean="0"/>
              <a:t>の</a:t>
            </a:r>
            <a:r>
              <a:rPr lang="ja-JP" altLang="en-US" dirty="0"/>
              <a:t>開発</a:t>
            </a:r>
            <a:endParaRPr lang="en-US" altLang="ja-JP" dirty="0"/>
          </a:p>
          <a:p>
            <a:pPr lvl="1"/>
            <a:r>
              <a:rPr lang="ja-JP" altLang="en-US" dirty="0" smtClean="0"/>
              <a:t>衝突周波数を衝突相手の重みに依存させる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衝突前後での運動量保存誤差を</a:t>
            </a:r>
            <a:r>
              <a:rPr lang="en-US" altLang="ja-JP" dirty="0" smtClean="0"/>
              <a:t> </a:t>
            </a:r>
            <a:r>
              <a:rPr kumimoji="1"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(Δ</a:t>
            </a:r>
            <a:r>
              <a:rPr kumimoji="1"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に</a:t>
            </a:r>
            <a:r>
              <a:rPr kumimoji="1" lang="ja-JP" altLang="en-US" dirty="0" smtClean="0"/>
              <a:t>抑制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良好な統計性と理論との一致を確認した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70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ランダムペアリングに基づく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二体衝突アルゴリズム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ランダムペアリング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Takizuka</a:t>
            </a:r>
            <a:r>
              <a:rPr kumimoji="1" lang="en-US" altLang="ja-JP" dirty="0" smtClean="0"/>
              <a:t> &amp; Abe (1977)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散乱</a:t>
            </a:r>
            <a:r>
              <a:rPr lang="ja-JP" altLang="en-US" dirty="0"/>
              <a:t>角の</a:t>
            </a:r>
            <a:r>
              <a:rPr lang="ja-JP" altLang="en-US" dirty="0" smtClean="0"/>
              <a:t>計算</a:t>
            </a:r>
            <a:endParaRPr lang="en-US" altLang="ja-JP" dirty="0" smtClean="0"/>
          </a:p>
          <a:p>
            <a:pPr lvl="1"/>
            <a:r>
              <a:rPr lang="en-US" altLang="ja-JP" dirty="0" err="1"/>
              <a:t>Takizuka</a:t>
            </a:r>
            <a:r>
              <a:rPr lang="en-US" altLang="ja-JP" dirty="0"/>
              <a:t> &amp; Abe (1977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err="1"/>
              <a:t>Nanbu</a:t>
            </a:r>
            <a:r>
              <a:rPr lang="en-US" altLang="ja-JP" dirty="0"/>
              <a:t> &amp; </a:t>
            </a:r>
            <a:r>
              <a:rPr lang="en-US" altLang="ja-JP" dirty="0" err="1"/>
              <a:t>Yonemura</a:t>
            </a:r>
            <a:r>
              <a:rPr lang="en-US" altLang="ja-JP" dirty="0"/>
              <a:t> (1998</a:t>
            </a:r>
            <a:r>
              <a:rPr lang="en-US" altLang="ja-JP" dirty="0" smtClean="0"/>
              <a:t>)</a:t>
            </a:r>
            <a:r>
              <a:rPr lang="ja-JP" altLang="en-US" dirty="0" smtClean="0"/>
              <a:t>：</a:t>
            </a:r>
            <a:r>
              <a:rPr lang="en-US" altLang="ja-JP" dirty="0" smtClean="0"/>
              <a:t>	</a:t>
            </a:r>
            <a:r>
              <a:rPr lang="ja-JP" altLang="en-US" dirty="0" smtClean="0"/>
              <a:t>累積散乱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Sentoku</a:t>
            </a:r>
            <a:r>
              <a:rPr lang="en-US" altLang="ja-JP" dirty="0" smtClean="0"/>
              <a:t> &amp; Kemp (2008)</a:t>
            </a:r>
            <a:r>
              <a:rPr lang="ja-JP" altLang="en-US" dirty="0" smtClean="0"/>
              <a:t>：</a:t>
            </a:r>
            <a:r>
              <a:rPr lang="en-US" altLang="ja-JP" dirty="0" smtClean="0"/>
              <a:t>	</a:t>
            </a:r>
            <a:r>
              <a:rPr lang="ja-JP" altLang="en-US" dirty="0" smtClean="0"/>
              <a:t>相対論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粒子の重みに関する補正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Nanbu</a:t>
            </a:r>
            <a:r>
              <a:rPr lang="en-US" altLang="ja-JP" dirty="0" smtClean="0"/>
              <a:t> </a:t>
            </a:r>
            <a:r>
              <a:rPr lang="en-US" altLang="ja-JP" dirty="0"/>
              <a:t>&amp; </a:t>
            </a:r>
            <a:r>
              <a:rPr lang="en-US" altLang="ja-JP" dirty="0" err="1"/>
              <a:t>Yonemura</a:t>
            </a:r>
            <a:r>
              <a:rPr lang="en-US" altLang="ja-JP" dirty="0"/>
              <a:t> (1998</a:t>
            </a:r>
            <a:r>
              <a:rPr lang="en-US" altLang="ja-JP" dirty="0" smtClean="0"/>
              <a:t>)</a:t>
            </a:r>
            <a:r>
              <a:rPr lang="ja-JP" altLang="en-US" dirty="0" smtClean="0"/>
              <a:t>：</a:t>
            </a:r>
            <a:r>
              <a:rPr lang="en-US" altLang="ja-JP" dirty="0" smtClean="0"/>
              <a:t>	</a:t>
            </a:r>
            <a:r>
              <a:rPr lang="ja-JP" altLang="en-US" dirty="0" smtClean="0"/>
              <a:t>リジェクション法</a:t>
            </a:r>
            <a:endParaRPr lang="en-US" altLang="ja-JP" dirty="0"/>
          </a:p>
          <a:p>
            <a:pPr lvl="1"/>
            <a:r>
              <a:rPr lang="en-US" altLang="ja-JP" dirty="0" err="1" smtClean="0"/>
              <a:t>Sentoku</a:t>
            </a:r>
            <a:r>
              <a:rPr lang="en-US" altLang="ja-JP" dirty="0" smtClean="0"/>
              <a:t> </a:t>
            </a:r>
            <a:r>
              <a:rPr lang="en-US" altLang="ja-JP" dirty="0"/>
              <a:t>&amp; Kemp (2008</a:t>
            </a:r>
            <a:r>
              <a:rPr lang="en-US" altLang="ja-JP" dirty="0" smtClean="0"/>
              <a:t>)</a:t>
            </a:r>
            <a:r>
              <a:rPr lang="ja-JP" altLang="en-US" dirty="0" smtClean="0"/>
              <a:t>：</a:t>
            </a:r>
            <a:r>
              <a:rPr lang="en-US" altLang="ja-JP" dirty="0" smtClean="0"/>
              <a:t>	</a:t>
            </a:r>
            <a:r>
              <a:rPr lang="ja-JP" altLang="en-US" dirty="0" smtClean="0"/>
              <a:t>マージング法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19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粒子の重みに関する</a:t>
            </a:r>
            <a:r>
              <a:rPr lang="ja-JP" altLang="en-US" dirty="0" smtClean="0"/>
              <a:t>補正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440000"/>
            <a:ext cx="3952875" cy="5064972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リジェクション法</a:t>
            </a:r>
            <a:endParaRPr kumimoji="1" lang="en-US" altLang="ja-JP" sz="2000" dirty="0" smtClean="0"/>
          </a:p>
          <a:p>
            <a:pPr lvl="1"/>
            <a:endParaRPr lang="en-US" altLang="ja-JP" sz="1800" dirty="0"/>
          </a:p>
          <a:p>
            <a:pPr lvl="1"/>
            <a:endParaRPr kumimoji="1" lang="en-US" altLang="ja-JP" sz="1800" dirty="0" smtClean="0"/>
          </a:p>
          <a:p>
            <a:pPr lvl="1"/>
            <a:endParaRPr lang="en-US" altLang="ja-JP" sz="1800" dirty="0"/>
          </a:p>
          <a:p>
            <a:pPr lvl="1"/>
            <a:endParaRPr kumimoji="1" lang="en-US" altLang="ja-JP" sz="1800" dirty="0" smtClean="0"/>
          </a:p>
          <a:p>
            <a:pPr lvl="1"/>
            <a:endParaRPr lang="en-US" altLang="ja-JP" sz="1800" dirty="0"/>
          </a:p>
          <a:p>
            <a:pPr lvl="1"/>
            <a:r>
              <a:rPr lang="ja-JP" altLang="en-US" sz="1800" dirty="0" smtClean="0"/>
              <a:t>重みの比が大きい場合、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en-US" sz="1800" dirty="0" smtClean="0"/>
              <a:t>散乱されない確率が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en-US" sz="1800" dirty="0" smtClean="0"/>
              <a:t>高くなり統計性が悪い。</a:t>
            </a:r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3253389" y="2350503"/>
            <a:ext cx="457424" cy="457424"/>
          </a:xfrm>
          <a:prstGeom prst="ellips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1309080" y="2138380"/>
            <a:ext cx="881670" cy="881670"/>
          </a:xfrm>
          <a:prstGeom prst="ellipse">
            <a:avLst/>
          </a:prstGeom>
          <a:pattFill prst="pct90">
            <a:fgClr>
              <a:schemeClr val="accent3"/>
            </a:fgClr>
            <a:bgClr>
              <a:schemeClr val="bg1"/>
            </a:bgClr>
          </a:patt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1550" y="3166675"/>
            <a:ext cx="1917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重み </a:t>
            </a:r>
            <a:r>
              <a:rPr kumimoji="1"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1" lang="en-US" altLang="ja-JP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b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ja-JP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確率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1/3</a:t>
            </a:r>
            <a:r>
              <a:rPr lang="ja-JP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で散乱</a:t>
            </a:r>
            <a:endParaRPr kumimoji="1" lang="ja-JP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04530" y="3166675"/>
            <a:ext cx="1391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重み </a:t>
            </a:r>
            <a:r>
              <a:rPr kumimoji="1"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1" lang="en-US" altLang="ja-JP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b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ja-JP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必ず散乱</a:t>
            </a:r>
            <a:endParaRPr kumimoji="1" lang="ja-JP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4581525" y="1440000"/>
            <a:ext cx="4164330" cy="5064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0000" indent="-45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25000"/>
                  <a:lumOff val="75000"/>
                </a:schemeClr>
              </a:buClr>
              <a:buFont typeface="源真ゴシック Regular" panose="020B0302020203020207" pitchFamily="50" charset="-128"/>
              <a:buChar char="■"/>
              <a:defRPr kumimoji="1" sz="2400" b="1" i="0" kern="1200" baseline="0">
                <a:solidFill>
                  <a:schemeClr val="tx1">
                    <a:alpha val="87000"/>
                  </a:schemeClr>
                </a:solidFill>
                <a:latin typeface="+mj-lt"/>
                <a:ea typeface="+mj-ea"/>
                <a:cs typeface="+mn-cs"/>
              </a:defRPr>
            </a:lvl1pPr>
            <a:lvl2pPr marL="900000" indent="-45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u"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2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/>
              <a:t>マージング法</a:t>
            </a:r>
            <a:endParaRPr lang="en-US" altLang="ja-JP" sz="2000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pPr lvl="1"/>
            <a:r>
              <a:rPr lang="ja-JP" altLang="en-US" sz="1800" dirty="0" smtClean="0"/>
              <a:t>粒子の割合 </a:t>
            </a:r>
            <a:r>
              <a:rPr lang="en-US" altLang="ja-JP" sz="1800" dirty="0" smtClean="0"/>
              <a:t>P </a:t>
            </a:r>
            <a:r>
              <a:rPr lang="ja-JP" altLang="en-US" sz="1800" dirty="0" smtClean="0"/>
              <a:t>だけが散乱</a:t>
            </a:r>
            <a:endParaRPr lang="en-US" altLang="ja-JP" sz="1800" dirty="0" smtClean="0"/>
          </a:p>
          <a:p>
            <a:pPr lvl="1"/>
            <a:r>
              <a:rPr lang="en-US" altLang="ja-JP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18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ja-JP" altLang="en-US" sz="1800" dirty="0" smtClean="0"/>
              <a:t>に垂直なランダム運動量 </a:t>
            </a:r>
            <a:r>
              <a:rPr lang="en-US" altLang="ja-JP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ja-JP" altLang="en-US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⊥</a:t>
            </a:r>
            <a:r>
              <a:rPr lang="ja-JP" altLang="en-US" sz="1800" dirty="0" smtClean="0"/>
              <a:t>を付加し、エネルギーと整合性を取る</a:t>
            </a:r>
            <a:endParaRPr lang="en-US" altLang="ja-JP" sz="1800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</p:txBody>
      </p:sp>
      <p:sp>
        <p:nvSpPr>
          <p:cNvPr id="11" name="円/楕円 10"/>
          <p:cNvSpPr/>
          <p:nvPr/>
        </p:nvSpPr>
        <p:spPr>
          <a:xfrm>
            <a:off x="7206264" y="2350503"/>
            <a:ext cx="457424" cy="457424"/>
          </a:xfrm>
          <a:prstGeom prst="ellips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5261955" y="2138380"/>
            <a:ext cx="881670" cy="881670"/>
          </a:xfrm>
          <a:prstGeom prst="ellipse">
            <a:avLst/>
          </a:prstGeom>
          <a:pattFill prst="pct90">
            <a:fgClr>
              <a:schemeClr val="accent3"/>
            </a:fgClr>
            <a:bgClr>
              <a:schemeClr val="bg1"/>
            </a:bgClr>
          </a:patt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24425" y="3305175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重み </a:t>
            </a:r>
            <a:r>
              <a:rPr kumimoji="1"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1" lang="en-US" altLang="ja-JP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3</a:t>
            </a:r>
            <a:endParaRPr kumimoji="1" lang="ja-JP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57405" y="3305175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重み </a:t>
            </a:r>
            <a:r>
              <a:rPr kumimoji="1"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1" lang="en-US" altLang="ja-JP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endParaRPr kumimoji="1" lang="ja-JP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https://latex.codecogs.com/png.latex?%5Chuge%20%5Cvarepsilon_%5Cmathrm%7Bafter%7D%20%3D%20%5Cvarepsilon_%5Cmathrm%7Bbefore%7D%281-P%29&amp;plus;%5Cvarepsilon_%5Cmathrm%7Bscattered%7D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181" y="5437960"/>
            <a:ext cx="3374231" cy="2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latex.codecogs.com/png.latex?%5Chuge%20%5Cmathbf%7Bp%7D_%5Cmathrm%7Bafter%7D%20%3D%20%5Cmathbf%7Bp%7D_%5Cmathrm%7Bbefore%7D%281-P%29&amp;plus;%5Cmathbf%7Bp%7D_%5Cmathrm%7Bscattered%7D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181" y="5744709"/>
            <a:ext cx="3485674" cy="2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s://latex.codecogs.com/png.latex?%5Chuge%20%5Cmathbf%7Bp%7D_%5Cmathrm%7Bfinal%7D%20%3D%20%5Cmathbf%7Bp%7D_%5Cmathrm%7Bafter%7D%20&amp;plus;%20%5CDelta%20%5Cmathbf%7Bp%7D_%5Cper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181" y="6085975"/>
            <a:ext cx="2036921" cy="22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33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静止した標的に粒子ビームを入射し、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速度とエネルギーの変化率</a:t>
            </a:r>
            <a:r>
              <a:rPr lang="ja-JP" altLang="en-US" dirty="0" smtClean="0"/>
              <a:t>を検証する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4942913"/>
            <a:ext cx="7886700" cy="1562058"/>
          </a:xfrm>
        </p:spPr>
        <p:txBody>
          <a:bodyPr/>
          <a:lstStyle/>
          <a:p>
            <a:pPr lvl="1"/>
            <a:r>
              <a:rPr lang="ja-JP" altLang="en-US" dirty="0" smtClean="0"/>
              <a:t>粒子 </a:t>
            </a:r>
            <a:r>
              <a:rPr lang="en-US" altLang="ja-JP" dirty="0" smtClean="0"/>
              <a:t>10,000</a:t>
            </a:r>
            <a:r>
              <a:rPr lang="ja-JP" altLang="en-US" dirty="0" smtClean="0"/>
              <a:t> 個の統計平均</a:t>
            </a:r>
            <a:endParaRPr lang="en-US" altLang="ja-JP" dirty="0" smtClean="0"/>
          </a:p>
          <a:p>
            <a:pPr lvl="1"/>
            <a:r>
              <a:rPr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altLang="ja-JP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lang="en-US" altLang="ja-JP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ja-JP" altLang="en-US" dirty="0" smtClean="0"/>
              <a:t> 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ステップ計算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入射粒子の重みを標的粒子の </a:t>
            </a:r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-1</a:t>
            </a:r>
            <a:r>
              <a:rPr kumimoji="1" lang="en-US" altLang="ja-JP" dirty="0" smtClean="0"/>
              <a:t>-10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smtClean="0"/>
              <a:t> 倍に変化させた。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pic>
        <p:nvPicPr>
          <p:cNvPr id="7170" name="Picture 2" descr="https://latex.codecogs.com/gif.latex?%5Chuge%20%5Cfrac%7B%5Cpartial%20f%7D%7B%5Cpartial%20t%7D%20%3D%20-%5Cnabla_v%5Ccdot%28%5Cmathbf%7BA%7Df%29%20&amp;plus;%20%5Cfrac%7B1%7D%7B2%7D%5Cnabla_v%5Cnabla_v%3A%28%5Cmathbf%7BD%7Df%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690" y="3028727"/>
            <a:ext cx="3148965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s://latex.codecogs.com/gif.latex?%5Chuge%20%5Cfrac%7B%5Cpartial%5Cleft%20%5Clangle%20v%5E2%20%5Cright%20%5Crangle%7D%7B%5Cpartial%20t%7D%20%3D%202%20%5Cleft%20%5Clangle%20%5Cmathbf%7BA%7D%5Ccdot%5Cmathbf%7Bv%7D%20%5Cright%20%5Crangle%20&amp;plus;%20%5Cmathrm%7Btr%7D%5Cleft%20%5Clangle%20%5Cmathbf%7BD%7D%20%5Cright%20%5Cran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131" y="4313269"/>
            <a:ext cx="2400300" cy="50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s://latex.codecogs.com/gif.latex?%5Chuge%20%5Cfrac%7B%5Cpartial%5Cleft%20%5Clangle%20%5Cmathbf%7Bv%7D%20%5Cright%20%5Crangle%7D%7B%5Cpartial%20t%7D%20%3D%20%5Cleft%20%5Clangle%20%5Cmathbf%7BA%7D%20%5Cright%20%5Cra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542" y="3661473"/>
            <a:ext cx="107442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円/楕円 10"/>
          <p:cNvSpPr/>
          <p:nvPr/>
        </p:nvSpPr>
        <p:spPr>
          <a:xfrm>
            <a:off x="1723220" y="213025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3542064" y="2130250"/>
            <a:ext cx="180000" cy="180000"/>
          </a:xfrm>
          <a:prstGeom prst="ellips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070192" y="1947908"/>
            <a:ext cx="1205908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2070192" y="2220250"/>
            <a:ext cx="1205908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2070192" y="2492665"/>
            <a:ext cx="1205908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316089" y="157857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endParaRPr kumimoji="1" lang="ja-JP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40958" y="157857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endParaRPr kumimoji="1" lang="ja-JP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0925" y="20628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入射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71042" y="20628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標的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70326" y="3122310"/>
            <a:ext cx="2416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latin typeface="+mj-lt"/>
                <a:ea typeface="+mj-ea"/>
              </a:rPr>
              <a:t>Fokker-Planck</a:t>
            </a:r>
            <a:r>
              <a:rPr kumimoji="1" lang="ja-JP" altLang="en-US" b="1" smtClean="0">
                <a:latin typeface="+mj-lt"/>
                <a:ea typeface="+mj-ea"/>
              </a:rPr>
              <a:t> 方程式</a:t>
            </a:r>
            <a:endParaRPr kumimoji="1" lang="ja-JP" altLang="en-US" b="1" dirty="0">
              <a:latin typeface="+mj-lt"/>
              <a:ea typeface="+mj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17481" y="375195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+mj-lt"/>
                <a:ea typeface="+mj-ea"/>
              </a:rPr>
              <a:t>速度の変化率</a:t>
            </a:r>
            <a:endParaRPr kumimoji="1" lang="ja-JP" altLang="en-US" b="1" dirty="0">
              <a:latin typeface="+mj-lt"/>
              <a:ea typeface="+mj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424983" y="4393701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+mj-lt"/>
                <a:ea typeface="+mj-ea"/>
              </a:rPr>
              <a:t>エネルギーの変化率</a:t>
            </a:r>
            <a:endParaRPr kumimoji="1" lang="ja-JP" altLang="en-US" b="1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7037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マージング法はリジェクション法と比べて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統計性は良いが、エネルギー変化率を過大評価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763" y="4040776"/>
            <a:ext cx="3291847" cy="2178105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763" y="1862671"/>
            <a:ext cx="3291847" cy="217810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835" y="4006302"/>
            <a:ext cx="3291847" cy="217810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835" y="1862671"/>
            <a:ext cx="3291847" cy="217810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963316" y="6296025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+mj-ea"/>
                <a:ea typeface="+mj-ea"/>
              </a:rPr>
              <a:t>重みの比</a:t>
            </a:r>
            <a:endParaRPr kumimoji="1" lang="ja-JP" altLang="en-US" sz="2000" b="1" dirty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16200000">
            <a:off x="220141" y="3860244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latin typeface="+mj-ea"/>
                <a:ea typeface="+mj-ea"/>
              </a:rPr>
              <a:t>理論値と</a:t>
            </a:r>
            <a:r>
              <a:rPr kumimoji="1" lang="ja-JP" altLang="en-US" sz="2000" b="1" dirty="0" smtClean="0">
                <a:latin typeface="+mj-ea"/>
                <a:ea typeface="+mj-ea"/>
              </a:rPr>
              <a:t>の比</a:t>
            </a:r>
            <a:endParaRPr kumimoji="1" lang="ja-JP" altLang="en-US" sz="2000" b="1" dirty="0">
              <a:latin typeface="+mj-ea"/>
              <a:ea typeface="+mj-ea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628650" y="1440000"/>
            <a:ext cx="3939960" cy="49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0000" indent="-45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25000"/>
                  <a:lumOff val="75000"/>
                </a:schemeClr>
              </a:buClr>
              <a:buFont typeface="源真ゴシック Regular" panose="020B0302020203020207" pitchFamily="50" charset="-128"/>
              <a:buChar char="■"/>
              <a:defRPr kumimoji="1" sz="2400" b="1" i="0" kern="1200" baseline="0">
                <a:solidFill>
                  <a:schemeClr val="tx1">
                    <a:alpha val="87000"/>
                  </a:schemeClr>
                </a:solidFill>
                <a:latin typeface="+mj-lt"/>
                <a:ea typeface="+mj-ea"/>
                <a:cs typeface="+mn-cs"/>
              </a:defRPr>
            </a:lvl1pPr>
            <a:lvl2pPr marL="900000" indent="-45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u"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2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/>
              <a:t>リジェクション法</a:t>
            </a:r>
            <a:endParaRPr lang="en-US" altLang="ja-JP" sz="2000" dirty="0"/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4527535" y="1440000"/>
            <a:ext cx="3939960" cy="49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0000" indent="-45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25000"/>
                  <a:lumOff val="75000"/>
                </a:schemeClr>
              </a:buClr>
              <a:buFont typeface="源真ゴシック Regular" panose="020B0302020203020207" pitchFamily="50" charset="-128"/>
              <a:buChar char="■"/>
              <a:defRPr kumimoji="1" sz="2400" b="1" i="0" kern="1200" baseline="0">
                <a:solidFill>
                  <a:schemeClr val="tx1">
                    <a:alpha val="87000"/>
                  </a:schemeClr>
                </a:solidFill>
                <a:latin typeface="+mj-lt"/>
                <a:ea typeface="+mj-ea"/>
                <a:cs typeface="+mn-cs"/>
              </a:defRPr>
            </a:lvl1pPr>
            <a:lvl2pPr marL="900000" indent="-45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u"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2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/>
              <a:t>マージング法</a:t>
            </a:r>
            <a:endParaRPr lang="en-US" altLang="ja-JP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34466" y="2148772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+mj-ea"/>
                <a:ea typeface="+mj-ea"/>
              </a:rPr>
              <a:t>速度</a:t>
            </a:r>
            <a:r>
              <a:rPr lang="ja-JP" altLang="en-US" sz="1600" b="1" dirty="0" smtClean="0">
                <a:latin typeface="+mj-ea"/>
                <a:ea typeface="+mj-ea"/>
              </a:rPr>
              <a:t>変化率</a:t>
            </a:r>
            <a:endParaRPr kumimoji="1" lang="ja-JP" altLang="en-US" sz="1600" b="1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34466" y="4326877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latin typeface="+mj-ea"/>
                <a:ea typeface="+mj-ea"/>
              </a:rPr>
              <a:t>エネルギー変化率</a:t>
            </a:r>
            <a:endParaRPr kumimoji="1" lang="ja-JP" altLang="en-US" sz="1600" b="1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15866" y="4326877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latin typeface="+mj-ea"/>
                <a:ea typeface="+mj-ea"/>
              </a:rPr>
              <a:t>エネルギー変化率</a:t>
            </a:r>
            <a:endParaRPr kumimoji="1" lang="ja-JP" altLang="en-US" sz="1600" b="1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15866" y="2148772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+mj-ea"/>
                <a:ea typeface="+mj-ea"/>
              </a:rPr>
              <a:t>速度</a:t>
            </a:r>
            <a:r>
              <a:rPr lang="ja-JP" altLang="en-US" sz="1600" b="1" dirty="0" smtClean="0">
                <a:latin typeface="+mj-ea"/>
                <a:ea typeface="+mj-ea"/>
              </a:rPr>
              <a:t>変化率</a:t>
            </a:r>
            <a:endParaRPr kumimoji="1" lang="ja-JP" altLang="en-US" sz="16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9277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二体</a:t>
            </a:r>
            <a:r>
              <a:rPr kumimoji="1" lang="ja-JP" altLang="en-US" dirty="0" smtClean="0"/>
              <a:t>衝突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/>
              <a:t>イメージ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439999"/>
            <a:ext cx="7886700" cy="51463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実粒子の衝突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3308978" y="2502852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4923030" y="2052362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弧 8"/>
          <p:cNvSpPr/>
          <p:nvPr/>
        </p:nvSpPr>
        <p:spPr>
          <a:xfrm rot="5400000">
            <a:off x="1988268" y="-2381744"/>
            <a:ext cx="4842923" cy="5127170"/>
          </a:xfrm>
          <a:prstGeom prst="arc">
            <a:avLst>
              <a:gd name="adj1" fmla="val 19494307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>
            <a:stCxn id="5" idx="6"/>
          </p:cNvCxnSpPr>
          <p:nvPr/>
        </p:nvCxnSpPr>
        <p:spPr>
          <a:xfrm>
            <a:off x="3488978" y="2592852"/>
            <a:ext cx="920751" cy="1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5824536" y="1860622"/>
            <a:ext cx="570708" cy="340719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488977" y="2592852"/>
            <a:ext cx="351979" cy="4855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626237" y="25850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kumimoji="1" lang="ja-JP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3336925" y="2142362"/>
            <a:ext cx="158610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664966" y="2142362"/>
            <a:ext cx="0" cy="45049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3667886" y="21691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kumimoji="1" lang="ja-JP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4409729" y="2603964"/>
            <a:ext cx="203631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円弧 27"/>
          <p:cNvSpPr/>
          <p:nvPr/>
        </p:nvSpPr>
        <p:spPr>
          <a:xfrm>
            <a:off x="4589729" y="1980077"/>
            <a:ext cx="1250950" cy="1250950"/>
          </a:xfrm>
          <a:prstGeom prst="arc">
            <a:avLst>
              <a:gd name="adj1" fmla="val 1954968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873042" y="2182941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kumimoji="1" lang="ja-JP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628650" y="3091170"/>
            <a:ext cx="7886700" cy="514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0000" indent="-45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>
                  <a:lumMod val="25000"/>
                  <a:lumOff val="75000"/>
                </a:schemeClr>
              </a:buClr>
              <a:buFont typeface="源真ゴシック Regular" panose="020B0302020203020207" pitchFamily="50" charset="-128"/>
              <a:buChar char="■"/>
              <a:defRPr kumimoji="1" sz="2400" b="1" i="0" kern="1200" baseline="0">
                <a:solidFill>
                  <a:schemeClr val="tx1">
                    <a:alpha val="87000"/>
                  </a:schemeClr>
                </a:solidFill>
                <a:latin typeface="+mj-lt"/>
                <a:ea typeface="+mj-ea"/>
                <a:cs typeface="+mn-cs"/>
              </a:defRPr>
            </a:lvl1pPr>
            <a:lvl2pPr marL="900000" indent="-45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u"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2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kumimoji="1" sz="2000" kern="1200">
                <a:solidFill>
                  <a:schemeClr val="tx1">
                    <a:alpha val="87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マクロ粒子の衝突</a:t>
            </a:r>
            <a:endParaRPr lang="ja-JP" altLang="en-US" dirty="0"/>
          </a:p>
        </p:txBody>
      </p:sp>
      <p:grpSp>
        <p:nvGrpSpPr>
          <p:cNvPr id="85" name="グループ化 84"/>
          <p:cNvGrpSpPr/>
          <p:nvPr/>
        </p:nvGrpSpPr>
        <p:grpSpPr>
          <a:xfrm>
            <a:off x="1361906" y="33582"/>
            <a:ext cx="5130154" cy="9683750"/>
            <a:chOff x="1361906" y="33582"/>
            <a:chExt cx="5130154" cy="9683750"/>
          </a:xfrm>
        </p:grpSpPr>
        <p:sp>
          <p:nvSpPr>
            <p:cNvPr id="83" name="円/楕円 82"/>
            <p:cNvSpPr/>
            <p:nvPr/>
          </p:nvSpPr>
          <p:spPr>
            <a:xfrm rot="2700000">
              <a:off x="4026433" y="3763255"/>
              <a:ext cx="2244166" cy="2244166"/>
            </a:xfrm>
            <a:prstGeom prst="ellipse">
              <a:avLst/>
            </a:prstGeom>
            <a:gradFill flip="none" rotWithShape="1">
              <a:gsLst>
                <a:gs pos="71000">
                  <a:srgbClr val="3F51B5">
                    <a:alpha val="29000"/>
                  </a:srgbClr>
                </a:gs>
                <a:gs pos="64000">
                  <a:schemeClr val="accent3">
                    <a:alpha val="0"/>
                  </a:schemeClr>
                </a:gs>
                <a:gs pos="85000">
                  <a:schemeClr val="accent3"/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gradFill>
                  <a:gsLst>
                    <a:gs pos="0">
                      <a:schemeClr val="accent3">
                        <a:alpha val="0"/>
                      </a:schemeClr>
                    </a:gs>
                    <a:gs pos="69000">
                      <a:schemeClr val="accent3"/>
                    </a:gs>
                    <a:gs pos="83000">
                      <a:schemeClr val="accent3"/>
                    </a:gs>
                    <a:gs pos="100000">
                      <a:schemeClr val="accent3"/>
                    </a:gs>
                  </a:gsLst>
                  <a:path path="circle">
                    <a:fillToRect t="100000" r="100000"/>
                  </a:path>
                </a:gradFill>
              </a:endParaRPr>
            </a:p>
          </p:txBody>
        </p:sp>
        <p:cxnSp>
          <p:nvCxnSpPr>
            <p:cNvPr id="63" name="直線コネクタ 62"/>
            <p:cNvCxnSpPr/>
            <p:nvPr/>
          </p:nvCxnSpPr>
          <p:spPr>
            <a:xfrm>
              <a:off x="3904872" y="4877659"/>
              <a:ext cx="2036315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円/楕円 52"/>
            <p:cNvSpPr/>
            <p:nvPr/>
          </p:nvSpPr>
          <p:spPr>
            <a:xfrm>
              <a:off x="4962302" y="4724668"/>
              <a:ext cx="302472" cy="302472"/>
            </a:xfrm>
            <a:prstGeom prst="ellipse">
              <a:avLst/>
            </a:prstGeom>
            <a:pattFill prst="pct90">
              <a:fgClr>
                <a:schemeClr val="accent1"/>
              </a:fgClr>
              <a:bgClr>
                <a:schemeClr val="bg1"/>
              </a:bgClr>
            </a:patt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5" name="直線コネクタ 34"/>
            <p:cNvCxnSpPr/>
            <p:nvPr/>
          </p:nvCxnSpPr>
          <p:spPr>
            <a:xfrm>
              <a:off x="3589485" y="4869554"/>
              <a:ext cx="351979" cy="4855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3726745" y="486179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1"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円弧 40"/>
            <p:cNvSpPr/>
            <p:nvPr/>
          </p:nvSpPr>
          <p:spPr>
            <a:xfrm>
              <a:off x="4322740" y="4242624"/>
              <a:ext cx="1250950" cy="1250950"/>
            </a:xfrm>
            <a:prstGeom prst="arc">
              <a:avLst>
                <a:gd name="adj1" fmla="val 18993635"/>
                <a:gd name="adj2" fmla="val 0"/>
              </a:avLst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606053" y="4445488"/>
              <a:ext cx="298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kumimoji="1"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8" name="グループ化 47"/>
            <p:cNvGrpSpPr/>
            <p:nvPr/>
          </p:nvGrpSpPr>
          <p:grpSpPr>
            <a:xfrm>
              <a:off x="3195030" y="4672326"/>
              <a:ext cx="394455" cy="394455"/>
              <a:chOff x="2975154" y="4205244"/>
              <a:chExt cx="394455" cy="394455"/>
            </a:xfrm>
            <a:pattFill prst="pct90">
              <a:fgClr>
                <a:schemeClr val="accent3"/>
              </a:fgClr>
              <a:bgClr>
                <a:schemeClr val="bg1"/>
              </a:bgClr>
            </a:pattFill>
          </p:grpSpPr>
          <p:sp>
            <p:nvSpPr>
              <p:cNvPr id="44" name="円/楕円 43"/>
              <p:cNvSpPr/>
              <p:nvPr/>
            </p:nvSpPr>
            <p:spPr>
              <a:xfrm>
                <a:off x="3173389" y="4287161"/>
                <a:ext cx="90000" cy="90000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円/楕円 44"/>
              <p:cNvSpPr/>
              <p:nvPr/>
            </p:nvSpPr>
            <p:spPr>
              <a:xfrm>
                <a:off x="3173389" y="4427084"/>
                <a:ext cx="90000" cy="90000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円/楕円 45"/>
              <p:cNvSpPr/>
              <p:nvPr/>
            </p:nvSpPr>
            <p:spPr>
              <a:xfrm>
                <a:off x="3053540" y="4363822"/>
                <a:ext cx="90000" cy="90000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円/楕円 46"/>
              <p:cNvSpPr/>
              <p:nvPr/>
            </p:nvSpPr>
            <p:spPr>
              <a:xfrm>
                <a:off x="2975154" y="4205244"/>
                <a:ext cx="394455" cy="394455"/>
              </a:xfrm>
              <a:prstGeom prst="ellipse">
                <a:avLst/>
              </a:prstGeom>
              <a:grpFill/>
              <a:ln w="1905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9" name="グループ化 78"/>
            <p:cNvGrpSpPr/>
            <p:nvPr/>
          </p:nvGrpSpPr>
          <p:grpSpPr>
            <a:xfrm>
              <a:off x="1361906" y="33582"/>
              <a:ext cx="5127170" cy="4842923"/>
              <a:chOff x="1261398" y="-99981"/>
              <a:chExt cx="5127170" cy="4842923"/>
            </a:xfrm>
          </p:grpSpPr>
          <p:sp>
            <p:nvSpPr>
              <p:cNvPr id="76" name="円弧 75"/>
              <p:cNvSpPr/>
              <p:nvPr/>
            </p:nvSpPr>
            <p:spPr>
              <a:xfrm rot="5400000">
                <a:off x="1403521" y="-242104"/>
                <a:ext cx="4842923" cy="5127170"/>
              </a:xfrm>
              <a:prstGeom prst="arc">
                <a:avLst>
                  <a:gd name="adj1" fmla="val 19494307"/>
                  <a:gd name="adj2" fmla="val 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8" name="直線コネクタ 77"/>
              <p:cNvCxnSpPr/>
              <p:nvPr/>
            </p:nvCxnSpPr>
            <p:spPr>
              <a:xfrm flipV="1">
                <a:off x="5239789" y="4000262"/>
                <a:ext cx="570708" cy="340719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グループ化 79"/>
            <p:cNvGrpSpPr/>
            <p:nvPr/>
          </p:nvGrpSpPr>
          <p:grpSpPr>
            <a:xfrm flipV="1">
              <a:off x="1364890" y="4874409"/>
              <a:ext cx="5127170" cy="4842923"/>
              <a:chOff x="1261398" y="-99981"/>
              <a:chExt cx="5127170" cy="4842923"/>
            </a:xfrm>
          </p:grpSpPr>
          <p:sp>
            <p:nvSpPr>
              <p:cNvPr id="81" name="円弧 80"/>
              <p:cNvSpPr/>
              <p:nvPr/>
            </p:nvSpPr>
            <p:spPr>
              <a:xfrm rot="5400000">
                <a:off x="1403521" y="-242104"/>
                <a:ext cx="4842923" cy="5127170"/>
              </a:xfrm>
              <a:prstGeom prst="arc">
                <a:avLst>
                  <a:gd name="adj1" fmla="val 19494307"/>
                  <a:gd name="adj2" fmla="val 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2" name="直線コネクタ 81"/>
              <p:cNvCxnSpPr/>
              <p:nvPr/>
            </p:nvCxnSpPr>
            <p:spPr>
              <a:xfrm flipV="1">
                <a:off x="5239789" y="4000262"/>
                <a:ext cx="570708" cy="340719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3198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散乱角度分布の時間発展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1258149" y="-628816"/>
            <a:ext cx="4458298" cy="8415546"/>
            <a:chOff x="1361906" y="33582"/>
            <a:chExt cx="5130154" cy="9683750"/>
          </a:xfrm>
        </p:grpSpPr>
        <p:sp>
          <p:nvSpPr>
            <p:cNvPr id="19" name="円/楕円 18"/>
            <p:cNvSpPr/>
            <p:nvPr/>
          </p:nvSpPr>
          <p:spPr>
            <a:xfrm rot="2700000">
              <a:off x="4026433" y="3763255"/>
              <a:ext cx="2244166" cy="2244166"/>
            </a:xfrm>
            <a:prstGeom prst="ellipse">
              <a:avLst/>
            </a:prstGeom>
            <a:gradFill flip="none" rotWithShape="1">
              <a:gsLst>
                <a:gs pos="71000">
                  <a:srgbClr val="3F51B5">
                    <a:alpha val="29000"/>
                  </a:srgbClr>
                </a:gs>
                <a:gs pos="64000">
                  <a:schemeClr val="accent3">
                    <a:alpha val="0"/>
                  </a:schemeClr>
                </a:gs>
                <a:gs pos="85000">
                  <a:schemeClr val="accent3"/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gradFill>
                  <a:gsLst>
                    <a:gs pos="0">
                      <a:schemeClr val="accent3">
                        <a:alpha val="0"/>
                      </a:schemeClr>
                    </a:gs>
                    <a:gs pos="69000">
                      <a:schemeClr val="accent3"/>
                    </a:gs>
                    <a:gs pos="83000">
                      <a:schemeClr val="accent3"/>
                    </a:gs>
                    <a:gs pos="100000">
                      <a:schemeClr val="accent3"/>
                    </a:gs>
                  </a:gsLst>
                  <a:path path="circle">
                    <a:fillToRect t="100000" r="100000"/>
                  </a:path>
                </a:gradFill>
              </a:endParaRPr>
            </a:p>
          </p:txBody>
        </p:sp>
        <p:cxnSp>
          <p:nvCxnSpPr>
            <p:cNvPr id="20" name="直線コネクタ 19"/>
            <p:cNvCxnSpPr/>
            <p:nvPr/>
          </p:nvCxnSpPr>
          <p:spPr>
            <a:xfrm>
              <a:off x="3904872" y="4877659"/>
              <a:ext cx="2036315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円/楕円 20"/>
            <p:cNvSpPr/>
            <p:nvPr/>
          </p:nvSpPr>
          <p:spPr>
            <a:xfrm>
              <a:off x="4962302" y="4724668"/>
              <a:ext cx="302472" cy="302472"/>
            </a:xfrm>
            <a:prstGeom prst="ellipse">
              <a:avLst/>
            </a:prstGeom>
            <a:pattFill prst="pct90">
              <a:fgClr>
                <a:schemeClr val="accent1"/>
              </a:fgClr>
              <a:bgClr>
                <a:schemeClr val="bg1"/>
              </a:bgClr>
            </a:patt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" name="直線コネクタ 21"/>
            <p:cNvCxnSpPr/>
            <p:nvPr/>
          </p:nvCxnSpPr>
          <p:spPr>
            <a:xfrm>
              <a:off x="3589485" y="4869554"/>
              <a:ext cx="351979" cy="4855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テキスト ボックス 22"/>
            <p:cNvSpPr txBox="1"/>
            <p:nvPr/>
          </p:nvSpPr>
          <p:spPr>
            <a:xfrm>
              <a:off x="3726745" y="486179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1"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円弧 23"/>
            <p:cNvSpPr/>
            <p:nvPr/>
          </p:nvSpPr>
          <p:spPr>
            <a:xfrm>
              <a:off x="4322740" y="4242624"/>
              <a:ext cx="1250950" cy="1250950"/>
            </a:xfrm>
            <a:prstGeom prst="arc">
              <a:avLst>
                <a:gd name="adj1" fmla="val 18993635"/>
                <a:gd name="adj2" fmla="val 0"/>
              </a:avLst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606053" y="4445488"/>
              <a:ext cx="298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kumimoji="1"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6" name="グループ化 25"/>
            <p:cNvGrpSpPr/>
            <p:nvPr/>
          </p:nvGrpSpPr>
          <p:grpSpPr>
            <a:xfrm>
              <a:off x="3195030" y="4672326"/>
              <a:ext cx="394455" cy="394455"/>
              <a:chOff x="2975154" y="4205244"/>
              <a:chExt cx="394455" cy="394455"/>
            </a:xfrm>
            <a:pattFill prst="pct90">
              <a:fgClr>
                <a:schemeClr val="accent3"/>
              </a:fgClr>
              <a:bgClr>
                <a:schemeClr val="bg1"/>
              </a:bgClr>
            </a:pattFill>
          </p:grpSpPr>
          <p:sp>
            <p:nvSpPr>
              <p:cNvPr id="33" name="円/楕円 32"/>
              <p:cNvSpPr/>
              <p:nvPr/>
            </p:nvSpPr>
            <p:spPr>
              <a:xfrm>
                <a:off x="3173389" y="4287161"/>
                <a:ext cx="90000" cy="90000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円/楕円 33"/>
              <p:cNvSpPr/>
              <p:nvPr/>
            </p:nvSpPr>
            <p:spPr>
              <a:xfrm>
                <a:off x="3173389" y="4427084"/>
                <a:ext cx="90000" cy="90000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円/楕円 34"/>
              <p:cNvSpPr/>
              <p:nvPr/>
            </p:nvSpPr>
            <p:spPr>
              <a:xfrm>
                <a:off x="3053540" y="4363822"/>
                <a:ext cx="90000" cy="90000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円/楕円 35"/>
              <p:cNvSpPr/>
              <p:nvPr/>
            </p:nvSpPr>
            <p:spPr>
              <a:xfrm>
                <a:off x="2975154" y="4205244"/>
                <a:ext cx="394455" cy="394455"/>
              </a:xfrm>
              <a:prstGeom prst="ellipse">
                <a:avLst/>
              </a:prstGeom>
              <a:grpFill/>
              <a:ln w="1905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" name="グループ化 26"/>
            <p:cNvGrpSpPr/>
            <p:nvPr/>
          </p:nvGrpSpPr>
          <p:grpSpPr>
            <a:xfrm>
              <a:off x="1361906" y="33582"/>
              <a:ext cx="5127170" cy="4842923"/>
              <a:chOff x="1261398" y="-99981"/>
              <a:chExt cx="5127170" cy="4842923"/>
            </a:xfrm>
          </p:grpSpPr>
          <p:sp>
            <p:nvSpPr>
              <p:cNvPr id="31" name="円弧 30"/>
              <p:cNvSpPr/>
              <p:nvPr/>
            </p:nvSpPr>
            <p:spPr>
              <a:xfrm rot="5400000">
                <a:off x="1403521" y="-242104"/>
                <a:ext cx="4842923" cy="5127170"/>
              </a:xfrm>
              <a:prstGeom prst="arc">
                <a:avLst>
                  <a:gd name="adj1" fmla="val 19494307"/>
                  <a:gd name="adj2" fmla="val 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2" name="直線コネクタ 31"/>
              <p:cNvCxnSpPr/>
              <p:nvPr/>
            </p:nvCxnSpPr>
            <p:spPr>
              <a:xfrm flipV="1">
                <a:off x="5239789" y="4000262"/>
                <a:ext cx="570708" cy="340719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グループ化 27"/>
            <p:cNvGrpSpPr/>
            <p:nvPr/>
          </p:nvGrpSpPr>
          <p:grpSpPr>
            <a:xfrm flipV="1">
              <a:off x="1364890" y="4874409"/>
              <a:ext cx="5127170" cy="4842923"/>
              <a:chOff x="1261398" y="-99981"/>
              <a:chExt cx="5127170" cy="4842923"/>
            </a:xfrm>
          </p:grpSpPr>
          <p:sp>
            <p:nvSpPr>
              <p:cNvPr id="29" name="円弧 28"/>
              <p:cNvSpPr/>
              <p:nvPr/>
            </p:nvSpPr>
            <p:spPr>
              <a:xfrm rot="5400000">
                <a:off x="1403521" y="-242104"/>
                <a:ext cx="4842923" cy="5127170"/>
              </a:xfrm>
              <a:prstGeom prst="arc">
                <a:avLst>
                  <a:gd name="adj1" fmla="val 19494307"/>
                  <a:gd name="adj2" fmla="val 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0" name="直線コネクタ 29"/>
              <p:cNvCxnSpPr/>
              <p:nvPr/>
            </p:nvCxnSpPr>
            <p:spPr>
              <a:xfrm flipV="1">
                <a:off x="5239789" y="4000262"/>
                <a:ext cx="570708" cy="340719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46" name="図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455" y="1979486"/>
            <a:ext cx="1173480" cy="243840"/>
          </a:xfrm>
          <a:prstGeom prst="rect">
            <a:avLst/>
          </a:prstGeom>
        </p:spPr>
      </p:pic>
      <p:sp>
        <p:nvSpPr>
          <p:cNvPr id="47" name="右矢印 46"/>
          <p:cNvSpPr/>
          <p:nvPr/>
        </p:nvSpPr>
        <p:spPr>
          <a:xfrm>
            <a:off x="4194241" y="1853251"/>
            <a:ext cx="648103" cy="470744"/>
          </a:xfrm>
          <a:prstGeom prst="rightArrow">
            <a:avLst>
              <a:gd name="adj1" fmla="val 50000"/>
              <a:gd name="adj2" fmla="val 72201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32285" y="151593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latin typeface="+mj-ea"/>
                <a:ea typeface="+mj-ea"/>
              </a:rPr>
              <a:t>初期分布関数</a:t>
            </a:r>
            <a:endParaRPr kumimoji="1" lang="ja-JP" altLang="en-US" b="1" dirty="0">
              <a:latin typeface="+mj-ea"/>
              <a:ea typeface="+mj-ea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49" y="1884056"/>
            <a:ext cx="3002280" cy="518160"/>
          </a:xfrm>
          <a:prstGeom prst="rect">
            <a:avLst/>
          </a:prstGeom>
        </p:spPr>
      </p:pic>
      <p:sp>
        <p:nvSpPr>
          <p:cNvPr id="54" name="テキスト ボックス 53"/>
          <p:cNvSpPr txBox="1"/>
          <p:nvPr/>
        </p:nvSpPr>
        <p:spPr>
          <a:xfrm>
            <a:off x="4800346" y="1515931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err="1" smtClean="0">
                <a:latin typeface="+mj-lt"/>
                <a:ea typeface="+mj-ea"/>
              </a:rPr>
              <a:t>Δt</a:t>
            </a:r>
            <a:r>
              <a:rPr lang="en-US" altLang="ja-JP" b="1" dirty="0" smtClean="0">
                <a:latin typeface="+mj-lt"/>
                <a:ea typeface="+mj-ea"/>
              </a:rPr>
              <a:t> </a:t>
            </a:r>
            <a:r>
              <a:rPr lang="ja-JP" altLang="en-US" b="1" dirty="0" smtClean="0">
                <a:latin typeface="+mj-lt"/>
                <a:ea typeface="+mj-ea"/>
              </a:rPr>
              <a:t>後</a:t>
            </a:r>
            <a:endParaRPr kumimoji="1" lang="ja-JP" altLang="en-US" b="1" dirty="0">
              <a:latin typeface="+mj-lt"/>
              <a:ea typeface="+mj-ea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301" y="4878657"/>
            <a:ext cx="4006215" cy="451485"/>
          </a:xfrm>
          <a:prstGeom prst="rect">
            <a:avLst/>
          </a:prstGeom>
        </p:spPr>
      </p:pic>
      <p:sp>
        <p:nvSpPr>
          <p:cNvPr id="56" name="テキスト ボックス 55"/>
          <p:cNvSpPr txBox="1"/>
          <p:nvPr/>
        </p:nvSpPr>
        <p:spPr>
          <a:xfrm>
            <a:off x="432285" y="4781235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+mj-lt"/>
                <a:ea typeface="+mj-ea"/>
              </a:rPr>
              <a:t>相対速度が変化しない間は</a:t>
            </a:r>
            <a:r>
              <a:rPr kumimoji="1" lang="en-US" altLang="ja-JP" b="1" dirty="0" smtClean="0">
                <a:latin typeface="+mj-lt"/>
                <a:ea typeface="+mj-ea"/>
              </a:rPr>
              <a:t/>
            </a:r>
            <a:br>
              <a:rPr kumimoji="1" lang="en-US" altLang="ja-JP" b="1" dirty="0" smtClean="0">
                <a:latin typeface="+mj-lt"/>
                <a:ea typeface="+mj-ea"/>
              </a:rPr>
            </a:br>
            <a:r>
              <a:rPr kumimoji="1" lang="en-US" altLang="ja-JP" b="1" dirty="0" smtClean="0">
                <a:latin typeface="+mj-lt"/>
                <a:ea typeface="+mj-ea"/>
              </a:rPr>
              <a:t>Lorentz operator</a:t>
            </a:r>
            <a:r>
              <a:rPr kumimoji="1" lang="ja-JP" altLang="en-US" b="1" dirty="0" smtClean="0">
                <a:latin typeface="+mj-lt"/>
                <a:ea typeface="+mj-ea"/>
              </a:rPr>
              <a:t>に従う：</a:t>
            </a:r>
            <a:endParaRPr kumimoji="1" lang="ja-JP" altLang="en-US" b="1" dirty="0">
              <a:latin typeface="+mj-lt"/>
              <a:ea typeface="+mj-ea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781974" y="2374247"/>
            <a:ext cx="3013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Δt</a:t>
            </a:r>
            <a:r>
              <a:rPr lang="ja-JP" altLang="en-US" dirty="0" smtClean="0"/>
              <a:t> 後の角度分布に従って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散乱角をサンプリングする</a:t>
            </a:r>
            <a:endParaRPr lang="en-US" altLang="ja-JP" dirty="0" smtClean="0"/>
          </a:p>
        </p:txBody>
      </p:sp>
      <p:pic>
        <p:nvPicPr>
          <p:cNvPr id="1030" name="Picture 6" descr="https://latex.codecogs.com/png.latex?%5Chuge%20f_i%28%5Ctheta_i%2C%20%5Cphi_i%2C%20t%29%20%3D%20%5Cfrac%7Bw_i%7D%7B2%5Cpi%7D%5Csum_l%20%28l&amp;plus;1/2%29P_l%28%5Ccos%5Ctheta%29%5Cexp%20%5Cleft%20%5B-l%28l&amp;plus;1%29%5Cnu_%7Bij%7Dt/2%20%5Cright%20%5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868" y="5752697"/>
            <a:ext cx="5960745" cy="61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2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衝突前後での運動量</a:t>
            </a:r>
            <a:r>
              <a:rPr kumimoji="1" lang="ja-JP" altLang="en-US" dirty="0" smtClean="0"/>
              <a:t>の変化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B18-FB69-4A26-A559-0DF5E8C13F13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pic>
        <p:nvPicPr>
          <p:cNvPr id="59" name="Picture 6" descr="https://latex.codecogs.com/png.latex?%5Chuge%20f_i%28%5Ctheta_i%2C%20%5Cphi_i%2C%20t%29%20%3D%20%5Cfrac%7Bw_i%7D%7B2%5Cpi%7D%5Csum_l%20%28l&amp;plus;1/2%29P_l%28%5Ccos%5Ctheta%29%5Cexp%20%5Cleft%20%5B-l%28l&amp;plus;1%29%5Cnu_%7Bij%7Dt/2%20%5Cright%20%5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4" y="1599724"/>
            <a:ext cx="5534978" cy="56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4" name="直線コネクタ 63"/>
          <p:cNvCxnSpPr/>
          <p:nvPr/>
        </p:nvCxnSpPr>
        <p:spPr>
          <a:xfrm>
            <a:off x="6748168" y="2861386"/>
            <a:ext cx="1453703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7224388" y="24284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kumimoji="1" lang="ja-JP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8" name="グループ化 67"/>
          <p:cNvGrpSpPr/>
          <p:nvPr/>
        </p:nvGrpSpPr>
        <p:grpSpPr>
          <a:xfrm>
            <a:off x="6405369" y="2689993"/>
            <a:ext cx="342796" cy="342797"/>
            <a:chOff x="2975154" y="4205244"/>
            <a:chExt cx="394455" cy="394455"/>
          </a:xfrm>
          <a:pattFill prst="pct90">
            <a:fgClr>
              <a:schemeClr val="accent3"/>
            </a:fgClr>
            <a:bgClr>
              <a:schemeClr val="bg1"/>
            </a:bgClr>
          </a:pattFill>
        </p:grpSpPr>
        <p:sp>
          <p:nvSpPr>
            <p:cNvPr id="75" name="円/楕円 74"/>
            <p:cNvSpPr/>
            <p:nvPr/>
          </p:nvSpPr>
          <p:spPr>
            <a:xfrm>
              <a:off x="3173389" y="4287161"/>
              <a:ext cx="90000" cy="90000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3173389" y="4427084"/>
              <a:ext cx="90000" cy="90000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3053540" y="4363822"/>
              <a:ext cx="90000" cy="90000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2975154" y="4205244"/>
              <a:ext cx="394455" cy="394455"/>
            </a:xfrm>
            <a:prstGeom prst="ellipse">
              <a:avLst/>
            </a:prstGeom>
            <a:grpFill/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9" name="テキスト ボックス 78"/>
          <p:cNvSpPr txBox="1"/>
          <p:nvPr/>
        </p:nvSpPr>
        <p:spPr>
          <a:xfrm>
            <a:off x="556110" y="2375899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+mj-ea"/>
                <a:ea typeface="+mj-ea"/>
              </a:rPr>
              <a:t>角度平均した</a:t>
            </a:r>
            <a:r>
              <a:rPr kumimoji="1" lang="en-US" altLang="ja-JP" b="1" dirty="0" smtClean="0">
                <a:latin typeface="+mj-ea"/>
                <a:ea typeface="+mj-ea"/>
              </a:rPr>
              <a:t/>
            </a:r>
            <a:br>
              <a:rPr kumimoji="1" lang="en-US" altLang="ja-JP" b="1" dirty="0" smtClean="0">
                <a:latin typeface="+mj-ea"/>
                <a:ea typeface="+mj-ea"/>
              </a:rPr>
            </a:br>
            <a:r>
              <a:rPr kumimoji="1" lang="ja-JP" altLang="en-US" b="1" dirty="0" smtClean="0">
                <a:latin typeface="+mj-ea"/>
                <a:ea typeface="+mj-ea"/>
              </a:rPr>
              <a:t>運動量</a:t>
            </a:r>
            <a:r>
              <a:rPr kumimoji="1" lang="ja-JP" altLang="en-US" b="1" dirty="0" smtClean="0">
                <a:latin typeface="+mj-ea"/>
                <a:ea typeface="+mj-ea"/>
              </a:rPr>
              <a:t>変化</a:t>
            </a:r>
            <a:endParaRPr kumimoji="1" lang="ja-JP" altLang="en-US" b="1" dirty="0">
              <a:latin typeface="+mj-ea"/>
              <a:ea typeface="+mj-ea"/>
            </a:endParaRPr>
          </a:p>
        </p:txBody>
      </p:sp>
      <p:pic>
        <p:nvPicPr>
          <p:cNvPr id="3092" name="Picture 20" descr="https://latex.codecogs.com/png.latex?%5Chuge%20%5Cleft%20%5Clangle%20%5CDelta%20p_%7Bi%5Cparallel%20%7D%5Cright%20%5Crangle%20%3D%20%5Cleft%20%5Clangle%201%20-%20%5Ccos%5Ctheta%20%5Cright%20%5Crangle%20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119" y="2396259"/>
            <a:ext cx="1690688" cy="32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https://latex.codecogs.com/png.latex?%5Chuge%20%3D%20%281-e%5E%7B-%5Cnu_%7Bij%7D%5CDelta%20t%7D%29w_i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240" y="2768481"/>
            <a:ext cx="1423988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https://latex.codecogs.com/png.latex?%5Chuge%20%5Capprox%20%28%7B%5Cnu_%7Bij%7D%5CDelta%20t%7D%20-%20%28%5Cnu_%7Bij%7D%5CDelta%20t%29%5E2/2%29w_i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242" y="3105395"/>
            <a:ext cx="20002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2" name="Picture 30" descr="https://latex.codecogs.com/png.latex?%5Chuge%20%5Cleft%20%5Clangle%20%5CDelta%20p_%7Bi%5Cperp%7D%5E2%5Cright%20%5Crangle%20%3D%20%5Cleft%20%5Clangle%201-%20%5Ccos%5E2%5Ctheta%5Cright%20%5Crangle%20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182" y="3555260"/>
            <a:ext cx="1885950" cy="32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6" name="Picture 34" descr="https://latex.codecogs.com/png.latex?%5Chuge%20%5Capprox%20%282%5Cnu_%7Bij%7D%5CDelta%20t%20-%203%28%5Cnu_%7Bij%7D%5CDelta%20t%29%5E2%29w_i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240" y="4371395"/>
            <a:ext cx="1995488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0" name="Picture 38" descr="https://latex.codecogs.com/png.latex?%5Chuge%20%3D%20%5Cfrac%7B2%7D%7B3%7D%281%20-%20e%5E%7B-3%5Cnu_%7Bij%7D%5CDelta%20t%7D%29w_i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240" y="3939506"/>
            <a:ext cx="1595438" cy="36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円弧 99"/>
          <p:cNvSpPr/>
          <p:nvPr/>
        </p:nvSpPr>
        <p:spPr>
          <a:xfrm>
            <a:off x="6323890" y="4061663"/>
            <a:ext cx="1087123" cy="1087123"/>
          </a:xfrm>
          <a:prstGeom prst="arc">
            <a:avLst>
              <a:gd name="adj1" fmla="val 18993635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7439138" y="4237960"/>
            <a:ext cx="259390" cy="320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kumimoji="1" lang="ja-JP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2" name="グループ化 101"/>
          <p:cNvGrpSpPr/>
          <p:nvPr/>
        </p:nvGrpSpPr>
        <p:grpSpPr>
          <a:xfrm>
            <a:off x="6405369" y="4435096"/>
            <a:ext cx="342796" cy="342797"/>
            <a:chOff x="2975154" y="4205244"/>
            <a:chExt cx="394455" cy="394455"/>
          </a:xfrm>
          <a:pattFill prst="pct90">
            <a:fgClr>
              <a:schemeClr val="accent3"/>
            </a:fgClr>
            <a:bgClr>
              <a:schemeClr val="bg1"/>
            </a:bgClr>
          </a:pattFill>
        </p:grpSpPr>
        <p:sp>
          <p:nvSpPr>
            <p:cNvPr id="103" name="円/楕円 102"/>
            <p:cNvSpPr/>
            <p:nvPr/>
          </p:nvSpPr>
          <p:spPr>
            <a:xfrm>
              <a:off x="3173389" y="4287161"/>
              <a:ext cx="90000" cy="90000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円/楕円 103"/>
            <p:cNvSpPr/>
            <p:nvPr/>
          </p:nvSpPr>
          <p:spPr>
            <a:xfrm>
              <a:off x="3173389" y="4427084"/>
              <a:ext cx="90000" cy="90000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円/楕円 104"/>
            <p:cNvSpPr/>
            <p:nvPr/>
          </p:nvSpPr>
          <p:spPr>
            <a:xfrm>
              <a:off x="3053540" y="4363822"/>
              <a:ext cx="90000" cy="90000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円/楕円 105"/>
            <p:cNvSpPr/>
            <p:nvPr/>
          </p:nvSpPr>
          <p:spPr>
            <a:xfrm>
              <a:off x="2975154" y="4205244"/>
              <a:ext cx="394455" cy="394455"/>
            </a:xfrm>
            <a:prstGeom prst="ellipse">
              <a:avLst/>
            </a:prstGeom>
            <a:grpFill/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08" name="直線コネクタ 107"/>
          <p:cNvCxnSpPr/>
          <p:nvPr/>
        </p:nvCxnSpPr>
        <p:spPr>
          <a:xfrm>
            <a:off x="6748168" y="4617965"/>
            <a:ext cx="1453703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>
            <a:off x="6748168" y="4617965"/>
            <a:ext cx="1252523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8000382" y="3875376"/>
            <a:ext cx="0" cy="74258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>
            <a:off x="6655856" y="3875376"/>
            <a:ext cx="1344835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6634261" y="3875376"/>
            <a:ext cx="0" cy="742589"/>
          </a:xfrm>
          <a:prstGeom prst="line">
            <a:avLst/>
          </a:prstGeom>
          <a:ln>
            <a:prstDash val="solid"/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V="1">
            <a:off x="6634261" y="3875376"/>
            <a:ext cx="1366430" cy="681177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テキスト ボックス 116"/>
          <p:cNvSpPr txBox="1"/>
          <p:nvPr/>
        </p:nvSpPr>
        <p:spPr>
          <a:xfrm>
            <a:off x="7224388" y="4677007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1" lang="en-US" altLang="ja-JP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endParaRPr kumimoji="1" lang="ja-JP" altLang="en-US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205995" y="3929027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ja-JP" alt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⊥</a:t>
            </a:r>
            <a:endParaRPr kumimoji="1" lang="ja-JP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下矢印 82"/>
          <p:cNvSpPr/>
          <p:nvPr/>
        </p:nvSpPr>
        <p:spPr>
          <a:xfrm>
            <a:off x="7170454" y="3269785"/>
            <a:ext cx="407950" cy="44190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4" name="グループ化 83"/>
          <p:cNvGrpSpPr/>
          <p:nvPr/>
        </p:nvGrpSpPr>
        <p:grpSpPr>
          <a:xfrm>
            <a:off x="792627" y="5131938"/>
            <a:ext cx="6225947" cy="427196"/>
            <a:chOff x="641504" y="5131938"/>
            <a:chExt cx="6225947" cy="427196"/>
          </a:xfrm>
        </p:grpSpPr>
        <p:pic>
          <p:nvPicPr>
            <p:cNvPr id="3112" name="Picture 40" descr="https://latex.codecogs.com/png.latex?%5Chuge%20%5Cleft%20%5Clangle%20%5CDelta%20p_%7Bi%5Cparallel%7D%20%5Cright%20%5Crangle%20&amp;plus;%20%5Cleft%20%5Clangle%20%5CDelta%20p_%7Bj%5Cparallel%7D%20%5Cright%20%5Crangle%20%5Capprox%20%28w_i%5Cnu_%7Bij%7D-w_j%5Cnu_%7Bji%7D%29%28%5CDelta%20t%29p%20-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504" y="5131938"/>
              <a:ext cx="4080034" cy="4271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14" name="Picture 42" descr="https://latex.codecogs.com/png.latex?%5Chuge%20%28w_i%5Cnu_%7Bij%7D%5E2-w_j%5Cnu_%7Bji%7D%5E2%29%28%5CDelta%20t%29%5E2p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0043" y="5192171"/>
              <a:ext cx="2117408" cy="328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86" name="直線コネクタ 85"/>
          <p:cNvCxnSpPr/>
          <p:nvPr/>
        </p:nvCxnSpPr>
        <p:spPr>
          <a:xfrm>
            <a:off x="2780801" y="5520307"/>
            <a:ext cx="139650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2840379" y="5702828"/>
            <a:ext cx="3640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これ</a:t>
            </a:r>
            <a:r>
              <a:rPr lang="ja-JP" altLang="en-US" dirty="0" smtClean="0"/>
              <a:t>を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に出来れば、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O(Δt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) </a:t>
            </a:r>
            <a:r>
              <a:rPr lang="ja-JP" altLang="en-US" dirty="0" smtClean="0"/>
              <a:t>の誤差で運動量が保存する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954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theme/theme1.xml><?xml version="1.0" encoding="utf-8"?>
<a:theme xmlns:a="http://schemas.openxmlformats.org/drawingml/2006/main" name="Office テーマ">
  <a:themeElements>
    <a:clrScheme name="matel">
      <a:dk1>
        <a:srgbClr val="000000"/>
      </a:dk1>
      <a:lt1>
        <a:sysClr val="window" lastClr="FFFFFF"/>
      </a:lt1>
      <a:dk2>
        <a:srgbClr val="212121"/>
      </a:dk2>
      <a:lt2>
        <a:srgbClr val="9E9E9E"/>
      </a:lt2>
      <a:accent1>
        <a:srgbClr val="F44336"/>
      </a:accent1>
      <a:accent2>
        <a:srgbClr val="9C27B0"/>
      </a:accent2>
      <a:accent3>
        <a:srgbClr val="3F51B5"/>
      </a:accent3>
      <a:accent4>
        <a:srgbClr val="4CAF50"/>
      </a:accent4>
      <a:accent5>
        <a:srgbClr val="FFEB3B"/>
      </a:accent5>
      <a:accent6>
        <a:srgbClr val="795548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 Semibold"/>
        <a:ea typeface="游ゴシック"/>
        <a:cs typeface=""/>
      </a:majorFont>
      <a:minorFont>
        <a:latin typeface="Segoe UI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ple.potx" id="{36DB3BE8-D94B-4D48-9629-FB0423AA983B}" vid="{14CB7A0B-C087-4E8E-8E9F-9B4B9F4466C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3845</TotalTime>
  <Words>359</Words>
  <Application>Microsoft Office PowerPoint</Application>
  <PresentationFormat>画面に合わせる (4:3)</PresentationFormat>
  <Paragraphs>128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4" baseType="lpstr">
      <vt:lpstr>ＭＳ Ｐゴシック</vt:lpstr>
      <vt:lpstr>源真ゴシック Regular</vt:lpstr>
      <vt:lpstr>源真ゴシックP Medium</vt:lpstr>
      <vt:lpstr>游ゴシック</vt:lpstr>
      <vt:lpstr>游ゴシック Medium</vt:lpstr>
      <vt:lpstr>Arial</vt:lpstr>
      <vt:lpstr>Calibri</vt:lpstr>
      <vt:lpstr>Segoe UI</vt:lpstr>
      <vt:lpstr>Segoe UI Semibold</vt:lpstr>
      <vt:lpstr>Times New Roman</vt:lpstr>
      <vt:lpstr>Wingdings</vt:lpstr>
      <vt:lpstr>Office テーマ</vt:lpstr>
      <vt:lpstr>PICシミュレーションにおける 二体衝突モデルについて</vt:lpstr>
      <vt:lpstr>Summary</vt:lpstr>
      <vt:lpstr>ランダムペアリングに基づく 二体衝突アルゴリズム</vt:lpstr>
      <vt:lpstr>粒子の重みに関する補正</vt:lpstr>
      <vt:lpstr>静止した標的に粒子ビームを入射し、 速度とエネルギーの変化率を検証する</vt:lpstr>
      <vt:lpstr>マージング法はリジェクション法と比べて 統計性は良いが、エネルギー変化率を過大評価</vt:lpstr>
      <vt:lpstr>二体衝突のイメージ</vt:lpstr>
      <vt:lpstr>散乱角度分布の時間発展</vt:lpstr>
      <vt:lpstr>衝突前後での運動量の変化</vt:lpstr>
      <vt:lpstr>相手の重みに比例する衝突周波数を用いる</vt:lpstr>
      <vt:lpstr>静止標的に対するビーム入射の解析解により モデルの妥当性は検証された</vt:lpstr>
      <vt:lpstr>Summary</vt:lpstr>
    </vt:vector>
  </TitlesOfParts>
  <Company>UNITCOM PC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PICシミュレーションにおける 二体衝突モデルについて</dc:title>
  <dc:creator>Takashi ASAHINA</dc:creator>
  <cp:lastModifiedBy>Takashi ASAHINA</cp:lastModifiedBy>
  <cp:revision>215</cp:revision>
  <dcterms:created xsi:type="dcterms:W3CDTF">2017-01-07T11:59:17Z</dcterms:created>
  <dcterms:modified xsi:type="dcterms:W3CDTF">2017-01-10T05:52:32Z</dcterms:modified>
</cp:coreProperties>
</file>