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8"/>
  </p:notesMasterIdLst>
  <p:handoutMasterIdLst>
    <p:handoutMasterId r:id="rId49"/>
  </p:handoutMasterIdLst>
  <p:sldIdLst>
    <p:sldId id="288" r:id="rId2"/>
    <p:sldId id="257" r:id="rId3"/>
    <p:sldId id="297" r:id="rId4"/>
    <p:sldId id="258" r:id="rId5"/>
    <p:sldId id="259" r:id="rId6"/>
    <p:sldId id="294" r:id="rId7"/>
    <p:sldId id="298" r:id="rId8"/>
    <p:sldId id="260" r:id="rId9"/>
    <p:sldId id="299" r:id="rId10"/>
    <p:sldId id="261" r:id="rId11"/>
    <p:sldId id="262" r:id="rId12"/>
    <p:sldId id="296" r:id="rId13"/>
    <p:sldId id="289" r:id="rId14"/>
    <p:sldId id="263" r:id="rId15"/>
    <p:sldId id="300" r:id="rId16"/>
    <p:sldId id="264" r:id="rId17"/>
    <p:sldId id="287" r:id="rId18"/>
    <p:sldId id="265" r:id="rId19"/>
    <p:sldId id="266" r:id="rId20"/>
    <p:sldId id="301" r:id="rId21"/>
    <p:sldId id="268" r:id="rId22"/>
    <p:sldId id="303" r:id="rId23"/>
    <p:sldId id="271" r:id="rId24"/>
    <p:sldId id="270" r:id="rId25"/>
    <p:sldId id="302" r:id="rId26"/>
    <p:sldId id="275" r:id="rId27"/>
    <p:sldId id="274" r:id="rId28"/>
    <p:sldId id="277" r:id="rId29"/>
    <p:sldId id="278" r:id="rId30"/>
    <p:sldId id="279" r:id="rId31"/>
    <p:sldId id="293" r:id="rId32"/>
    <p:sldId id="304" r:id="rId33"/>
    <p:sldId id="305" r:id="rId34"/>
    <p:sldId id="291" r:id="rId35"/>
    <p:sldId id="292" r:id="rId36"/>
    <p:sldId id="290" r:id="rId37"/>
    <p:sldId id="272" r:id="rId38"/>
    <p:sldId id="282" r:id="rId39"/>
    <p:sldId id="283" r:id="rId40"/>
    <p:sldId id="284" r:id="rId41"/>
    <p:sldId id="285" r:id="rId42"/>
    <p:sldId id="286" r:id="rId43"/>
    <p:sldId id="276" r:id="rId44"/>
    <p:sldId id="267" r:id="rId45"/>
    <p:sldId id="273" r:id="rId46"/>
    <p:sldId id="269" r:id="rId47"/>
  </p:sldIdLst>
  <p:sldSz cx="9144000" cy="6858000" type="screen4x3"/>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6" autoAdjust="0"/>
  </p:normalViewPr>
  <p:slideViewPr>
    <p:cSldViewPr>
      <p:cViewPr varScale="1">
        <p:scale>
          <a:sx n="63" d="100"/>
          <a:sy n="63" d="100"/>
        </p:scale>
        <p:origin x="15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CBC91DE5-54E1-42F5-8832-42678AF801DC}" type="datetimeFigureOut">
              <a:rPr kumimoji="1" lang="ja-JP" altLang="en-US" smtClean="0"/>
              <a:t>2017/1/10</a:t>
            </a:fld>
            <a:endParaRPr kumimoji="1" lang="ja-JP" altLang="en-US"/>
          </a:p>
        </p:txBody>
      </p:sp>
      <p:sp>
        <p:nvSpPr>
          <p:cNvPr id="4" name="フッター プレースホルダー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7D83FF4A-942E-4E32-AB8C-6D5CA13A3BFC}" type="slidenum">
              <a:rPr kumimoji="1" lang="ja-JP" altLang="en-US" smtClean="0"/>
              <a:t>‹#›</a:t>
            </a:fld>
            <a:endParaRPr kumimoji="1" lang="ja-JP" altLang="en-US"/>
          </a:p>
        </p:txBody>
      </p:sp>
    </p:spTree>
    <p:extLst>
      <p:ext uri="{BB962C8B-B14F-4D97-AF65-F5344CB8AC3E}">
        <p14:creationId xmlns:p14="http://schemas.microsoft.com/office/powerpoint/2010/main" val="101826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0C26D597-AE04-4B92-A8F2-6EF77453E7F6}" type="datetimeFigureOut">
              <a:rPr kumimoji="1" lang="ja-JP" altLang="en-US" smtClean="0"/>
              <a:t>2017/1/10</a:t>
            </a:fld>
            <a:endParaRPr kumimoji="1" lang="ja-JP" altLang="en-US"/>
          </a:p>
        </p:txBody>
      </p:sp>
      <p:sp>
        <p:nvSpPr>
          <p:cNvPr id="4" name="スライド イメージ プレースホルダー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DF69BFF6-7474-44C9-A7AA-333B891F8C18}" type="slidenum">
              <a:rPr kumimoji="1" lang="ja-JP" altLang="en-US" smtClean="0"/>
              <a:t>‹#›</a:t>
            </a:fld>
            <a:endParaRPr kumimoji="1" lang="ja-JP" altLang="en-US"/>
          </a:p>
        </p:txBody>
      </p:sp>
    </p:spTree>
    <p:extLst>
      <p:ext uri="{BB962C8B-B14F-4D97-AF65-F5344CB8AC3E}">
        <p14:creationId xmlns:p14="http://schemas.microsoft.com/office/powerpoint/2010/main" val="11652174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衝撃波後方の温度が非常に高くなる</a:t>
            </a:r>
            <a:endParaRPr kumimoji="1" lang="en-US" altLang="ja-JP" dirty="0"/>
          </a:p>
          <a:p>
            <a:r>
              <a:rPr kumimoji="1" lang="ja-JP" altLang="en-US" dirty="0"/>
              <a:t>→何</a:t>
            </a:r>
            <a:r>
              <a:rPr kumimoji="1" lang="en-US" altLang="ja-JP" dirty="0" err="1"/>
              <a:t>ev</a:t>
            </a:r>
            <a:r>
              <a:rPr kumimoji="1" lang="ja-JP" altLang="en-US" dirty="0"/>
              <a:t>くらい？</a:t>
            </a:r>
            <a:endParaRPr kumimoji="1" lang="en-US" altLang="ja-JP" dirty="0"/>
          </a:p>
          <a:p>
            <a:r>
              <a:rPr kumimoji="1" lang="ja-JP" altLang="en-US" dirty="0"/>
              <a:t>→</a:t>
            </a:r>
            <a:endParaRPr kumimoji="1" lang="en-US" altLang="ja-JP" dirty="0"/>
          </a:p>
          <a:p>
            <a:endParaRPr kumimoji="1" lang="en-US" altLang="ja-JP" dirty="0"/>
          </a:p>
          <a:p>
            <a:r>
              <a:rPr kumimoji="1" lang="ja-JP" altLang="en-US" dirty="0"/>
              <a:t>プラズマからの輻射強度を温度</a:t>
            </a:r>
            <a:r>
              <a:rPr kumimoji="1" lang="en-US" altLang="ja-JP" dirty="0"/>
              <a:t>-</a:t>
            </a:r>
            <a:r>
              <a:rPr kumimoji="1" lang="ja-JP" altLang="en-US" dirty="0"/>
              <a:t>表面輝度で表示・・・させる？</a:t>
            </a:r>
            <a:endParaRPr kumimoji="1" lang="en-US" altLang="ja-JP" dirty="0"/>
          </a:p>
          <a:p>
            <a:r>
              <a:rPr kumimoji="1" lang="ja-JP" altLang="en-US" dirty="0"/>
              <a:t>いらないかなぁ</a:t>
            </a:r>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3</a:t>
            </a:fld>
            <a:endParaRPr kumimoji="1" lang="ja-JP" altLang="en-US"/>
          </a:p>
        </p:txBody>
      </p:sp>
    </p:spTree>
    <p:extLst>
      <p:ext uri="{BB962C8B-B14F-4D97-AF65-F5344CB8AC3E}">
        <p14:creationId xmlns:p14="http://schemas.microsoft.com/office/powerpoint/2010/main" val="320129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この計算条件下では</a:t>
            </a:r>
            <a:endParaRPr kumimoji="1" lang="en-US" altLang="ja-JP" dirty="0"/>
          </a:p>
          <a:p>
            <a:r>
              <a:rPr kumimoji="1" lang="ja-JP" altLang="en-US" dirty="0"/>
              <a:t>輻射輸送が及ぼす速度への影響は</a:t>
            </a:r>
            <a:r>
              <a:rPr kumimoji="1" lang="en-US" altLang="ja-JP" dirty="0"/>
              <a:t>5</a:t>
            </a:r>
            <a:r>
              <a:rPr kumimoji="1" lang="ja-JP" altLang="en-US" dirty="0"/>
              <a:t>％未満（</a:t>
            </a:r>
            <a:r>
              <a:rPr kumimoji="1" lang="en-US" altLang="ja-JP" dirty="0"/>
              <a:t>t = 10 – 20 ns</a:t>
            </a:r>
            <a:r>
              <a:rPr kumimoji="1" lang="ja-JP" altLang="en-US" dirty="0"/>
              <a:t>時）</a:t>
            </a:r>
          </a:p>
        </p:txBody>
      </p:sp>
      <p:sp>
        <p:nvSpPr>
          <p:cNvPr id="4" name="スライド番号プレースホルダー 3"/>
          <p:cNvSpPr>
            <a:spLocks noGrp="1"/>
          </p:cNvSpPr>
          <p:nvPr>
            <p:ph type="sldNum" sz="quarter" idx="10"/>
          </p:nvPr>
        </p:nvSpPr>
        <p:spPr/>
        <p:txBody>
          <a:bodyPr/>
          <a:lstStyle/>
          <a:p>
            <a:fld id="{DF69BFF6-7474-44C9-A7AA-333B891F8C18}" type="slidenum">
              <a:rPr kumimoji="1" lang="ja-JP" altLang="en-US" smtClean="0"/>
              <a:t>16</a:t>
            </a:fld>
            <a:endParaRPr kumimoji="1" lang="ja-JP" altLang="en-US"/>
          </a:p>
        </p:txBody>
      </p:sp>
    </p:spTree>
    <p:extLst>
      <p:ext uri="{BB962C8B-B14F-4D97-AF65-F5344CB8AC3E}">
        <p14:creationId xmlns:p14="http://schemas.microsoft.com/office/powerpoint/2010/main" val="1797620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検査体積に</a:t>
            </a:r>
            <a:endParaRPr kumimoji="1" lang="en-US" altLang="ja-JP" dirty="0"/>
          </a:p>
          <a:p>
            <a:r>
              <a:rPr kumimoji="1" lang="ja-JP" altLang="en-US" dirty="0"/>
              <a:t>流入してくるエネルギー流束を正</a:t>
            </a:r>
            <a:endParaRPr kumimoji="1" lang="en-US" altLang="ja-JP" dirty="0"/>
          </a:p>
          <a:p>
            <a:r>
              <a:rPr kumimoji="1" lang="ja-JP" altLang="en-US" dirty="0"/>
              <a:t>放出していくエネルギー流束を負</a:t>
            </a:r>
            <a:endParaRPr kumimoji="1" lang="en-US" altLang="ja-JP" dirty="0"/>
          </a:p>
          <a:p>
            <a:r>
              <a:rPr kumimoji="1" lang="ja-JP" altLang="en-US" dirty="0"/>
              <a:t>これらを入射レーザーエネルギー流束で規格化。　</a:t>
            </a:r>
            <a:r>
              <a:rPr kumimoji="1" lang="en-US" altLang="ja-JP" dirty="0"/>
              <a:t>×</a:t>
            </a:r>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検査体積内で吸収されるエネルギー流束を入射レーザーエネルギー流束で規格化する。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17</a:t>
            </a:fld>
            <a:endParaRPr kumimoji="1" lang="ja-JP" altLang="en-US"/>
          </a:p>
        </p:txBody>
      </p:sp>
    </p:spTree>
    <p:extLst>
      <p:ext uri="{BB962C8B-B14F-4D97-AF65-F5344CB8AC3E}">
        <p14:creationId xmlns:p14="http://schemas.microsoft.com/office/powerpoint/2010/main" val="43005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実験を追いかける計算では</a:t>
            </a:r>
            <a:endParaRPr kumimoji="1" lang="en-US" altLang="ja-JP" dirty="0"/>
          </a:p>
          <a:p>
            <a:r>
              <a:rPr kumimoji="1" lang="ja-JP" altLang="en-US" dirty="0"/>
              <a:t>輻射輸送が速度に与える影響は少なかったが</a:t>
            </a:r>
            <a:endParaRPr kumimoji="1" lang="en-US" altLang="ja-JP" dirty="0"/>
          </a:p>
          <a:p>
            <a:r>
              <a:rPr kumimoji="1" lang="ja-JP" altLang="en-US" dirty="0"/>
              <a:t>レーザーを照射し続けると</a:t>
            </a:r>
            <a:endParaRPr kumimoji="1" lang="en-US" altLang="ja-JP" dirty="0"/>
          </a:p>
          <a:p>
            <a:r>
              <a:rPr kumimoji="1" lang="ja-JP" altLang="en-US" dirty="0"/>
              <a:t>衝撃波前方の気体の電離度が大きくなってしまい、</a:t>
            </a:r>
            <a:endParaRPr kumimoji="1" lang="en-US" altLang="ja-JP" dirty="0"/>
          </a:p>
          <a:p>
            <a:endParaRPr kumimoji="1" lang="en-US" altLang="ja-JP" dirty="0"/>
          </a:p>
          <a:p>
            <a:r>
              <a:rPr kumimoji="1" lang="ja-JP" altLang="en-US" dirty="0"/>
              <a:t>速度の図が必要</a:t>
            </a:r>
            <a:endParaRPr kumimoji="1" lang="en-US" altLang="ja-JP" dirty="0"/>
          </a:p>
          <a:p>
            <a:r>
              <a:rPr kumimoji="1" lang="ja-JP" altLang="en-US" dirty="0"/>
              <a:t>衝撃波加熱が弱くなっていること</a:t>
            </a:r>
            <a:endParaRPr kumimoji="1" lang="en-US" altLang="ja-JP" dirty="0"/>
          </a:p>
          <a:p>
            <a:r>
              <a:rPr kumimoji="1" lang="ja-JP" altLang="en-US" dirty="0"/>
              <a:t>レーザー・輻射加熱のみ前方に走っている</a:t>
            </a:r>
            <a:endParaRPr kumimoji="1" lang="en-US" altLang="ja-JP" dirty="0"/>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22</a:t>
            </a:fld>
            <a:endParaRPr kumimoji="1" lang="ja-JP" altLang="en-US"/>
          </a:p>
        </p:txBody>
      </p:sp>
    </p:spTree>
    <p:extLst>
      <p:ext uri="{BB962C8B-B14F-4D97-AF65-F5344CB8AC3E}">
        <p14:creationId xmlns:p14="http://schemas.microsoft.com/office/powerpoint/2010/main" val="1849047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Pdv,laser,rad</a:t>
            </a:r>
            <a:r>
              <a:rPr kumimoji="1" lang="ja-JP" altLang="en-US" dirty="0"/>
              <a:t>のピーク位置と衝撃波移動速度を載せる</a:t>
            </a:r>
            <a:endParaRPr kumimoji="1" lang="en-US" altLang="ja-JP" dirty="0"/>
          </a:p>
          <a:p>
            <a:r>
              <a:rPr kumimoji="1" lang="ja-JP" altLang="en-US" dirty="0"/>
              <a:t>衝撃波前方に輻射が伸びることで衝撃波前方におけるレーザー吸収領域が伸びる</a:t>
            </a:r>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23</a:t>
            </a:fld>
            <a:endParaRPr kumimoji="1" lang="ja-JP" altLang="en-US"/>
          </a:p>
        </p:txBody>
      </p:sp>
    </p:spTree>
    <p:extLst>
      <p:ext uri="{BB962C8B-B14F-4D97-AF65-F5344CB8AC3E}">
        <p14:creationId xmlns:p14="http://schemas.microsoft.com/office/powerpoint/2010/main" val="184375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DDT</a:t>
            </a:r>
            <a:r>
              <a:rPr kumimoji="1" lang="ja-JP" altLang="en-US" dirty="0" err="1"/>
              <a:t>のような</a:t>
            </a:r>
            <a:r>
              <a:rPr kumimoji="1" lang="ja-JP" altLang="en-US" dirty="0"/>
              <a:t>現象が起こっている。</a:t>
            </a:r>
            <a:endParaRPr kumimoji="1" lang="en-US" altLang="ja-JP" dirty="0"/>
          </a:p>
          <a:p>
            <a:r>
              <a:rPr kumimoji="1" lang="ja-JP" altLang="en-US" dirty="0"/>
              <a:t>化学駆動デトネーションで発生するような衝撃波に火炎が近づいていく現象のように</a:t>
            </a:r>
            <a:endParaRPr kumimoji="1" lang="en-US" altLang="ja-JP" dirty="0"/>
          </a:p>
          <a:p>
            <a:r>
              <a:rPr kumimoji="1" lang="ja-JP" altLang="en-US" dirty="0"/>
              <a:t>レーザー駆動デトネーションでもレーザー加熱領域と衝撃波が近づく現象が起きているのではないか。</a:t>
            </a:r>
            <a:endParaRPr kumimoji="1" lang="en-US" altLang="ja-JP" dirty="0"/>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25</a:t>
            </a:fld>
            <a:endParaRPr kumimoji="1" lang="ja-JP" altLang="en-US"/>
          </a:p>
        </p:txBody>
      </p:sp>
    </p:spTree>
    <p:extLst>
      <p:ext uri="{BB962C8B-B14F-4D97-AF65-F5344CB8AC3E}">
        <p14:creationId xmlns:p14="http://schemas.microsoft.com/office/powerpoint/2010/main" val="196222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生成に関するお話</a:t>
            </a:r>
          </a:p>
        </p:txBody>
      </p:sp>
      <p:sp>
        <p:nvSpPr>
          <p:cNvPr id="4" name="スライド番号プレースホルダー 3"/>
          <p:cNvSpPr>
            <a:spLocks noGrp="1"/>
          </p:cNvSpPr>
          <p:nvPr>
            <p:ph type="sldNum" sz="quarter" idx="10"/>
          </p:nvPr>
        </p:nvSpPr>
        <p:spPr/>
        <p:txBody>
          <a:bodyPr/>
          <a:lstStyle/>
          <a:p>
            <a:fld id="{DF69BFF6-7474-44C9-A7AA-333B891F8C18}" type="slidenum">
              <a:rPr kumimoji="1" lang="ja-JP" altLang="en-US" smtClean="0"/>
              <a:t>27</a:t>
            </a:fld>
            <a:endParaRPr kumimoji="1" lang="ja-JP" altLang="en-US"/>
          </a:p>
        </p:txBody>
      </p:sp>
    </p:spTree>
    <p:extLst>
      <p:ext uri="{BB962C8B-B14F-4D97-AF65-F5344CB8AC3E}">
        <p14:creationId xmlns:p14="http://schemas.microsoft.com/office/powerpoint/2010/main" val="4125977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中性粒子と電子の衝突による吸収係数の変化</a:t>
            </a:r>
            <a:endParaRPr kumimoji="1" lang="en-US" altLang="ja-JP" dirty="0"/>
          </a:p>
          <a:p>
            <a:r>
              <a:rPr kumimoji="1" lang="ja-JP" altLang="en-US" dirty="0"/>
              <a:t>ざっくりと書く</a:t>
            </a:r>
          </a:p>
        </p:txBody>
      </p:sp>
      <p:sp>
        <p:nvSpPr>
          <p:cNvPr id="4" name="スライド番号プレースホルダー 3"/>
          <p:cNvSpPr>
            <a:spLocks noGrp="1"/>
          </p:cNvSpPr>
          <p:nvPr>
            <p:ph type="sldNum" sz="quarter" idx="10"/>
          </p:nvPr>
        </p:nvSpPr>
        <p:spPr/>
        <p:txBody>
          <a:bodyPr/>
          <a:lstStyle/>
          <a:p>
            <a:fld id="{20AA1659-5F66-40D7-A9C4-17251676EE9E}" type="slidenum">
              <a:rPr kumimoji="1" lang="ja-JP" altLang="en-US" smtClean="0"/>
              <a:t>33</a:t>
            </a:fld>
            <a:endParaRPr kumimoji="1" lang="ja-JP" altLang="en-US"/>
          </a:p>
        </p:txBody>
      </p:sp>
    </p:spTree>
    <p:extLst>
      <p:ext uri="{BB962C8B-B14F-4D97-AF65-F5344CB8AC3E}">
        <p14:creationId xmlns:p14="http://schemas.microsoft.com/office/powerpoint/2010/main" val="3711341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衝撃波加熱する前なので、圧縮加熱は行われていない。</a:t>
            </a:r>
            <a:endParaRPr kumimoji="1" lang="en-US" altLang="ja-JP" dirty="0"/>
          </a:p>
          <a:p>
            <a:r>
              <a:rPr kumimoji="1" lang="ja-JP" altLang="en-US" dirty="0"/>
              <a:t>なので、質量密度は変化しないことを仮定した計算。</a:t>
            </a:r>
            <a:endParaRPr kumimoji="1" lang="en-US" altLang="ja-JP" dirty="0"/>
          </a:p>
          <a:p>
            <a:endParaRPr kumimoji="1" lang="en-US" altLang="ja-JP" dirty="0"/>
          </a:p>
          <a:p>
            <a:r>
              <a:rPr kumimoji="1" lang="en-US" altLang="ja-JP" dirty="0"/>
              <a:t>2*10^20</a:t>
            </a:r>
            <a:r>
              <a:rPr kumimoji="1" lang="en-US" altLang="ja-JP" baseline="0" dirty="0"/>
              <a:t> </a:t>
            </a:r>
            <a:r>
              <a:rPr kumimoji="1" lang="ja-JP" altLang="en-US" baseline="0" dirty="0"/>
              <a:t>のときのレーザー吸収長（平均自由行程）は</a:t>
            </a:r>
            <a:r>
              <a:rPr kumimoji="1" lang="en-US" altLang="ja-JP" baseline="0" dirty="0"/>
              <a:t>1.5μm</a:t>
            </a:r>
          </a:p>
          <a:p>
            <a:r>
              <a:rPr kumimoji="1" lang="en-US" altLang="ja-JP" dirty="0"/>
              <a:t>6.7μ</a:t>
            </a:r>
            <a:r>
              <a:rPr kumimoji="1" lang="ja-JP" altLang="en-US" dirty="0" err="1"/>
              <a:t>ｍ</a:t>
            </a:r>
            <a:r>
              <a:rPr kumimoji="1" lang="ja-JP" altLang="en-US" dirty="0"/>
              <a:t>でレーザーエネルギーを</a:t>
            </a:r>
            <a:r>
              <a:rPr kumimoji="1" lang="en-US" altLang="ja-JP" dirty="0"/>
              <a:t>99</a:t>
            </a:r>
            <a:r>
              <a:rPr kumimoji="1" lang="ja-JP" altLang="en-US" dirty="0"/>
              <a:t>％を吸収する計算になる。</a:t>
            </a:r>
            <a:endParaRPr kumimoji="1" lang="en-US" altLang="ja-JP" dirty="0"/>
          </a:p>
          <a:p>
            <a:endParaRPr kumimoji="1" lang="en-US" altLang="ja-JP" dirty="0"/>
          </a:p>
          <a:p>
            <a:r>
              <a:rPr kumimoji="1" lang="en-US" altLang="ja-JP" dirty="0"/>
              <a:t>10^20</a:t>
            </a:r>
            <a:r>
              <a:rPr kumimoji="1" lang="ja-JP" altLang="en-US" baseline="0" dirty="0"/>
              <a:t> のときのレーザー吸収長は</a:t>
            </a:r>
            <a:r>
              <a:rPr kumimoji="1" lang="en-US" altLang="ja-JP" baseline="0" dirty="0"/>
              <a:t>16um</a:t>
            </a:r>
          </a:p>
          <a:p>
            <a:r>
              <a:rPr kumimoji="1" lang="en-US" altLang="ja-JP" baseline="0" dirty="0"/>
              <a:t>76um</a:t>
            </a:r>
            <a:r>
              <a:rPr kumimoji="1" lang="ja-JP" altLang="en-US" baseline="0" dirty="0"/>
              <a:t>でレーザーエネルギーを</a:t>
            </a:r>
            <a:r>
              <a:rPr kumimoji="1" lang="en-US" altLang="ja-JP" baseline="0" dirty="0"/>
              <a:t>99</a:t>
            </a:r>
            <a:r>
              <a:rPr kumimoji="1" lang="ja-JP" altLang="en-US" baseline="0" dirty="0"/>
              <a:t>％を吸収する計算になる。</a:t>
            </a:r>
            <a:endParaRPr kumimoji="1" lang="en-US" altLang="ja-JP" baseline="0" dirty="0"/>
          </a:p>
          <a:p>
            <a:endParaRPr kumimoji="1" lang="en-US" altLang="ja-JP" baseline="0" dirty="0"/>
          </a:p>
          <a:p>
            <a:r>
              <a:rPr kumimoji="1" lang="ja-JP" altLang="en-US" baseline="0" dirty="0"/>
              <a:t>自己相似的な形で衝撃波前方の電離度は増えていく。</a:t>
            </a:r>
            <a:endParaRPr kumimoji="1" lang="en-US" altLang="ja-JP" baseline="0" dirty="0"/>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36</a:t>
            </a:fld>
            <a:endParaRPr kumimoji="1" lang="ja-JP" altLang="en-US"/>
          </a:p>
        </p:txBody>
      </p:sp>
    </p:spTree>
    <p:extLst>
      <p:ext uri="{BB962C8B-B14F-4D97-AF65-F5344CB8AC3E}">
        <p14:creationId xmlns:p14="http://schemas.microsoft.com/office/powerpoint/2010/main" val="76680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レーザー強度が高くなると、衝撃波前方で加熱領域が自走し始めるタイミングが短くなる</a:t>
            </a:r>
            <a:endParaRPr kumimoji="1" lang="en-US" altLang="ja-JP" dirty="0"/>
          </a:p>
          <a:p>
            <a:r>
              <a:rPr kumimoji="1" lang="ja-JP" altLang="en-US" dirty="0"/>
              <a:t>衝撃波後方からの輻射加熱のみで衝撃波前方が十分に加熱されてしまい、</a:t>
            </a:r>
            <a:endParaRPr kumimoji="1" lang="en-US" altLang="ja-JP" dirty="0"/>
          </a:p>
          <a:p>
            <a:r>
              <a:rPr kumimoji="1" lang="ja-JP" altLang="en-US" dirty="0"/>
              <a:t>衝撃波前方でレーザーが吸収されてしまうため、衝撃波後方にレーザーエネルギーが届かなくなる</a:t>
            </a:r>
            <a:endParaRPr kumimoji="1" lang="en-US" altLang="ja-JP" dirty="0"/>
          </a:p>
          <a:p>
            <a:r>
              <a:rPr kumimoji="1" lang="ja-JP" altLang="en-US" dirty="0"/>
              <a:t>→　衝撃波を駆動するエネルギーがなくなり、衝撃波は減退</a:t>
            </a:r>
            <a:endParaRPr kumimoji="1" lang="en-US" altLang="ja-JP" dirty="0"/>
          </a:p>
          <a:p>
            <a:r>
              <a:rPr kumimoji="1" lang="ja-JP" altLang="en-US" dirty="0"/>
              <a:t>加熱領域自走問題</a:t>
            </a:r>
            <a:endParaRPr kumimoji="1" lang="en-US" altLang="ja-JP" dirty="0"/>
          </a:p>
          <a:p>
            <a:r>
              <a:rPr kumimoji="1" lang="ja-JP" altLang="en-US" dirty="0"/>
              <a:t>→　衝撃波前方でレーザーが吸収されることで輻射がさらに前方の気体を加熱</a:t>
            </a:r>
            <a:endParaRPr kumimoji="1" lang="en-US" altLang="ja-JP" dirty="0"/>
          </a:p>
          <a:p>
            <a:r>
              <a:rPr kumimoji="1" lang="ja-JP" altLang="en-US" dirty="0"/>
              <a:t>→　その領域でレーザー加熱が起こり始める</a:t>
            </a:r>
            <a:endParaRPr kumimoji="1" lang="en-US" altLang="ja-JP" dirty="0"/>
          </a:p>
          <a:p>
            <a:r>
              <a:rPr kumimoji="1" lang="ja-JP" altLang="en-US" dirty="0"/>
              <a:t>といったサイクルが生じてしまう。</a:t>
            </a:r>
            <a:endParaRPr kumimoji="1" lang="en-US" altLang="ja-JP" dirty="0"/>
          </a:p>
          <a:p>
            <a:endParaRPr kumimoji="1" lang="en-US" altLang="ja-JP" dirty="0"/>
          </a:p>
          <a:p>
            <a:r>
              <a:rPr kumimoji="1" lang="ja-JP" altLang="en-US" dirty="0"/>
              <a:t>これは</a:t>
            </a:r>
            <a:r>
              <a:rPr kumimoji="1" lang="en-US" altLang="ja-JP" dirty="0"/>
              <a:t>1</a:t>
            </a:r>
            <a:r>
              <a:rPr kumimoji="1" lang="ja-JP" altLang="en-US" dirty="0"/>
              <a:t>次元計算に見られる特徴であると考えられる。</a:t>
            </a:r>
            <a:endParaRPr kumimoji="1" lang="en-US" altLang="ja-JP" dirty="0"/>
          </a:p>
          <a:p>
            <a:r>
              <a:rPr kumimoji="1" lang="ja-JP" altLang="en-US" dirty="0"/>
              <a:t>→　全計算領域でレーザーが照射されている　　　→　輻射で加熱される領域すべてでレーザー加熱が生じてしまう。</a:t>
            </a:r>
            <a:endParaRPr kumimoji="1" lang="en-US" altLang="ja-JP" dirty="0"/>
          </a:p>
          <a:p>
            <a:r>
              <a:rPr kumimoji="1" lang="ja-JP" altLang="en-US" dirty="0"/>
              <a:t>→　輻射放出が</a:t>
            </a:r>
            <a:r>
              <a:rPr kumimoji="1" lang="en-US" altLang="ja-JP" dirty="0"/>
              <a:t>1</a:t>
            </a:r>
            <a:r>
              <a:rPr kumimoji="1" lang="ja-JP" altLang="en-US" dirty="0"/>
              <a:t>次元的である　　　　　　　　　　　→　実際に（</a:t>
            </a:r>
            <a:r>
              <a:rPr kumimoji="1" lang="en-US" altLang="ja-JP" dirty="0"/>
              <a:t>3</a:t>
            </a:r>
            <a:r>
              <a:rPr kumimoji="1" lang="ja-JP" altLang="en-US" dirty="0"/>
              <a:t>次元的に）衝撃波前方に放出される</a:t>
            </a:r>
            <a:r>
              <a:rPr kumimoji="1" lang="ja-JP" altLang="en-US" dirty="0" err="1"/>
              <a:t>で</a:t>
            </a:r>
            <a:r>
              <a:rPr kumimoji="1" lang="ja-JP" altLang="en-US" dirty="0"/>
              <a:t>あろう輻射強度より大きい。</a:t>
            </a:r>
            <a:endParaRPr kumimoji="1" lang="en-US" altLang="ja-JP" dirty="0"/>
          </a:p>
          <a:p>
            <a:r>
              <a:rPr kumimoji="1" lang="ja-JP" altLang="en-US" dirty="0"/>
              <a:t>これをわかりやすくちゃんとした日本語にするには・・・</a:t>
            </a:r>
            <a:endParaRPr kumimoji="1" lang="en-US" altLang="ja-JP" dirty="0"/>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37</a:t>
            </a:fld>
            <a:endParaRPr kumimoji="1" lang="ja-JP" altLang="en-US"/>
          </a:p>
        </p:txBody>
      </p:sp>
    </p:spTree>
    <p:extLst>
      <p:ext uri="{BB962C8B-B14F-4D97-AF65-F5344CB8AC3E}">
        <p14:creationId xmlns:p14="http://schemas.microsoft.com/office/powerpoint/2010/main" val="144690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先行電離が見られた条件は</a:t>
            </a:r>
            <a:endParaRPr kumimoji="1" lang="en-US" altLang="ja-JP" dirty="0"/>
          </a:p>
          <a:p>
            <a:r>
              <a:rPr kumimoji="1" lang="en-US" altLang="ja-JP" dirty="0"/>
              <a:t>2×10^9</a:t>
            </a:r>
            <a:r>
              <a:rPr kumimoji="1" lang="ja-JP" altLang="en-US" dirty="0"/>
              <a:t>～</a:t>
            </a:r>
            <a:r>
              <a:rPr kumimoji="1" lang="en-US" altLang="ja-JP" dirty="0"/>
              <a:t>W/cm^2</a:t>
            </a:r>
          </a:p>
          <a:p>
            <a:r>
              <a:rPr kumimoji="1" lang="ja-JP" altLang="en-US" dirty="0"/>
              <a:t>のときである</a:t>
            </a:r>
            <a:endParaRPr kumimoji="1" lang="en-US" altLang="ja-JP" dirty="0"/>
          </a:p>
          <a:p>
            <a:r>
              <a:rPr kumimoji="1" lang="ja-JP" altLang="en-US" dirty="0"/>
              <a:t>電離度の下限値があるため</a:t>
            </a:r>
            <a:endParaRPr kumimoji="1" lang="en-US" altLang="ja-JP" dirty="0"/>
          </a:p>
          <a:p>
            <a:r>
              <a:rPr kumimoji="1" lang="ja-JP" altLang="en-US" dirty="0"/>
              <a:t>先行電離が計算上で見られる条件が</a:t>
            </a:r>
            <a:r>
              <a:rPr kumimoji="1" lang="en-US" altLang="ja-JP" dirty="0"/>
              <a:t>Z =</a:t>
            </a:r>
            <a:r>
              <a:rPr kumimoji="1" lang="en-US" altLang="ja-JP" baseline="0" dirty="0"/>
              <a:t> 10^-10</a:t>
            </a:r>
            <a:r>
              <a:rPr kumimoji="1" lang="ja-JP" altLang="en-US" baseline="0" dirty="0"/>
              <a:t>からになる</a:t>
            </a:r>
            <a:endParaRPr kumimoji="1" lang="en-US" altLang="ja-JP" baseline="0" dirty="0"/>
          </a:p>
          <a:p>
            <a:r>
              <a:rPr kumimoji="1" lang="ja-JP" altLang="en-US" dirty="0"/>
              <a:t>この条件を電離したとみなす</a:t>
            </a:r>
            <a:endParaRPr kumimoji="1" lang="en-US" altLang="ja-JP" dirty="0"/>
          </a:p>
          <a:p>
            <a:r>
              <a:rPr kumimoji="1" lang="ja-JP" altLang="en-US" dirty="0"/>
              <a:t>（輻射加熱は距離の</a:t>
            </a:r>
            <a:r>
              <a:rPr kumimoji="1" lang="en-US" altLang="ja-JP" dirty="0" err="1"/>
              <a:t>exp</a:t>
            </a:r>
            <a:r>
              <a:rPr kumimoji="1" lang="ja-JP" altLang="en-US" dirty="0"/>
              <a:t>で効くため、電離の速さは光の速度になってしまうが</a:t>
            </a:r>
            <a:endParaRPr kumimoji="1" lang="en-US" altLang="ja-JP" dirty="0"/>
          </a:p>
          <a:p>
            <a:r>
              <a:rPr kumimoji="1" lang="ja-JP" altLang="en-US" dirty="0"/>
              <a:t>常温時のテーブルは</a:t>
            </a:r>
            <a:r>
              <a:rPr kumimoji="1" lang="en-US" altLang="ja-JP" dirty="0"/>
              <a:t>Z=^-250</a:t>
            </a:r>
          </a:p>
          <a:p>
            <a:r>
              <a:rPr kumimoji="1" lang="ja-JP" altLang="en-US" dirty="0"/>
              <a:t>実際の電離度は</a:t>
            </a:r>
            <a:r>
              <a:rPr kumimoji="1" lang="en-US" altLang="ja-JP" dirty="0"/>
              <a:t>z=^-30</a:t>
            </a:r>
            <a:r>
              <a:rPr kumimoji="1" lang="ja-JP" altLang="en-US" dirty="0"/>
              <a:t>程度あり、正確な評価はできない？）</a:t>
            </a:r>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38</a:t>
            </a:fld>
            <a:endParaRPr kumimoji="1" lang="ja-JP" altLang="en-US"/>
          </a:p>
        </p:txBody>
      </p:sp>
    </p:spTree>
    <p:extLst>
      <p:ext uri="{BB962C8B-B14F-4D97-AF65-F5344CB8AC3E}">
        <p14:creationId xmlns:p14="http://schemas.microsoft.com/office/powerpoint/2010/main" val="354583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a:t>非局所的なエネルギー輸送に着目し、先行電離の生成機構や、デトネーションの加熱構造・伝播速度に及ぼす影響を評価する。</a:t>
            </a:r>
            <a:endParaRPr lang="en-US" altLang="ja-JP" sz="1200" b="1" dirty="0"/>
          </a:p>
          <a:p>
            <a:endParaRPr kumimoji="1" lang="en-US" altLang="ja-JP" dirty="0"/>
          </a:p>
          <a:p>
            <a:r>
              <a:rPr kumimoji="1" lang="ja-JP" altLang="en-US" dirty="0"/>
              <a:t>レーザー強度に対する輻射輸送の依存性を評価する。</a:t>
            </a:r>
            <a:endParaRPr kumimoji="1" lang="en-US" altLang="ja-JP" dirty="0"/>
          </a:p>
          <a:p>
            <a:r>
              <a:rPr kumimoji="1" lang="ja-JP" altLang="en-US" dirty="0"/>
              <a:t>具体的には</a:t>
            </a:r>
            <a:r>
              <a:rPr kumimoji="1" lang="en-US" altLang="ja-JP" dirty="0"/>
              <a:t>…</a:t>
            </a:r>
          </a:p>
          <a:p>
            <a:r>
              <a:rPr kumimoji="1" lang="ja-JP" altLang="en-US" dirty="0"/>
              <a:t>先行電離による伝播特性と</a:t>
            </a:r>
            <a:endParaRPr kumimoji="1" lang="en-US" altLang="ja-JP" dirty="0"/>
          </a:p>
          <a:p>
            <a:r>
              <a:rPr kumimoji="1" lang="ja-JP" altLang="en-US" dirty="0"/>
              <a:t>レーザー駆動デトネーションの定常伝播までの遷移</a:t>
            </a:r>
            <a:endParaRPr kumimoji="1" lang="en-US" altLang="ja-JP" dirty="0"/>
          </a:p>
          <a:p>
            <a:r>
              <a:rPr kumimoji="1" lang="ja-JP" altLang="en-US" dirty="0"/>
              <a:t>これらを含めると</a:t>
            </a:r>
            <a:endParaRPr kumimoji="1" lang="en-US" altLang="ja-JP" dirty="0"/>
          </a:p>
          <a:p>
            <a:r>
              <a:rPr kumimoji="1" lang="ja-JP" altLang="en-US" dirty="0"/>
              <a:t>先行電離が及ぼすデトネーション伝播速度への影響</a:t>
            </a:r>
            <a:endParaRPr kumimoji="1" lang="en-US" altLang="ja-JP" dirty="0"/>
          </a:p>
          <a:p>
            <a:r>
              <a:rPr kumimoji="1" lang="ja-JP" altLang="en-US" dirty="0"/>
              <a:t>デトネーション生成時における非局所的なエネルギー輸送</a:t>
            </a:r>
            <a:endParaRPr kumimoji="1" lang="en-US" altLang="ja-JP" dirty="0"/>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4</a:t>
            </a:fld>
            <a:endParaRPr kumimoji="1" lang="ja-JP" altLang="en-US"/>
          </a:p>
        </p:txBody>
      </p:sp>
    </p:spTree>
    <p:extLst>
      <p:ext uri="{BB962C8B-B14F-4D97-AF65-F5344CB8AC3E}">
        <p14:creationId xmlns:p14="http://schemas.microsoft.com/office/powerpoint/2010/main" val="4010171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先行電離が起こる場所</a:t>
            </a:r>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39</a:t>
            </a:fld>
            <a:endParaRPr kumimoji="1" lang="ja-JP" altLang="en-US"/>
          </a:p>
        </p:txBody>
      </p:sp>
    </p:spTree>
    <p:extLst>
      <p:ext uri="{BB962C8B-B14F-4D97-AF65-F5344CB8AC3E}">
        <p14:creationId xmlns:p14="http://schemas.microsoft.com/office/powerpoint/2010/main" val="1629660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40</a:t>
            </a:fld>
            <a:endParaRPr kumimoji="1" lang="ja-JP" altLang="en-US"/>
          </a:p>
        </p:txBody>
      </p:sp>
    </p:spTree>
    <p:extLst>
      <p:ext uri="{BB962C8B-B14F-4D97-AF65-F5344CB8AC3E}">
        <p14:creationId xmlns:p14="http://schemas.microsoft.com/office/powerpoint/2010/main" val="861979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伝播構造の変化</a:t>
            </a:r>
            <a:endParaRPr kumimoji="1" lang="en-US" altLang="ja-JP" dirty="0"/>
          </a:p>
          <a:p>
            <a:r>
              <a:rPr kumimoji="1" lang="ja-JP" altLang="en-US" dirty="0"/>
              <a:t>先行電離　→　</a:t>
            </a:r>
            <a:r>
              <a:rPr kumimoji="1" lang="en-US" altLang="ja-JP" dirty="0"/>
              <a:t>chemical</a:t>
            </a:r>
            <a:r>
              <a:rPr kumimoji="1" lang="en-US" altLang="ja-JP" baseline="0" dirty="0"/>
              <a:t> like detonation</a:t>
            </a:r>
          </a:p>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43</a:t>
            </a:fld>
            <a:endParaRPr kumimoji="1" lang="ja-JP" altLang="en-US"/>
          </a:p>
        </p:txBody>
      </p:sp>
    </p:spTree>
    <p:extLst>
      <p:ext uri="{BB962C8B-B14F-4D97-AF65-F5344CB8AC3E}">
        <p14:creationId xmlns:p14="http://schemas.microsoft.com/office/powerpoint/2010/main" val="395289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何が衝撃波付近で電子を加熱しているのかを評価する。</a:t>
            </a:r>
          </a:p>
        </p:txBody>
      </p:sp>
      <p:sp>
        <p:nvSpPr>
          <p:cNvPr id="4" name="スライド番号プレースホルダー 3"/>
          <p:cNvSpPr>
            <a:spLocks noGrp="1"/>
          </p:cNvSpPr>
          <p:nvPr>
            <p:ph type="sldNum" sz="quarter" idx="10"/>
          </p:nvPr>
        </p:nvSpPr>
        <p:spPr/>
        <p:txBody>
          <a:bodyPr/>
          <a:lstStyle/>
          <a:p>
            <a:fld id="{DF69BFF6-7474-44C9-A7AA-333B891F8C18}" type="slidenum">
              <a:rPr kumimoji="1" lang="ja-JP" altLang="en-US" smtClean="0"/>
              <a:t>5</a:t>
            </a:fld>
            <a:endParaRPr kumimoji="1" lang="ja-JP" altLang="en-US"/>
          </a:p>
        </p:txBody>
      </p:sp>
    </p:spTree>
    <p:extLst>
      <p:ext uri="{BB962C8B-B14F-4D97-AF65-F5344CB8AC3E}">
        <p14:creationId xmlns:p14="http://schemas.microsoft.com/office/powerpoint/2010/main" val="246550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342900" indent="-342900">
                  <a:buFont typeface="Wingdings" panose="05000000000000000000" pitchFamily="2" charset="2"/>
                  <a:buChar char="u"/>
                </a:pPr>
                <a:r>
                  <a:rPr lang="ja-JP" altLang="en-US" dirty="0"/>
                  <a:t>状態方程式</a:t>
                </a:r>
                <a:endParaRPr lang="en-US" altLang="ja-JP" dirty="0"/>
              </a:p>
              <a:p>
                <a:pPr marL="285750" indent="-285750">
                  <a:buFont typeface="Arial" panose="020B0604020202020204" pitchFamily="34" charset="0"/>
                  <a:buChar char="•"/>
                </a:pPr>
                <a14:m>
                  <m:oMath xmlns:m="http://schemas.openxmlformats.org/officeDocument/2006/math">
                    <m:sSub>
                      <m:sSubPr>
                        <m:ctrlPr>
                          <a:rPr lang="en-US" altLang="ja-JP" i="1" smtClean="0">
                            <a:latin typeface="Cambria Math" panose="02040503050406030204" pitchFamily="18" charset="0"/>
                          </a:rPr>
                        </m:ctrlPr>
                      </m:sSubPr>
                      <m:e>
                        <m:r>
                          <m:rPr>
                            <m:sty m:val="p"/>
                          </m:rPr>
                          <a:rPr lang="en-US" altLang="ja-JP" b="0" i="0" smtClean="0">
                            <a:latin typeface="Cambria Math"/>
                          </a:rPr>
                          <m:t>N</m:t>
                        </m:r>
                      </m:e>
                      <m:sub>
                        <m:r>
                          <a:rPr lang="en-US" altLang="ja-JP" b="0" i="0" smtClean="0">
                            <a:latin typeface="Cambria Math"/>
                          </a:rPr>
                          <m:t>2</m:t>
                        </m:r>
                      </m:sub>
                    </m:sSub>
                  </m:oMath>
                </a14:m>
                <a:endParaRPr lang="en-US" altLang="ja-JP" dirty="0"/>
              </a:p>
              <a:p>
                <a:r>
                  <a:rPr lang="ja-JP" altLang="en-US" dirty="0"/>
                  <a:t>電子　</a:t>
                </a:r>
                <a:r>
                  <a:rPr lang="en-US" altLang="ja-JP" dirty="0"/>
                  <a:t>Endo model</a:t>
                </a:r>
              </a:p>
              <a:p>
                <a:r>
                  <a:rPr lang="ja-JP" altLang="en-US" dirty="0"/>
                  <a:t>イオン　</a:t>
                </a:r>
                <a:r>
                  <a:rPr lang="en-US" altLang="ja-JP" dirty="0"/>
                  <a:t>Cowan model</a:t>
                </a:r>
              </a:p>
              <a:p>
                <a:pPr marL="285750" indent="-285750">
                  <a:buFont typeface="Arial" panose="020B0604020202020204" pitchFamily="34" charset="0"/>
                  <a:buChar char="•"/>
                </a:pPr>
                <a14:m>
                  <m:oMath xmlns:m="http://schemas.openxmlformats.org/officeDocument/2006/math">
                    <m:r>
                      <m:rPr>
                        <m:sty m:val="p"/>
                      </m:rPr>
                      <a:rPr lang="en-US" altLang="ja-JP" dirty="0">
                        <a:latin typeface="Cambria Math"/>
                      </a:rPr>
                      <m:t>A</m:t>
                    </m:r>
                    <m:r>
                      <a:rPr lang="ja-JP" altLang="en-US" dirty="0">
                        <a:latin typeface="Cambria Math"/>
                      </a:rPr>
                      <m:t>ｌ</m:t>
                    </m:r>
                  </m:oMath>
                </a14:m>
                <a:endParaRPr lang="en-US" altLang="ja-JP" dirty="0"/>
              </a:p>
              <a:p>
                <a:r>
                  <a:rPr lang="en-US" altLang="ja-JP" dirty="0"/>
                  <a:t>SESAME </a:t>
                </a:r>
                <a:r>
                  <a:rPr lang="en-US" altLang="ja-JP" dirty="0" err="1"/>
                  <a:t>tabel</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輻射の放射・吸収係数</a:t>
                </a:r>
                <a:endParaRPr lang="en-US" altLang="ja-JP" dirty="0"/>
              </a:p>
              <a:p>
                <a:endParaRPr kumimoji="1" lang="ja-JP" altLang="en-US" dirty="0"/>
              </a:p>
            </p:txBody>
          </p:sp>
        </mc:Choice>
        <mc:Fallback xmlns="">
          <p:sp>
            <p:nvSpPr>
              <p:cNvPr id="3" name="ノート プレースホルダー 2"/>
              <p:cNvSpPr>
                <a:spLocks noGrp="1"/>
              </p:cNvSpPr>
              <p:nvPr>
                <p:ph type="body" idx="1"/>
              </p:nvPr>
            </p:nvSpPr>
            <p:spPr/>
            <p:txBody>
              <a:bodyPr/>
              <a:lstStyle/>
              <a:p>
                <a:pPr marL="342900" indent="-342900">
                  <a:buFont typeface="Wingdings" panose="05000000000000000000" pitchFamily="2" charset="2"/>
                  <a:buChar char="u"/>
                </a:pPr>
                <a:r>
                  <a:rPr lang="ja-JP" altLang="en-US" dirty="0" smtClean="0"/>
                  <a:t>状態</a:t>
                </a:r>
                <a:r>
                  <a:rPr lang="ja-JP" altLang="en-US" dirty="0" smtClean="0"/>
                  <a:t>方程式</a:t>
                </a:r>
                <a:endParaRPr lang="en-US" altLang="ja-JP" dirty="0" smtClean="0"/>
              </a:p>
              <a:p>
                <a:pPr marL="285750" indent="-285750">
                  <a:buFont typeface="Arial" panose="020B0604020202020204" pitchFamily="34" charset="0"/>
                  <a:buChar char="•"/>
                </a:pPr>
                <a:r>
                  <a:rPr lang="en-US" altLang="ja-JP" b="0" i="0" smtClean="0">
                    <a:latin typeface="Cambria Math"/>
                  </a:rPr>
                  <a:t>N_2</a:t>
                </a:r>
                <a:endParaRPr lang="en-US" altLang="ja-JP" dirty="0" smtClean="0"/>
              </a:p>
              <a:p>
                <a:r>
                  <a:rPr lang="ja-JP" altLang="en-US" dirty="0" smtClean="0"/>
                  <a:t>電子　</a:t>
                </a:r>
                <a:r>
                  <a:rPr lang="en-US" altLang="ja-JP" dirty="0" smtClean="0"/>
                  <a:t>Endo model</a:t>
                </a:r>
              </a:p>
              <a:p>
                <a:r>
                  <a:rPr lang="ja-JP" altLang="en-US" dirty="0" smtClean="0"/>
                  <a:t>イオン　</a:t>
                </a:r>
                <a:r>
                  <a:rPr lang="en-US" altLang="ja-JP" dirty="0" smtClean="0"/>
                  <a:t>Cowan model</a:t>
                </a:r>
              </a:p>
              <a:p>
                <a:pPr marL="285750" indent="-285750">
                  <a:buFont typeface="Arial" panose="020B0604020202020204" pitchFamily="34" charset="0"/>
                  <a:buChar char="•"/>
                </a:pPr>
                <a:r>
                  <a:rPr lang="en-US" altLang="ja-JP" i="0" dirty="0">
                    <a:latin typeface="Cambria Math"/>
                  </a:rPr>
                  <a:t>A</a:t>
                </a:r>
                <a:r>
                  <a:rPr lang="ja-JP" altLang="en-US" i="0" dirty="0">
                    <a:latin typeface="Cambria Math"/>
                  </a:rPr>
                  <a:t>ｌ</a:t>
                </a:r>
                <a:endParaRPr lang="en-US" altLang="ja-JP" dirty="0" smtClean="0"/>
              </a:p>
              <a:p>
                <a:r>
                  <a:rPr lang="en-US" altLang="ja-JP" dirty="0" smtClean="0"/>
                  <a:t>SESAME </a:t>
                </a:r>
                <a:r>
                  <a:rPr lang="en-US" altLang="ja-JP" dirty="0" err="1" smtClean="0"/>
                  <a:t>tabel</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輻射の放射・吸収係数</a:t>
                </a:r>
                <a:endParaRPr lang="en-US" altLang="ja-JP"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20AA1659-5F66-40D7-A9C4-17251676EE9E}" type="slidenum">
              <a:rPr kumimoji="1" lang="ja-JP" altLang="en-US" smtClean="0"/>
              <a:t>7</a:t>
            </a:fld>
            <a:endParaRPr kumimoji="1" lang="ja-JP" altLang="en-US"/>
          </a:p>
        </p:txBody>
      </p:sp>
    </p:spTree>
    <p:extLst>
      <p:ext uri="{BB962C8B-B14F-4D97-AF65-F5344CB8AC3E}">
        <p14:creationId xmlns:p14="http://schemas.microsoft.com/office/powerpoint/2010/main" val="34155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フォントは揃えたほうがいいのでは？</a:t>
            </a:r>
            <a:endParaRPr kumimoji="1" lang="en-US" altLang="ja-JP" dirty="0"/>
          </a:p>
          <a:p>
            <a:endParaRPr kumimoji="1" lang="en-US" altLang="ja-JP" dirty="0"/>
          </a:p>
          <a:p>
            <a:r>
              <a:rPr kumimoji="1" lang="en-US" altLang="ja-JP" dirty="0"/>
              <a:t>LTE</a:t>
            </a:r>
            <a:r>
              <a:rPr kumimoji="1" lang="ja-JP" altLang="en-US" baseline="0" dirty="0"/>
              <a:t> </a:t>
            </a:r>
            <a:r>
              <a:rPr kumimoji="1" lang="en-US" altLang="ja-JP" baseline="0" dirty="0"/>
              <a:t>with molecular effects</a:t>
            </a:r>
          </a:p>
          <a:p>
            <a:r>
              <a:rPr kumimoji="1" lang="ja-JP" altLang="en-US" dirty="0"/>
              <a:t>窒素分子の効果（回転や振動モードや解離効果を考慮）</a:t>
            </a:r>
            <a:endParaRPr kumimoji="1" lang="en-US" altLang="ja-JP" dirty="0"/>
          </a:p>
          <a:p>
            <a:r>
              <a:rPr kumimoji="1" lang="ja-JP" altLang="en-US" dirty="0"/>
              <a:t>した</a:t>
            </a:r>
            <a:endParaRPr kumimoji="1" lang="en-US" altLang="ja-JP" dirty="0"/>
          </a:p>
          <a:p>
            <a:endParaRPr kumimoji="1" lang="en-US" altLang="ja-JP" dirty="0"/>
          </a:p>
          <a:p>
            <a:r>
              <a:rPr kumimoji="1" lang="en-US" altLang="ja-JP" dirty="0" err="1"/>
              <a:t>Ogino</a:t>
            </a:r>
            <a:endParaRPr kumimoji="1" lang="en-US" altLang="ja-JP" dirty="0"/>
          </a:p>
          <a:p>
            <a:r>
              <a:rPr kumimoji="1" lang="en-US" altLang="ja-JP" dirty="0"/>
              <a:t>300K~40,000K</a:t>
            </a:r>
            <a:r>
              <a:rPr kumimoji="1" lang="ja-JP" altLang="en-US" dirty="0" err="1"/>
              <a:t>、</a:t>
            </a:r>
            <a:r>
              <a:rPr kumimoji="1" lang="en-US" altLang="ja-JP" dirty="0"/>
              <a:t>10^12~10^19/cm^3</a:t>
            </a:r>
            <a:r>
              <a:rPr kumimoji="1" lang="ja-JP" altLang="en-US" dirty="0"/>
              <a:t>の窒素の分子や原子の状態を衝突輻射モデルを使って考慮し</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20AA1659-5F66-40D7-A9C4-17251676EE9E}" type="slidenum">
              <a:rPr kumimoji="1" lang="ja-JP" altLang="en-US" smtClean="0"/>
              <a:t>9</a:t>
            </a:fld>
            <a:endParaRPr kumimoji="1" lang="ja-JP" altLang="en-US"/>
          </a:p>
        </p:txBody>
      </p:sp>
    </p:spTree>
    <p:extLst>
      <p:ext uri="{BB962C8B-B14F-4D97-AF65-F5344CB8AC3E}">
        <p14:creationId xmlns:p14="http://schemas.microsoft.com/office/powerpoint/2010/main" val="337552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拡大図　→　電子数密度</a:t>
            </a:r>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10</a:t>
            </a:fld>
            <a:endParaRPr kumimoji="1" lang="ja-JP" altLang="en-US"/>
          </a:p>
        </p:txBody>
      </p:sp>
    </p:spTree>
    <p:extLst>
      <p:ext uri="{BB962C8B-B14F-4D97-AF65-F5344CB8AC3E}">
        <p14:creationId xmlns:p14="http://schemas.microsoft.com/office/powerpoint/2010/main" val="93885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中性粒子との衝突によるレーザー吸収の効果について</a:t>
            </a:r>
          </a:p>
        </p:txBody>
      </p:sp>
      <p:sp>
        <p:nvSpPr>
          <p:cNvPr id="4" name="スライド番号プレースホルダー 3"/>
          <p:cNvSpPr>
            <a:spLocks noGrp="1"/>
          </p:cNvSpPr>
          <p:nvPr>
            <p:ph type="sldNum" sz="quarter" idx="10"/>
          </p:nvPr>
        </p:nvSpPr>
        <p:spPr/>
        <p:txBody>
          <a:bodyPr/>
          <a:lstStyle/>
          <a:p>
            <a:fld id="{DF69BFF6-7474-44C9-A7AA-333B891F8C18}" type="slidenum">
              <a:rPr kumimoji="1" lang="ja-JP" altLang="en-US" smtClean="0"/>
              <a:t>12</a:t>
            </a:fld>
            <a:endParaRPr kumimoji="1" lang="ja-JP" altLang="en-US"/>
          </a:p>
        </p:txBody>
      </p:sp>
    </p:spTree>
    <p:extLst>
      <p:ext uri="{BB962C8B-B14F-4D97-AF65-F5344CB8AC3E}">
        <p14:creationId xmlns:p14="http://schemas.microsoft.com/office/powerpoint/2010/main" val="408223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10-20</a:t>
            </a:r>
            <a:r>
              <a:rPr kumimoji="1" lang="ja-JP" altLang="en-US" dirty="0"/>
              <a:t>　</a:t>
            </a:r>
            <a:r>
              <a:rPr kumimoji="1" lang="en-US" altLang="ja-JP" dirty="0"/>
              <a:t>ns </a:t>
            </a:r>
            <a:r>
              <a:rPr kumimoji="1" lang="ja-JP" altLang="en-US" dirty="0" err="1"/>
              <a:t>で輻</a:t>
            </a:r>
            <a:r>
              <a:rPr kumimoji="1" lang="ja-JP" altLang="en-US" dirty="0"/>
              <a:t>射考慮した場合としなかった場合の差は</a:t>
            </a:r>
            <a:r>
              <a:rPr kumimoji="1" lang="en-US" altLang="ja-JP" dirty="0"/>
              <a:t>5%</a:t>
            </a:r>
            <a:endParaRPr kumimoji="1" lang="ja-JP" altLang="en-US" dirty="0"/>
          </a:p>
        </p:txBody>
      </p:sp>
      <p:sp>
        <p:nvSpPr>
          <p:cNvPr id="4" name="スライド番号プレースホルダー 3"/>
          <p:cNvSpPr>
            <a:spLocks noGrp="1"/>
          </p:cNvSpPr>
          <p:nvPr>
            <p:ph type="sldNum" sz="quarter" idx="10"/>
          </p:nvPr>
        </p:nvSpPr>
        <p:spPr/>
        <p:txBody>
          <a:bodyPr/>
          <a:lstStyle/>
          <a:p>
            <a:fld id="{72159B71-6FA2-4B8F-8D28-18BFA5C2A2D1}" type="slidenum">
              <a:rPr kumimoji="1" lang="ja-JP" altLang="en-US" smtClean="0"/>
              <a:t>13</a:t>
            </a:fld>
            <a:endParaRPr kumimoji="1" lang="ja-JP" altLang="en-US"/>
          </a:p>
        </p:txBody>
      </p:sp>
    </p:spTree>
    <p:extLst>
      <p:ext uri="{BB962C8B-B14F-4D97-AF65-F5344CB8AC3E}">
        <p14:creationId xmlns:p14="http://schemas.microsoft.com/office/powerpoint/2010/main" val="114125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検査体積に流出入するエネルギー流束から</a:t>
            </a:r>
            <a:endParaRPr kumimoji="1" lang="en-US" altLang="ja-JP" dirty="0"/>
          </a:p>
          <a:p>
            <a:r>
              <a:rPr kumimoji="1" lang="ja-JP" altLang="en-US" dirty="0"/>
              <a:t>デトネーション付近のエネルギー輸送を求めた。</a:t>
            </a:r>
          </a:p>
        </p:txBody>
      </p:sp>
      <p:sp>
        <p:nvSpPr>
          <p:cNvPr id="4" name="スライド番号プレースホルダー 3"/>
          <p:cNvSpPr>
            <a:spLocks noGrp="1"/>
          </p:cNvSpPr>
          <p:nvPr>
            <p:ph type="sldNum" sz="quarter" idx="10"/>
          </p:nvPr>
        </p:nvSpPr>
        <p:spPr/>
        <p:txBody>
          <a:bodyPr/>
          <a:lstStyle/>
          <a:p>
            <a:fld id="{13D4B259-1A1E-4F64-B361-FDE8173D4919}" type="slidenum">
              <a:rPr kumimoji="1" lang="ja-JP" altLang="en-US" smtClean="0"/>
              <a:t>15</a:t>
            </a:fld>
            <a:endParaRPr kumimoji="1" lang="ja-JP" altLang="en-US"/>
          </a:p>
        </p:txBody>
      </p:sp>
    </p:spTree>
    <p:extLst>
      <p:ext uri="{BB962C8B-B14F-4D97-AF65-F5344CB8AC3E}">
        <p14:creationId xmlns:p14="http://schemas.microsoft.com/office/powerpoint/2010/main" val="107723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b="1"/>
            </a:lvl1pPr>
          </a:lstStyle>
          <a:p>
            <a:r>
              <a:rPr kumimoji="1"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51362BD-E640-4EE9-945F-A9CFAE884D58}" type="datetime1">
              <a:rPr kumimoji="1" lang="ja-JP" altLang="en-US" smtClean="0"/>
              <a:t>2017/1/10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1" name="スライド番号プレースホルダー 5"/>
          <p:cNvSpPr>
            <a:spLocks noGrp="1"/>
          </p:cNvSpPr>
          <p:nvPr>
            <p:ph type="sldNum" sz="quarter" idx="4"/>
          </p:nvPr>
        </p:nvSpPr>
        <p:spPr>
          <a:xfrm>
            <a:off x="6300192" y="62553"/>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22897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7E5919-3F97-4F81-A4A4-F55C1FC791DB}" type="datetime1">
              <a:rPr kumimoji="1" lang="ja-JP" altLang="en-US" smtClean="0"/>
              <a:t>2017/1/10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4"/>
          </p:nvPr>
        </p:nvSpPr>
        <p:spPr>
          <a:xfrm>
            <a:off x="6300192" y="62553"/>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183050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35389C-AC6D-42E1-ADAC-256387FDE6E0}" type="datetime1">
              <a:rPr kumimoji="1" lang="ja-JP" altLang="en-US" smtClean="0"/>
              <a:t>2017/1/10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6300192" y="625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127423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76640"/>
            <a:ext cx="7715200" cy="816089"/>
          </a:xfrm>
        </p:spPr>
        <p:txBody>
          <a:bodyPr>
            <a:normAutofit/>
          </a:bodyPr>
          <a:lstStyle>
            <a:lvl1pPr algn="l">
              <a:defRPr sz="2500" b="1"/>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51520" y="1124744"/>
            <a:ext cx="8640960" cy="554461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EBC3CDD-4E8A-4FB0-8999-6216B6CD7C7A}" type="datetime1">
              <a:rPr kumimoji="1" lang="ja-JP" altLang="en-US" smtClean="0"/>
              <a:t>2017/1/10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cxnSp>
        <p:nvCxnSpPr>
          <p:cNvPr id="8" name="直線コネクタ 7"/>
          <p:cNvCxnSpPr/>
          <p:nvPr userDrawn="1"/>
        </p:nvCxnSpPr>
        <p:spPr>
          <a:xfrm>
            <a:off x="179512" y="1052736"/>
            <a:ext cx="8748464" cy="0"/>
          </a:xfrm>
          <a:prstGeom prst="line">
            <a:avLst/>
          </a:prstGeom>
        </p:spPr>
        <p:style>
          <a:lnRef idx="2">
            <a:schemeClr val="dk1"/>
          </a:lnRef>
          <a:fillRef idx="0">
            <a:schemeClr val="dk1"/>
          </a:fillRef>
          <a:effectRef idx="1">
            <a:schemeClr val="dk1"/>
          </a:effectRef>
          <a:fontRef idx="minor">
            <a:schemeClr val="tx1"/>
          </a:fontRef>
        </p:style>
      </p:cxnSp>
      <p:sp>
        <p:nvSpPr>
          <p:cNvPr id="11" name="スライド番号プレースホルダー 5"/>
          <p:cNvSpPr>
            <a:spLocks noGrp="1"/>
          </p:cNvSpPr>
          <p:nvPr>
            <p:ph type="sldNum" sz="quarter" idx="4"/>
          </p:nvPr>
        </p:nvSpPr>
        <p:spPr>
          <a:xfrm>
            <a:off x="6333011" y="49490"/>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345718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5AEE162-8EE6-4934-82E9-38F68292D10D}" type="datetime1">
              <a:rPr kumimoji="1" lang="ja-JP" altLang="en-US" smtClean="0"/>
              <a:t>2017/1/10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6300192" y="62553"/>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189482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16B4936-36DF-4FC8-AD7F-459817CBE9E3}" type="datetime1">
              <a:rPr kumimoji="1" lang="ja-JP" altLang="en-US" smtClean="0"/>
              <a:t>2017/1/10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cxnSp>
        <p:nvCxnSpPr>
          <p:cNvPr id="8" name="直線コネクタ 7"/>
          <p:cNvCxnSpPr/>
          <p:nvPr userDrawn="1"/>
        </p:nvCxnSpPr>
        <p:spPr>
          <a:xfrm>
            <a:off x="179512" y="1052736"/>
            <a:ext cx="8748464" cy="0"/>
          </a:xfrm>
          <a:prstGeom prst="line">
            <a:avLst/>
          </a:prstGeom>
        </p:spPr>
        <p:style>
          <a:lnRef idx="2">
            <a:schemeClr val="dk1"/>
          </a:lnRef>
          <a:fillRef idx="0">
            <a:schemeClr val="dk1"/>
          </a:fillRef>
          <a:effectRef idx="1">
            <a:schemeClr val="dk1"/>
          </a:effectRef>
          <a:fontRef idx="minor">
            <a:schemeClr val="tx1"/>
          </a:fontRef>
        </p:style>
      </p:cxnSp>
      <p:sp>
        <p:nvSpPr>
          <p:cNvPr id="11" name="スライド番号プレースホルダー 5"/>
          <p:cNvSpPr>
            <a:spLocks noGrp="1"/>
          </p:cNvSpPr>
          <p:nvPr>
            <p:ph type="sldNum" sz="quarter" idx="4"/>
          </p:nvPr>
        </p:nvSpPr>
        <p:spPr>
          <a:xfrm>
            <a:off x="6300192" y="62553"/>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35075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7CD4873-1B35-43C2-9F19-F470FC26E4F4}" type="datetime1">
              <a:rPr kumimoji="1" lang="ja-JP" altLang="en-US" smtClean="0"/>
              <a:t>2017/1/10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cxnSp>
        <p:nvCxnSpPr>
          <p:cNvPr id="10" name="直線コネクタ 9"/>
          <p:cNvCxnSpPr/>
          <p:nvPr userDrawn="1"/>
        </p:nvCxnSpPr>
        <p:spPr>
          <a:xfrm>
            <a:off x="179512" y="1052736"/>
            <a:ext cx="8748464" cy="0"/>
          </a:xfrm>
          <a:prstGeom prst="line">
            <a:avLst/>
          </a:prstGeom>
        </p:spPr>
        <p:style>
          <a:lnRef idx="2">
            <a:schemeClr val="dk1"/>
          </a:lnRef>
          <a:fillRef idx="0">
            <a:schemeClr val="dk1"/>
          </a:fillRef>
          <a:effectRef idx="1">
            <a:schemeClr val="dk1"/>
          </a:effectRef>
          <a:fontRef idx="minor">
            <a:schemeClr val="tx1"/>
          </a:fontRef>
        </p:style>
      </p:cxnSp>
      <p:sp>
        <p:nvSpPr>
          <p:cNvPr id="12" name="スライド番号プレースホルダー 5"/>
          <p:cNvSpPr>
            <a:spLocks noGrp="1"/>
          </p:cNvSpPr>
          <p:nvPr>
            <p:ph type="sldNum" sz="quarter" idx="12"/>
          </p:nvPr>
        </p:nvSpPr>
        <p:spPr>
          <a:xfrm>
            <a:off x="6300192" y="62553"/>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161419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CCAE73-B071-4CDE-AD24-45B50BDD7BE4}" type="datetime1">
              <a:rPr kumimoji="1" lang="ja-JP" altLang="en-US" smtClean="0"/>
              <a:t>2017/1/10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cxnSp>
        <p:nvCxnSpPr>
          <p:cNvPr id="6" name="直線コネクタ 5"/>
          <p:cNvCxnSpPr/>
          <p:nvPr userDrawn="1"/>
        </p:nvCxnSpPr>
        <p:spPr>
          <a:xfrm>
            <a:off x="179512" y="1052736"/>
            <a:ext cx="8748464" cy="0"/>
          </a:xfrm>
          <a:prstGeom prst="line">
            <a:avLst/>
          </a:prstGeom>
        </p:spPr>
        <p:style>
          <a:lnRef idx="2">
            <a:schemeClr val="dk1"/>
          </a:lnRef>
          <a:fillRef idx="0">
            <a:schemeClr val="dk1"/>
          </a:fillRef>
          <a:effectRef idx="1">
            <a:schemeClr val="dk1"/>
          </a:effectRef>
          <a:fontRef idx="minor">
            <a:schemeClr val="tx1"/>
          </a:fontRef>
        </p:style>
      </p:cxnSp>
      <p:sp>
        <p:nvSpPr>
          <p:cNvPr id="9" name="スライド番号プレースホルダー 5"/>
          <p:cNvSpPr>
            <a:spLocks noGrp="1"/>
          </p:cNvSpPr>
          <p:nvPr>
            <p:ph type="sldNum" sz="quarter" idx="4"/>
          </p:nvPr>
        </p:nvSpPr>
        <p:spPr>
          <a:xfrm>
            <a:off x="6300192" y="62553"/>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338197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B42B847-8861-40F2-A875-0BC1F30A54FC}" type="datetime1">
              <a:rPr kumimoji="1" lang="ja-JP" altLang="en-US" smtClean="0"/>
              <a:t>2017/1/10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4"/>
          </p:nvPr>
        </p:nvSpPr>
        <p:spPr>
          <a:xfrm>
            <a:off x="6300192" y="62553"/>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265875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4C9CD2-732A-45F4-A1C0-1251C66BCFD5}" type="datetime1">
              <a:rPr kumimoji="1" lang="ja-JP" altLang="en-US" smtClean="0"/>
              <a:t>2017/1/10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6300192" y="62553"/>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193798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4BDE6-5AA5-4F21-AE8A-CB43951B3BD1}" type="datetime1">
              <a:rPr kumimoji="1" lang="ja-JP" altLang="en-US" smtClean="0"/>
              <a:t>2017/1/10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6300192" y="62553"/>
            <a:ext cx="2133600" cy="365125"/>
          </a:xfrm>
          <a:prstGeom prst="rect">
            <a:avLst/>
          </a:prstGeom>
        </p:spPr>
        <p:txBody>
          <a:bodyPr vert="horz" lIns="91440" tIns="45720" rIns="91440" bIns="45720" rtlCol="0" anchor="ctr"/>
          <a:lstStyle>
            <a:lvl1pPr algn="r">
              <a:defRPr sz="2000">
                <a:solidFill>
                  <a:schemeClr val="tx1"/>
                </a:solidFill>
              </a:defRPr>
            </a:lvl1pPr>
          </a:lstStyle>
          <a:p>
            <a:fld id="{A3160BA4-7997-498F-9B55-6E0A16CD0A7D}" type="slidenum">
              <a:rPr lang="ja-JP" altLang="en-US" smtClean="0"/>
              <a:pPr/>
              <a:t>‹#›</a:t>
            </a:fld>
            <a:endParaRPr lang="ja-JP" altLang="en-US" dirty="0"/>
          </a:p>
        </p:txBody>
      </p:sp>
    </p:spTree>
    <p:extLst>
      <p:ext uri="{BB962C8B-B14F-4D97-AF65-F5344CB8AC3E}">
        <p14:creationId xmlns:p14="http://schemas.microsoft.com/office/powerpoint/2010/main" val="146040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C2C02-B85A-4DCB-A049-7B994BC895D1}" type="datetime1">
              <a:rPr kumimoji="1" lang="ja-JP" altLang="en-US" smtClean="0"/>
              <a:t>2017/1/10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1282918108"/>
              </p:ext>
            </p:extLst>
          </p:nvPr>
        </p:nvGraphicFramePr>
        <p:xfrm>
          <a:off x="179512" y="116632"/>
          <a:ext cx="8784976" cy="6624736"/>
        </p:xfrm>
        <a:graphic>
          <a:graphicData uri="http://schemas.openxmlformats.org/drawingml/2006/table">
            <a:tbl>
              <a:tblPr firstRow="1" bandRow="1">
                <a:tableStyleId>{2D5ABB26-0587-4C30-8999-92F81FD0307C}</a:tableStyleId>
              </a:tblPr>
              <a:tblGrid>
                <a:gridCol w="8784976">
                  <a:extLst>
                    <a:ext uri="{9D8B030D-6E8A-4147-A177-3AD203B41FA5}">
                      <a16:colId xmlns:a16="http://schemas.microsoft.com/office/drawing/2014/main" val="20000"/>
                    </a:ext>
                  </a:extLst>
                </a:gridCol>
              </a:tblGrid>
              <a:tr h="6624736">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スライド番号プレースホルダー 5"/>
          <p:cNvSpPr>
            <a:spLocks noGrp="1"/>
          </p:cNvSpPr>
          <p:nvPr>
            <p:ph type="sldNum" sz="quarter" idx="4"/>
          </p:nvPr>
        </p:nvSpPr>
        <p:spPr>
          <a:xfrm>
            <a:off x="6333525" y="44624"/>
            <a:ext cx="2133600" cy="365125"/>
          </a:xfrm>
          <a:prstGeom prst="rect">
            <a:avLst/>
          </a:prstGeom>
        </p:spPr>
        <p:txBody>
          <a:bodyPr vert="horz" lIns="91440" tIns="45720" rIns="91440" bIns="45720" rtlCol="0" anchor="ctr"/>
          <a:lstStyle>
            <a:lvl1pPr algn="r">
              <a:defRPr sz="2000">
                <a:solidFill>
                  <a:schemeClr val="tx1"/>
                </a:solidFill>
                <a:latin typeface="Arial" panose="020B0604020202020204" pitchFamily="34" charset="0"/>
                <a:cs typeface="Arial" panose="020B0604020202020204" pitchFamily="34" charset="0"/>
              </a:defRPr>
            </a:lvl1pPr>
          </a:lstStyle>
          <a:p>
            <a:fld id="{A3160BA4-7997-498F-9B55-6E0A16CD0A7D}" type="slidenum">
              <a:rPr lang="ja-JP" altLang="en-US" smtClean="0"/>
              <a:pPr/>
              <a:t>‹#›</a:t>
            </a:fld>
            <a:endParaRPr lang="ja-JP" altLang="en-US" dirty="0"/>
          </a:p>
        </p:txBody>
      </p:sp>
      <p:sp>
        <p:nvSpPr>
          <p:cNvPr id="8" name="テキスト ボックス 7"/>
          <p:cNvSpPr txBox="1"/>
          <p:nvPr/>
        </p:nvSpPr>
        <p:spPr>
          <a:xfrm>
            <a:off x="8316416" y="31561"/>
            <a:ext cx="540533" cy="400110"/>
          </a:xfrm>
          <a:prstGeom prst="rect">
            <a:avLst/>
          </a:prstGeom>
          <a:noFill/>
        </p:spPr>
        <p:txBody>
          <a:bodyPr wrap="none" rtlCol="0">
            <a:spAutoFit/>
          </a:bodyPr>
          <a:lstStyle/>
          <a:p>
            <a:r>
              <a:rPr kumimoji="1" lang="en-US" altLang="ja-JP" sz="2000" dirty="0">
                <a:solidFill>
                  <a:schemeClr val="tx1"/>
                </a:solidFill>
                <a:latin typeface="Arial" panose="020B0604020202020204" pitchFamily="34" charset="0"/>
                <a:ea typeface="+mn-ea"/>
                <a:cs typeface="Arial" panose="020B0604020202020204" pitchFamily="34" charset="0"/>
              </a:rPr>
              <a:t>/28</a:t>
            </a:r>
          </a:p>
        </p:txBody>
      </p:sp>
    </p:spTree>
    <p:extLst>
      <p:ext uri="{BB962C8B-B14F-4D97-AF65-F5344CB8AC3E}">
        <p14:creationId xmlns:p14="http://schemas.microsoft.com/office/powerpoint/2010/main" val="1945728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340.png"/><Relationship Id="rId7" Type="http://schemas.openxmlformats.org/officeDocument/2006/relationships/image" Target="../media/image29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10" Type="http://schemas.openxmlformats.org/officeDocument/2006/relationships/image" Target="../media/image210.png"/><Relationship Id="rId4" Type="http://schemas.openxmlformats.org/officeDocument/2006/relationships/image" Target="../media/image260.png"/><Relationship Id="rId9" Type="http://schemas.openxmlformats.org/officeDocument/2006/relationships/image" Target="../media/image310.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772816"/>
            <a:ext cx="8640960" cy="1470025"/>
          </a:xfrm>
        </p:spPr>
        <p:txBody>
          <a:bodyPr>
            <a:normAutofit fontScale="90000"/>
          </a:bodyPr>
          <a:lstStyle/>
          <a:p>
            <a:r>
              <a:rPr kumimoji="1" lang="ja-JP" altLang="en-US" dirty="0"/>
              <a:t>レーザー駆動デトネーションの</a:t>
            </a:r>
            <a:r>
              <a:rPr kumimoji="1" lang="en-US" altLang="ja-JP" dirty="0"/>
              <a:t>1</a:t>
            </a:r>
            <a:r>
              <a:rPr kumimoji="1" lang="ja-JP" altLang="en-US" dirty="0"/>
              <a:t>次元構造における</a:t>
            </a:r>
            <a:br>
              <a:rPr lang="en-US" altLang="ja-JP" dirty="0"/>
            </a:br>
            <a:r>
              <a:rPr lang="ja-JP" altLang="en-US" dirty="0"/>
              <a:t>非局所エネルギー輸送の効果</a:t>
            </a:r>
            <a:endParaRPr kumimoji="1" lang="ja-JP" altLang="en-US" dirty="0"/>
          </a:p>
        </p:txBody>
      </p:sp>
      <p:sp>
        <p:nvSpPr>
          <p:cNvPr id="5" name="テキスト ボックス 4"/>
          <p:cNvSpPr txBox="1"/>
          <p:nvPr/>
        </p:nvSpPr>
        <p:spPr>
          <a:xfrm>
            <a:off x="-1908720" y="741349"/>
            <a:ext cx="1141659" cy="584775"/>
          </a:xfrm>
          <a:prstGeom prst="rect">
            <a:avLst/>
          </a:prstGeom>
          <a:noFill/>
        </p:spPr>
        <p:txBody>
          <a:bodyPr wrap="none" rtlCol="0">
            <a:spAutoFit/>
          </a:bodyPr>
          <a:lstStyle/>
          <a:p>
            <a:r>
              <a:rPr kumimoji="1" lang="en-US" altLang="ja-JP" sz="3200" dirty="0">
                <a:latin typeface="Arial" panose="020B0604020202020204" pitchFamily="34" charset="0"/>
                <a:cs typeface="Arial" panose="020B0604020202020204" pitchFamily="34" charset="0"/>
              </a:rPr>
              <a:t>2E16</a:t>
            </a:r>
            <a:endParaRPr kumimoji="1" lang="ja-JP" altLang="en-US" sz="32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4"/>
          </p:nvPr>
        </p:nvSpPr>
        <p:spPr/>
        <p:txBody>
          <a:bodyPr/>
          <a:lstStyle/>
          <a:p>
            <a:fld id="{A3160BA4-7997-498F-9B55-6E0A16CD0A7D}" type="slidenum">
              <a:rPr lang="ja-JP" altLang="en-US" smtClean="0"/>
              <a:pPr/>
              <a:t>0</a:t>
            </a:fld>
            <a:endParaRPr lang="ja-JP" altLang="en-US" dirty="0"/>
          </a:p>
        </p:txBody>
      </p:sp>
      <p:sp>
        <p:nvSpPr>
          <p:cNvPr id="7" name="サブタイトル 2"/>
          <p:cNvSpPr>
            <a:spLocks noGrp="1"/>
          </p:cNvSpPr>
          <p:nvPr>
            <p:ph type="subTitle" idx="1"/>
          </p:nvPr>
        </p:nvSpPr>
        <p:spPr>
          <a:xfrm>
            <a:off x="1115616" y="3933056"/>
            <a:ext cx="7200800" cy="1800200"/>
          </a:xfrm>
        </p:spPr>
        <p:txBody>
          <a:bodyPr>
            <a:normAutofit/>
          </a:bodyPr>
          <a:lstStyle/>
          <a:p>
            <a:pPr algn="just"/>
            <a:r>
              <a:rPr kumimoji="1" lang="ja-JP" altLang="en-US" b="1" dirty="0">
                <a:solidFill>
                  <a:schemeClr val="tx1"/>
                </a:solidFill>
              </a:rPr>
              <a:t>納家司</a:t>
            </a:r>
            <a:r>
              <a:rPr kumimoji="1" lang="en-US" altLang="ja-JP" b="1" baseline="30000" dirty="0">
                <a:solidFill>
                  <a:schemeClr val="tx1"/>
                </a:solidFill>
              </a:rPr>
              <a:t>1</a:t>
            </a:r>
            <a:r>
              <a:rPr kumimoji="1" lang="ja-JP" altLang="en-US" b="1" dirty="0" err="1">
                <a:solidFill>
                  <a:schemeClr val="tx1"/>
                </a:solidFill>
              </a:rPr>
              <a:t>、</a:t>
            </a:r>
            <a:r>
              <a:rPr kumimoji="1" lang="ja-JP" altLang="en-US" b="1" dirty="0">
                <a:solidFill>
                  <a:schemeClr val="tx1"/>
                </a:solidFill>
              </a:rPr>
              <a:t>城</a:t>
            </a:r>
            <a:r>
              <a:rPr lang="ja-JP" altLang="en-US" b="1" dirty="0">
                <a:solidFill>
                  <a:schemeClr val="tx1"/>
                </a:solidFill>
              </a:rPr>
              <a:t>﨑知至</a:t>
            </a:r>
            <a:r>
              <a:rPr lang="en-US" altLang="ja-JP" b="1" baseline="30000" dirty="0">
                <a:solidFill>
                  <a:schemeClr val="tx1"/>
                </a:solidFill>
              </a:rPr>
              <a:t>1</a:t>
            </a:r>
            <a:r>
              <a:rPr lang="ja-JP" altLang="en-US" b="1" dirty="0" err="1">
                <a:solidFill>
                  <a:schemeClr val="tx1"/>
                </a:solidFill>
              </a:rPr>
              <a:t>、</a:t>
            </a:r>
            <a:r>
              <a:rPr lang="ja-JP" altLang="en-US" b="1" dirty="0">
                <a:solidFill>
                  <a:schemeClr val="tx1"/>
                </a:solidFill>
              </a:rPr>
              <a:t>遠藤琢磨</a:t>
            </a:r>
            <a:r>
              <a:rPr lang="en-US" altLang="ja-JP" b="1" baseline="30000" dirty="0">
                <a:solidFill>
                  <a:schemeClr val="tx1"/>
                </a:solidFill>
              </a:rPr>
              <a:t>1</a:t>
            </a:r>
            <a:r>
              <a:rPr lang="ja-JP" altLang="en-US" b="1" dirty="0" err="1">
                <a:solidFill>
                  <a:schemeClr val="tx1"/>
                </a:solidFill>
              </a:rPr>
              <a:t>、</a:t>
            </a:r>
            <a:r>
              <a:rPr lang="ja-JP" altLang="en-US" b="1" dirty="0">
                <a:solidFill>
                  <a:schemeClr val="tx1"/>
                </a:solidFill>
              </a:rPr>
              <a:t>中島良彰</a:t>
            </a:r>
            <a:r>
              <a:rPr lang="en-US" altLang="ja-JP" b="1" baseline="30000" dirty="0">
                <a:solidFill>
                  <a:schemeClr val="tx1"/>
                </a:solidFill>
              </a:rPr>
              <a:t>1</a:t>
            </a:r>
            <a:r>
              <a:rPr lang="ja-JP" altLang="en-US" b="1" dirty="0" err="1">
                <a:solidFill>
                  <a:schemeClr val="tx1"/>
                </a:solidFill>
              </a:rPr>
              <a:t>、</a:t>
            </a:r>
            <a:endParaRPr lang="en-US" altLang="ja-JP" b="1" dirty="0">
              <a:solidFill>
                <a:schemeClr val="tx1"/>
              </a:solidFill>
            </a:endParaRPr>
          </a:p>
          <a:p>
            <a:pPr algn="just"/>
            <a:r>
              <a:rPr kumimoji="1" lang="ja-JP" altLang="en-US" b="1" dirty="0">
                <a:solidFill>
                  <a:schemeClr val="tx1"/>
                </a:solidFill>
              </a:rPr>
              <a:t>徳永賢太郎</a:t>
            </a:r>
            <a:r>
              <a:rPr kumimoji="1" lang="en-US" altLang="ja-JP" b="1" baseline="30000" dirty="0">
                <a:solidFill>
                  <a:schemeClr val="tx1"/>
                </a:solidFill>
              </a:rPr>
              <a:t>2</a:t>
            </a:r>
            <a:r>
              <a:rPr kumimoji="1" lang="ja-JP" altLang="en-US" b="1" dirty="0" err="1">
                <a:solidFill>
                  <a:schemeClr val="tx1"/>
                </a:solidFill>
              </a:rPr>
              <a:t>、</a:t>
            </a:r>
            <a:r>
              <a:rPr lang="ja-JP" altLang="en-US" b="1" dirty="0">
                <a:solidFill>
                  <a:schemeClr val="tx1"/>
                </a:solidFill>
              </a:rPr>
              <a:t>砂原淳</a:t>
            </a:r>
            <a:r>
              <a:rPr lang="en-US" altLang="ja-JP" b="1" baseline="30000" dirty="0">
                <a:solidFill>
                  <a:schemeClr val="tx1"/>
                </a:solidFill>
              </a:rPr>
              <a:t>3</a:t>
            </a:r>
            <a:r>
              <a:rPr lang="ja-JP" altLang="en-US" b="1" dirty="0" err="1">
                <a:solidFill>
                  <a:schemeClr val="tx1"/>
                </a:solidFill>
              </a:rPr>
              <a:t>、</a:t>
            </a:r>
            <a:r>
              <a:rPr kumimoji="1" lang="ja-JP" altLang="en-US" b="1" dirty="0">
                <a:solidFill>
                  <a:schemeClr val="tx1"/>
                </a:solidFill>
              </a:rPr>
              <a:t>荻野要介</a:t>
            </a:r>
            <a:r>
              <a:rPr kumimoji="1" lang="en-US" altLang="ja-JP" b="1" baseline="30000" dirty="0">
                <a:solidFill>
                  <a:schemeClr val="tx1"/>
                </a:solidFill>
              </a:rPr>
              <a:t>4</a:t>
            </a:r>
            <a:r>
              <a:rPr kumimoji="1" lang="ja-JP" altLang="en-US" b="1" dirty="0" err="1">
                <a:solidFill>
                  <a:schemeClr val="tx1"/>
                </a:solidFill>
              </a:rPr>
              <a:t>、</a:t>
            </a:r>
            <a:r>
              <a:rPr kumimoji="1" lang="ja-JP" altLang="en-US" b="1" dirty="0">
                <a:solidFill>
                  <a:schemeClr val="tx1"/>
                </a:solidFill>
              </a:rPr>
              <a:t>大西直文</a:t>
            </a:r>
            <a:r>
              <a:rPr kumimoji="1" lang="en-US" altLang="ja-JP" b="1" baseline="30000" dirty="0">
                <a:solidFill>
                  <a:schemeClr val="tx1"/>
                </a:solidFill>
              </a:rPr>
              <a:t>4</a:t>
            </a:r>
            <a:r>
              <a:rPr lang="ja-JP" altLang="en-US" b="1" dirty="0">
                <a:solidFill>
                  <a:schemeClr val="tx1"/>
                </a:solidFill>
              </a:rPr>
              <a:t>、長友英夫</a:t>
            </a:r>
            <a:r>
              <a:rPr lang="en-US" altLang="ja-JP" b="1" baseline="30000" dirty="0">
                <a:solidFill>
                  <a:schemeClr val="tx1"/>
                </a:solidFill>
              </a:rPr>
              <a:t>5</a:t>
            </a:r>
          </a:p>
          <a:p>
            <a:pPr algn="just"/>
            <a:endParaRPr kumimoji="1" lang="en-US" altLang="ja-JP" b="1" baseline="30000" dirty="0">
              <a:solidFill>
                <a:schemeClr val="tx1"/>
              </a:solidFill>
            </a:endParaRPr>
          </a:p>
          <a:p>
            <a:pPr algn="just"/>
            <a:r>
              <a:rPr kumimoji="1" lang="ja-JP" altLang="en-US" dirty="0">
                <a:solidFill>
                  <a:schemeClr val="tx1"/>
                </a:solidFill>
              </a:rPr>
              <a:t>広大院工</a:t>
            </a:r>
            <a:r>
              <a:rPr kumimoji="1" lang="en-US" altLang="ja-JP" baseline="30000" dirty="0">
                <a:solidFill>
                  <a:schemeClr val="tx1"/>
                </a:solidFill>
              </a:rPr>
              <a:t>1</a:t>
            </a:r>
            <a:r>
              <a:rPr kumimoji="1" lang="ja-JP" altLang="en-US" dirty="0" err="1">
                <a:solidFill>
                  <a:schemeClr val="tx1"/>
                </a:solidFill>
              </a:rPr>
              <a:t>、</a:t>
            </a:r>
            <a:r>
              <a:rPr kumimoji="1" lang="ja-JP" altLang="en-US" dirty="0">
                <a:solidFill>
                  <a:schemeClr val="tx1"/>
                </a:solidFill>
              </a:rPr>
              <a:t>東大院工</a:t>
            </a:r>
            <a:r>
              <a:rPr kumimoji="1" lang="en-US" altLang="ja-JP" baseline="30000" dirty="0">
                <a:solidFill>
                  <a:schemeClr val="tx1"/>
                </a:solidFill>
              </a:rPr>
              <a:t>2</a:t>
            </a:r>
            <a:r>
              <a:rPr kumimoji="1" lang="ja-JP" altLang="en-US" dirty="0" err="1">
                <a:solidFill>
                  <a:schemeClr val="tx1"/>
                </a:solidFill>
              </a:rPr>
              <a:t>、</a:t>
            </a:r>
            <a:r>
              <a:rPr kumimoji="1" lang="ja-JP" altLang="en-US" dirty="0">
                <a:solidFill>
                  <a:schemeClr val="tx1"/>
                </a:solidFill>
              </a:rPr>
              <a:t>レーザー総研</a:t>
            </a:r>
            <a:r>
              <a:rPr kumimoji="1" lang="en-US" altLang="ja-JP" baseline="30000" dirty="0">
                <a:solidFill>
                  <a:schemeClr val="tx1"/>
                </a:solidFill>
              </a:rPr>
              <a:t>3</a:t>
            </a:r>
            <a:r>
              <a:rPr kumimoji="1" lang="ja-JP" altLang="en-US" dirty="0" err="1">
                <a:solidFill>
                  <a:schemeClr val="tx1"/>
                </a:solidFill>
              </a:rPr>
              <a:t>、</a:t>
            </a:r>
            <a:r>
              <a:rPr kumimoji="1" lang="ja-JP" altLang="en-US" dirty="0">
                <a:solidFill>
                  <a:schemeClr val="tx1"/>
                </a:solidFill>
              </a:rPr>
              <a:t>東北大院工</a:t>
            </a:r>
            <a:r>
              <a:rPr kumimoji="1" lang="en-US" altLang="ja-JP" baseline="30000" dirty="0">
                <a:solidFill>
                  <a:schemeClr val="tx1"/>
                </a:solidFill>
              </a:rPr>
              <a:t>4</a:t>
            </a:r>
            <a:r>
              <a:rPr kumimoji="1" lang="ja-JP" altLang="en-US" dirty="0" err="1">
                <a:solidFill>
                  <a:schemeClr val="tx1"/>
                </a:solidFill>
              </a:rPr>
              <a:t>、</a:t>
            </a:r>
            <a:r>
              <a:rPr kumimoji="1" lang="ja-JP" altLang="en-US" dirty="0">
                <a:solidFill>
                  <a:schemeClr val="tx1"/>
                </a:solidFill>
              </a:rPr>
              <a:t>阪大院工</a:t>
            </a:r>
            <a:r>
              <a:rPr kumimoji="1" lang="en-US" altLang="ja-JP" baseline="30000" dirty="0">
                <a:solidFill>
                  <a:schemeClr val="tx1"/>
                </a:solidFill>
              </a:rPr>
              <a:t>5</a:t>
            </a:r>
            <a:endParaRPr kumimoji="1" lang="ja-JP" altLang="en-US" dirty="0">
              <a:solidFill>
                <a:schemeClr val="tx1"/>
              </a:solidFill>
            </a:endParaRPr>
          </a:p>
        </p:txBody>
      </p:sp>
      <p:sp>
        <p:nvSpPr>
          <p:cNvPr id="6" name="テキスト ボックス 5"/>
          <p:cNvSpPr txBox="1"/>
          <p:nvPr/>
        </p:nvSpPr>
        <p:spPr>
          <a:xfrm>
            <a:off x="179512" y="160930"/>
            <a:ext cx="6248827" cy="646331"/>
          </a:xfrm>
          <a:prstGeom prst="rect">
            <a:avLst/>
          </a:prstGeom>
          <a:noFill/>
        </p:spPr>
        <p:txBody>
          <a:bodyPr wrap="none" rtlCol="0">
            <a:spAutoFit/>
          </a:bodyPr>
          <a:lstStyle/>
          <a:p>
            <a:r>
              <a:rPr kumimoji="1" lang="ja-JP" altLang="en-US" dirty="0"/>
              <a:t>レーザープラズマ科学のための最先端シミュレーションコードの</a:t>
            </a:r>
            <a:endParaRPr kumimoji="1" lang="en-US" altLang="ja-JP" dirty="0"/>
          </a:p>
          <a:p>
            <a:r>
              <a:rPr lang="ja-JP" altLang="en-US" dirty="0"/>
              <a:t>共同研究・共用に関する研究会</a:t>
            </a:r>
            <a:endParaRPr kumimoji="1" lang="ja-JP" altLang="en-US" dirty="0"/>
          </a:p>
        </p:txBody>
      </p:sp>
      <p:sp>
        <p:nvSpPr>
          <p:cNvPr id="4" name="正方形/長方形 3"/>
          <p:cNvSpPr/>
          <p:nvPr/>
        </p:nvSpPr>
        <p:spPr>
          <a:xfrm>
            <a:off x="8142922" y="139665"/>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9512" y="764704"/>
            <a:ext cx="5817618" cy="369332"/>
          </a:xfrm>
          <a:prstGeom prst="rect">
            <a:avLst/>
          </a:prstGeom>
          <a:noFill/>
        </p:spPr>
        <p:txBody>
          <a:bodyPr wrap="none" rtlCol="0">
            <a:spAutoFit/>
          </a:bodyPr>
          <a:lstStyle/>
          <a:p>
            <a:r>
              <a:rPr kumimoji="1" lang="en-US" altLang="ja-JP" dirty="0"/>
              <a:t>2017/01/10 </a:t>
            </a:r>
            <a:r>
              <a:rPr kumimoji="1" lang="ja-JP" altLang="en-US" dirty="0"/>
              <a:t>大阪大学レーザーエネルギー学研究センター</a:t>
            </a:r>
          </a:p>
        </p:txBody>
      </p:sp>
    </p:spTree>
    <p:extLst>
      <p:ext uri="{BB962C8B-B14F-4D97-AF65-F5344CB8AC3E}">
        <p14:creationId xmlns:p14="http://schemas.microsoft.com/office/powerpoint/2010/main" val="200577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444799"/>
            <a:ext cx="3013660" cy="238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971600" y="205265"/>
            <a:ext cx="7283152" cy="778098"/>
          </a:xfrm>
        </p:spPr>
        <p:txBody>
          <a:bodyPr>
            <a:normAutofit/>
          </a:bodyPr>
          <a:lstStyle/>
          <a:p>
            <a:pPr algn="l"/>
            <a:r>
              <a:rPr lang="ja-JP" altLang="en-US" dirty="0"/>
              <a:t>実験結果の解析におけるシミュレーション条件</a:t>
            </a:r>
            <a:endParaRPr kumimoji="1" lang="ja-JP" altLang="en-US" dirty="0"/>
          </a:p>
        </p:txBody>
      </p:sp>
      <p:sp>
        <p:nvSpPr>
          <p:cNvPr id="21" name="テキスト ボックス 20"/>
          <p:cNvSpPr txBox="1"/>
          <p:nvPr/>
        </p:nvSpPr>
        <p:spPr>
          <a:xfrm>
            <a:off x="251519" y="1832158"/>
            <a:ext cx="2751515" cy="1077218"/>
          </a:xfrm>
          <a:prstGeom prst="rect">
            <a:avLst/>
          </a:prstGeom>
          <a:noFill/>
        </p:spPr>
        <p:txBody>
          <a:bodyPr wrap="square" rtlCol="0">
            <a:spAutoFit/>
          </a:bodyPr>
          <a:lstStyle/>
          <a:p>
            <a:r>
              <a:rPr kumimoji="1" lang="en-US" altLang="ja-JP" sz="1600" dirty="0">
                <a:ea typeface="Arial Unicode MS" panose="020B0604020202020204" pitchFamily="50" charset="-128"/>
                <a:cs typeface="Arial" panose="020B0604020202020204" pitchFamily="34" charset="0"/>
              </a:rPr>
              <a:t>Al</a:t>
            </a:r>
          </a:p>
          <a:p>
            <a:pPr marL="285750" indent="-285750">
              <a:buFont typeface="Arial" panose="020B0604020202020204" pitchFamily="34" charset="0"/>
              <a:buChar char="•"/>
            </a:pPr>
            <a:r>
              <a:rPr lang="en-US" altLang="ja-JP" sz="1600" dirty="0">
                <a:ea typeface="Arial Unicode MS" panose="020B0604020202020204" pitchFamily="50" charset="-128"/>
                <a:cs typeface="Arial" panose="020B0604020202020204" pitchFamily="34" charset="0"/>
              </a:rPr>
              <a:t>10 </a:t>
            </a:r>
            <a:r>
              <a:rPr lang="en-US" altLang="ja-JP" sz="1600" dirty="0" err="1">
                <a:ea typeface="Arial Unicode MS" panose="020B0604020202020204" pitchFamily="50" charset="-128"/>
                <a:cs typeface="Arial" panose="020B0604020202020204" pitchFamily="34" charset="0"/>
              </a:rPr>
              <a:t>μm</a:t>
            </a:r>
            <a:r>
              <a:rPr lang="en-US" altLang="ja-JP" sz="1600" dirty="0">
                <a:ea typeface="Arial Unicode MS" panose="020B0604020202020204" pitchFamily="50" charset="-128"/>
                <a:cs typeface="Arial" panose="020B0604020202020204" pitchFamily="34" charset="0"/>
              </a:rPr>
              <a:t> 100 mesh</a:t>
            </a:r>
          </a:p>
          <a:p>
            <a:pPr marL="285750" indent="-285750">
              <a:buFont typeface="Arial" panose="020B0604020202020204" pitchFamily="34" charset="0"/>
              <a:buChar char="•"/>
            </a:pPr>
            <a:r>
              <a:rPr kumimoji="1" lang="en-US" altLang="ja-JP" sz="1600" i="1" dirty="0">
                <a:ea typeface="Arial Unicode MS" panose="020B0604020202020204" pitchFamily="50" charset="-128"/>
                <a:cs typeface="Arial" panose="020B0604020202020204" pitchFamily="34" charset="0"/>
              </a:rPr>
              <a:t>T</a:t>
            </a:r>
            <a:r>
              <a:rPr lang="ja-JP" altLang="en-US" sz="1600" i="1" dirty="0">
                <a:ea typeface="Arial Unicode MS" panose="020B0604020202020204" pitchFamily="50" charset="-128"/>
                <a:cs typeface="Arial" panose="020B0604020202020204" pitchFamily="34" charset="0"/>
              </a:rPr>
              <a:t> </a:t>
            </a:r>
            <a:r>
              <a:rPr kumimoji="1" lang="en-US" altLang="ja-JP" sz="1600" dirty="0">
                <a:ea typeface="Arial Unicode MS" panose="020B0604020202020204" pitchFamily="50" charset="-128"/>
                <a:cs typeface="Arial" panose="020B0604020202020204" pitchFamily="34" charset="0"/>
              </a:rPr>
              <a:t>= 0.0257 eV (25</a:t>
            </a:r>
            <a:r>
              <a:rPr kumimoji="1" lang="ja-JP" altLang="en-US" sz="1600" dirty="0">
                <a:ea typeface="Arial Unicode MS" panose="020B0604020202020204" pitchFamily="50" charset="-128"/>
                <a:cs typeface="Arial" panose="020B0604020202020204" pitchFamily="34" charset="0"/>
              </a:rPr>
              <a:t>℃</a:t>
            </a:r>
            <a:r>
              <a:rPr kumimoji="1" lang="en-US" altLang="ja-JP" sz="1600" dirty="0">
                <a:ea typeface="Arial Unicode MS" panose="020B0604020202020204" pitchFamily="50" charset="-128"/>
                <a:cs typeface="Arial" panose="020B0604020202020204" pitchFamily="34" charset="0"/>
              </a:rPr>
              <a:t>)</a:t>
            </a:r>
            <a:endParaRPr kumimoji="1" lang="en-US" altLang="ja-JP" sz="1600" dirty="0">
              <a:cs typeface="Arial" panose="020B0604020202020204" pitchFamily="34" charset="0"/>
            </a:endParaRPr>
          </a:p>
          <a:p>
            <a:pPr marL="285750" indent="-285750">
              <a:buFont typeface="Arial" panose="020B0604020202020204" pitchFamily="34" charset="0"/>
              <a:buChar char="•"/>
            </a:pPr>
            <a:r>
              <a:rPr lang="en-US" altLang="ja-JP" sz="1600" i="1" dirty="0">
                <a:ea typeface="Arial Unicode MS" panose="020B0604020202020204" pitchFamily="50" charset="-128"/>
                <a:cs typeface="Arial" panose="020B0604020202020204" pitchFamily="34" charset="0"/>
              </a:rPr>
              <a:t> ρ </a:t>
            </a:r>
            <a:r>
              <a:rPr kumimoji="1" lang="en-US" altLang="ja-JP" sz="1600" dirty="0">
                <a:ea typeface="Arial Unicode MS" panose="020B0604020202020204" pitchFamily="50" charset="-128"/>
                <a:cs typeface="Arial" panose="020B0604020202020204" pitchFamily="34" charset="0"/>
              </a:rPr>
              <a:t>= 2.7 g/cm</a:t>
            </a:r>
            <a:r>
              <a:rPr kumimoji="1" lang="en-US" altLang="ja-JP" sz="1600" baseline="30000" dirty="0">
                <a:ea typeface="Arial Unicode MS" panose="020B0604020202020204" pitchFamily="50" charset="-128"/>
                <a:cs typeface="Arial" panose="020B0604020202020204" pitchFamily="34" charset="0"/>
              </a:rPr>
              <a:t>3</a:t>
            </a:r>
            <a:endParaRPr kumimoji="1" lang="en-US" altLang="ja-JP" sz="1600" dirty="0">
              <a:ea typeface="Arial Unicode MS" panose="020B0604020202020204" pitchFamily="50" charset="-128"/>
              <a:cs typeface="Arial" panose="020B0604020202020204" pitchFamily="34" charset="0"/>
            </a:endParaRPr>
          </a:p>
        </p:txBody>
      </p:sp>
      <p:sp>
        <p:nvSpPr>
          <p:cNvPr id="22" name="テキスト ボックス 21"/>
          <p:cNvSpPr txBox="1"/>
          <p:nvPr/>
        </p:nvSpPr>
        <p:spPr>
          <a:xfrm>
            <a:off x="3003035" y="1831101"/>
            <a:ext cx="2331087" cy="1077218"/>
          </a:xfrm>
          <a:prstGeom prst="rect">
            <a:avLst/>
          </a:prstGeom>
          <a:noFill/>
        </p:spPr>
        <p:txBody>
          <a:bodyPr wrap="none" rtlCol="0">
            <a:spAutoFit/>
          </a:bodyPr>
          <a:lstStyle/>
          <a:p>
            <a:r>
              <a:rPr lang="en-US" altLang="ja-JP" sz="1600" dirty="0">
                <a:cs typeface="Arial" panose="020B0604020202020204" pitchFamily="34" charset="0"/>
              </a:rPr>
              <a:t>N</a:t>
            </a:r>
            <a:r>
              <a:rPr lang="en-US" altLang="ja-JP" sz="1600" baseline="-25000" dirty="0">
                <a:cs typeface="Arial" panose="020B0604020202020204" pitchFamily="34" charset="0"/>
              </a:rPr>
              <a:t>2</a:t>
            </a:r>
            <a:endParaRPr kumimoji="1" lang="en-US" altLang="ja-JP" sz="1600" dirty="0">
              <a:cs typeface="Arial" panose="020B0604020202020204" pitchFamily="34" charset="0"/>
            </a:endParaRPr>
          </a:p>
          <a:p>
            <a:pPr marL="285750" indent="-285750">
              <a:buFont typeface="Arial" panose="020B0604020202020204" pitchFamily="34" charset="0"/>
              <a:buChar char="•"/>
            </a:pPr>
            <a:r>
              <a:rPr lang="en-US" altLang="ja-JP" sz="1600" dirty="0">
                <a:cs typeface="Arial" panose="020B0604020202020204" pitchFamily="34" charset="0"/>
              </a:rPr>
              <a:t>2000 </a:t>
            </a:r>
            <a:r>
              <a:rPr lang="en-US" altLang="ja-JP" sz="1600" dirty="0" err="1">
                <a:cs typeface="Arial" panose="020B0604020202020204" pitchFamily="34" charset="0"/>
              </a:rPr>
              <a:t>μm</a:t>
            </a:r>
            <a:r>
              <a:rPr lang="en-US" altLang="ja-JP" sz="1600" dirty="0">
                <a:cs typeface="Arial" panose="020B0604020202020204" pitchFamily="34" charset="0"/>
              </a:rPr>
              <a:t> 950 mesh</a:t>
            </a:r>
          </a:p>
          <a:p>
            <a:pPr marL="285750" indent="-285750">
              <a:buFont typeface="Arial" panose="020B0604020202020204" pitchFamily="34" charset="0"/>
              <a:buChar char="•"/>
            </a:pPr>
            <a:r>
              <a:rPr lang="en-US" altLang="ja-JP" sz="1600" i="1" dirty="0">
                <a:ea typeface="Arial Unicode MS" panose="020B0604020202020204" pitchFamily="50" charset="-128"/>
                <a:cs typeface="Arial" panose="020B0604020202020204" pitchFamily="34" charset="0"/>
              </a:rPr>
              <a:t>T</a:t>
            </a:r>
            <a:r>
              <a:rPr lang="ja-JP" altLang="en-US" sz="1600" i="1" dirty="0">
                <a:ea typeface="Arial Unicode MS" panose="020B0604020202020204" pitchFamily="50" charset="-128"/>
                <a:cs typeface="Arial" panose="020B0604020202020204" pitchFamily="34" charset="0"/>
              </a:rPr>
              <a:t> </a:t>
            </a:r>
            <a:r>
              <a:rPr lang="en-US" altLang="ja-JP" sz="1600" dirty="0">
                <a:ea typeface="Arial Unicode MS" panose="020B0604020202020204" pitchFamily="50" charset="-128"/>
                <a:cs typeface="Arial" panose="020B0604020202020204" pitchFamily="34" charset="0"/>
              </a:rPr>
              <a:t>= 0.0257 eV (25</a:t>
            </a:r>
            <a:r>
              <a:rPr lang="ja-JP" altLang="en-US" sz="1600" dirty="0">
                <a:ea typeface="Arial Unicode MS" panose="020B0604020202020204" pitchFamily="50" charset="-128"/>
                <a:cs typeface="Arial" panose="020B0604020202020204" pitchFamily="34" charset="0"/>
              </a:rPr>
              <a:t>℃</a:t>
            </a:r>
            <a:r>
              <a:rPr lang="en-US" altLang="ja-JP" sz="1600" dirty="0">
                <a:ea typeface="Arial Unicode MS" panose="020B0604020202020204" pitchFamily="50" charset="-128"/>
                <a:cs typeface="Arial" panose="020B0604020202020204" pitchFamily="34" charset="0"/>
              </a:rPr>
              <a:t>)</a:t>
            </a:r>
            <a:endParaRPr lang="en-US" altLang="ja-JP" sz="1600" i="1" dirty="0">
              <a:cs typeface="Arial" panose="020B0604020202020204" pitchFamily="34" charset="0"/>
            </a:endParaRPr>
          </a:p>
          <a:p>
            <a:pPr marL="285750" indent="-285750">
              <a:buFont typeface="Arial" panose="020B0604020202020204" pitchFamily="34" charset="0"/>
              <a:buChar char="•"/>
            </a:pPr>
            <a:r>
              <a:rPr lang="en-US" altLang="ja-JP" sz="1600" i="1" dirty="0">
                <a:cs typeface="Arial" panose="020B0604020202020204" pitchFamily="34" charset="0"/>
              </a:rPr>
              <a:t>p</a:t>
            </a:r>
            <a:r>
              <a:rPr lang="en-US" altLang="ja-JP" sz="1600" baseline="-25000" dirty="0">
                <a:cs typeface="Arial" panose="020B0604020202020204" pitchFamily="34" charset="0"/>
              </a:rPr>
              <a:t>1 </a:t>
            </a:r>
            <a:r>
              <a:rPr lang="en-US" altLang="ja-JP" sz="1600" dirty="0">
                <a:cs typeface="Arial" panose="020B0604020202020204" pitchFamily="34" charset="0"/>
              </a:rPr>
              <a:t>= 10, 30, 100 </a:t>
            </a:r>
            <a:r>
              <a:rPr lang="en-US" altLang="ja-JP" sz="1600" dirty="0" err="1">
                <a:cs typeface="Arial" panose="020B0604020202020204" pitchFamily="34" charset="0"/>
              </a:rPr>
              <a:t>kPa</a:t>
            </a:r>
            <a:endParaRPr kumimoji="1" lang="en-US" altLang="ja-JP" sz="1600" dirty="0">
              <a:cs typeface="Arial" panose="020B0604020202020204" pitchFamily="34" charset="0"/>
            </a:endParaRPr>
          </a:p>
        </p:txBody>
      </p:sp>
      <p:cxnSp>
        <p:nvCxnSpPr>
          <p:cNvPr id="23" name="直線矢印コネクタ 22"/>
          <p:cNvCxnSpPr>
            <a:endCxn id="28" idx="1"/>
          </p:cNvCxnSpPr>
          <p:nvPr/>
        </p:nvCxnSpPr>
        <p:spPr>
          <a:xfrm>
            <a:off x="6055690" y="2812286"/>
            <a:ext cx="2335415"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6055690" y="2020198"/>
            <a:ext cx="144016" cy="7920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199706" y="2020198"/>
            <a:ext cx="1872208" cy="79208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26" name="左矢印 25"/>
          <p:cNvSpPr/>
          <p:nvPr/>
        </p:nvSpPr>
        <p:spPr>
          <a:xfrm>
            <a:off x="8101083" y="2218220"/>
            <a:ext cx="432048" cy="39604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580112" y="1636071"/>
            <a:ext cx="1040670" cy="338554"/>
          </a:xfrm>
          <a:prstGeom prst="rect">
            <a:avLst/>
          </a:prstGeom>
          <a:noFill/>
        </p:spPr>
        <p:txBody>
          <a:bodyPr wrap="none" rtlCol="0">
            <a:spAutoFit/>
          </a:bodyPr>
          <a:lstStyle/>
          <a:p>
            <a:r>
              <a:rPr kumimoji="1" lang="en-US" altLang="ja-JP" sz="1600" b="1" dirty="0">
                <a:solidFill>
                  <a:schemeClr val="tx1">
                    <a:lumMod val="50000"/>
                    <a:lumOff val="50000"/>
                  </a:schemeClr>
                </a:solidFill>
                <a:latin typeface="Arial" panose="020B0604020202020204" pitchFamily="34" charset="0"/>
                <a:ea typeface="Arial Unicode MS" panose="020B0604020202020204" pitchFamily="50" charset="-128"/>
                <a:cs typeface="Arial" panose="020B0604020202020204" pitchFamily="34" charset="0"/>
              </a:rPr>
              <a:t>Al 10 </a:t>
            </a:r>
            <a:r>
              <a:rPr kumimoji="1" lang="en-US" altLang="ja-JP" sz="1600" b="1" dirty="0" err="1">
                <a:solidFill>
                  <a:schemeClr val="tx1">
                    <a:lumMod val="50000"/>
                    <a:lumOff val="50000"/>
                  </a:schemeClr>
                </a:solidFill>
                <a:latin typeface="Arial" panose="020B0604020202020204" pitchFamily="34" charset="0"/>
                <a:ea typeface="Arial Unicode MS" panose="020B0604020202020204" pitchFamily="50" charset="-128"/>
                <a:cs typeface="Arial" panose="020B0604020202020204" pitchFamily="34" charset="0"/>
              </a:rPr>
              <a:t>μm</a:t>
            </a:r>
            <a:endParaRPr kumimoji="1" lang="ja-JP" altLang="en-US" sz="1600" b="1" dirty="0">
              <a:solidFill>
                <a:schemeClr val="tx1">
                  <a:lumMod val="50000"/>
                  <a:lumOff val="50000"/>
                </a:schemeClr>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28" name="テキスト ボックス 27"/>
          <p:cNvSpPr txBox="1"/>
          <p:nvPr/>
        </p:nvSpPr>
        <p:spPr>
          <a:xfrm>
            <a:off x="8391105" y="2627620"/>
            <a:ext cx="300082" cy="369332"/>
          </a:xfrm>
          <a:prstGeom prst="rect">
            <a:avLst/>
          </a:prstGeom>
          <a:noFill/>
        </p:spPr>
        <p:txBody>
          <a:bodyPr wrap="none" rtlCol="0">
            <a:spAutoFit/>
          </a:bodyPr>
          <a:lstStyle/>
          <a:p>
            <a:r>
              <a:rPr kumimoji="1" lang="en-US" altLang="ja-JP" i="1" dirty="0">
                <a:latin typeface="Arial" panose="020B0604020202020204" pitchFamily="34" charset="0"/>
                <a:ea typeface="Arial Unicode MS" panose="020B0604020202020204" pitchFamily="50" charset="-128"/>
                <a:cs typeface="Arial" panose="020B0604020202020204" pitchFamily="34" charset="0"/>
              </a:rPr>
              <a:t>x</a:t>
            </a:r>
            <a:endParaRPr kumimoji="1" lang="ja-JP" altLang="en-US" i="1" dirty="0">
              <a:latin typeface="Arial" panose="020B0604020202020204" pitchFamily="34" charset="0"/>
              <a:ea typeface="Arial Unicode MS" panose="020B0604020202020204" pitchFamily="50"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29" name="テキスト ボックス 28"/>
              <p:cNvSpPr txBox="1"/>
              <p:nvPr/>
            </p:nvSpPr>
            <p:spPr>
              <a:xfrm>
                <a:off x="-5005064" y="4201092"/>
                <a:ext cx="4377352" cy="1323439"/>
              </a:xfrm>
              <a:prstGeom prst="rect">
                <a:avLst/>
              </a:prstGeom>
              <a:noFill/>
            </p:spPr>
            <p:txBody>
              <a:bodyPr wrap="none" rtlCol="0">
                <a:spAutoFit/>
              </a:bodyPr>
              <a:lstStyle/>
              <a:p>
                <a:r>
                  <a:rPr kumimoji="1" lang="en-US" altLang="ja-JP" sz="1600" dirty="0"/>
                  <a:t>Laser</a:t>
                </a:r>
              </a:p>
              <a:p>
                <a:r>
                  <a:rPr lang="en-US" altLang="ja-JP" sz="1600" dirty="0"/>
                  <a:t>FWHM 		: </a:t>
                </a:r>
                <a14:m>
                  <m:oMath xmlns:m="http://schemas.openxmlformats.org/officeDocument/2006/math">
                    <m:sSub>
                      <m:sSubPr>
                        <m:ctrlPr>
                          <a:rPr lang="en-US" altLang="ja-JP" sz="1600" i="1" smtClean="0">
                            <a:latin typeface="Cambria Math" panose="02040503050406030204" pitchFamily="18" charset="0"/>
                          </a:rPr>
                        </m:ctrlPr>
                      </m:sSubPr>
                      <m:e>
                        <m:r>
                          <a:rPr lang="ja-JP" altLang="en-US" sz="1600" i="1" smtClean="0">
                            <a:latin typeface="Cambria Math"/>
                          </a:rPr>
                          <m:t>𝜏</m:t>
                        </m:r>
                      </m:e>
                      <m:sub>
                        <m:r>
                          <m:rPr>
                            <m:sty m:val="p"/>
                          </m:rPr>
                          <a:rPr lang="en-US" altLang="ja-JP" sz="1600" b="0" i="0" smtClean="0">
                            <a:latin typeface="Cambria Math"/>
                          </a:rPr>
                          <m:t>L</m:t>
                        </m:r>
                      </m:sub>
                    </m:sSub>
                    <m:r>
                      <a:rPr lang="en-US" altLang="ja-JP" sz="1600" i="1" smtClean="0">
                        <a:latin typeface="Cambria Math"/>
                        <a:ea typeface="Cambria Math"/>
                      </a:rPr>
                      <m:t>=</m:t>
                    </m:r>
                    <m:r>
                      <a:rPr lang="en-US" altLang="ja-JP" sz="1600" b="0" i="1" smtClean="0">
                        <a:latin typeface="Cambria Math"/>
                        <a:ea typeface="Cambria Math"/>
                      </a:rPr>
                      <m:t>17.5</m:t>
                    </m:r>
                    <m:r>
                      <a:rPr lang="en-US" altLang="ja-JP" sz="1600" b="0" i="0" smtClean="0">
                        <a:latin typeface="Cambria Math"/>
                        <a:ea typeface="Cambria Math"/>
                      </a:rPr>
                      <m:t> </m:t>
                    </m:r>
                    <m:r>
                      <m:rPr>
                        <m:sty m:val="p"/>
                      </m:rPr>
                      <a:rPr lang="en-US" altLang="ja-JP" sz="1600" b="0" i="0" smtClean="0">
                        <a:latin typeface="Cambria Math"/>
                        <a:ea typeface="Cambria Math"/>
                      </a:rPr>
                      <m:t>ns</m:t>
                    </m:r>
                  </m:oMath>
                </a14:m>
                <a:endParaRPr kumimoji="1" lang="en-US" altLang="ja-JP" sz="1600" dirty="0"/>
              </a:p>
              <a:p>
                <a:r>
                  <a:rPr lang="en-US" altLang="ja-JP" sz="1600" dirty="0"/>
                  <a:t>Pulse center	: </a:t>
                </a:r>
                <a14:m>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a:rPr>
                          <m:t>𝑡</m:t>
                        </m:r>
                      </m:e>
                      <m:sub>
                        <m:r>
                          <m:rPr>
                            <m:sty m:val="p"/>
                          </m:rPr>
                          <a:rPr lang="en-US" altLang="ja-JP" sz="1600" b="0" i="0" smtClean="0">
                            <a:latin typeface="Cambria Math"/>
                          </a:rPr>
                          <m:t>c</m:t>
                        </m:r>
                      </m:sub>
                    </m:sSub>
                    <m:r>
                      <a:rPr lang="en-US" altLang="ja-JP" sz="1600" i="1" smtClean="0">
                        <a:latin typeface="Cambria Math"/>
                        <a:ea typeface="Cambria Math"/>
                      </a:rPr>
                      <m:t>=</m:t>
                    </m:r>
                    <m:r>
                      <a:rPr lang="en-US" altLang="ja-JP" sz="1600" b="0" i="1" smtClean="0">
                        <a:latin typeface="Cambria Math"/>
                        <a:ea typeface="Cambria Math"/>
                      </a:rPr>
                      <m:t>15.0</m:t>
                    </m:r>
                    <m:r>
                      <a:rPr lang="en-US" altLang="ja-JP" sz="1600" b="0" i="0" smtClean="0">
                        <a:latin typeface="Cambria Math"/>
                        <a:ea typeface="Cambria Math"/>
                      </a:rPr>
                      <m:t> </m:t>
                    </m:r>
                    <m:r>
                      <m:rPr>
                        <m:sty m:val="p"/>
                      </m:rPr>
                      <a:rPr lang="en-US" altLang="ja-JP" sz="1600" b="0" i="0" smtClean="0">
                        <a:latin typeface="Cambria Math"/>
                        <a:ea typeface="Cambria Math"/>
                      </a:rPr>
                      <m:t>ns</m:t>
                    </m:r>
                  </m:oMath>
                </a14:m>
                <a:endParaRPr lang="en-US" altLang="ja-JP" sz="1600" b="0" dirty="0">
                  <a:ea typeface="Cambria Math"/>
                </a:endParaRPr>
              </a:p>
              <a:p>
                <a:r>
                  <a:rPr kumimoji="1" lang="en-US" altLang="ja-JP" sz="1600" dirty="0"/>
                  <a:t>Peak Intensity	:</a:t>
                </a:r>
                <a:r>
                  <a:rPr lang="ja-JP" altLang="en-US" sz="1600" dirty="0"/>
                  <a:t> </a:t>
                </a:r>
                <a14:m>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a:rPr>
                          <m:t>𝑆</m:t>
                        </m:r>
                      </m:e>
                      <m:sub>
                        <m:r>
                          <m:rPr>
                            <m:sty m:val="p"/>
                          </m:rPr>
                          <a:rPr lang="en-US" altLang="ja-JP" sz="1600" b="0" i="0" smtClean="0">
                            <a:latin typeface="Cambria Math"/>
                          </a:rPr>
                          <m:t>max</m:t>
                        </m:r>
                      </m:sub>
                    </m:sSub>
                    <m:r>
                      <a:rPr lang="en-US" altLang="ja-JP" sz="1600" i="1" smtClean="0">
                        <a:latin typeface="Cambria Math"/>
                        <a:ea typeface="Cambria Math"/>
                      </a:rPr>
                      <m:t>=</m:t>
                    </m:r>
                    <m:r>
                      <a:rPr lang="en-US" altLang="ja-JP" sz="1600" b="0" i="1" smtClean="0">
                        <a:latin typeface="Cambria Math"/>
                        <a:ea typeface="Cambria Math"/>
                      </a:rPr>
                      <m:t>8.5×</m:t>
                    </m:r>
                    <m:sSup>
                      <m:sSupPr>
                        <m:ctrlPr>
                          <a:rPr lang="en-US" altLang="ja-JP" sz="1600" b="0" i="1" smtClean="0">
                            <a:latin typeface="Cambria Math" panose="02040503050406030204" pitchFamily="18" charset="0"/>
                            <a:ea typeface="Cambria Math"/>
                          </a:rPr>
                        </m:ctrlPr>
                      </m:sSupPr>
                      <m:e>
                        <m:r>
                          <a:rPr lang="en-US" altLang="ja-JP" sz="1600" b="0" i="1" smtClean="0">
                            <a:latin typeface="Cambria Math"/>
                            <a:ea typeface="Cambria Math"/>
                          </a:rPr>
                          <m:t>10</m:t>
                        </m:r>
                      </m:e>
                      <m:sup>
                        <m:r>
                          <a:rPr lang="en-US" altLang="ja-JP" sz="1600" b="0" i="1" smtClean="0">
                            <a:latin typeface="Cambria Math"/>
                            <a:ea typeface="Cambria Math"/>
                          </a:rPr>
                          <m:t>9</m:t>
                        </m:r>
                      </m:sup>
                    </m:sSup>
                    <m:f>
                      <m:fPr>
                        <m:type m:val="lin"/>
                        <m:ctrlPr>
                          <a:rPr lang="en-US" altLang="ja-JP" sz="1600" b="0" i="1" smtClean="0">
                            <a:latin typeface="Cambria Math" panose="02040503050406030204" pitchFamily="18" charset="0"/>
                            <a:ea typeface="Cambria Math"/>
                          </a:rPr>
                        </m:ctrlPr>
                      </m:fPr>
                      <m:num>
                        <m:r>
                          <a:rPr lang="en-US" altLang="ja-JP" sz="1600" b="0" i="0" smtClean="0">
                            <a:latin typeface="Cambria Math"/>
                            <a:ea typeface="Cambria Math"/>
                          </a:rPr>
                          <m:t> </m:t>
                        </m:r>
                        <m:r>
                          <m:rPr>
                            <m:sty m:val="p"/>
                          </m:rPr>
                          <a:rPr lang="en-US" altLang="ja-JP" sz="1600" b="0" i="0" smtClean="0">
                            <a:latin typeface="Cambria Math"/>
                            <a:ea typeface="Cambria Math"/>
                          </a:rPr>
                          <m:t>W</m:t>
                        </m:r>
                      </m:num>
                      <m:den>
                        <m:sSup>
                          <m:sSupPr>
                            <m:ctrlPr>
                              <a:rPr lang="en-US" altLang="ja-JP" sz="1600" b="0" i="1" smtClean="0">
                                <a:latin typeface="Cambria Math" panose="02040503050406030204" pitchFamily="18" charset="0"/>
                                <a:ea typeface="Cambria Math"/>
                              </a:rPr>
                            </m:ctrlPr>
                          </m:sSupPr>
                          <m:e>
                            <m:r>
                              <m:rPr>
                                <m:sty m:val="p"/>
                              </m:rPr>
                              <a:rPr lang="en-US" altLang="ja-JP" sz="1600" b="0" i="0" smtClean="0">
                                <a:latin typeface="Cambria Math"/>
                                <a:ea typeface="Cambria Math"/>
                              </a:rPr>
                              <m:t>cm</m:t>
                            </m:r>
                          </m:e>
                          <m:sup>
                            <m:r>
                              <a:rPr lang="en-US" altLang="ja-JP" sz="1600" b="0" i="0" smtClean="0">
                                <a:latin typeface="Cambria Math"/>
                                <a:ea typeface="Cambria Math"/>
                              </a:rPr>
                              <m:t>2</m:t>
                            </m:r>
                          </m:sup>
                        </m:sSup>
                      </m:den>
                    </m:f>
                  </m:oMath>
                </a14:m>
                <a:endParaRPr kumimoji="1" lang="en-US" altLang="ja-JP" sz="1600" dirty="0"/>
              </a:p>
              <a:p>
                <a:r>
                  <a:rPr lang="en-US" altLang="ja-JP" sz="1600" dirty="0"/>
                  <a:t>Wavelength	: </a:t>
                </a:r>
                <a14:m>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a:rPr>
                          <m:t>𝜆</m:t>
                        </m:r>
                      </m:e>
                      <m:sub>
                        <m:r>
                          <m:rPr>
                            <m:sty m:val="p"/>
                          </m:rPr>
                          <a:rPr lang="en-US" altLang="ja-JP" sz="1600" b="0" i="0" smtClean="0">
                            <a:latin typeface="Cambria Math"/>
                          </a:rPr>
                          <m:t>L</m:t>
                        </m:r>
                      </m:sub>
                    </m:sSub>
                    <m:r>
                      <a:rPr lang="en-US" altLang="ja-JP" sz="1600" i="1" smtClean="0">
                        <a:latin typeface="Cambria Math"/>
                        <a:ea typeface="Cambria Math"/>
                      </a:rPr>
                      <m:t>=</m:t>
                    </m:r>
                    <m:r>
                      <a:rPr lang="en-US" altLang="ja-JP" sz="1600" b="0" i="1" smtClean="0">
                        <a:latin typeface="Cambria Math"/>
                        <a:ea typeface="Cambria Math"/>
                      </a:rPr>
                      <m:t>1.05</m:t>
                    </m:r>
                    <m:r>
                      <a:rPr lang="en-US" altLang="ja-JP" sz="1600" b="0" i="0" smtClean="0">
                        <a:latin typeface="Cambria Math"/>
                        <a:ea typeface="Cambria Math"/>
                      </a:rPr>
                      <m:t> </m:t>
                    </m:r>
                    <m:r>
                      <m:rPr>
                        <m:sty m:val="p"/>
                      </m:rPr>
                      <a:rPr lang="en-US" altLang="ja-JP" sz="1600" b="0" i="0" smtClean="0">
                        <a:latin typeface="Cambria Math"/>
                        <a:ea typeface="Cambria Math"/>
                      </a:rPr>
                      <m:t>μm</m:t>
                    </m:r>
                  </m:oMath>
                </a14:m>
                <a:endParaRPr kumimoji="1" lang="en-US" altLang="ja-JP" sz="160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5005064" y="4201092"/>
                <a:ext cx="4377352" cy="1323439"/>
              </a:xfrm>
              <a:prstGeom prst="rect">
                <a:avLst/>
              </a:prstGeom>
              <a:blipFill rotWithShape="1">
                <a:blip r:embed="rId5"/>
                <a:stretch>
                  <a:fillRect l="-836" t="-1382" r="-3343" b="-23041"/>
                </a:stretch>
              </a:blipFill>
            </p:spPr>
            <p:txBody>
              <a:bodyPr/>
              <a:lstStyle/>
              <a:p>
                <a:r>
                  <a:rPr lang="ja-JP" altLang="en-US">
                    <a:noFill/>
                  </a:rPr>
                  <a:t> </a:t>
                </a:r>
              </a:p>
            </p:txBody>
          </p:sp>
        </mc:Fallback>
      </mc:AlternateContent>
      <p:sp>
        <p:nvSpPr>
          <p:cNvPr id="3" name="テキスト ボックス 2"/>
          <p:cNvSpPr txBox="1"/>
          <p:nvPr/>
        </p:nvSpPr>
        <p:spPr>
          <a:xfrm>
            <a:off x="8038853" y="1765666"/>
            <a:ext cx="761747" cy="369332"/>
          </a:xfrm>
          <a:prstGeom prst="rect">
            <a:avLst/>
          </a:prstGeom>
          <a:noFill/>
        </p:spPr>
        <p:txBody>
          <a:bodyPr wrap="none" rtlCol="0">
            <a:spAutoFit/>
          </a:bodyPr>
          <a:lstStyle/>
          <a:p>
            <a:r>
              <a:rPr kumimoji="1" lang="en-US" altLang="ja-JP" dirty="0">
                <a:latin typeface="Arial" panose="020B0604020202020204" pitchFamily="34" charset="0"/>
                <a:ea typeface="Arial Unicode MS" panose="020B0604020202020204" pitchFamily="50" charset="-128"/>
                <a:cs typeface="Arial" panose="020B0604020202020204" pitchFamily="34" charset="0"/>
              </a:rPr>
              <a:t>Laser</a:t>
            </a:r>
            <a:endParaRPr kumimoji="1" lang="ja-JP" altLang="en-US" dirty="0">
              <a:latin typeface="Arial" panose="020B0604020202020204" pitchFamily="34" charset="0"/>
              <a:ea typeface="Arial Unicode MS" panose="020B0604020202020204" pitchFamily="50" charset="-128"/>
              <a:cs typeface="Arial" panose="020B0604020202020204" pitchFamily="34" charset="0"/>
            </a:endParaRPr>
          </a:p>
        </p:txBody>
      </p:sp>
      <p:sp>
        <p:nvSpPr>
          <p:cNvPr id="5" name="テキスト ボックス 4"/>
          <p:cNvSpPr txBox="1"/>
          <p:nvPr/>
        </p:nvSpPr>
        <p:spPr>
          <a:xfrm>
            <a:off x="402098" y="5155497"/>
            <a:ext cx="1679434" cy="338554"/>
          </a:xfrm>
          <a:prstGeom prst="rect">
            <a:avLst/>
          </a:prstGeom>
          <a:noFill/>
        </p:spPr>
        <p:txBody>
          <a:bodyPr wrap="none" rtlCol="0">
            <a:spAutoFit/>
          </a:bodyPr>
          <a:lstStyle/>
          <a:p>
            <a:r>
              <a:rPr kumimoji="1" lang="en-US" altLang="ja-JP" sz="1600" dirty="0">
                <a:cs typeface="Arial" panose="020B0604020202020204" pitchFamily="34" charset="0"/>
              </a:rPr>
              <a:t>※1 eV=11604 K</a:t>
            </a:r>
            <a:endParaRPr kumimoji="1" lang="ja-JP" altLang="en-US" sz="1600" dirty="0">
              <a:cs typeface="Arial" panose="020B0604020202020204" pitchFamily="34" charset="0"/>
            </a:endParaRPr>
          </a:p>
        </p:txBody>
      </p:sp>
      <p:sp>
        <p:nvSpPr>
          <p:cNvPr id="6" name="スライド番号プレースホルダー 5"/>
          <p:cNvSpPr>
            <a:spLocks noGrp="1"/>
          </p:cNvSpPr>
          <p:nvPr>
            <p:ph type="sldNum" sz="quarter" idx="4"/>
          </p:nvPr>
        </p:nvSpPr>
        <p:spPr/>
        <p:txBody>
          <a:bodyPr/>
          <a:lstStyle/>
          <a:p>
            <a:fld id="{A3160BA4-7997-498F-9B55-6E0A16CD0A7D}" type="slidenum">
              <a:rPr lang="ja-JP" altLang="en-US" smtClean="0"/>
              <a:pPr/>
              <a:t>9</a:t>
            </a:fld>
            <a:endParaRPr lang="ja-JP" altLang="en-US" dirty="0"/>
          </a:p>
        </p:txBody>
      </p:sp>
      <p:sp>
        <p:nvSpPr>
          <p:cNvPr id="7" name="テキスト ボックス 6"/>
          <p:cNvSpPr txBox="1"/>
          <p:nvPr/>
        </p:nvSpPr>
        <p:spPr>
          <a:xfrm>
            <a:off x="6617469" y="1636071"/>
            <a:ext cx="1228221" cy="338554"/>
          </a:xfrm>
          <a:prstGeom prst="rect">
            <a:avLst/>
          </a:prstGeom>
          <a:noFill/>
        </p:spPr>
        <p:txBody>
          <a:bodyPr wrap="none" rtlCol="0">
            <a:spAutoFit/>
          </a:bodyPr>
          <a:lstStyle/>
          <a:p>
            <a:r>
              <a:rPr kumimoji="1" lang="en-US" altLang="ja-JP" sz="1600" b="1" dirty="0">
                <a:solidFill>
                  <a:schemeClr val="tx2">
                    <a:lumMod val="60000"/>
                    <a:lumOff val="40000"/>
                  </a:schemeClr>
                </a:solidFill>
                <a:latin typeface="Arial" panose="020B0604020202020204" pitchFamily="34" charset="0"/>
                <a:ea typeface="Arial Unicode MS" panose="020B0604020202020204" pitchFamily="50" charset="-128"/>
                <a:cs typeface="Arial" panose="020B0604020202020204" pitchFamily="34" charset="0"/>
              </a:rPr>
              <a:t>N</a:t>
            </a:r>
            <a:r>
              <a:rPr kumimoji="1" lang="en-US" altLang="ja-JP" sz="1600" b="1" baseline="-25000" dirty="0">
                <a:solidFill>
                  <a:schemeClr val="tx2">
                    <a:lumMod val="60000"/>
                    <a:lumOff val="40000"/>
                  </a:schemeClr>
                </a:solidFill>
                <a:latin typeface="Arial" panose="020B0604020202020204" pitchFamily="34" charset="0"/>
                <a:ea typeface="Arial Unicode MS" panose="020B0604020202020204" pitchFamily="50" charset="-128"/>
                <a:cs typeface="Arial" panose="020B0604020202020204" pitchFamily="34" charset="0"/>
              </a:rPr>
              <a:t>2</a:t>
            </a:r>
            <a:r>
              <a:rPr kumimoji="1" lang="en-US" altLang="ja-JP" sz="1600" b="1" dirty="0">
                <a:solidFill>
                  <a:schemeClr val="tx2">
                    <a:lumMod val="60000"/>
                    <a:lumOff val="40000"/>
                  </a:schemeClr>
                </a:solidFill>
                <a:latin typeface="Arial" panose="020B0604020202020204" pitchFamily="34" charset="0"/>
                <a:ea typeface="Arial Unicode MS" panose="020B0604020202020204" pitchFamily="50" charset="-128"/>
                <a:cs typeface="Arial" panose="020B0604020202020204" pitchFamily="34" charset="0"/>
              </a:rPr>
              <a:t> 2000μm</a:t>
            </a:r>
            <a:endParaRPr kumimoji="1" lang="ja-JP" altLang="en-US" sz="1600" b="1" dirty="0">
              <a:solidFill>
                <a:schemeClr val="tx2">
                  <a:lumMod val="60000"/>
                  <a:lumOff val="40000"/>
                </a:schemeClr>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4" name="正方形/長方形 3"/>
          <p:cNvSpPr/>
          <p:nvPr/>
        </p:nvSpPr>
        <p:spPr>
          <a:xfrm>
            <a:off x="386858" y="3462428"/>
            <a:ext cx="4786220" cy="1477328"/>
          </a:xfrm>
          <a:prstGeom prst="rect">
            <a:avLst/>
          </a:prstGeom>
        </p:spPr>
        <p:txBody>
          <a:bodyPr wrap="square">
            <a:spAutoFit/>
          </a:bodyPr>
          <a:lstStyle/>
          <a:p>
            <a:r>
              <a:rPr lang="en-US" altLang="ja-JP" dirty="0">
                <a:cs typeface="Arial" panose="020B0604020202020204" pitchFamily="34" charset="0"/>
              </a:rPr>
              <a:t>Laser</a:t>
            </a:r>
          </a:p>
          <a:p>
            <a:r>
              <a:rPr lang="en-US" altLang="ja-JP" dirty="0">
                <a:cs typeface="Arial" panose="020B0604020202020204" pitchFamily="34" charset="0"/>
              </a:rPr>
              <a:t>FWHM 		: </a:t>
            </a:r>
            <a:r>
              <a:rPr lang="en-US" altLang="ja-JP" i="1" dirty="0" err="1">
                <a:cs typeface="Arial" panose="020B0604020202020204" pitchFamily="34" charset="0"/>
              </a:rPr>
              <a:t>τ</a:t>
            </a:r>
            <a:r>
              <a:rPr lang="en-US" altLang="ja-JP" baseline="-25000" dirty="0" err="1">
                <a:cs typeface="Arial" panose="020B0604020202020204" pitchFamily="34" charset="0"/>
              </a:rPr>
              <a:t>L</a:t>
            </a:r>
            <a:r>
              <a:rPr lang="en-US" altLang="ja-JP" baseline="-25000" dirty="0">
                <a:cs typeface="Arial" panose="020B0604020202020204" pitchFamily="34" charset="0"/>
              </a:rPr>
              <a:t> </a:t>
            </a:r>
            <a:r>
              <a:rPr lang="en-US" altLang="ja-JP" dirty="0">
                <a:cs typeface="Arial" panose="020B0604020202020204" pitchFamily="34" charset="0"/>
              </a:rPr>
              <a:t>= 17.5 ns</a:t>
            </a:r>
          </a:p>
          <a:p>
            <a:r>
              <a:rPr lang="en-US" altLang="ja-JP" dirty="0">
                <a:cs typeface="Arial" panose="020B0604020202020204" pitchFamily="34" charset="0"/>
              </a:rPr>
              <a:t>Pulse center	: </a:t>
            </a:r>
            <a:r>
              <a:rPr lang="en-US" altLang="ja-JP" i="1" dirty="0" err="1">
                <a:cs typeface="Arial" panose="020B0604020202020204" pitchFamily="34" charset="0"/>
              </a:rPr>
              <a:t>t</a:t>
            </a:r>
            <a:r>
              <a:rPr lang="en-US" altLang="ja-JP" baseline="-25000" dirty="0" err="1">
                <a:cs typeface="Arial" panose="020B0604020202020204" pitchFamily="34" charset="0"/>
              </a:rPr>
              <a:t>c</a:t>
            </a:r>
            <a:r>
              <a:rPr lang="en-US" altLang="ja-JP" dirty="0">
                <a:cs typeface="Arial" panose="020B0604020202020204" pitchFamily="34" charset="0"/>
              </a:rPr>
              <a:t> = 15.0 ns</a:t>
            </a:r>
          </a:p>
          <a:p>
            <a:r>
              <a:rPr lang="en-US" altLang="ja-JP" dirty="0">
                <a:cs typeface="Arial" panose="020B0604020202020204" pitchFamily="34" charset="0"/>
              </a:rPr>
              <a:t>Peak Intensity	: </a:t>
            </a:r>
            <a:r>
              <a:rPr lang="en-US" altLang="ja-JP" i="1" dirty="0" err="1">
                <a:cs typeface="Arial" panose="020B0604020202020204" pitchFamily="34" charset="0"/>
              </a:rPr>
              <a:t>S</a:t>
            </a:r>
            <a:r>
              <a:rPr lang="en-US" altLang="ja-JP" baseline="-25000" dirty="0" err="1">
                <a:cs typeface="Arial" panose="020B0604020202020204" pitchFamily="34" charset="0"/>
              </a:rPr>
              <a:t>max</a:t>
            </a:r>
            <a:r>
              <a:rPr lang="en-US" altLang="ja-JP" dirty="0">
                <a:cs typeface="Arial" panose="020B0604020202020204" pitchFamily="34" charset="0"/>
              </a:rPr>
              <a:t> = 8.5×10</a:t>
            </a:r>
            <a:r>
              <a:rPr lang="en-US" altLang="ja-JP" baseline="30000" dirty="0">
                <a:cs typeface="Arial" panose="020B0604020202020204" pitchFamily="34" charset="0"/>
              </a:rPr>
              <a:t>9 </a:t>
            </a:r>
            <a:r>
              <a:rPr lang="en-US" altLang="ja-JP" dirty="0">
                <a:cs typeface="Arial" panose="020B0604020202020204" pitchFamily="34" charset="0"/>
              </a:rPr>
              <a:t>W/cm</a:t>
            </a:r>
            <a:r>
              <a:rPr lang="en-US" altLang="ja-JP" baseline="30000" dirty="0">
                <a:cs typeface="Arial" panose="020B0604020202020204" pitchFamily="34" charset="0"/>
              </a:rPr>
              <a:t>2</a:t>
            </a:r>
            <a:endParaRPr lang="en-US" altLang="ja-JP" dirty="0">
              <a:cs typeface="Arial" panose="020B0604020202020204" pitchFamily="34" charset="0"/>
            </a:endParaRPr>
          </a:p>
          <a:p>
            <a:r>
              <a:rPr lang="en-US" altLang="ja-JP" dirty="0">
                <a:cs typeface="Arial" panose="020B0604020202020204" pitchFamily="34" charset="0"/>
              </a:rPr>
              <a:t>Wavelength	: </a:t>
            </a:r>
            <a:r>
              <a:rPr lang="en-US" altLang="ja-JP" i="1" dirty="0" err="1">
                <a:cs typeface="Arial" panose="020B0604020202020204" pitchFamily="34" charset="0"/>
              </a:rPr>
              <a:t>λ</a:t>
            </a:r>
            <a:r>
              <a:rPr lang="en-US" altLang="ja-JP" baseline="-25000" dirty="0" err="1">
                <a:cs typeface="Arial" panose="020B0604020202020204" pitchFamily="34" charset="0"/>
              </a:rPr>
              <a:t>L</a:t>
            </a:r>
            <a:r>
              <a:rPr lang="en-US" altLang="ja-JP" dirty="0">
                <a:cs typeface="Arial" panose="020B0604020202020204" pitchFamily="34" charset="0"/>
              </a:rPr>
              <a:t> = 1.05 </a:t>
            </a:r>
            <a:r>
              <a:rPr lang="en-US" altLang="ja-JP" dirty="0" err="1">
                <a:cs typeface="Arial" panose="020B0604020202020204" pitchFamily="34" charset="0"/>
              </a:rPr>
              <a:t>μm</a:t>
            </a:r>
            <a:endParaRPr lang="en-US" altLang="ja-JP" dirty="0">
              <a:cs typeface="Arial" panose="020B0604020202020204" pitchFamily="34" charset="0"/>
            </a:endParaRPr>
          </a:p>
        </p:txBody>
      </p:sp>
      <p:sp>
        <p:nvSpPr>
          <p:cNvPr id="8" name="正方形/長方形 7"/>
          <p:cNvSpPr/>
          <p:nvPr/>
        </p:nvSpPr>
        <p:spPr>
          <a:xfrm>
            <a:off x="9756576" y="3933056"/>
            <a:ext cx="1100683" cy="15708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0179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815" y="3538387"/>
            <a:ext cx="45720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82407"/>
            <a:ext cx="3810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bodyPr>
          <a:lstStyle/>
          <a:p>
            <a:r>
              <a:rPr kumimoji="1" lang="ja-JP" altLang="en-US" dirty="0"/>
              <a:t>衝撃波付近の加熱機構</a:t>
            </a:r>
          </a:p>
        </p:txBody>
      </p:sp>
      <p:sp>
        <p:nvSpPr>
          <p:cNvPr id="3" name="コンテンツ プレースホルダー 2"/>
          <p:cNvSpPr>
            <a:spLocks noGrp="1"/>
          </p:cNvSpPr>
          <p:nvPr>
            <p:ph idx="1"/>
          </p:nvPr>
        </p:nvSpPr>
        <p:spPr>
          <a:xfrm>
            <a:off x="4626250" y="1457826"/>
            <a:ext cx="4194222" cy="1441076"/>
          </a:xfrm>
        </p:spPr>
        <p:txBody>
          <a:bodyPr>
            <a:normAutofit/>
          </a:bodyPr>
          <a:lstStyle/>
          <a:p>
            <a:r>
              <a:rPr lang="ja-JP" altLang="en-US" sz="1800" dirty="0"/>
              <a:t>衝撃波前方の加熱</a:t>
            </a:r>
            <a:endParaRPr lang="en-US" altLang="ja-JP" sz="1800" dirty="0"/>
          </a:p>
          <a:p>
            <a:pPr marL="452438">
              <a:buFont typeface="Wingdings" panose="05000000000000000000" pitchFamily="2" charset="2"/>
              <a:buChar char="ü"/>
            </a:pPr>
            <a:r>
              <a:rPr kumimoji="1" lang="ja-JP" altLang="en-US" sz="1800" dirty="0"/>
              <a:t>輻射加熱による初期電離</a:t>
            </a:r>
            <a:endParaRPr lang="en-US" altLang="ja-JP" sz="1800" dirty="0"/>
          </a:p>
          <a:p>
            <a:pPr marL="452438">
              <a:buFont typeface="Wingdings" panose="05000000000000000000" pitchFamily="2" charset="2"/>
              <a:buChar char="ü"/>
            </a:pPr>
            <a:r>
              <a:rPr lang="ja-JP" altLang="en-US" sz="1800" dirty="0"/>
              <a:t>レーザー加熱が始まり電離が急激に増加</a:t>
            </a:r>
            <a:endParaRPr kumimoji="1" lang="en-US" altLang="ja-JP" sz="1800"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10</a:t>
            </a:fld>
            <a:endParaRPr lang="ja-JP" altLang="en-US" dirty="0"/>
          </a:p>
        </p:txBody>
      </p:sp>
      <p:sp>
        <p:nvSpPr>
          <p:cNvPr id="7" name="テキスト ボックス 6"/>
          <p:cNvSpPr txBox="1"/>
          <p:nvPr/>
        </p:nvSpPr>
        <p:spPr>
          <a:xfrm>
            <a:off x="1115616" y="1237402"/>
            <a:ext cx="2626040"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p</a:t>
            </a:r>
            <a:r>
              <a:rPr kumimoji="1" lang="en-US" altLang="ja-JP" baseline="-25000" dirty="0">
                <a:latin typeface="Arial" panose="020B0604020202020204" pitchFamily="34" charset="0"/>
                <a:cs typeface="Arial" panose="020B0604020202020204" pitchFamily="34" charset="0"/>
              </a:rPr>
              <a:t>1 </a:t>
            </a:r>
            <a:r>
              <a:rPr kumimoji="1" lang="en-US" altLang="ja-JP" dirty="0">
                <a:latin typeface="Arial" panose="020B0604020202020204" pitchFamily="34" charset="0"/>
                <a:cs typeface="Arial" panose="020B0604020202020204" pitchFamily="34" charset="0"/>
              </a:rPr>
              <a:t>= 30 </a:t>
            </a:r>
            <a:r>
              <a:rPr kumimoji="1" lang="en-US" altLang="ja-JP" dirty="0" err="1">
                <a:latin typeface="Arial" panose="020B0604020202020204" pitchFamily="34" charset="0"/>
                <a:cs typeface="Arial" panose="020B0604020202020204" pitchFamily="34" charset="0"/>
              </a:rPr>
              <a:t>kPa</a:t>
            </a:r>
            <a:r>
              <a:rPr kumimoji="1" lang="en-US" altLang="ja-JP" dirty="0">
                <a:latin typeface="Arial" panose="020B0604020202020204" pitchFamily="34" charset="0"/>
                <a:cs typeface="Arial" panose="020B0604020202020204" pitchFamily="34" charset="0"/>
              </a:rPr>
              <a:t>, </a:t>
            </a:r>
            <a:r>
              <a:rPr kumimoji="1" lang="en-US" altLang="ja-JP" i="1" dirty="0" err="1">
                <a:latin typeface="Arial" panose="020B0604020202020204" pitchFamily="34" charset="0"/>
                <a:cs typeface="Arial" panose="020B0604020202020204" pitchFamily="34" charset="0"/>
              </a:rPr>
              <a:t>t</a:t>
            </a:r>
            <a:r>
              <a:rPr kumimoji="1" lang="en-US" altLang="ja-JP" baseline="-25000" dirty="0" err="1">
                <a:latin typeface="Arial" panose="020B0604020202020204" pitchFamily="34" charset="0"/>
                <a:cs typeface="Arial" panose="020B0604020202020204" pitchFamily="34" charset="0"/>
              </a:rPr>
              <a:t>s</a:t>
            </a:r>
            <a:r>
              <a:rPr kumimoji="1" lang="en-US" altLang="ja-JP" baseline="-2500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15.0 ns</a:t>
            </a:r>
            <a:endParaRPr kumimoji="1" lang="ja-JP" altLang="en-US" dirty="0">
              <a:latin typeface="Arial" panose="020B0604020202020204" pitchFamily="34" charset="0"/>
              <a:cs typeface="Arial" panose="020B0604020202020204" pitchFamily="34" charset="0"/>
            </a:endParaRPr>
          </a:p>
        </p:txBody>
      </p:sp>
      <p:sp>
        <p:nvSpPr>
          <p:cNvPr id="11" name="テキスト ボックス 10"/>
          <p:cNvSpPr txBox="1"/>
          <p:nvPr/>
        </p:nvSpPr>
        <p:spPr>
          <a:xfrm>
            <a:off x="1646734" y="2898902"/>
            <a:ext cx="410690" cy="369332"/>
          </a:xfrm>
          <a:prstGeom prst="rect">
            <a:avLst/>
          </a:prstGeom>
          <a:noFill/>
        </p:spPr>
        <p:txBody>
          <a:bodyPr wrap="none" rtlCol="0">
            <a:spAutoFit/>
          </a:bodyPr>
          <a:lstStyle/>
          <a:p>
            <a:r>
              <a:rPr kumimoji="1" lang="en-US" altLang="ja-JP" b="1" i="1" dirty="0">
                <a:solidFill>
                  <a:srgbClr val="00B050"/>
                </a:solidFill>
                <a:latin typeface="Arial" panose="020B0604020202020204" pitchFamily="34" charset="0"/>
                <a:cs typeface="Arial" panose="020B0604020202020204" pitchFamily="34" charset="0"/>
              </a:rPr>
              <a:t>n</a:t>
            </a:r>
            <a:r>
              <a:rPr kumimoji="1" lang="en-US" altLang="ja-JP" b="1" baseline="-25000" dirty="0">
                <a:solidFill>
                  <a:srgbClr val="00B050"/>
                </a:solidFill>
                <a:latin typeface="Arial" panose="020B0604020202020204" pitchFamily="34" charset="0"/>
                <a:cs typeface="Arial" panose="020B0604020202020204" pitchFamily="34" charset="0"/>
              </a:rPr>
              <a:t>e</a:t>
            </a:r>
            <a:endParaRPr kumimoji="1" lang="ja-JP" altLang="en-US" b="1" dirty="0">
              <a:solidFill>
                <a:srgbClr val="00B050"/>
              </a:solidFill>
              <a:latin typeface="Arial" panose="020B0604020202020204" pitchFamily="34" charset="0"/>
              <a:cs typeface="Arial" panose="020B0604020202020204" pitchFamily="34" charset="0"/>
            </a:endParaRPr>
          </a:p>
        </p:txBody>
      </p:sp>
      <p:sp>
        <p:nvSpPr>
          <p:cNvPr id="12" name="テキスト ボックス 11"/>
          <p:cNvSpPr txBox="1"/>
          <p:nvPr/>
        </p:nvSpPr>
        <p:spPr>
          <a:xfrm>
            <a:off x="2632541" y="2248996"/>
            <a:ext cx="369012" cy="369332"/>
          </a:xfrm>
          <a:prstGeom prst="rect">
            <a:avLst/>
          </a:prstGeom>
          <a:noFill/>
        </p:spPr>
        <p:txBody>
          <a:bodyPr wrap="none" rtlCol="0">
            <a:spAutoFit/>
          </a:bodyPr>
          <a:lstStyle/>
          <a:p>
            <a:r>
              <a:rPr lang="en-US" altLang="ja-JP" b="1" i="1" dirty="0" err="1">
                <a:latin typeface="Arial" panose="020B0604020202020204" pitchFamily="34" charset="0"/>
                <a:cs typeface="Arial" panose="020B0604020202020204" pitchFamily="34" charset="0"/>
              </a:rPr>
              <a:t>T</a:t>
            </a:r>
            <a:r>
              <a:rPr lang="en-US" altLang="ja-JP" b="1" baseline="-25000" dirty="0" err="1">
                <a:latin typeface="Arial" panose="020B0604020202020204" pitchFamily="34" charset="0"/>
                <a:cs typeface="Arial" panose="020B0604020202020204" pitchFamily="34" charset="0"/>
              </a:rPr>
              <a:t>i</a:t>
            </a:r>
            <a:endParaRPr kumimoji="1" lang="ja-JP" altLang="en-US" b="1" dirty="0">
              <a:latin typeface="Arial" panose="020B0604020202020204" pitchFamily="34" charset="0"/>
              <a:cs typeface="Arial" panose="020B0604020202020204" pitchFamily="34" charset="0"/>
            </a:endParaRPr>
          </a:p>
        </p:txBody>
      </p:sp>
      <p:sp>
        <p:nvSpPr>
          <p:cNvPr id="13" name="テキスト ボックス 12"/>
          <p:cNvSpPr txBox="1"/>
          <p:nvPr/>
        </p:nvSpPr>
        <p:spPr>
          <a:xfrm>
            <a:off x="3000309" y="2248996"/>
            <a:ext cx="410690" cy="369332"/>
          </a:xfrm>
          <a:prstGeom prst="rect">
            <a:avLst/>
          </a:prstGeom>
          <a:noFill/>
        </p:spPr>
        <p:txBody>
          <a:bodyPr wrap="none" rtlCol="0">
            <a:spAutoFit/>
          </a:bodyPr>
          <a:lstStyle/>
          <a:p>
            <a:r>
              <a:rPr lang="en-US" altLang="ja-JP" b="1" i="1" dirty="0" err="1">
                <a:solidFill>
                  <a:srgbClr val="00B050"/>
                </a:solidFill>
                <a:latin typeface="Arial" panose="020B0604020202020204" pitchFamily="34" charset="0"/>
                <a:cs typeface="Arial" panose="020B0604020202020204" pitchFamily="34" charset="0"/>
              </a:rPr>
              <a:t>T</a:t>
            </a:r>
            <a:r>
              <a:rPr kumimoji="1" lang="en-US" altLang="ja-JP" b="1" baseline="-25000" dirty="0" err="1">
                <a:solidFill>
                  <a:srgbClr val="00B050"/>
                </a:solidFill>
                <a:latin typeface="Arial" panose="020B0604020202020204" pitchFamily="34" charset="0"/>
                <a:cs typeface="Arial" panose="020B0604020202020204" pitchFamily="34" charset="0"/>
              </a:rPr>
              <a:t>e</a:t>
            </a:r>
            <a:endParaRPr kumimoji="1" lang="ja-JP" altLang="en-US" b="1" dirty="0">
              <a:solidFill>
                <a:srgbClr val="00B050"/>
              </a:solidFill>
              <a:latin typeface="Arial" panose="020B0604020202020204" pitchFamily="34" charset="0"/>
              <a:cs typeface="Arial" panose="020B0604020202020204" pitchFamily="34" charset="0"/>
            </a:endParaRPr>
          </a:p>
        </p:txBody>
      </p:sp>
      <p:sp>
        <p:nvSpPr>
          <p:cNvPr id="15" name="テキスト ボックス 14"/>
          <p:cNvSpPr txBox="1"/>
          <p:nvPr/>
        </p:nvSpPr>
        <p:spPr>
          <a:xfrm>
            <a:off x="2711608" y="4658402"/>
            <a:ext cx="577402" cy="369332"/>
          </a:xfrm>
          <a:prstGeom prst="rect">
            <a:avLst/>
          </a:prstGeom>
          <a:noFill/>
        </p:spPr>
        <p:txBody>
          <a:bodyPr wrap="none" rtlCol="0">
            <a:spAutoFit/>
          </a:bodyPr>
          <a:lstStyle/>
          <a:p>
            <a:r>
              <a:rPr kumimoji="1" lang="en-US" altLang="ja-JP" b="1" i="1" dirty="0" err="1">
                <a:solidFill>
                  <a:srgbClr val="7030A0"/>
                </a:solidFill>
                <a:latin typeface="Arial" panose="020B0604020202020204" pitchFamily="34" charset="0"/>
                <a:cs typeface="Arial" panose="020B0604020202020204" pitchFamily="34" charset="0"/>
              </a:rPr>
              <a:t>P</a:t>
            </a:r>
            <a:r>
              <a:rPr kumimoji="1" lang="en-US" altLang="ja-JP" b="1" baseline="-25000" dirty="0" err="1">
                <a:solidFill>
                  <a:srgbClr val="7030A0"/>
                </a:solidFill>
                <a:latin typeface="Arial" panose="020B0604020202020204" pitchFamily="34" charset="0"/>
                <a:cs typeface="Arial" panose="020B0604020202020204" pitchFamily="34" charset="0"/>
              </a:rPr>
              <a:t>rad</a:t>
            </a:r>
            <a:endParaRPr kumimoji="1" lang="ja-JP" altLang="en-US" b="1" dirty="0">
              <a:solidFill>
                <a:srgbClr val="7030A0"/>
              </a:solidFill>
              <a:latin typeface="Arial" panose="020B0604020202020204" pitchFamily="34" charset="0"/>
              <a:cs typeface="Arial" panose="020B0604020202020204" pitchFamily="34" charset="0"/>
            </a:endParaRPr>
          </a:p>
        </p:txBody>
      </p:sp>
      <p:sp>
        <p:nvSpPr>
          <p:cNvPr id="16" name="テキスト ボックス 15"/>
          <p:cNvSpPr txBox="1"/>
          <p:nvPr/>
        </p:nvSpPr>
        <p:spPr>
          <a:xfrm>
            <a:off x="1724257" y="4610345"/>
            <a:ext cx="646331" cy="369332"/>
          </a:xfrm>
          <a:prstGeom prst="rect">
            <a:avLst/>
          </a:prstGeom>
          <a:noFill/>
        </p:spPr>
        <p:txBody>
          <a:bodyPr wrap="none" rtlCol="0">
            <a:spAutoFit/>
          </a:bodyPr>
          <a:lstStyle/>
          <a:p>
            <a:r>
              <a:rPr kumimoji="1" lang="en-US" altLang="ja-JP" b="1" i="1" dirty="0" err="1">
                <a:solidFill>
                  <a:srgbClr val="FF0000"/>
                </a:solidFill>
                <a:latin typeface="Arial" panose="020B0604020202020204" pitchFamily="34" charset="0"/>
                <a:cs typeface="Arial" panose="020B0604020202020204" pitchFamily="34" charset="0"/>
              </a:rPr>
              <a:t>P</a:t>
            </a:r>
            <a:r>
              <a:rPr lang="en-US" altLang="ja-JP" b="1" baseline="-25000" dirty="0" err="1">
                <a:solidFill>
                  <a:srgbClr val="FF0000"/>
                </a:solidFill>
                <a:latin typeface="Arial" panose="020B0604020202020204" pitchFamily="34" charset="0"/>
                <a:cs typeface="Arial" panose="020B0604020202020204" pitchFamily="34" charset="0"/>
              </a:rPr>
              <a:t>labs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18" name="テキスト ボックス 17"/>
          <p:cNvSpPr txBox="1"/>
          <p:nvPr/>
        </p:nvSpPr>
        <p:spPr>
          <a:xfrm>
            <a:off x="1799092" y="4005064"/>
            <a:ext cx="612668" cy="369332"/>
          </a:xfrm>
          <a:prstGeom prst="rect">
            <a:avLst/>
          </a:prstGeom>
          <a:noFill/>
        </p:spPr>
        <p:txBody>
          <a:bodyPr wrap="none" rtlCol="0">
            <a:spAutoFit/>
          </a:bodyPr>
          <a:lstStyle/>
          <a:p>
            <a:r>
              <a:rPr kumimoji="1" lang="en-US" altLang="ja-JP" b="1" i="1" dirty="0" err="1">
                <a:latin typeface="Arial" panose="020B0604020202020204" pitchFamily="34" charset="0"/>
                <a:cs typeface="Arial" panose="020B0604020202020204" pitchFamily="34" charset="0"/>
              </a:rPr>
              <a:t>P</a:t>
            </a:r>
            <a:r>
              <a:rPr lang="en-US" altLang="ja-JP" b="1" baseline="-25000" dirty="0" err="1">
                <a:latin typeface="Arial" panose="020B0604020202020204" pitchFamily="34" charset="0"/>
                <a:cs typeface="Arial" panose="020B0604020202020204" pitchFamily="34" charset="0"/>
              </a:rPr>
              <a:t>pdv</a:t>
            </a:r>
            <a:endParaRPr kumimoji="1" lang="ja-JP" altLang="en-US" b="1" dirty="0">
              <a:latin typeface="Arial" panose="020B0604020202020204" pitchFamily="34" charset="0"/>
              <a:cs typeface="Arial" panose="020B0604020202020204" pitchFamily="34" charset="0"/>
            </a:endParaRPr>
          </a:p>
        </p:txBody>
      </p:sp>
      <p:sp>
        <p:nvSpPr>
          <p:cNvPr id="21" name="テキスト ボックス 20"/>
          <p:cNvSpPr txBox="1"/>
          <p:nvPr/>
        </p:nvSpPr>
        <p:spPr>
          <a:xfrm>
            <a:off x="2033862" y="3088838"/>
            <a:ext cx="410690" cy="369332"/>
          </a:xfrm>
          <a:prstGeom prst="rect">
            <a:avLst/>
          </a:prstGeom>
          <a:noFill/>
        </p:spPr>
        <p:txBody>
          <a:bodyPr wrap="none" rtlCol="0">
            <a:spAutoFit/>
          </a:bodyPr>
          <a:lstStyle/>
          <a:p>
            <a:r>
              <a:rPr kumimoji="1" lang="en-US" altLang="ja-JP" b="1" i="1" dirty="0" err="1">
                <a:latin typeface="Arial" panose="020B0604020202020204" pitchFamily="34" charset="0"/>
                <a:cs typeface="Arial" panose="020B0604020202020204" pitchFamily="34" charset="0"/>
              </a:rPr>
              <a:t>n</a:t>
            </a:r>
            <a:r>
              <a:rPr lang="en-US" altLang="ja-JP" b="1" baseline="-25000" dirty="0" err="1">
                <a:latin typeface="Arial" panose="020B0604020202020204" pitchFamily="34" charset="0"/>
                <a:cs typeface="Arial" panose="020B0604020202020204" pitchFamily="34" charset="0"/>
              </a:rPr>
              <a:t>a</a:t>
            </a:r>
            <a:endParaRPr kumimoji="1" lang="ja-JP" altLang="en-US" b="1" dirty="0">
              <a:latin typeface="Arial" panose="020B0604020202020204" pitchFamily="34" charset="0"/>
              <a:cs typeface="Arial" panose="020B0604020202020204" pitchFamily="34" charset="0"/>
            </a:endParaRPr>
          </a:p>
        </p:txBody>
      </p:sp>
      <p:sp>
        <p:nvSpPr>
          <p:cNvPr id="23" name="テキスト ボックス 22"/>
          <p:cNvSpPr txBox="1"/>
          <p:nvPr/>
        </p:nvSpPr>
        <p:spPr>
          <a:xfrm>
            <a:off x="2592627" y="5174751"/>
            <a:ext cx="697627" cy="369332"/>
          </a:xfrm>
          <a:prstGeom prst="rect">
            <a:avLst/>
          </a:prstGeom>
          <a:noFill/>
        </p:spPr>
        <p:txBody>
          <a:bodyPr wrap="none" rtlCol="0">
            <a:spAutoFit/>
          </a:bodyPr>
          <a:lstStyle/>
          <a:p>
            <a:r>
              <a:rPr kumimoji="1" lang="en-US" altLang="ja-JP" b="1" i="1" dirty="0" err="1">
                <a:solidFill>
                  <a:srgbClr val="0000CC"/>
                </a:solidFill>
                <a:latin typeface="Arial" panose="020B0604020202020204" pitchFamily="34" charset="0"/>
                <a:cs typeface="Arial" panose="020B0604020202020204" pitchFamily="34" charset="0"/>
              </a:rPr>
              <a:t>P</a:t>
            </a:r>
            <a:r>
              <a:rPr lang="en-US" altLang="ja-JP" b="1" baseline="-25000" dirty="0" err="1">
                <a:solidFill>
                  <a:srgbClr val="0000CC"/>
                </a:solidFill>
                <a:latin typeface="Arial" panose="020B0604020202020204" pitchFamily="34" charset="0"/>
                <a:cs typeface="Arial" panose="020B0604020202020204" pitchFamily="34" charset="0"/>
              </a:rPr>
              <a:t>econ</a:t>
            </a:r>
            <a:endParaRPr kumimoji="1" lang="ja-JP" altLang="en-US" b="1" dirty="0">
              <a:solidFill>
                <a:srgbClr val="0000CC"/>
              </a:solidFill>
              <a:latin typeface="Arial" panose="020B0604020202020204" pitchFamily="34" charset="0"/>
              <a:cs typeface="Arial" panose="020B0604020202020204" pitchFamily="34" charset="0"/>
            </a:endParaRPr>
          </a:p>
        </p:txBody>
      </p:sp>
      <p:sp>
        <p:nvSpPr>
          <p:cNvPr id="5" name="テキスト ボックス 4"/>
          <p:cNvSpPr txBox="1"/>
          <p:nvPr/>
        </p:nvSpPr>
        <p:spPr>
          <a:xfrm>
            <a:off x="5364088" y="3353721"/>
            <a:ext cx="2262158" cy="369332"/>
          </a:xfrm>
          <a:prstGeom prst="rect">
            <a:avLst/>
          </a:prstGeom>
          <a:noFill/>
        </p:spPr>
        <p:txBody>
          <a:bodyPr wrap="none" rtlCol="0">
            <a:spAutoFit/>
          </a:bodyPr>
          <a:lstStyle/>
          <a:p>
            <a:r>
              <a:rPr kumimoji="1" lang="ja-JP" altLang="en-US" dirty="0"/>
              <a:t>衝撃波前方の拡大図</a:t>
            </a:r>
          </a:p>
        </p:txBody>
      </p:sp>
      <p:sp>
        <p:nvSpPr>
          <p:cNvPr id="27" name="テキスト ボックス 26"/>
          <p:cNvSpPr txBox="1"/>
          <p:nvPr/>
        </p:nvSpPr>
        <p:spPr>
          <a:xfrm>
            <a:off x="6683103" y="3812341"/>
            <a:ext cx="577402" cy="369332"/>
          </a:xfrm>
          <a:prstGeom prst="rect">
            <a:avLst/>
          </a:prstGeom>
          <a:noFill/>
        </p:spPr>
        <p:txBody>
          <a:bodyPr wrap="none" rtlCol="0">
            <a:spAutoFit/>
          </a:bodyPr>
          <a:lstStyle/>
          <a:p>
            <a:r>
              <a:rPr kumimoji="1" lang="en-US" altLang="ja-JP" b="1" i="1" dirty="0" err="1">
                <a:solidFill>
                  <a:srgbClr val="7030A0"/>
                </a:solidFill>
                <a:latin typeface="Arial" panose="020B0604020202020204" pitchFamily="34" charset="0"/>
                <a:cs typeface="Arial" panose="020B0604020202020204" pitchFamily="34" charset="0"/>
              </a:rPr>
              <a:t>P</a:t>
            </a:r>
            <a:r>
              <a:rPr kumimoji="1" lang="en-US" altLang="ja-JP" b="1" baseline="-25000" dirty="0" err="1">
                <a:solidFill>
                  <a:srgbClr val="7030A0"/>
                </a:solidFill>
                <a:latin typeface="Arial" panose="020B0604020202020204" pitchFamily="34" charset="0"/>
                <a:cs typeface="Arial" panose="020B0604020202020204" pitchFamily="34" charset="0"/>
              </a:rPr>
              <a:t>rad</a:t>
            </a:r>
            <a:endParaRPr kumimoji="1" lang="ja-JP" altLang="en-US" b="1" dirty="0">
              <a:solidFill>
                <a:srgbClr val="7030A0"/>
              </a:solidFill>
              <a:latin typeface="Arial" panose="020B0604020202020204" pitchFamily="34" charset="0"/>
              <a:cs typeface="Arial" panose="020B0604020202020204" pitchFamily="34" charset="0"/>
            </a:endParaRPr>
          </a:p>
        </p:txBody>
      </p:sp>
      <p:sp>
        <p:nvSpPr>
          <p:cNvPr id="28" name="テキスト ボックス 27"/>
          <p:cNvSpPr txBox="1"/>
          <p:nvPr/>
        </p:nvSpPr>
        <p:spPr>
          <a:xfrm>
            <a:off x="7136185" y="5164343"/>
            <a:ext cx="646331" cy="369332"/>
          </a:xfrm>
          <a:prstGeom prst="rect">
            <a:avLst/>
          </a:prstGeom>
          <a:noFill/>
        </p:spPr>
        <p:txBody>
          <a:bodyPr wrap="none" rtlCol="0">
            <a:spAutoFit/>
          </a:bodyPr>
          <a:lstStyle/>
          <a:p>
            <a:r>
              <a:rPr kumimoji="1" lang="en-US" altLang="ja-JP" b="1" i="1" dirty="0" err="1">
                <a:solidFill>
                  <a:srgbClr val="FF0000"/>
                </a:solidFill>
                <a:latin typeface="Arial" panose="020B0604020202020204" pitchFamily="34" charset="0"/>
                <a:cs typeface="Arial" panose="020B0604020202020204" pitchFamily="34" charset="0"/>
              </a:rPr>
              <a:t>P</a:t>
            </a:r>
            <a:r>
              <a:rPr lang="en-US" altLang="ja-JP" b="1" baseline="-25000" dirty="0" err="1">
                <a:solidFill>
                  <a:srgbClr val="FF0000"/>
                </a:solidFill>
                <a:latin typeface="Arial" panose="020B0604020202020204" pitchFamily="34" charset="0"/>
                <a:cs typeface="Arial" panose="020B0604020202020204" pitchFamily="34" charset="0"/>
              </a:rPr>
              <a:t>labs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29" name="テキスト ボックス 28"/>
          <p:cNvSpPr txBox="1"/>
          <p:nvPr/>
        </p:nvSpPr>
        <p:spPr>
          <a:xfrm>
            <a:off x="5391240" y="3997007"/>
            <a:ext cx="410690" cy="369332"/>
          </a:xfrm>
          <a:prstGeom prst="rect">
            <a:avLst/>
          </a:prstGeom>
          <a:noFill/>
        </p:spPr>
        <p:txBody>
          <a:bodyPr wrap="none" rtlCol="0">
            <a:spAutoFit/>
          </a:bodyPr>
          <a:lstStyle/>
          <a:p>
            <a:r>
              <a:rPr kumimoji="1" lang="en-US" altLang="ja-JP" b="1" i="1" dirty="0">
                <a:solidFill>
                  <a:srgbClr val="00B050"/>
                </a:solidFill>
                <a:latin typeface="Arial" panose="020B0604020202020204" pitchFamily="34" charset="0"/>
                <a:cs typeface="Arial" panose="020B0604020202020204" pitchFamily="34" charset="0"/>
              </a:rPr>
              <a:t>n</a:t>
            </a:r>
            <a:r>
              <a:rPr kumimoji="1" lang="en-US" altLang="ja-JP" b="1" baseline="-25000" dirty="0">
                <a:solidFill>
                  <a:srgbClr val="00B050"/>
                </a:solidFill>
                <a:latin typeface="Arial" panose="020B0604020202020204" pitchFamily="34" charset="0"/>
                <a:cs typeface="Arial" panose="020B0604020202020204" pitchFamily="34" charset="0"/>
              </a:rPr>
              <a:t>e</a:t>
            </a:r>
            <a:endParaRPr kumimoji="1" lang="ja-JP" altLang="en-US" b="1" dirty="0">
              <a:solidFill>
                <a:srgbClr val="00B050"/>
              </a:solidFill>
              <a:latin typeface="Arial" panose="020B0604020202020204" pitchFamily="34" charset="0"/>
              <a:cs typeface="Arial" panose="020B0604020202020204" pitchFamily="34" charset="0"/>
            </a:endParaRPr>
          </a:p>
        </p:txBody>
      </p:sp>
      <p:sp>
        <p:nvSpPr>
          <p:cNvPr id="30" name="テキスト ボックス 29"/>
          <p:cNvSpPr txBox="1"/>
          <p:nvPr/>
        </p:nvSpPr>
        <p:spPr>
          <a:xfrm>
            <a:off x="5342095" y="4473736"/>
            <a:ext cx="410690" cy="369332"/>
          </a:xfrm>
          <a:prstGeom prst="rect">
            <a:avLst/>
          </a:prstGeom>
          <a:noFill/>
        </p:spPr>
        <p:txBody>
          <a:bodyPr wrap="none" rtlCol="0">
            <a:spAutoFit/>
          </a:bodyPr>
          <a:lstStyle/>
          <a:p>
            <a:r>
              <a:rPr kumimoji="1" lang="en-US" altLang="ja-JP" b="1" i="1" dirty="0" err="1">
                <a:latin typeface="Arial" panose="020B0604020202020204" pitchFamily="34" charset="0"/>
                <a:cs typeface="Arial" panose="020B0604020202020204" pitchFamily="34" charset="0"/>
              </a:rPr>
              <a:t>n</a:t>
            </a:r>
            <a:r>
              <a:rPr lang="en-US" altLang="ja-JP" b="1" baseline="-25000" dirty="0" err="1">
                <a:latin typeface="Arial" panose="020B0604020202020204" pitchFamily="34" charset="0"/>
                <a:cs typeface="Arial" panose="020B0604020202020204" pitchFamily="34" charset="0"/>
              </a:rPr>
              <a:t>a</a:t>
            </a:r>
            <a:endParaRPr kumimoji="1" lang="ja-JP"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32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中性粒子と電子との衝突によるレーザー吸収の効果</a:t>
            </a:r>
            <a:endParaRPr kumimoji="1" lang="ja-JP" altLang="en-US" dirty="0"/>
          </a:p>
        </p:txBody>
      </p:sp>
      <p:sp>
        <p:nvSpPr>
          <p:cNvPr id="3" name="コンテンツ プレースホルダー 2"/>
          <p:cNvSpPr>
            <a:spLocks noGrp="1"/>
          </p:cNvSpPr>
          <p:nvPr>
            <p:ph idx="1"/>
          </p:nvPr>
        </p:nvSpPr>
        <p:spPr>
          <a:xfrm>
            <a:off x="1187624" y="5229200"/>
            <a:ext cx="7200800" cy="720080"/>
          </a:xfrm>
        </p:spPr>
        <p:txBody>
          <a:bodyPr>
            <a:normAutofit/>
          </a:bodyPr>
          <a:lstStyle/>
          <a:p>
            <a:pPr marL="0" indent="0">
              <a:buNone/>
            </a:pPr>
            <a:r>
              <a:rPr lang="ja-JP" altLang="en-US" sz="1800" b="1" dirty="0"/>
              <a:t>輻射輸送によって生じた先行電離領域で中性粒子と電子との衝突による</a:t>
            </a:r>
            <a:endParaRPr lang="en-US" altLang="ja-JP" sz="1800" b="1" dirty="0"/>
          </a:p>
          <a:p>
            <a:pPr marL="0" indent="0">
              <a:buNone/>
            </a:pPr>
            <a:r>
              <a:rPr kumimoji="1" lang="ja-JP" altLang="en-US" sz="1800" b="1" dirty="0"/>
              <a:t>レーザー加熱の効果はどの程度あるのか。</a:t>
            </a:r>
            <a:endParaRPr kumimoji="1" lang="en-US" altLang="ja-JP"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11</a:t>
            </a:fld>
            <a:endParaRPr lang="ja-JP" altLang="en-US" dirty="0"/>
          </a:p>
        </p:txBody>
      </p:sp>
      <p:pic>
        <p:nvPicPr>
          <p:cNvPr id="6" name="Picture 2" descr="C:\Users\naya\Pictures\stp\opac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48945"/>
            <a:ext cx="5107052" cy="306423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220072" y="2051556"/>
            <a:ext cx="3501280" cy="646331"/>
          </a:xfrm>
          <a:prstGeom prst="rect">
            <a:avLst/>
          </a:prstGeom>
          <a:noFill/>
        </p:spPr>
        <p:txBody>
          <a:bodyPr wrap="none" rtlCol="0">
            <a:spAutoFit/>
          </a:bodyPr>
          <a:lstStyle/>
          <a:p>
            <a:r>
              <a:rPr lang="en-US" altLang="ja-JP" dirty="0"/>
              <a:t>i</a:t>
            </a:r>
            <a:r>
              <a:rPr kumimoji="1" lang="en-US" altLang="ja-JP" dirty="0"/>
              <a:t>on : </a:t>
            </a:r>
            <a:r>
              <a:rPr kumimoji="1" lang="ja-JP" altLang="en-US" dirty="0"/>
              <a:t>イオンと電子の衝突</a:t>
            </a:r>
            <a:endParaRPr kumimoji="1" lang="en-US" altLang="ja-JP" dirty="0"/>
          </a:p>
          <a:p>
            <a:r>
              <a:rPr lang="en-US" altLang="ja-JP" dirty="0"/>
              <a:t>n</a:t>
            </a:r>
            <a:r>
              <a:rPr kumimoji="1" lang="en-US" altLang="ja-JP" dirty="0"/>
              <a:t>eutral : </a:t>
            </a:r>
            <a:r>
              <a:rPr lang="ja-JP" altLang="en-US" dirty="0"/>
              <a:t>中性</a:t>
            </a:r>
            <a:r>
              <a:rPr kumimoji="1" lang="ja-JP" altLang="en-US" dirty="0"/>
              <a:t>粒子と電子との衝突</a:t>
            </a:r>
          </a:p>
        </p:txBody>
      </p:sp>
      <p:sp>
        <p:nvSpPr>
          <p:cNvPr id="8" name="テキスト ボックス 7"/>
          <p:cNvSpPr txBox="1"/>
          <p:nvPr/>
        </p:nvSpPr>
        <p:spPr>
          <a:xfrm>
            <a:off x="971600" y="1584003"/>
            <a:ext cx="1800493" cy="369332"/>
          </a:xfrm>
          <a:prstGeom prst="rect">
            <a:avLst/>
          </a:prstGeom>
          <a:noFill/>
        </p:spPr>
        <p:txBody>
          <a:bodyPr wrap="none" rtlCol="0">
            <a:spAutoFit/>
          </a:bodyPr>
          <a:lstStyle/>
          <a:p>
            <a:r>
              <a:rPr kumimoji="1" lang="ja-JP" altLang="en-US" dirty="0"/>
              <a:t>吸収係数の比較</a:t>
            </a:r>
          </a:p>
        </p:txBody>
      </p:sp>
      <mc:AlternateContent xmlns:mc="http://schemas.openxmlformats.org/markup-compatibility/2006" xmlns:a14="http://schemas.microsoft.com/office/drawing/2010/main">
        <mc:Choice Requires="a14">
          <p:sp>
            <p:nvSpPr>
              <p:cNvPr id="9" name="正方形/長方形 8"/>
              <p:cNvSpPr/>
              <p:nvPr/>
            </p:nvSpPr>
            <p:spPr>
              <a:xfrm>
                <a:off x="5206516" y="3142709"/>
                <a:ext cx="3613956" cy="646331"/>
              </a:xfrm>
              <a:prstGeom prst="rect">
                <a:avLst/>
              </a:prstGeom>
            </p:spPr>
            <p:txBody>
              <a:bodyPr wrap="square">
                <a:spAutoFit/>
              </a:bodyPr>
              <a:lstStyle/>
              <a:p>
                <a:r>
                  <a:rPr lang="ja-JP" altLang="en-US" dirty="0"/>
                  <a:t>電子温度 </a:t>
                </a:r>
                <a:r>
                  <a:rPr lang="en-US" altLang="ja-JP" dirty="0"/>
                  <a:t>1 eV </a:t>
                </a:r>
                <a:r>
                  <a:rPr lang="ja-JP" altLang="en-US" dirty="0"/>
                  <a:t>以下の領域</a:t>
                </a:r>
                <a:endParaRPr lang="en-US" altLang="ja-JP" dirty="0"/>
              </a:p>
              <a:p>
                <a:r>
                  <a:rPr lang="ja-JP" altLang="en-US" dirty="0">
                    <a:latin typeface="+mn-ea"/>
                  </a:rPr>
                  <a:t>イオンとの衝突</a:t>
                </a:r>
                <a14:m>
                  <m:oMath xmlns:m="http://schemas.openxmlformats.org/officeDocument/2006/math">
                    <m:r>
                      <a:rPr lang="en-US" altLang="ja-JP" i="1">
                        <a:latin typeface="Cambria Math"/>
                        <a:ea typeface="Cambria Math"/>
                      </a:rPr>
                      <m:t>&lt;</m:t>
                    </m:r>
                  </m:oMath>
                </a14:m>
                <a:r>
                  <a:rPr lang="ja-JP" altLang="en-US" dirty="0"/>
                  <a:t>中性粒子との衝突</a:t>
                </a:r>
                <a:endParaRPr lang="en-US" altLang="ja-JP" dirty="0"/>
              </a:p>
            </p:txBody>
          </p:sp>
        </mc:Choice>
        <mc:Fallback xmlns="">
          <p:sp>
            <p:nvSpPr>
              <p:cNvPr id="9" name="正方形/長方形 8"/>
              <p:cNvSpPr>
                <a:spLocks noRot="1" noChangeAspect="1" noMove="1" noResize="1" noEditPoints="1" noAdjustHandles="1" noChangeArrowheads="1" noChangeShapeType="1" noTextEdit="1"/>
              </p:cNvSpPr>
              <p:nvPr/>
            </p:nvSpPr>
            <p:spPr>
              <a:xfrm>
                <a:off x="5206516" y="3142709"/>
                <a:ext cx="3613956" cy="646331"/>
              </a:xfrm>
              <a:prstGeom prst="rect">
                <a:avLst/>
              </a:prstGeom>
              <a:blipFill rotWithShape="1">
                <a:blip r:embed="rId3"/>
                <a:stretch>
                  <a:fillRect l="-1349" t="-6604" r="-1180" b="-1226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0735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38" y="2267998"/>
            <a:ext cx="4411942" cy="303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242896"/>
            <a:ext cx="4411942" cy="303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fontScale="90000"/>
          </a:bodyPr>
          <a:lstStyle/>
          <a:p>
            <a:r>
              <a:rPr lang="ja-JP" altLang="en-US" dirty="0"/>
              <a:t>中性</a:t>
            </a:r>
            <a:r>
              <a:rPr kumimoji="1" lang="ja-JP" altLang="en-US" dirty="0"/>
              <a:t>粒子と電子との衝突による</a:t>
            </a:r>
            <a:br>
              <a:rPr kumimoji="1" lang="en-US" altLang="ja-JP" dirty="0"/>
            </a:br>
            <a:r>
              <a:rPr kumimoji="1" lang="ja-JP" altLang="en-US" dirty="0"/>
              <a:t>レーザー吸収の効果の有無</a:t>
            </a:r>
          </a:p>
        </p:txBody>
      </p:sp>
      <p:sp>
        <p:nvSpPr>
          <p:cNvPr id="3" name="コンテンツ プレースホルダー 2"/>
          <p:cNvSpPr>
            <a:spLocks noGrp="1"/>
          </p:cNvSpPr>
          <p:nvPr>
            <p:ph idx="1"/>
          </p:nvPr>
        </p:nvSpPr>
        <p:spPr>
          <a:xfrm>
            <a:off x="251520" y="5157192"/>
            <a:ext cx="8640960" cy="1512168"/>
          </a:xfrm>
        </p:spPr>
        <p:txBody>
          <a:bodyPr>
            <a:normAutofit/>
          </a:bodyPr>
          <a:lstStyle/>
          <a:p>
            <a:r>
              <a:rPr lang="ja-JP" altLang="en-US" sz="1800" dirty="0"/>
              <a:t>中性粒子と電子との衝突によるレーザー吸収は、</a:t>
            </a:r>
            <a:endParaRPr lang="en-US" altLang="ja-JP" sz="1800" dirty="0"/>
          </a:p>
          <a:p>
            <a:pPr marL="0" indent="0">
              <a:buNone/>
            </a:pPr>
            <a:r>
              <a:rPr kumimoji="1" lang="en-US" altLang="ja-JP" sz="1800" dirty="0"/>
              <a:t>     </a:t>
            </a:r>
            <a:r>
              <a:rPr kumimoji="1" lang="ja-JP" altLang="en-US" sz="1800" dirty="0"/>
              <a:t>輻射加熱が支配的な領域で発生している。</a:t>
            </a:r>
            <a:endParaRPr kumimoji="1" lang="en-US" altLang="ja-JP" sz="1800" dirty="0"/>
          </a:p>
          <a:p>
            <a:pPr marL="0" indent="0">
              <a:buNone/>
            </a:pPr>
            <a:r>
              <a:rPr kumimoji="1" lang="ja-JP" altLang="en-US" sz="1800" dirty="0"/>
              <a:t>→　デトネーションの伝播速度にはほとんど影響を与えない。</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12</a:t>
            </a:fld>
            <a:endParaRPr lang="ja-JP" altLang="en-US" dirty="0"/>
          </a:p>
        </p:txBody>
      </p:sp>
      <p:sp>
        <p:nvSpPr>
          <p:cNvPr id="6" name="テキスト ボックス 5"/>
          <p:cNvSpPr txBox="1"/>
          <p:nvPr/>
        </p:nvSpPr>
        <p:spPr>
          <a:xfrm>
            <a:off x="2915816" y="2636912"/>
            <a:ext cx="577402" cy="369332"/>
          </a:xfrm>
          <a:prstGeom prst="rect">
            <a:avLst/>
          </a:prstGeom>
          <a:noFill/>
        </p:spPr>
        <p:txBody>
          <a:bodyPr wrap="none" rtlCol="0">
            <a:spAutoFit/>
          </a:bodyPr>
          <a:lstStyle/>
          <a:p>
            <a:r>
              <a:rPr kumimoji="1" lang="en-US" altLang="ja-JP" b="1" i="1" dirty="0" err="1">
                <a:solidFill>
                  <a:srgbClr val="7030A0"/>
                </a:solidFill>
                <a:latin typeface="Arial" panose="020B0604020202020204" pitchFamily="34" charset="0"/>
                <a:cs typeface="Arial" panose="020B0604020202020204" pitchFamily="34" charset="0"/>
              </a:rPr>
              <a:t>P</a:t>
            </a:r>
            <a:r>
              <a:rPr kumimoji="1" lang="en-US" altLang="ja-JP" b="1" baseline="-25000" dirty="0" err="1">
                <a:solidFill>
                  <a:srgbClr val="7030A0"/>
                </a:solidFill>
                <a:latin typeface="Arial" panose="020B0604020202020204" pitchFamily="34" charset="0"/>
                <a:cs typeface="Arial" panose="020B0604020202020204" pitchFamily="34" charset="0"/>
              </a:rPr>
              <a:t>rad</a:t>
            </a:r>
            <a:endParaRPr kumimoji="1" lang="ja-JP" altLang="en-US" b="1" dirty="0">
              <a:solidFill>
                <a:srgbClr val="7030A0"/>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2629525" y="3419708"/>
            <a:ext cx="646331" cy="369332"/>
          </a:xfrm>
          <a:prstGeom prst="rect">
            <a:avLst/>
          </a:prstGeom>
          <a:noFill/>
        </p:spPr>
        <p:txBody>
          <a:bodyPr wrap="none" rtlCol="0">
            <a:spAutoFit/>
          </a:bodyPr>
          <a:lstStyle/>
          <a:p>
            <a:r>
              <a:rPr kumimoji="1" lang="en-US" altLang="ja-JP" b="1" i="1" dirty="0" err="1">
                <a:solidFill>
                  <a:srgbClr val="FF0000"/>
                </a:solidFill>
                <a:latin typeface="Arial" panose="020B0604020202020204" pitchFamily="34" charset="0"/>
                <a:cs typeface="Arial" panose="020B0604020202020204" pitchFamily="34" charset="0"/>
              </a:rPr>
              <a:t>P</a:t>
            </a:r>
            <a:r>
              <a:rPr lang="en-US" altLang="ja-JP" b="1" baseline="-25000" dirty="0" err="1">
                <a:solidFill>
                  <a:srgbClr val="FF0000"/>
                </a:solidFill>
                <a:latin typeface="Arial" panose="020B0604020202020204" pitchFamily="34" charset="0"/>
                <a:cs typeface="Arial" panose="020B0604020202020204" pitchFamily="34" charset="0"/>
              </a:rPr>
              <a:t>labs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1187624" y="2627620"/>
            <a:ext cx="410690" cy="369332"/>
          </a:xfrm>
          <a:prstGeom prst="rect">
            <a:avLst/>
          </a:prstGeom>
          <a:noFill/>
        </p:spPr>
        <p:txBody>
          <a:bodyPr wrap="none" rtlCol="0">
            <a:spAutoFit/>
          </a:bodyPr>
          <a:lstStyle/>
          <a:p>
            <a:r>
              <a:rPr kumimoji="1" lang="en-US" altLang="ja-JP" b="1" i="1" dirty="0">
                <a:solidFill>
                  <a:srgbClr val="00B050"/>
                </a:solidFill>
                <a:latin typeface="Arial" panose="020B0604020202020204" pitchFamily="34" charset="0"/>
                <a:cs typeface="Arial" panose="020B0604020202020204" pitchFamily="34" charset="0"/>
              </a:rPr>
              <a:t>n</a:t>
            </a:r>
            <a:r>
              <a:rPr kumimoji="1" lang="en-US" altLang="ja-JP" b="1" baseline="-25000" dirty="0">
                <a:solidFill>
                  <a:srgbClr val="00B050"/>
                </a:solidFill>
                <a:latin typeface="Arial" panose="020B0604020202020204" pitchFamily="34" charset="0"/>
                <a:cs typeface="Arial" panose="020B0604020202020204" pitchFamily="34" charset="0"/>
              </a:rPr>
              <a:t>e</a:t>
            </a:r>
            <a:endParaRPr kumimoji="1" lang="ja-JP" altLang="en-US" b="1" dirty="0">
              <a:solidFill>
                <a:srgbClr val="00B050"/>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1115616" y="3059668"/>
            <a:ext cx="410690" cy="369332"/>
          </a:xfrm>
          <a:prstGeom prst="rect">
            <a:avLst/>
          </a:prstGeom>
          <a:noFill/>
        </p:spPr>
        <p:txBody>
          <a:bodyPr wrap="none" rtlCol="0">
            <a:spAutoFit/>
          </a:bodyPr>
          <a:lstStyle/>
          <a:p>
            <a:r>
              <a:rPr kumimoji="1" lang="en-US" altLang="ja-JP" b="1" i="1" dirty="0" err="1">
                <a:latin typeface="Arial" panose="020B0604020202020204" pitchFamily="34" charset="0"/>
                <a:cs typeface="Arial" panose="020B0604020202020204" pitchFamily="34" charset="0"/>
              </a:rPr>
              <a:t>n</a:t>
            </a:r>
            <a:r>
              <a:rPr lang="en-US" altLang="ja-JP" b="1" baseline="-25000" dirty="0" err="1">
                <a:latin typeface="Arial" panose="020B0604020202020204" pitchFamily="34" charset="0"/>
                <a:cs typeface="Arial" panose="020B0604020202020204" pitchFamily="34" charset="0"/>
              </a:rPr>
              <a:t>a</a:t>
            </a:r>
            <a:endParaRPr kumimoji="1" lang="ja-JP" altLang="en-US" b="1" dirty="0">
              <a:latin typeface="Arial" panose="020B0604020202020204" pitchFamily="34" charset="0"/>
              <a:cs typeface="Arial" panose="020B0604020202020204" pitchFamily="34" charset="0"/>
            </a:endParaRPr>
          </a:p>
        </p:txBody>
      </p:sp>
      <p:sp>
        <p:nvSpPr>
          <p:cNvPr id="11" name="テキスト ボックス 10"/>
          <p:cNvSpPr txBox="1"/>
          <p:nvPr/>
        </p:nvSpPr>
        <p:spPr>
          <a:xfrm>
            <a:off x="395536" y="1844824"/>
            <a:ext cx="3603872" cy="338554"/>
          </a:xfrm>
          <a:prstGeom prst="rect">
            <a:avLst/>
          </a:prstGeom>
          <a:noFill/>
        </p:spPr>
        <p:txBody>
          <a:bodyPr wrap="none" rtlCol="0">
            <a:spAutoFit/>
          </a:bodyPr>
          <a:lstStyle/>
          <a:p>
            <a:r>
              <a:rPr lang="ja-JP" altLang="en-US" sz="1600" dirty="0"/>
              <a:t>中性粒子・イオンと電子との衝突の効果</a:t>
            </a:r>
            <a:endParaRPr kumimoji="1" lang="ja-JP" altLang="en-US" sz="1600" dirty="0"/>
          </a:p>
        </p:txBody>
      </p:sp>
      <p:sp>
        <p:nvSpPr>
          <p:cNvPr id="15" name="テキスト ボックス 14"/>
          <p:cNvSpPr txBox="1"/>
          <p:nvPr/>
        </p:nvSpPr>
        <p:spPr>
          <a:xfrm>
            <a:off x="3197299" y="1237402"/>
            <a:ext cx="2626040"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p</a:t>
            </a:r>
            <a:r>
              <a:rPr kumimoji="1" lang="en-US" altLang="ja-JP" baseline="-25000" dirty="0">
                <a:latin typeface="Arial" panose="020B0604020202020204" pitchFamily="34" charset="0"/>
                <a:cs typeface="Arial" panose="020B0604020202020204" pitchFamily="34" charset="0"/>
              </a:rPr>
              <a:t>1 </a:t>
            </a:r>
            <a:r>
              <a:rPr kumimoji="1" lang="en-US" altLang="ja-JP" dirty="0">
                <a:latin typeface="Arial" panose="020B0604020202020204" pitchFamily="34" charset="0"/>
                <a:cs typeface="Arial" panose="020B0604020202020204" pitchFamily="34" charset="0"/>
              </a:rPr>
              <a:t>= 30 </a:t>
            </a:r>
            <a:r>
              <a:rPr kumimoji="1" lang="en-US" altLang="ja-JP" dirty="0" err="1">
                <a:latin typeface="Arial" panose="020B0604020202020204" pitchFamily="34" charset="0"/>
                <a:cs typeface="Arial" panose="020B0604020202020204" pitchFamily="34" charset="0"/>
              </a:rPr>
              <a:t>kPa</a:t>
            </a:r>
            <a:r>
              <a:rPr kumimoji="1" lang="en-US" altLang="ja-JP" dirty="0">
                <a:latin typeface="Arial" panose="020B0604020202020204" pitchFamily="34" charset="0"/>
                <a:cs typeface="Arial" panose="020B0604020202020204" pitchFamily="34" charset="0"/>
              </a:rPr>
              <a:t>, </a:t>
            </a:r>
            <a:r>
              <a:rPr kumimoji="1" lang="en-US" altLang="ja-JP" i="1" dirty="0" err="1">
                <a:latin typeface="Arial" panose="020B0604020202020204" pitchFamily="34" charset="0"/>
                <a:cs typeface="Arial" panose="020B0604020202020204" pitchFamily="34" charset="0"/>
              </a:rPr>
              <a:t>t</a:t>
            </a:r>
            <a:r>
              <a:rPr kumimoji="1" lang="en-US" altLang="ja-JP" baseline="-25000" dirty="0" err="1">
                <a:latin typeface="Arial" panose="020B0604020202020204" pitchFamily="34" charset="0"/>
                <a:cs typeface="Arial" panose="020B0604020202020204" pitchFamily="34" charset="0"/>
              </a:rPr>
              <a:t>s</a:t>
            </a:r>
            <a:r>
              <a:rPr kumimoji="1" lang="en-US" altLang="ja-JP" baseline="-2500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15.0 ns</a:t>
            </a:r>
            <a:endParaRPr kumimoji="1"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5009481" y="1844824"/>
            <a:ext cx="3090911" cy="338554"/>
          </a:xfrm>
          <a:prstGeom prst="rect">
            <a:avLst/>
          </a:prstGeom>
          <a:noFill/>
        </p:spPr>
        <p:txBody>
          <a:bodyPr wrap="none" rtlCol="0">
            <a:spAutoFit/>
          </a:bodyPr>
          <a:lstStyle/>
          <a:p>
            <a:r>
              <a:rPr lang="ja-JP" altLang="en-US" sz="1600" dirty="0"/>
              <a:t>イオンと電子との衝突の効果のみ</a:t>
            </a:r>
            <a:endParaRPr kumimoji="1" lang="ja-JP" altLang="en-US" sz="1600" dirty="0"/>
          </a:p>
        </p:txBody>
      </p:sp>
      <p:sp>
        <p:nvSpPr>
          <p:cNvPr id="10" name="円/楕円 9"/>
          <p:cNvSpPr/>
          <p:nvPr/>
        </p:nvSpPr>
        <p:spPr>
          <a:xfrm>
            <a:off x="2197472" y="3429000"/>
            <a:ext cx="1625349" cy="11401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444208" y="3405118"/>
            <a:ext cx="1625349" cy="11401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247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53150"/>
            <a:ext cx="38576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fontScale="90000"/>
          </a:bodyPr>
          <a:lstStyle/>
          <a:p>
            <a:r>
              <a:rPr kumimoji="1" lang="ja-JP" altLang="en-US" dirty="0"/>
              <a:t>実験とシミュレーションで評価された</a:t>
            </a:r>
            <a:br>
              <a:rPr kumimoji="1" lang="en-US" altLang="ja-JP" dirty="0"/>
            </a:br>
            <a:r>
              <a:rPr lang="ja-JP" altLang="en-US" dirty="0"/>
              <a:t>衝撃波移動速度の比較</a:t>
            </a:r>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13</a:t>
            </a:fld>
            <a:endParaRPr lang="ja-JP" alt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10849"/>
            <a:ext cx="4320480" cy="342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771800" y="2761183"/>
            <a:ext cx="939681" cy="307777"/>
          </a:xfrm>
          <a:prstGeom prst="rect">
            <a:avLst/>
          </a:prstGeom>
          <a:noFill/>
        </p:spPr>
        <p:txBody>
          <a:bodyPr wrap="none" rtlCol="0">
            <a:spAutoFit/>
          </a:bodyPr>
          <a:lstStyle/>
          <a:p>
            <a:r>
              <a:rPr kumimoji="1" lang="en-US" altLang="ja-JP" sz="1400" b="1" dirty="0">
                <a:latin typeface="Arial" panose="020B0604020202020204" pitchFamily="34" charset="0"/>
                <a:cs typeface="Arial" panose="020B0604020202020204" pitchFamily="34" charset="0"/>
              </a:rPr>
              <a:t>radiation</a:t>
            </a:r>
            <a:endParaRPr kumimoji="1" lang="ja-JP" altLang="en-US" sz="1400" b="1" dirty="0">
              <a:latin typeface="Arial" panose="020B0604020202020204" pitchFamily="34" charset="0"/>
              <a:cs typeface="Arial" panose="020B0604020202020204" pitchFamily="34" charset="0"/>
            </a:endParaRPr>
          </a:p>
        </p:txBody>
      </p:sp>
      <p:sp>
        <p:nvSpPr>
          <p:cNvPr id="6" name="テキスト ボックス 5"/>
          <p:cNvSpPr txBox="1"/>
          <p:nvPr/>
        </p:nvSpPr>
        <p:spPr>
          <a:xfrm>
            <a:off x="2987824" y="2977207"/>
            <a:ext cx="373820" cy="307777"/>
          </a:xfrm>
          <a:prstGeom prst="rect">
            <a:avLst/>
          </a:prstGeom>
          <a:noFill/>
        </p:spPr>
        <p:txBody>
          <a:bodyPr wrap="none" rtlCol="0">
            <a:spAutoFit/>
          </a:bodyPr>
          <a:lstStyle/>
          <a:p>
            <a:r>
              <a:rPr lang="en-US" altLang="ja-JP" sz="1400" b="1" dirty="0">
                <a:latin typeface="Arial" panose="020B0604020202020204" pitchFamily="34" charset="0"/>
                <a:cs typeface="Arial" panose="020B0604020202020204" pitchFamily="34" charset="0"/>
              </a:rPr>
              <a:t>w</a:t>
            </a:r>
            <a:r>
              <a:rPr kumimoji="1" lang="en-US" altLang="ja-JP" sz="1400" b="1" dirty="0">
                <a:latin typeface="Arial" panose="020B0604020202020204" pitchFamily="34" charset="0"/>
                <a:cs typeface="Arial" panose="020B0604020202020204" pitchFamily="34" charset="0"/>
              </a:rPr>
              <a:t>/</a:t>
            </a:r>
            <a:endParaRPr kumimoji="1" lang="ja-JP" altLang="en-US" sz="1400" b="1" dirty="0">
              <a:latin typeface="Arial" panose="020B0604020202020204" pitchFamily="34" charset="0"/>
              <a:cs typeface="Arial" panose="020B0604020202020204" pitchFamily="34" charset="0"/>
            </a:endParaRPr>
          </a:p>
        </p:txBody>
      </p:sp>
      <p:sp>
        <p:nvSpPr>
          <p:cNvPr id="8" name="テキスト ボックス 7"/>
          <p:cNvSpPr txBox="1"/>
          <p:nvPr/>
        </p:nvSpPr>
        <p:spPr>
          <a:xfrm>
            <a:off x="2987824" y="3265239"/>
            <a:ext cx="482824" cy="307777"/>
          </a:xfrm>
          <a:prstGeom prst="rect">
            <a:avLst/>
          </a:prstGeom>
          <a:noFill/>
        </p:spPr>
        <p:txBody>
          <a:bodyPr wrap="none" rtlCol="0">
            <a:spAutoFit/>
          </a:bodyPr>
          <a:lstStyle/>
          <a:p>
            <a:r>
              <a:rPr lang="en-US" altLang="ja-JP" sz="1400" b="1" dirty="0">
                <a:latin typeface="Arial" panose="020B0604020202020204" pitchFamily="34" charset="0"/>
                <a:cs typeface="Arial" panose="020B0604020202020204" pitchFamily="34" charset="0"/>
              </a:rPr>
              <a:t>w</a:t>
            </a:r>
            <a:r>
              <a:rPr kumimoji="1" lang="en-US" altLang="ja-JP" sz="1400" b="1" dirty="0">
                <a:latin typeface="Arial" panose="020B0604020202020204" pitchFamily="34" charset="0"/>
                <a:cs typeface="Arial" panose="020B0604020202020204" pitchFamily="34" charset="0"/>
              </a:rPr>
              <a:t>/o</a:t>
            </a:r>
            <a:endParaRPr kumimoji="1" lang="ja-JP" altLang="en-US" sz="1400" b="1" dirty="0">
              <a:latin typeface="Arial" panose="020B0604020202020204" pitchFamily="34" charset="0"/>
              <a:cs typeface="Arial" panose="020B0604020202020204" pitchFamily="34" charset="0"/>
            </a:endParaRPr>
          </a:p>
        </p:txBody>
      </p:sp>
      <p:sp>
        <p:nvSpPr>
          <p:cNvPr id="7" name="テキスト ボックス 6"/>
          <p:cNvSpPr txBox="1"/>
          <p:nvPr/>
        </p:nvSpPr>
        <p:spPr>
          <a:xfrm>
            <a:off x="5712537" y="3068960"/>
            <a:ext cx="947695" cy="338554"/>
          </a:xfrm>
          <a:prstGeom prst="rect">
            <a:avLst/>
          </a:prstGeom>
          <a:noFill/>
        </p:spPr>
        <p:txBody>
          <a:bodyPr wrap="none" rtlCol="0">
            <a:spAutoFit/>
          </a:bodyPr>
          <a:lstStyle/>
          <a:p>
            <a:r>
              <a:rPr kumimoji="1" lang="en-US" altLang="ja-JP" sz="1600" b="1" dirty="0">
                <a:latin typeface="Arial" panose="020B0604020202020204" pitchFamily="34" charset="0"/>
                <a:cs typeface="Arial" panose="020B0604020202020204" pitchFamily="34" charset="0"/>
              </a:rPr>
              <a:t>100 </a:t>
            </a:r>
            <a:r>
              <a:rPr kumimoji="1" lang="en-US" altLang="ja-JP" sz="1600" b="1" dirty="0" err="1">
                <a:latin typeface="Arial" panose="020B0604020202020204" pitchFamily="34" charset="0"/>
                <a:cs typeface="Arial" panose="020B0604020202020204" pitchFamily="34" charset="0"/>
              </a:rPr>
              <a:t>kPa</a:t>
            </a:r>
            <a:endParaRPr kumimoji="1" lang="ja-JP" altLang="en-US" sz="1600" b="1" dirty="0">
              <a:latin typeface="Arial" panose="020B0604020202020204" pitchFamily="34" charset="0"/>
              <a:cs typeface="Arial" panose="020B0604020202020204" pitchFamily="34" charset="0"/>
            </a:endParaRPr>
          </a:p>
        </p:txBody>
      </p:sp>
      <p:sp>
        <p:nvSpPr>
          <p:cNvPr id="12" name="テキスト ボックス 11"/>
          <p:cNvSpPr txBox="1"/>
          <p:nvPr/>
        </p:nvSpPr>
        <p:spPr>
          <a:xfrm>
            <a:off x="6762453" y="2492896"/>
            <a:ext cx="833883" cy="338554"/>
          </a:xfrm>
          <a:prstGeom prst="rect">
            <a:avLst/>
          </a:prstGeom>
          <a:noFill/>
        </p:spPr>
        <p:txBody>
          <a:bodyPr wrap="none" rtlCol="0">
            <a:spAutoFit/>
          </a:bodyPr>
          <a:lstStyle/>
          <a:p>
            <a:r>
              <a:rPr lang="en-US" altLang="ja-JP" sz="1600" b="1" dirty="0">
                <a:latin typeface="Arial" panose="020B0604020202020204" pitchFamily="34" charset="0"/>
                <a:cs typeface="Arial" panose="020B0604020202020204" pitchFamily="34" charset="0"/>
              </a:rPr>
              <a:t>3</a:t>
            </a:r>
            <a:r>
              <a:rPr kumimoji="1" lang="en-US" altLang="ja-JP" sz="1600" b="1" dirty="0">
                <a:latin typeface="Arial" panose="020B0604020202020204" pitchFamily="34" charset="0"/>
                <a:cs typeface="Arial" panose="020B0604020202020204" pitchFamily="34" charset="0"/>
              </a:rPr>
              <a:t>0 </a:t>
            </a:r>
            <a:r>
              <a:rPr kumimoji="1" lang="en-US" altLang="ja-JP" sz="1600" b="1" dirty="0" err="1">
                <a:latin typeface="Arial" panose="020B0604020202020204" pitchFamily="34" charset="0"/>
                <a:cs typeface="Arial" panose="020B0604020202020204" pitchFamily="34" charset="0"/>
              </a:rPr>
              <a:t>kPa</a:t>
            </a:r>
            <a:endParaRPr kumimoji="1" lang="ja-JP" altLang="en-US" sz="1600" b="1" dirty="0">
              <a:latin typeface="Arial" panose="020B0604020202020204" pitchFamily="34" charset="0"/>
              <a:cs typeface="Arial" panose="020B0604020202020204" pitchFamily="34" charset="0"/>
            </a:endParaRPr>
          </a:p>
        </p:txBody>
      </p:sp>
      <p:sp>
        <p:nvSpPr>
          <p:cNvPr id="13" name="テキスト ボックス 12"/>
          <p:cNvSpPr txBox="1"/>
          <p:nvPr/>
        </p:nvSpPr>
        <p:spPr>
          <a:xfrm>
            <a:off x="7551651" y="2492896"/>
            <a:ext cx="833883" cy="338554"/>
          </a:xfrm>
          <a:prstGeom prst="rect">
            <a:avLst/>
          </a:prstGeom>
          <a:noFill/>
        </p:spPr>
        <p:txBody>
          <a:bodyPr wrap="none" rtlCol="0">
            <a:spAutoFit/>
          </a:bodyPr>
          <a:lstStyle/>
          <a:p>
            <a:r>
              <a:rPr kumimoji="1" lang="en-US" altLang="ja-JP" sz="1600" b="1" dirty="0">
                <a:latin typeface="Arial" panose="020B0604020202020204" pitchFamily="34" charset="0"/>
                <a:cs typeface="Arial" panose="020B0604020202020204" pitchFamily="34" charset="0"/>
              </a:rPr>
              <a:t>10 </a:t>
            </a:r>
            <a:r>
              <a:rPr kumimoji="1" lang="en-US" altLang="ja-JP" sz="1600" b="1" dirty="0" err="1">
                <a:latin typeface="Arial" panose="020B0604020202020204" pitchFamily="34" charset="0"/>
                <a:cs typeface="Arial" panose="020B0604020202020204" pitchFamily="34" charset="0"/>
              </a:rPr>
              <a:t>kPa</a:t>
            </a:r>
            <a:endParaRPr kumimoji="1" lang="ja-JP" altLang="en-US" sz="1600" b="1"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251520" y="4509120"/>
            <a:ext cx="8640960" cy="2232248"/>
          </a:xfrm>
        </p:spPr>
        <p:txBody>
          <a:bodyPr>
            <a:normAutofit/>
          </a:bodyPr>
          <a:lstStyle/>
          <a:p>
            <a:pPr marL="0" indent="0">
              <a:buNone/>
            </a:pPr>
            <a:r>
              <a:rPr lang="ja-JP" altLang="en-US" sz="1800" dirty="0"/>
              <a:t>輻射を考慮した場合と考慮しなかった場合の速度の差はほとんどない。</a:t>
            </a:r>
            <a:endParaRPr lang="en-US" altLang="ja-JP" sz="1800" i="1" dirty="0"/>
          </a:p>
          <a:p>
            <a:pPr marL="0" indent="0">
              <a:buNone/>
            </a:pPr>
            <a:endParaRPr lang="en-US" altLang="ja-JP" sz="1800" i="1" dirty="0"/>
          </a:p>
          <a:p>
            <a:pPr marL="0" indent="0">
              <a:buNone/>
            </a:pPr>
            <a:r>
              <a:rPr lang="en-US" altLang="ja-JP" sz="1800" i="1" dirty="0" err="1"/>
              <a:t>t</a:t>
            </a:r>
            <a:r>
              <a:rPr lang="en-US" altLang="ja-JP" sz="1800" baseline="-25000" dirty="0" err="1"/>
              <a:t>s</a:t>
            </a:r>
            <a:r>
              <a:rPr lang="en-US" altLang="ja-JP" sz="1800" dirty="0"/>
              <a:t>  = 10</a:t>
            </a:r>
            <a:r>
              <a:rPr lang="ja-JP" altLang="en-US" sz="1800" dirty="0"/>
              <a:t>～</a:t>
            </a:r>
            <a:r>
              <a:rPr lang="en-US" altLang="ja-JP" sz="1800" dirty="0"/>
              <a:t>20 ns </a:t>
            </a:r>
            <a:r>
              <a:rPr lang="ja-JP" altLang="en-US" sz="1800" dirty="0"/>
              <a:t>のとき速度がほとんど一定である。</a:t>
            </a:r>
            <a:endParaRPr lang="en-US" altLang="ja-JP" sz="1800" dirty="0"/>
          </a:p>
          <a:p>
            <a:pPr marL="0" indent="0">
              <a:buNone/>
            </a:pPr>
            <a:r>
              <a:rPr kumimoji="1" lang="ja-JP" altLang="en-US" sz="1800" dirty="0"/>
              <a:t>→　この時間内の速度を平均して実験値と比較した。</a:t>
            </a:r>
            <a:endParaRPr kumimoji="1" lang="en-US" altLang="ja-JP" sz="1800" dirty="0"/>
          </a:p>
          <a:p>
            <a:pPr marL="0" indent="0">
              <a:buNone/>
            </a:pPr>
            <a:endParaRPr kumimoji="1" lang="en-US" altLang="ja-JP" sz="1800" dirty="0"/>
          </a:p>
          <a:p>
            <a:pPr marL="0" indent="0">
              <a:buNone/>
            </a:pPr>
            <a:r>
              <a:rPr lang="ja-JP" altLang="en-US" sz="1800" b="1" dirty="0"/>
              <a:t>どの初期圧においても実験とよく一致した。</a:t>
            </a:r>
            <a:endParaRPr lang="en-US" altLang="ja-JP" sz="1800" b="1" dirty="0"/>
          </a:p>
        </p:txBody>
      </p:sp>
      <p:sp>
        <p:nvSpPr>
          <p:cNvPr id="9" name="テキスト ボックス 8"/>
          <p:cNvSpPr txBox="1"/>
          <p:nvPr/>
        </p:nvSpPr>
        <p:spPr>
          <a:xfrm>
            <a:off x="5593496" y="3952572"/>
            <a:ext cx="3493264" cy="369332"/>
          </a:xfrm>
          <a:prstGeom prst="rect">
            <a:avLst/>
          </a:prstGeom>
          <a:solidFill>
            <a:schemeClr val="bg1"/>
          </a:solidFill>
        </p:spPr>
        <p:txBody>
          <a:bodyPr wrap="none" rtlCol="0">
            <a:spAutoFit/>
          </a:bodyPr>
          <a:lstStyle/>
          <a:p>
            <a:r>
              <a:rPr lang="ja-JP" altLang="en-US" dirty="0"/>
              <a:t>理論値と比較して</a:t>
            </a:r>
            <a:r>
              <a:rPr lang="en-US" altLang="ja-JP" dirty="0"/>
              <a:t>29</a:t>
            </a:r>
            <a:r>
              <a:rPr kumimoji="1" lang="en-US" altLang="ja-JP" dirty="0"/>
              <a:t>%</a:t>
            </a:r>
            <a:r>
              <a:rPr kumimoji="1" lang="ja-JP" altLang="en-US" dirty="0"/>
              <a:t>の速度低下</a:t>
            </a:r>
          </a:p>
        </p:txBody>
      </p:sp>
      <p:cxnSp>
        <p:nvCxnSpPr>
          <p:cNvPr id="11" name="直線矢印コネクタ 10"/>
          <p:cNvCxnSpPr>
            <a:cxnSpLocks/>
          </p:cNvCxnSpPr>
          <p:nvPr/>
        </p:nvCxnSpPr>
        <p:spPr>
          <a:xfrm flipV="1">
            <a:off x="7409291" y="2359526"/>
            <a:ext cx="475077" cy="15802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67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solidFill>
                  <a:schemeClr val="bg1">
                    <a:lumMod val="50000"/>
                  </a:schemeClr>
                </a:solidFill>
              </a:rPr>
              <a:t>研究背景・目的</a:t>
            </a:r>
            <a:endParaRPr kumimoji="1" lang="en-US" altLang="ja-JP" dirty="0">
              <a:solidFill>
                <a:schemeClr val="bg1">
                  <a:lumMod val="50000"/>
                </a:schemeClr>
              </a:solidFill>
            </a:endParaRPr>
          </a:p>
          <a:p>
            <a:endParaRPr lang="en-US" altLang="ja-JP" dirty="0">
              <a:solidFill>
                <a:schemeClr val="bg1">
                  <a:lumMod val="50000"/>
                </a:schemeClr>
              </a:solidFill>
            </a:endParaRPr>
          </a:p>
          <a:p>
            <a:r>
              <a:rPr kumimoji="1" lang="ja-JP" altLang="en-US" dirty="0">
                <a:solidFill>
                  <a:schemeClr val="bg1">
                    <a:lumMod val="50000"/>
                  </a:schemeClr>
                </a:solidFill>
              </a:rPr>
              <a:t>シミュレーション</a:t>
            </a:r>
            <a:r>
              <a:rPr lang="ja-JP" altLang="en-US" dirty="0">
                <a:solidFill>
                  <a:schemeClr val="bg1">
                    <a:lumMod val="50000"/>
                  </a:schemeClr>
                </a:solidFill>
              </a:rPr>
              <a:t>モデル</a:t>
            </a:r>
            <a:endParaRPr kumimoji="1" lang="en-US" altLang="ja-JP" dirty="0">
              <a:solidFill>
                <a:schemeClr val="bg1">
                  <a:lumMod val="50000"/>
                </a:schemeClr>
              </a:solidFill>
            </a:endParaRPr>
          </a:p>
          <a:p>
            <a:endParaRPr lang="en-US" altLang="ja-JP" dirty="0"/>
          </a:p>
          <a:p>
            <a:r>
              <a:rPr lang="ja-JP" altLang="en-US" dirty="0"/>
              <a:t>結果・考察</a:t>
            </a:r>
            <a:endParaRPr kumimoji="1" lang="en-US" altLang="ja-JP" dirty="0"/>
          </a:p>
          <a:p>
            <a:pPr>
              <a:buFont typeface="Wingdings" panose="05000000000000000000" pitchFamily="2" charset="2"/>
              <a:buChar char="Ø"/>
            </a:pPr>
            <a:r>
              <a:rPr lang="ja-JP" altLang="en-US" dirty="0"/>
              <a:t>実験結果の解析</a:t>
            </a:r>
            <a:endParaRPr lang="en-US" altLang="ja-JP" dirty="0"/>
          </a:p>
          <a:p>
            <a:pPr marL="536575" indent="0">
              <a:buNone/>
            </a:pPr>
            <a:r>
              <a:rPr lang="ja-JP" altLang="en-US" dirty="0">
                <a:solidFill>
                  <a:schemeClr val="bg1">
                    <a:lumMod val="50000"/>
                  </a:schemeClr>
                </a:solidFill>
              </a:rPr>
              <a:t>衝撃波付近の加熱構造</a:t>
            </a:r>
            <a:endParaRPr lang="en-US" altLang="ja-JP" dirty="0">
              <a:solidFill>
                <a:schemeClr val="bg1">
                  <a:lumMod val="50000"/>
                </a:schemeClr>
              </a:solidFill>
            </a:endParaRPr>
          </a:p>
          <a:p>
            <a:pPr marL="536575" indent="0">
              <a:buNone/>
            </a:pPr>
            <a:r>
              <a:rPr lang="ja-JP" altLang="en-US" dirty="0"/>
              <a:t>非局所的なエネルギー輸送が伝播速度に及ぼす影響</a:t>
            </a:r>
            <a:endParaRPr lang="en-US" altLang="ja-JP" dirty="0"/>
          </a:p>
          <a:p>
            <a:pPr>
              <a:buFont typeface="Wingdings" panose="05000000000000000000" pitchFamily="2" charset="2"/>
              <a:buChar char="Ø"/>
            </a:pPr>
            <a:r>
              <a:rPr lang="ja-JP" altLang="en-US" dirty="0">
                <a:solidFill>
                  <a:schemeClr val="bg1">
                    <a:lumMod val="50000"/>
                  </a:schemeClr>
                </a:solidFill>
              </a:rPr>
              <a:t>レーザー強度依存性</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レーザー強度が高い場合</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レーザー強度が低い場合</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レーザー強度に対するデトネーション伝播特性の評価</a:t>
            </a:r>
            <a:endParaRPr lang="en-US" altLang="ja-JP" dirty="0">
              <a:solidFill>
                <a:schemeClr val="bg1">
                  <a:lumMod val="50000"/>
                </a:schemeClr>
              </a:solidFill>
            </a:endParaRPr>
          </a:p>
          <a:p>
            <a:pPr marL="546100" indent="0">
              <a:buNone/>
            </a:pPr>
            <a:endParaRPr lang="en-US" altLang="ja-JP" dirty="0">
              <a:solidFill>
                <a:schemeClr val="bg1">
                  <a:lumMod val="50000"/>
                </a:schemeClr>
              </a:solidFill>
            </a:endParaRPr>
          </a:p>
          <a:p>
            <a:r>
              <a:rPr kumimoji="1" lang="ja-JP" altLang="en-US" dirty="0">
                <a:solidFill>
                  <a:schemeClr val="bg1">
                    <a:lumMod val="50000"/>
                  </a:schemeClr>
                </a:solidFill>
              </a:rPr>
              <a:t>まとめ</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14</a:t>
            </a:fld>
            <a:endParaRPr lang="ja-JP" altLang="en-US" dirty="0"/>
          </a:p>
        </p:txBody>
      </p:sp>
    </p:spTree>
    <p:extLst>
      <p:ext uri="{BB962C8B-B14F-4D97-AF65-F5344CB8AC3E}">
        <p14:creationId xmlns:p14="http://schemas.microsoft.com/office/powerpoint/2010/main" val="374937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274638"/>
            <a:ext cx="7787208" cy="706090"/>
          </a:xfrm>
        </p:spPr>
        <p:txBody>
          <a:bodyPr>
            <a:normAutofit/>
          </a:bodyPr>
          <a:lstStyle/>
          <a:p>
            <a:r>
              <a:rPr kumimoji="1" lang="ja-JP" altLang="en-US" dirty="0"/>
              <a:t>検査体積の設定</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15</a:t>
            </a:fld>
            <a:endParaRPr lang="ja-JP" altLang="en-US" dirty="0"/>
          </a:p>
        </p:txBody>
      </p:sp>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9900592" y="4707908"/>
                <a:ext cx="3898776" cy="1160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sSub>
                      <m:sSubPr>
                        <m:ctrlPr>
                          <a:rPr lang="en-US" altLang="ja-JP" i="1" smtClean="0">
                            <a:latin typeface="Cambria Math" panose="02040503050406030204" pitchFamily="18" charset="0"/>
                            <a:ea typeface="Cambria Math"/>
                          </a:rPr>
                        </m:ctrlPr>
                      </m:sSubPr>
                      <m:e>
                        <m:r>
                          <a:rPr lang="en-US" altLang="ja-JP" i="1">
                            <a:latin typeface="Cambria Math"/>
                            <a:ea typeface="Cambria Math"/>
                          </a:rPr>
                          <m:t>𝑆</m:t>
                        </m:r>
                      </m:e>
                      <m:sub>
                        <m:r>
                          <a:rPr lang="en-US" altLang="ja-JP" i="1" smtClean="0">
                            <a:latin typeface="Cambria Math"/>
                            <a:ea typeface="Cambria Math"/>
                          </a:rPr>
                          <m:t>𝐿</m:t>
                        </m:r>
                      </m:sub>
                    </m:sSub>
                  </m:oMath>
                </a14:m>
                <a:r>
                  <a:rPr lang="ja-JP" altLang="en-US" dirty="0"/>
                  <a:t> </a:t>
                </a:r>
                <a:r>
                  <a:rPr lang="en-US" altLang="ja-JP" dirty="0"/>
                  <a:t>: </a:t>
                </a:r>
                <a:r>
                  <a:rPr lang="ja-JP" altLang="en-US" dirty="0"/>
                  <a:t>入射レーザーエネルギー流束</a:t>
                </a:r>
                <a:endParaRPr lang="en-US" altLang="ja-JP" dirty="0"/>
              </a:p>
              <a:p>
                <a:pPr marL="0" indent="0">
                  <a:buFont typeface="Arial" panose="020B0604020202020204" pitchFamily="34" charset="0"/>
                  <a:buNone/>
                </a:pPr>
                <a14:m>
                  <m:oMath xmlns:m="http://schemas.openxmlformats.org/officeDocument/2006/math">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m:rPr>
                            <m:sty m:val="p"/>
                          </m:rPr>
                          <a:rPr lang="en-US" altLang="ja-JP">
                            <a:latin typeface="Cambria Math"/>
                            <a:ea typeface="Cambria Math"/>
                          </a:rPr>
                          <m:t>L</m:t>
                        </m:r>
                      </m:sub>
                    </m:sSub>
                  </m:oMath>
                </a14:m>
                <a:r>
                  <a:rPr lang="ja-JP" altLang="en-US" dirty="0"/>
                  <a:t> </a:t>
                </a:r>
                <a:r>
                  <a:rPr lang="en-US" altLang="ja-JP" dirty="0"/>
                  <a:t>: </a:t>
                </a:r>
                <a:r>
                  <a:rPr lang="ja-JP" altLang="en-US" dirty="0"/>
                  <a:t>レーザーエネルギー流束</a:t>
                </a:r>
                <a:endParaRPr lang="en-US" altLang="ja-JP" dirty="0"/>
              </a:p>
              <a:p>
                <a:pPr marL="0" indent="0">
                  <a:buFont typeface="Arial" panose="020B0604020202020204" pitchFamily="34" charset="0"/>
                  <a:buNone/>
                </a:pPr>
                <a14:m>
                  <m:oMath xmlns:m="http://schemas.openxmlformats.org/officeDocument/2006/math">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m:rPr>
                            <m:sty m:val="p"/>
                          </m:rPr>
                          <a:rPr lang="en-US" altLang="ja-JP" smtClean="0">
                            <a:latin typeface="Cambria Math"/>
                            <a:ea typeface="Cambria Math"/>
                          </a:rPr>
                          <m:t>R</m:t>
                        </m:r>
                      </m:sub>
                    </m:sSub>
                  </m:oMath>
                </a14:m>
                <a:r>
                  <a:rPr lang="ja-JP" altLang="en-US" dirty="0"/>
                  <a:t> </a:t>
                </a:r>
                <a:r>
                  <a:rPr lang="en-US" altLang="ja-JP" dirty="0"/>
                  <a:t>: </a:t>
                </a:r>
                <a:r>
                  <a:rPr lang="ja-JP" altLang="en-US" dirty="0"/>
                  <a:t>輻射エネルギー流束</a:t>
                </a: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9900592" y="4707908"/>
                <a:ext cx="3898776" cy="1160550"/>
              </a:xfrm>
              <a:prstGeom prst="rect">
                <a:avLst/>
              </a:prstGeom>
              <a:blipFill rotWithShape="1">
                <a:blip r:embed="rId3"/>
                <a:stretch>
                  <a:fillRect t="-4188" b="-6806"/>
                </a:stretch>
              </a:blipFill>
            </p:spPr>
            <p:txBody>
              <a:bodyPr/>
              <a:lstStyle/>
              <a:p>
                <a:r>
                  <a:rPr lang="ja-JP" altLang="en-US">
                    <a:noFill/>
                  </a:rPr>
                  <a:t> </a:t>
                </a:r>
              </a:p>
            </p:txBody>
          </p:sp>
        </mc:Fallback>
      </mc:AlternateContent>
      <p:sp>
        <p:nvSpPr>
          <p:cNvPr id="6" name="テキスト ボックス 5"/>
          <p:cNvSpPr txBox="1"/>
          <p:nvPr/>
        </p:nvSpPr>
        <p:spPr>
          <a:xfrm>
            <a:off x="9784302" y="1208368"/>
            <a:ext cx="3236913" cy="101566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000" dirty="0"/>
              <a:t>検査</a:t>
            </a:r>
            <a:r>
              <a:rPr lang="ja-JP" altLang="en-US" sz="2000" dirty="0"/>
              <a:t>体積</a:t>
            </a:r>
            <a:r>
              <a:rPr kumimoji="1" lang="ja-JP" altLang="en-US" sz="2000" dirty="0"/>
              <a:t>の範囲</a:t>
            </a:r>
            <a:endParaRPr kumimoji="1" lang="en-US" altLang="ja-JP" sz="2000" dirty="0"/>
          </a:p>
          <a:p>
            <a:r>
              <a:rPr lang="ja-JP" altLang="en-US" sz="2000" dirty="0"/>
              <a:t>　　　前面</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 </a:t>
            </a:r>
            <a:r>
              <a:rPr lang="en-US" altLang="ja-JP" sz="2000" i="1" dirty="0">
                <a:latin typeface="Arial" panose="020B0604020202020204" pitchFamily="34" charset="0"/>
                <a:cs typeface="Arial" panose="020B0604020202020204" pitchFamily="34" charset="0"/>
              </a:rPr>
              <a:t>Z</a:t>
            </a:r>
            <a:r>
              <a:rPr lang="en-US" altLang="ja-JP" sz="2000" dirty="0">
                <a:latin typeface="Arial" panose="020B0604020202020204" pitchFamily="34" charset="0"/>
                <a:cs typeface="Arial" panose="020B0604020202020204" pitchFamily="34" charset="0"/>
              </a:rPr>
              <a:t> = 0.01</a:t>
            </a:r>
          </a:p>
          <a:p>
            <a:r>
              <a:rPr lang="ja-JP" altLang="en-US" sz="2000" dirty="0"/>
              <a:t>　　　後面</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 </a:t>
            </a:r>
            <a:r>
              <a:rPr lang="en-US" altLang="ja-JP" sz="2000" i="1" dirty="0">
                <a:latin typeface="Arial" panose="020B0604020202020204" pitchFamily="34" charset="0"/>
                <a:cs typeface="Arial" panose="020B0604020202020204" pitchFamily="34" charset="0"/>
              </a:rPr>
              <a:t>u</a:t>
            </a:r>
            <a:r>
              <a:rPr lang="en-US" altLang="ja-JP" sz="2000" dirty="0">
                <a:latin typeface="Arial" panose="020B0604020202020204" pitchFamily="34" charset="0"/>
                <a:cs typeface="Arial" panose="020B0604020202020204" pitchFamily="34" charset="0"/>
              </a:rPr>
              <a:t> = </a:t>
            </a:r>
            <a:r>
              <a:rPr lang="en-US" altLang="ja-JP" sz="2000" i="1" dirty="0">
                <a:latin typeface="Arial" panose="020B0604020202020204" pitchFamily="34" charset="0"/>
                <a:cs typeface="Arial" panose="020B0604020202020204" pitchFamily="34" charset="0"/>
              </a:rPr>
              <a:t>a</a:t>
            </a:r>
            <a:endParaRPr kumimoji="1" lang="en-US" altLang="ja-JP" sz="2000" i="1" dirty="0">
              <a:latin typeface="Arial" panose="020B0604020202020204" pitchFamily="34" charset="0"/>
              <a:cs typeface="Arial" panose="020B0604020202020204" pitchFamily="34" charset="0"/>
            </a:endParaRPr>
          </a:p>
        </p:txBody>
      </p:sp>
      <p:sp>
        <p:nvSpPr>
          <p:cNvPr id="9" name="テキスト ボックス 8"/>
          <p:cNvSpPr txBox="1"/>
          <p:nvPr/>
        </p:nvSpPr>
        <p:spPr>
          <a:xfrm>
            <a:off x="9511803" y="5961473"/>
            <a:ext cx="1322798" cy="400110"/>
          </a:xfrm>
          <a:prstGeom prst="rect">
            <a:avLst/>
          </a:prstGeom>
          <a:noFill/>
        </p:spPr>
        <p:txBody>
          <a:bodyPr wrap="none" rtlCol="0">
            <a:spAutoFit/>
          </a:bodyPr>
          <a:lstStyle/>
          <a:p>
            <a:r>
              <a:rPr kumimoji="1" lang="en-US" altLang="ja-JP" sz="2000" i="1" dirty="0">
                <a:latin typeface="Arial" panose="020B0604020202020204" pitchFamily="34" charset="0"/>
                <a:cs typeface="Arial" panose="020B0604020202020204" pitchFamily="34" charset="0"/>
              </a:rPr>
              <a:t>Z</a:t>
            </a:r>
            <a:r>
              <a:rPr kumimoji="1" lang="en-US" altLang="ja-JP" sz="2000" dirty="0">
                <a:latin typeface="Arial" panose="020B0604020202020204" pitchFamily="34" charset="0"/>
                <a:cs typeface="Arial" panose="020B0604020202020204" pitchFamily="34" charset="0"/>
              </a:rPr>
              <a:t> : </a:t>
            </a:r>
            <a:r>
              <a:rPr kumimoji="1" lang="ja-JP" altLang="en-US" sz="2000" dirty="0"/>
              <a:t>電離度</a:t>
            </a:r>
          </a:p>
        </p:txBody>
      </p:sp>
      <p:sp>
        <p:nvSpPr>
          <p:cNvPr id="12" name="テキスト ボックス 11"/>
          <p:cNvSpPr txBox="1"/>
          <p:nvPr/>
        </p:nvSpPr>
        <p:spPr>
          <a:xfrm>
            <a:off x="9511803" y="2623952"/>
            <a:ext cx="3868431" cy="1015663"/>
          </a:xfrm>
          <a:prstGeom prst="rect">
            <a:avLst/>
          </a:prstGeom>
          <a:noFill/>
        </p:spPr>
        <p:txBody>
          <a:bodyPr wrap="none" rtlCol="0">
            <a:spAutoFit/>
          </a:bodyPr>
          <a:lstStyle/>
          <a:p>
            <a:r>
              <a:rPr lang="en-US" altLang="ja-JP" sz="2000" i="1" dirty="0">
                <a:latin typeface="Arial" panose="020B0604020202020204" pitchFamily="34" charset="0"/>
                <a:cs typeface="Arial" panose="020B0604020202020204" pitchFamily="34" charset="0"/>
              </a:rPr>
              <a:t>S</a:t>
            </a:r>
            <a:r>
              <a:rPr lang="en-US" altLang="ja-JP" sz="2000" baseline="-25000" dirty="0">
                <a:latin typeface="Arial" panose="020B0604020202020204" pitchFamily="34" charset="0"/>
                <a:cs typeface="Arial" panose="020B0604020202020204" pitchFamily="34" charset="0"/>
              </a:rPr>
              <a:t>L</a:t>
            </a:r>
            <a:r>
              <a:rPr lang="en-US" altLang="ja-JP" sz="2000" dirty="0">
                <a:latin typeface="Arial" panose="020B0604020202020204" pitchFamily="34" charset="0"/>
                <a:cs typeface="Arial" panose="020B0604020202020204" pitchFamily="34" charset="0"/>
              </a:rPr>
              <a:t> : </a:t>
            </a:r>
            <a:r>
              <a:rPr lang="ja-JP" altLang="en-US" sz="2000" dirty="0">
                <a:latin typeface="Arial" panose="020B0604020202020204" pitchFamily="34" charset="0"/>
                <a:cs typeface="Arial" panose="020B0604020202020204" pitchFamily="34" charset="0"/>
              </a:rPr>
              <a:t>入射</a:t>
            </a:r>
            <a:r>
              <a:rPr lang="ja-JP" altLang="en-US" sz="2000" dirty="0"/>
              <a:t>レーザーエネルギー流束</a:t>
            </a:r>
            <a:endParaRPr lang="en-US" altLang="ja-JP" sz="2000" dirty="0"/>
          </a:p>
          <a:p>
            <a:r>
              <a:rPr lang="en-US" altLang="ja-JP" sz="2000" i="1" dirty="0">
                <a:latin typeface="Arial" panose="020B0604020202020204" pitchFamily="34" charset="0"/>
                <a:cs typeface="Arial" panose="020B0604020202020204" pitchFamily="34" charset="0"/>
              </a:rPr>
              <a:t>F</a:t>
            </a:r>
            <a:r>
              <a:rPr lang="en-US" altLang="ja-JP" sz="2000" baseline="-25000" dirty="0">
                <a:latin typeface="Arial" panose="020B0604020202020204" pitchFamily="34" charset="0"/>
                <a:cs typeface="Arial" panose="020B0604020202020204" pitchFamily="34" charset="0"/>
              </a:rPr>
              <a:t>L</a:t>
            </a:r>
            <a:r>
              <a:rPr lang="en-US" altLang="ja-JP" sz="2000" dirty="0">
                <a:latin typeface="Arial" panose="020B0604020202020204" pitchFamily="34" charset="0"/>
                <a:cs typeface="Arial" panose="020B0604020202020204" pitchFamily="34" charset="0"/>
              </a:rPr>
              <a:t> : </a:t>
            </a:r>
            <a:r>
              <a:rPr lang="ja-JP" altLang="en-US" sz="2000" dirty="0">
                <a:latin typeface="Arial" panose="020B0604020202020204" pitchFamily="34" charset="0"/>
                <a:cs typeface="Arial" panose="020B0604020202020204" pitchFamily="34" charset="0"/>
              </a:rPr>
              <a:t>レーザーエネルギー流束</a:t>
            </a:r>
            <a:endParaRPr lang="en-US" altLang="ja-JP" sz="2000" i="1" dirty="0">
              <a:latin typeface="Arial" panose="020B0604020202020204" pitchFamily="34" charset="0"/>
              <a:cs typeface="Arial" panose="020B0604020202020204" pitchFamily="34" charset="0"/>
            </a:endParaRPr>
          </a:p>
          <a:p>
            <a:r>
              <a:rPr lang="en-US" altLang="ja-JP" sz="2000" i="1" dirty="0">
                <a:latin typeface="Arial" panose="020B0604020202020204" pitchFamily="34" charset="0"/>
                <a:cs typeface="Arial" panose="020B0604020202020204" pitchFamily="34" charset="0"/>
              </a:rPr>
              <a:t>F</a:t>
            </a:r>
            <a:r>
              <a:rPr lang="en-US" altLang="ja-JP" sz="2000" baseline="-25000" dirty="0">
                <a:latin typeface="Arial" panose="020B0604020202020204" pitchFamily="34" charset="0"/>
                <a:cs typeface="Arial" panose="020B0604020202020204" pitchFamily="34" charset="0"/>
              </a:rPr>
              <a:t>R</a:t>
            </a:r>
            <a:r>
              <a:rPr lang="en-US" altLang="ja-JP" sz="2000" dirty="0">
                <a:latin typeface="Arial" panose="020B0604020202020204" pitchFamily="34" charset="0"/>
                <a:cs typeface="Arial" panose="020B0604020202020204" pitchFamily="34" charset="0"/>
              </a:rPr>
              <a:t> : </a:t>
            </a:r>
            <a:r>
              <a:rPr lang="ja-JP" altLang="en-US" sz="2000" dirty="0"/>
              <a:t>輻射エネルギー流束</a:t>
            </a:r>
          </a:p>
        </p:txBody>
      </p:sp>
      <p:sp>
        <p:nvSpPr>
          <p:cNvPr id="3" name="テキスト ボックス 2"/>
          <p:cNvSpPr txBox="1"/>
          <p:nvPr/>
        </p:nvSpPr>
        <p:spPr>
          <a:xfrm>
            <a:off x="1624780" y="4849385"/>
            <a:ext cx="2828018" cy="646331"/>
          </a:xfrm>
          <a:prstGeom prst="rect">
            <a:avLst/>
          </a:prstGeom>
          <a:noFill/>
        </p:spPr>
        <p:txBody>
          <a:bodyPr wrap="none" rtlCol="0">
            <a:spAutoFit/>
          </a:bodyPr>
          <a:lstStyle/>
          <a:p>
            <a:r>
              <a:rPr lang="ja-JP" altLang="en-US" dirty="0"/>
              <a:t>検査体積内に流入する</a:t>
            </a:r>
            <a:endParaRPr lang="en-US" altLang="ja-JP" dirty="0"/>
          </a:p>
          <a:p>
            <a:r>
              <a:rPr kumimoji="1" lang="ja-JP" altLang="en-US" dirty="0"/>
              <a:t>エネルギー流束の向きを正</a:t>
            </a:r>
          </a:p>
        </p:txBody>
      </p:sp>
      <p:sp>
        <p:nvSpPr>
          <p:cNvPr id="13" name="テキスト ボックス 12"/>
          <p:cNvSpPr txBox="1"/>
          <p:nvPr/>
        </p:nvSpPr>
        <p:spPr>
          <a:xfrm>
            <a:off x="1616250" y="5746030"/>
            <a:ext cx="2667718" cy="923330"/>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u</a:t>
            </a:r>
            <a:r>
              <a:rPr lang="en-US" altLang="ja-JP" baseline="-25000" dirty="0">
                <a:latin typeface="Arial" panose="020B0604020202020204" pitchFamily="34" charset="0"/>
                <a:cs typeface="Arial" panose="020B0604020202020204" pitchFamily="34" charset="0"/>
              </a:rPr>
              <a:t>1</a:t>
            </a:r>
            <a:r>
              <a:rPr lang="en-US" altLang="ja-JP" dirty="0">
                <a:latin typeface="Arial" panose="020B0604020202020204" pitchFamily="34" charset="0"/>
                <a:cs typeface="Arial" panose="020B0604020202020204" pitchFamily="34" charset="0"/>
              </a:rPr>
              <a:t> : </a:t>
            </a:r>
            <a:r>
              <a:rPr lang="ja-JP" altLang="en-US" dirty="0">
                <a:latin typeface="Cambria Math"/>
              </a:rPr>
              <a:t>検査体積前面の流速</a:t>
            </a:r>
            <a:endParaRPr lang="en-US" altLang="ja-JP" dirty="0">
              <a:latin typeface="Cambria Math"/>
            </a:endParaRPr>
          </a:p>
          <a:p>
            <a:r>
              <a:rPr lang="en-US" altLang="ja-JP" i="1" dirty="0">
                <a:latin typeface="Arial" panose="020B0604020202020204" pitchFamily="34" charset="0"/>
                <a:cs typeface="Arial" panose="020B0604020202020204" pitchFamily="34" charset="0"/>
              </a:rPr>
              <a:t>u</a:t>
            </a:r>
            <a:r>
              <a:rPr lang="en-US" altLang="ja-JP" baseline="-25000" dirty="0">
                <a:latin typeface="Arial" panose="020B0604020202020204" pitchFamily="34" charset="0"/>
                <a:cs typeface="Arial" panose="020B0604020202020204" pitchFamily="34" charset="0"/>
              </a:rPr>
              <a:t>2</a:t>
            </a:r>
            <a:r>
              <a:rPr lang="en-US" altLang="ja-JP" dirty="0">
                <a:latin typeface="Arial" panose="020B0604020202020204" pitchFamily="34" charset="0"/>
                <a:cs typeface="Arial" panose="020B0604020202020204" pitchFamily="34" charset="0"/>
              </a:rPr>
              <a:t> : </a:t>
            </a:r>
            <a:r>
              <a:rPr lang="ja-JP" altLang="en-US" dirty="0">
                <a:latin typeface="Arial" panose="020B0604020202020204" pitchFamily="34" charset="0"/>
                <a:cs typeface="Arial" panose="020B0604020202020204" pitchFamily="34" charset="0"/>
              </a:rPr>
              <a:t>検査体積後面の流速</a:t>
            </a:r>
            <a:endParaRPr lang="en-US" altLang="ja-JP" dirty="0">
              <a:latin typeface="Arial" panose="020B0604020202020204" pitchFamily="34" charset="0"/>
              <a:cs typeface="Arial" panose="020B0604020202020204" pitchFamily="34" charset="0"/>
            </a:endParaRPr>
          </a:p>
          <a:p>
            <a:r>
              <a:rPr lang="en-US" altLang="ja-JP" i="1" dirty="0">
                <a:latin typeface="Arial" panose="020B0604020202020204" pitchFamily="34" charset="0"/>
                <a:cs typeface="Arial" panose="020B0604020202020204" pitchFamily="34" charset="0"/>
              </a:rPr>
              <a:t>a</a:t>
            </a:r>
            <a:r>
              <a:rPr lang="en-US" altLang="ja-JP" baseline="-25000" dirty="0">
                <a:latin typeface="Arial" panose="020B0604020202020204" pitchFamily="34" charset="0"/>
                <a:cs typeface="Arial" panose="020B0604020202020204" pitchFamily="34" charset="0"/>
              </a:rPr>
              <a:t>2</a:t>
            </a:r>
            <a:r>
              <a:rPr lang="en-US" altLang="ja-JP" dirty="0">
                <a:latin typeface="Arial" panose="020B0604020202020204" pitchFamily="34" charset="0"/>
                <a:cs typeface="Arial" panose="020B0604020202020204" pitchFamily="34" charset="0"/>
              </a:rPr>
              <a:t> : </a:t>
            </a:r>
            <a:r>
              <a:rPr lang="ja-JP" altLang="en-US" dirty="0"/>
              <a:t>検査体積後面の音速</a:t>
            </a:r>
            <a:endParaRPr lang="en-US" altLang="ja-JP" dirty="0"/>
          </a:p>
        </p:txBody>
      </p:sp>
      <p:sp>
        <p:nvSpPr>
          <p:cNvPr id="14" name="正方形/長方形 13"/>
          <p:cNvSpPr/>
          <p:nvPr/>
        </p:nvSpPr>
        <p:spPr>
          <a:xfrm>
            <a:off x="9468544" y="3692245"/>
            <a:ext cx="3868431" cy="1015663"/>
          </a:xfrm>
          <a:prstGeom prst="rect">
            <a:avLst/>
          </a:prstGeom>
        </p:spPr>
        <p:txBody>
          <a:bodyPr wrap="none">
            <a:spAutoFit/>
          </a:bodyPr>
          <a:lstStyle/>
          <a:p>
            <a:r>
              <a:rPr lang="en-US" altLang="ja-JP" sz="2000" i="1" dirty="0">
                <a:latin typeface="Arial" panose="020B0604020202020204" pitchFamily="34" charset="0"/>
                <a:cs typeface="Arial" panose="020B0604020202020204" pitchFamily="34" charset="0"/>
              </a:rPr>
              <a:t>S</a:t>
            </a:r>
            <a:r>
              <a:rPr lang="en-US" altLang="ja-JP" sz="2000" baseline="-25000" dirty="0">
                <a:latin typeface="Arial" panose="020B0604020202020204" pitchFamily="34" charset="0"/>
                <a:cs typeface="Arial" panose="020B0604020202020204" pitchFamily="34" charset="0"/>
              </a:rPr>
              <a:t>L</a:t>
            </a:r>
            <a:r>
              <a:rPr lang="en-US" altLang="ja-JP" sz="2000" dirty="0">
                <a:latin typeface="Arial" panose="020B0604020202020204" pitchFamily="34" charset="0"/>
                <a:cs typeface="Arial" panose="020B0604020202020204" pitchFamily="34" charset="0"/>
              </a:rPr>
              <a:t> : </a:t>
            </a:r>
            <a:r>
              <a:rPr lang="ja-JP" altLang="en-US" sz="2000" dirty="0">
                <a:latin typeface="Arial" panose="020B0604020202020204" pitchFamily="34" charset="0"/>
                <a:cs typeface="Arial" panose="020B0604020202020204" pitchFamily="34" charset="0"/>
              </a:rPr>
              <a:t>入射</a:t>
            </a:r>
            <a:r>
              <a:rPr lang="ja-JP" altLang="en-US" sz="2000" dirty="0"/>
              <a:t>レーザーエネルギー流束</a:t>
            </a:r>
            <a:endParaRPr lang="en-US" altLang="ja-JP" sz="2000" dirty="0"/>
          </a:p>
          <a:p>
            <a:r>
              <a:rPr lang="en-US" altLang="ja-JP" sz="2000" i="1" dirty="0">
                <a:latin typeface="Arial" panose="020B0604020202020204" pitchFamily="34" charset="0"/>
                <a:cs typeface="Arial" panose="020B0604020202020204" pitchFamily="34" charset="0"/>
              </a:rPr>
              <a:t>F</a:t>
            </a:r>
            <a:r>
              <a:rPr lang="en-US" altLang="ja-JP" sz="2000" baseline="-25000" dirty="0">
                <a:latin typeface="Arial" panose="020B0604020202020204" pitchFamily="34" charset="0"/>
                <a:cs typeface="Arial" panose="020B0604020202020204" pitchFamily="34" charset="0"/>
              </a:rPr>
              <a:t>L</a:t>
            </a:r>
            <a:r>
              <a:rPr lang="en-US" altLang="ja-JP" sz="2000" dirty="0">
                <a:latin typeface="Arial" panose="020B0604020202020204" pitchFamily="34" charset="0"/>
                <a:cs typeface="Arial" panose="020B0604020202020204" pitchFamily="34" charset="0"/>
              </a:rPr>
              <a:t> : </a:t>
            </a:r>
            <a:r>
              <a:rPr lang="ja-JP" altLang="en-US" sz="2000" dirty="0">
                <a:latin typeface="Arial" panose="020B0604020202020204" pitchFamily="34" charset="0"/>
                <a:cs typeface="Arial" panose="020B0604020202020204" pitchFamily="34" charset="0"/>
              </a:rPr>
              <a:t>レーザーエネルギー流束</a:t>
            </a:r>
            <a:endParaRPr lang="en-US" altLang="ja-JP" sz="2000" dirty="0">
              <a:latin typeface="Arial" panose="020B0604020202020204" pitchFamily="34" charset="0"/>
              <a:cs typeface="Arial" panose="020B0604020202020204" pitchFamily="34" charset="0"/>
            </a:endParaRPr>
          </a:p>
          <a:p>
            <a:r>
              <a:rPr lang="en-US" altLang="ja-JP" sz="2000" i="1" dirty="0">
                <a:latin typeface="Arial" panose="020B0604020202020204" pitchFamily="34" charset="0"/>
                <a:cs typeface="Arial" panose="020B0604020202020204" pitchFamily="34" charset="0"/>
              </a:rPr>
              <a:t>F</a:t>
            </a:r>
            <a:r>
              <a:rPr lang="en-US" altLang="ja-JP" sz="2000" baseline="-25000" dirty="0">
                <a:latin typeface="Arial" panose="020B0604020202020204" pitchFamily="34" charset="0"/>
                <a:cs typeface="Arial" panose="020B0604020202020204" pitchFamily="34" charset="0"/>
              </a:rPr>
              <a:t>R</a:t>
            </a:r>
            <a:r>
              <a:rPr lang="en-US" altLang="ja-JP" sz="2000" dirty="0">
                <a:latin typeface="Arial" panose="020B0604020202020204" pitchFamily="34" charset="0"/>
                <a:cs typeface="Arial" panose="020B0604020202020204" pitchFamily="34" charset="0"/>
              </a:rPr>
              <a:t> : </a:t>
            </a:r>
            <a:r>
              <a:rPr lang="ja-JP" altLang="en-US" sz="2000" dirty="0"/>
              <a:t>輻射エネルギー流束</a:t>
            </a:r>
          </a:p>
        </p:txBody>
      </p:sp>
      <p:sp>
        <p:nvSpPr>
          <p:cNvPr id="15" name="テキスト ボックス 14"/>
          <p:cNvSpPr txBox="1"/>
          <p:nvPr/>
        </p:nvSpPr>
        <p:spPr>
          <a:xfrm>
            <a:off x="4226731" y="5746030"/>
            <a:ext cx="3500382" cy="923330"/>
          </a:xfrm>
          <a:prstGeom prst="rect">
            <a:avLst/>
          </a:prstGeom>
          <a:noFill/>
        </p:spPr>
        <p:txBody>
          <a:bodyPr wrap="none" rtlCol="0">
            <a:spAutoFit/>
          </a:bodyPr>
          <a:lstStyle/>
          <a:p>
            <a:r>
              <a:rPr kumimoji="1" lang="en-US" altLang="ja-JP" i="1" dirty="0">
                <a:latin typeface="Arial" panose="020B0604020202020204" pitchFamily="34" charset="0"/>
                <a:cs typeface="Arial" panose="020B0604020202020204" pitchFamily="34" charset="0"/>
              </a:rPr>
              <a:t>S</a:t>
            </a:r>
            <a:r>
              <a:rPr kumimoji="1" lang="en-US" altLang="ja-JP" baseline="-25000" dirty="0">
                <a:latin typeface="Arial" panose="020B0604020202020204" pitchFamily="34" charset="0"/>
                <a:cs typeface="Arial" panose="020B0604020202020204" pitchFamily="34" charset="0"/>
              </a:rPr>
              <a:t>L</a:t>
            </a:r>
            <a:r>
              <a:rPr kumimoji="1" lang="en-US" altLang="ja-JP" dirty="0">
                <a:latin typeface="Arial" panose="020B0604020202020204" pitchFamily="34" charset="0"/>
                <a:cs typeface="Arial" panose="020B0604020202020204" pitchFamily="34" charset="0"/>
              </a:rPr>
              <a:t> : </a:t>
            </a:r>
            <a:r>
              <a:rPr kumimoji="1" lang="ja-JP" altLang="en-US" dirty="0"/>
              <a:t>入射レーザーエネルギー流束</a:t>
            </a:r>
            <a:endParaRPr kumimoji="1" lang="en-US" altLang="ja-JP" dirty="0"/>
          </a:p>
          <a:p>
            <a:r>
              <a:rPr kumimoji="1" lang="en-US" altLang="ja-JP" i="1" dirty="0">
                <a:latin typeface="Arial" panose="020B0604020202020204" pitchFamily="34" charset="0"/>
                <a:cs typeface="Arial" panose="020B0604020202020204" pitchFamily="34" charset="0"/>
              </a:rPr>
              <a:t>F</a:t>
            </a:r>
            <a:r>
              <a:rPr kumimoji="1" lang="en-US" altLang="ja-JP" baseline="-25000" dirty="0">
                <a:latin typeface="Arial" panose="020B0604020202020204" pitchFamily="34" charset="0"/>
                <a:cs typeface="Arial" panose="020B0604020202020204" pitchFamily="34" charset="0"/>
              </a:rPr>
              <a:t>L</a:t>
            </a:r>
            <a:r>
              <a:rPr kumimoji="1" lang="en-US" altLang="ja-JP" dirty="0">
                <a:latin typeface="Arial" panose="020B0604020202020204" pitchFamily="34" charset="0"/>
                <a:cs typeface="Arial" panose="020B0604020202020204" pitchFamily="34" charset="0"/>
              </a:rPr>
              <a:t> : </a:t>
            </a:r>
            <a:r>
              <a:rPr kumimoji="1" lang="ja-JP" altLang="en-US" dirty="0"/>
              <a:t>レーザーエネルギー流束</a:t>
            </a:r>
            <a:endParaRPr kumimoji="1" lang="en-US" altLang="ja-JP" dirty="0"/>
          </a:p>
          <a:p>
            <a:r>
              <a:rPr lang="en-US" altLang="ja-JP" i="1" dirty="0">
                <a:latin typeface="Arial" panose="020B0604020202020204" pitchFamily="34" charset="0"/>
                <a:cs typeface="Arial" panose="020B0604020202020204" pitchFamily="34" charset="0"/>
              </a:rPr>
              <a:t>F</a:t>
            </a:r>
            <a:r>
              <a:rPr lang="en-US" altLang="ja-JP" baseline="-25000" dirty="0">
                <a:latin typeface="Arial" panose="020B0604020202020204" pitchFamily="34" charset="0"/>
                <a:cs typeface="Arial" panose="020B0604020202020204" pitchFamily="34" charset="0"/>
              </a:rPr>
              <a:t>R</a:t>
            </a:r>
            <a:r>
              <a:rPr lang="en-US" altLang="ja-JP" dirty="0">
                <a:latin typeface="Arial" panose="020B0604020202020204" pitchFamily="34" charset="0"/>
                <a:cs typeface="Arial" panose="020B0604020202020204" pitchFamily="34" charset="0"/>
              </a:rPr>
              <a:t> : </a:t>
            </a:r>
            <a:r>
              <a:rPr lang="ja-JP" altLang="en-US" dirty="0"/>
              <a:t>輻射エネルギー流束</a:t>
            </a:r>
            <a:endParaRPr kumimoji="1" lang="ja-JP" altLang="en-US" dirty="0"/>
          </a:p>
        </p:txBody>
      </p:sp>
      <p:sp>
        <p:nvSpPr>
          <p:cNvPr id="8" name="テキスト ボックス 7"/>
          <p:cNvSpPr txBox="1"/>
          <p:nvPr/>
        </p:nvSpPr>
        <p:spPr>
          <a:xfrm>
            <a:off x="6594011" y="1074222"/>
            <a:ext cx="1074333" cy="338554"/>
          </a:xfrm>
          <a:prstGeom prst="rect">
            <a:avLst/>
          </a:prstGeom>
          <a:noFill/>
        </p:spPr>
        <p:txBody>
          <a:bodyPr wrap="none" rtlCol="0">
            <a:spAutoFit/>
          </a:bodyPr>
          <a:lstStyle/>
          <a:p>
            <a:r>
              <a:rPr kumimoji="1" lang="en-US" altLang="ja-JP" sz="1600" dirty="0"/>
              <a:t>Z : </a:t>
            </a:r>
            <a:r>
              <a:rPr kumimoji="1" lang="ja-JP" altLang="en-US" sz="1600" dirty="0"/>
              <a:t>電離度</a:t>
            </a:r>
          </a:p>
        </p:txBody>
      </p:sp>
      <mc:AlternateContent xmlns:mc="http://schemas.openxmlformats.org/markup-compatibility/2006" xmlns:a14="http://schemas.microsoft.com/office/drawing/2010/main">
        <mc:Choice Requires="a14">
          <p:sp>
            <p:nvSpPr>
              <p:cNvPr id="16" name="テキスト ボックス 15"/>
              <p:cNvSpPr txBox="1"/>
              <p:nvPr/>
            </p:nvSpPr>
            <p:spPr>
              <a:xfrm>
                <a:off x="4640712" y="4794953"/>
                <a:ext cx="3096344" cy="933204"/>
              </a:xfrm>
              <a:prstGeom prst="rect">
                <a:avLst/>
              </a:prstGeom>
              <a:noFill/>
            </p:spPr>
            <p:txBody>
              <a:bodyPr wrap="square" rtlCol="0">
                <a:spAutoFit/>
              </a:bodyPr>
              <a:lstStyle/>
              <a:p>
                <a:r>
                  <a:rPr lang="ja-JP" altLang="en-US" dirty="0">
                    <a:latin typeface="Cambria Math"/>
                  </a:rPr>
                  <a:t>駆動効率の式</a:t>
                </a:r>
                <a:endParaRPr lang="en-US" altLang="ja-JP" dirty="0">
                  <a:latin typeface="Cambria Math"/>
                </a:endParaRPr>
              </a:p>
              <a:p>
                <a:pPr/>
                <a14:m>
                  <m:oMathPara xmlns:m="http://schemas.openxmlformats.org/officeDocument/2006/math">
                    <m:oMathParaPr>
                      <m:jc m:val="centerGroup"/>
                    </m:oMathParaPr>
                    <m:oMath xmlns:m="http://schemas.openxmlformats.org/officeDocument/2006/math">
                      <m:r>
                        <a:rPr lang="en-US" altLang="ja-JP" i="1" smtClean="0">
                          <a:latin typeface="Cambria Math"/>
                        </a:rPr>
                        <m:t>𝜂</m:t>
                      </m:r>
                      <m:r>
                        <a:rPr lang="en-US" altLang="ja-JP" i="1" smtClean="0">
                          <a:latin typeface="Cambria Math"/>
                          <a:ea typeface="Cambria Math"/>
                        </a:rPr>
                        <m:t>=</m:t>
                      </m:r>
                      <m:f>
                        <m:fPr>
                          <m:ctrlPr>
                            <a:rPr lang="en-US" altLang="ja-JP" i="1" smtClean="0">
                              <a:latin typeface="Cambria Math" panose="02040503050406030204" pitchFamily="18" charset="0"/>
                              <a:ea typeface="Cambria Math"/>
                            </a:rPr>
                          </m:ctrlPr>
                        </m:fPr>
                        <m:num>
                          <m:sSub>
                            <m:sSubPr>
                              <m:ctrlPr>
                                <a:rPr lang="en-US" altLang="ja-JP" i="1" smtClean="0">
                                  <a:latin typeface="Cambria Math" panose="02040503050406030204" pitchFamily="18" charset="0"/>
                                  <a:ea typeface="Cambria Math"/>
                                </a:rPr>
                              </m:ctrlPr>
                            </m:sSubPr>
                            <m:e>
                              <m:r>
                                <a:rPr lang="en-US" altLang="ja-JP" b="0" i="1" smtClean="0">
                                  <a:latin typeface="Cambria Math"/>
                                  <a:ea typeface="Cambria Math"/>
                                </a:rPr>
                                <m:t>𝐹</m:t>
                              </m:r>
                            </m:e>
                            <m:sub>
                              <m:r>
                                <m:rPr>
                                  <m:sty m:val="p"/>
                                </m:rPr>
                                <a:rPr lang="en-US" altLang="ja-JP" b="0" i="0" smtClean="0">
                                  <a:latin typeface="Cambria Math"/>
                                  <a:ea typeface="Cambria Math"/>
                                </a:rPr>
                                <m:t>L</m:t>
                              </m:r>
                              <m:r>
                                <a:rPr lang="en-US" altLang="ja-JP" b="0" i="1" smtClean="0">
                                  <a:latin typeface="Cambria Math"/>
                                  <a:ea typeface="Cambria Math"/>
                                </a:rPr>
                                <m:t>1</m:t>
                              </m:r>
                            </m:sub>
                          </m:sSub>
                          <m:r>
                            <a:rPr lang="en-US" altLang="ja-JP" b="0" i="1" smtClean="0">
                              <a:latin typeface="Cambria Math"/>
                              <a:ea typeface="Cambria Math"/>
                            </a:rPr>
                            <m:t>+</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𝐹</m:t>
                              </m:r>
                            </m:e>
                            <m:sub>
                              <m:r>
                                <m:rPr>
                                  <m:sty m:val="p"/>
                                </m:rPr>
                                <a:rPr lang="en-US" altLang="ja-JP" b="0" i="0" smtClean="0">
                                  <a:latin typeface="Cambria Math"/>
                                  <a:ea typeface="Cambria Math"/>
                                </a:rPr>
                                <m:t>L</m:t>
                              </m:r>
                              <m:r>
                                <a:rPr lang="en-US" altLang="ja-JP" b="0" i="1" smtClean="0">
                                  <a:latin typeface="Cambria Math"/>
                                  <a:ea typeface="Cambria Math"/>
                                </a:rPr>
                                <m:t>2</m:t>
                              </m:r>
                            </m:sub>
                          </m:sSub>
                          <m:r>
                            <a:rPr lang="en-US" altLang="ja-JP" b="0" i="1" smtClean="0">
                              <a:latin typeface="Cambria Math"/>
                              <a:ea typeface="Cambria Math"/>
                            </a:rPr>
                            <m:t>+</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𝐹</m:t>
                              </m:r>
                            </m:e>
                            <m:sub>
                              <m:r>
                                <m:rPr>
                                  <m:sty m:val="p"/>
                                </m:rPr>
                                <a:rPr lang="en-US" altLang="ja-JP" b="0" i="0" smtClean="0">
                                  <a:latin typeface="Cambria Math"/>
                                  <a:ea typeface="Cambria Math"/>
                                </a:rPr>
                                <m:t>R</m:t>
                              </m:r>
                              <m:r>
                                <a:rPr lang="en-US" altLang="ja-JP" b="0" i="1" smtClean="0">
                                  <a:latin typeface="Cambria Math"/>
                                  <a:ea typeface="Cambria Math"/>
                                </a:rPr>
                                <m:t>1</m:t>
                              </m:r>
                            </m:sub>
                          </m:sSub>
                          <m:r>
                            <a:rPr lang="en-US" altLang="ja-JP" b="0" i="1" smtClean="0">
                              <a:latin typeface="Cambria Math"/>
                              <a:ea typeface="Cambria Math"/>
                            </a:rPr>
                            <m:t>+</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𝐹</m:t>
                              </m:r>
                            </m:e>
                            <m:sub>
                              <m:r>
                                <m:rPr>
                                  <m:sty m:val="p"/>
                                </m:rPr>
                                <a:rPr lang="en-US" altLang="ja-JP" b="0" i="0" smtClean="0">
                                  <a:latin typeface="Cambria Math"/>
                                  <a:ea typeface="Cambria Math"/>
                                </a:rPr>
                                <m:t>R</m:t>
                              </m:r>
                              <m:r>
                                <a:rPr lang="en-US" altLang="ja-JP" b="0" i="1" smtClean="0">
                                  <a:latin typeface="Cambria Math"/>
                                  <a:ea typeface="Cambria Math"/>
                                </a:rPr>
                                <m:t>2</m:t>
                              </m:r>
                            </m:sub>
                          </m:sSub>
                        </m:num>
                        <m:den>
                          <m:sSub>
                            <m:sSubPr>
                              <m:ctrlPr>
                                <a:rPr lang="en-US" altLang="ja-JP" i="1" smtClean="0">
                                  <a:latin typeface="Cambria Math" panose="02040503050406030204" pitchFamily="18" charset="0"/>
                                  <a:ea typeface="Cambria Math"/>
                                </a:rPr>
                              </m:ctrlPr>
                            </m:sSubPr>
                            <m:e>
                              <m:r>
                                <a:rPr lang="en-US" altLang="ja-JP" b="0" i="1" smtClean="0">
                                  <a:latin typeface="Cambria Math"/>
                                  <a:ea typeface="Cambria Math"/>
                                </a:rPr>
                                <m:t>𝑆</m:t>
                              </m:r>
                            </m:e>
                            <m:sub>
                              <m:r>
                                <a:rPr lang="en-US" altLang="ja-JP" b="0" i="1" smtClean="0">
                                  <a:latin typeface="Cambria Math"/>
                                  <a:ea typeface="Cambria Math"/>
                                </a:rPr>
                                <m:t>𝐿</m:t>
                              </m:r>
                            </m:sub>
                          </m:sSub>
                        </m:den>
                      </m:f>
                    </m:oMath>
                  </m:oMathPara>
                </a14:m>
                <a:endParaRPr kumimoji="1" lang="ja-JP" altLang="en-US" i="1" dirty="0">
                  <a:latin typeface="Arial Unicode MS" panose="020B0604020202020204" pitchFamily="50" charset="-128"/>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640712" y="4794953"/>
                <a:ext cx="3096344" cy="933204"/>
              </a:xfrm>
              <a:prstGeom prst="rect">
                <a:avLst/>
              </a:prstGeom>
              <a:blipFill rotWithShape="1">
                <a:blip r:embed="rId4"/>
                <a:stretch>
                  <a:fillRect l="-1575" t="-4575"/>
                </a:stretch>
              </a:blipFill>
            </p:spPr>
            <p:txBody>
              <a:bodyPr/>
              <a:lstStyle/>
              <a:p>
                <a:r>
                  <a:rPr lang="ja-JP" altLang="en-US">
                    <a:noFill/>
                  </a:rPr>
                  <a:t> </a:t>
                </a:r>
              </a:p>
            </p:txBody>
          </p:sp>
        </mc:Fallback>
      </mc:AlternateContent>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075" y="980728"/>
            <a:ext cx="565785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74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61120"/>
            <a:ext cx="38576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bodyPr>
          <a:lstStyle/>
          <a:p>
            <a:r>
              <a:rPr kumimoji="1" lang="ja-JP" altLang="en-US" dirty="0"/>
              <a:t>駆動効率とデトネーション伝播速度の関係</a:t>
            </a:r>
          </a:p>
        </p:txBody>
      </p:sp>
      <p:sp>
        <p:nvSpPr>
          <p:cNvPr id="3" name="コンテンツ プレースホルダー 2"/>
          <p:cNvSpPr>
            <a:spLocks noGrp="1"/>
          </p:cNvSpPr>
          <p:nvPr>
            <p:ph idx="1"/>
          </p:nvPr>
        </p:nvSpPr>
        <p:spPr>
          <a:xfrm>
            <a:off x="5796136" y="6479624"/>
            <a:ext cx="3096344" cy="45719"/>
          </a:xfrm>
        </p:spPr>
        <p:txBody>
          <a:bodyPr>
            <a:normAutofit fontScale="25000" lnSpcReduction="20000"/>
          </a:bodyPr>
          <a:lstStyle/>
          <a:p>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16</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539552" y="1412776"/>
                <a:ext cx="3744416" cy="4808560"/>
              </a:xfrm>
              <a:prstGeom prst="rect">
                <a:avLst/>
              </a:prstGeom>
              <a:noFill/>
            </p:spPr>
            <p:txBody>
              <a:bodyPr wrap="square" rtlCol="0">
                <a:spAutoFit/>
              </a:bodyPr>
              <a:lstStyle/>
              <a:p>
                <a:r>
                  <a:rPr lang="ja-JP" altLang="en-US" b="1" dirty="0"/>
                  <a:t>駆動効率から伝播速度を求める。</a:t>
                </a:r>
                <a:endParaRPr lang="en-US" altLang="ja-JP" b="1" dirty="0"/>
              </a:p>
              <a:p>
                <a:pPr marL="92075"/>
                <a:r>
                  <a:rPr kumimoji="1" lang="ja-JP" altLang="en-US" dirty="0"/>
                  <a:t>レーザーエネルギーが全て駆動力として使われたと仮定すると</a:t>
                </a:r>
                <a:r>
                  <a:rPr kumimoji="1" lang="en-US" altLang="ja-JP" sz="1400" dirty="0"/>
                  <a:t>[8]</a:t>
                </a:r>
              </a:p>
              <a:p>
                <a:pPr marL="92075"/>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𝐷</m:t>
                          </m:r>
                        </m:e>
                        <m:sub>
                          <m:r>
                            <a:rPr kumimoji="1" lang="en-US" altLang="ja-JP" b="0" i="1" smtClean="0">
                              <a:latin typeface="Cambria Math"/>
                            </a:rPr>
                            <m:t>100%</m:t>
                          </m:r>
                          <m:r>
                            <m:rPr>
                              <m:sty m:val="p"/>
                            </m:rPr>
                            <a:rPr kumimoji="1" lang="en-US" altLang="ja-JP" b="0" i="0" smtClean="0">
                              <a:latin typeface="Cambria Math"/>
                            </a:rPr>
                            <m:t>CJ</m:t>
                          </m:r>
                        </m:sub>
                      </m:sSub>
                      <m:r>
                        <a:rPr kumimoji="1" lang="en-US" altLang="ja-JP" b="0" i="1" smtClean="0">
                          <a:latin typeface="Cambria Math"/>
                        </a:rPr>
                        <m:t>=</m:t>
                      </m:r>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r>
                                <a:rPr kumimoji="1" lang="en-US" altLang="ja-JP" b="0" i="1" smtClean="0">
                                  <a:latin typeface="Cambria Math"/>
                                </a:rPr>
                                <m:t>2</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a:rPr>
                                        <m:t>𝛾</m:t>
                                      </m:r>
                                    </m:e>
                                    <m:sup>
                                      <m:r>
                                        <a:rPr kumimoji="1" lang="en-US" altLang="ja-JP" b="0" i="1" smtClean="0">
                                          <a:latin typeface="Cambria Math"/>
                                        </a:rPr>
                                        <m:t>2</m:t>
                                      </m:r>
                                    </m:sup>
                                  </m:sSup>
                                  <m:r>
                                    <a:rPr kumimoji="1" lang="en-US" altLang="ja-JP" b="0" i="1" smtClean="0">
                                      <a:latin typeface="Cambria Math"/>
                                    </a:rPr>
                                    <m:t>−1</m:t>
                                  </m:r>
                                </m:e>
                              </m:d>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a:rPr>
                                        <m:t>𝑆</m:t>
                                      </m:r>
                                    </m:e>
                                    <m:sub>
                                      <m:r>
                                        <m:rPr>
                                          <m:sty m:val="p"/>
                                        </m:rPr>
                                        <a:rPr kumimoji="1" lang="en-US" altLang="ja-JP" b="0" i="0" smtClean="0">
                                          <a:latin typeface="Cambria Math"/>
                                        </a:rPr>
                                        <m:t>L</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a:rPr>
                                        <m:t>𝜌</m:t>
                                      </m:r>
                                    </m:e>
                                    <m:sub>
                                      <m:r>
                                        <a:rPr kumimoji="1" lang="en-US" altLang="ja-JP" b="0" i="1" smtClean="0">
                                          <a:latin typeface="Cambria Math"/>
                                        </a:rPr>
                                        <m:t>0</m:t>
                                      </m:r>
                                    </m:sub>
                                  </m:sSub>
                                </m:den>
                              </m:f>
                            </m:e>
                          </m:d>
                        </m:e>
                        <m:sup>
                          <m:f>
                            <m:fPr>
                              <m:type m:val="lin"/>
                              <m:ctrlPr>
                                <a:rPr kumimoji="1" lang="en-US" altLang="ja-JP" b="0" i="1" smtClean="0">
                                  <a:latin typeface="Cambria Math" panose="02040503050406030204" pitchFamily="18" charset="0"/>
                                </a:rPr>
                              </m:ctrlPr>
                            </m:fPr>
                            <m:num>
                              <m:r>
                                <a:rPr kumimoji="1" lang="en-US" altLang="ja-JP" b="0" i="1" smtClean="0">
                                  <a:latin typeface="Cambria Math"/>
                                </a:rPr>
                                <m:t>1</m:t>
                              </m:r>
                            </m:num>
                            <m:den>
                              <m:r>
                                <a:rPr kumimoji="1" lang="en-US" altLang="ja-JP" b="0" i="1" smtClean="0">
                                  <a:latin typeface="Cambria Math"/>
                                </a:rPr>
                                <m:t>3</m:t>
                              </m:r>
                            </m:den>
                          </m:f>
                        </m:sup>
                      </m:sSup>
                    </m:oMath>
                  </m:oMathPara>
                </a14:m>
                <a:endParaRPr kumimoji="1" lang="en-US" altLang="ja-JP" dirty="0"/>
              </a:p>
              <a:p>
                <a:pPr marL="92075"/>
                <a14:m>
                  <m:oMath xmlns:m="http://schemas.openxmlformats.org/officeDocument/2006/math">
                    <m:r>
                      <a:rPr lang="en-US" altLang="ja-JP" sz="1600" i="1">
                        <a:latin typeface="Cambria Math"/>
                      </a:rPr>
                      <m:t>𝛾</m:t>
                    </m:r>
                  </m:oMath>
                </a14:m>
                <a:r>
                  <a:rPr kumimoji="1" lang="ja-JP" altLang="en-US" sz="1600" dirty="0"/>
                  <a:t>：比熱比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a:rPr>
                          <m:t>𝜌</m:t>
                        </m:r>
                      </m:e>
                      <m:sub>
                        <m:r>
                          <a:rPr lang="en-US" altLang="ja-JP" sz="1600" i="1">
                            <a:latin typeface="Cambria Math"/>
                          </a:rPr>
                          <m:t>0</m:t>
                        </m:r>
                      </m:sub>
                    </m:sSub>
                  </m:oMath>
                </a14:m>
                <a:r>
                  <a:rPr kumimoji="1" lang="ja-JP" altLang="en-US" sz="1600" dirty="0"/>
                  <a:t>：初期質量密度</a:t>
                </a:r>
                <a:endParaRPr kumimoji="1" lang="en-US" altLang="ja-JP" sz="1600" dirty="0"/>
              </a:p>
              <a:p>
                <a:pPr marL="92075"/>
                <a:r>
                  <a:rPr lang="ja-JP" altLang="en-US" dirty="0"/>
                  <a:t>比熱比一定と仮定すると</a:t>
                </a:r>
                <a:endParaRPr lang="en-US" altLang="ja-JP" dirty="0"/>
              </a:p>
              <a:p>
                <a:pPr marL="92075"/>
                <a:r>
                  <a:rPr lang="ja-JP" altLang="en-US" dirty="0"/>
                  <a:t>伝播速度はレーザー強度の</a:t>
                </a:r>
                <a:endParaRPr lang="en-US" altLang="ja-JP" dirty="0"/>
              </a:p>
              <a:p>
                <a:pPr marL="92075"/>
                <a:r>
                  <a:rPr lang="en-US" altLang="ja-JP" dirty="0"/>
                  <a:t>1/3</a:t>
                </a:r>
                <a:r>
                  <a:rPr lang="ja-JP" altLang="en-US" dirty="0"/>
                  <a:t>乗に比例する。</a:t>
                </a:r>
                <a:endParaRPr lang="en-US" altLang="ja-JP" dirty="0"/>
              </a:p>
              <a:p>
                <a:pPr marL="92075"/>
                <a:endParaRPr kumimoji="1" lang="en-US" altLang="ja-JP" dirty="0"/>
              </a:p>
              <a:p>
                <a:pPr marL="92075"/>
                <a:r>
                  <a:rPr lang="ja-JP" altLang="en-US" dirty="0"/>
                  <a:t>駆動効率を考慮した伝播速度は</a:t>
                </a:r>
                <a:endParaRPr lang="en-US" altLang="ja-JP" dirty="0"/>
              </a:p>
              <a:p>
                <a:pPr marL="92075"/>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𝐷</m:t>
                          </m:r>
                        </m:e>
                        <m:sub>
                          <m:r>
                            <m:rPr>
                              <m:sty m:val="p"/>
                            </m:rPr>
                            <a:rPr lang="en-US" altLang="ja-JP" b="0" i="0" smtClean="0">
                              <a:latin typeface="Cambria Math"/>
                            </a:rPr>
                            <m:t>model</m:t>
                          </m:r>
                        </m:sub>
                      </m:sSub>
                      <m:r>
                        <a:rPr lang="en-US" altLang="ja-JP" i="1">
                          <a:latin typeface="Cambria Math"/>
                        </a:rPr>
                        <m:t>=</m:t>
                      </m:r>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r>
                                <a:rPr lang="en-US" altLang="ja-JP" i="1">
                                  <a:latin typeface="Cambria Math"/>
                                </a:rPr>
                                <m:t>2</m:t>
                              </m:r>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a:rPr lang="en-US" altLang="ja-JP" i="1">
                                          <a:latin typeface="Cambria Math"/>
                                        </a:rPr>
                                        <m:t>𝛾</m:t>
                                      </m:r>
                                    </m:e>
                                    <m:sup>
                                      <m:r>
                                        <a:rPr lang="en-US" altLang="ja-JP" i="1">
                                          <a:latin typeface="Cambria Math"/>
                                        </a:rPr>
                                        <m:t>2</m:t>
                                      </m:r>
                                    </m:sup>
                                  </m:sSup>
                                  <m:r>
                                    <a:rPr lang="en-US" altLang="ja-JP" i="1">
                                      <a:latin typeface="Cambria Math"/>
                                    </a:rPr>
                                    <m:t>−1</m:t>
                                  </m:r>
                                </m:e>
                              </m:d>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b="0" i="1" smtClean="0">
                                          <a:latin typeface="Cambria Math"/>
                                        </a:rPr>
                                        <m:t>𝜂</m:t>
                                      </m:r>
                                      <m:r>
                                        <a:rPr lang="en-US" altLang="ja-JP" i="1">
                                          <a:latin typeface="Cambria Math"/>
                                        </a:rPr>
                                        <m:t>𝑆</m:t>
                                      </m:r>
                                    </m:e>
                                    <m:sub>
                                      <m:r>
                                        <m:rPr>
                                          <m:sty m:val="p"/>
                                        </m:rPr>
                                        <a:rPr lang="en-US" altLang="ja-JP">
                                          <a:latin typeface="Cambria Math"/>
                                        </a:rPr>
                                        <m:t>L</m:t>
                                      </m:r>
                                    </m:sub>
                                  </m:sSub>
                                </m:num>
                                <m:den>
                                  <m:sSub>
                                    <m:sSubPr>
                                      <m:ctrlPr>
                                        <a:rPr lang="en-US" altLang="ja-JP" i="1">
                                          <a:latin typeface="Cambria Math" panose="02040503050406030204" pitchFamily="18" charset="0"/>
                                        </a:rPr>
                                      </m:ctrlPr>
                                    </m:sSubPr>
                                    <m:e>
                                      <m:r>
                                        <a:rPr lang="en-US" altLang="ja-JP" i="1">
                                          <a:latin typeface="Cambria Math"/>
                                        </a:rPr>
                                        <m:t>𝜌</m:t>
                                      </m:r>
                                    </m:e>
                                    <m:sub>
                                      <m:r>
                                        <a:rPr lang="en-US" altLang="ja-JP" i="1">
                                          <a:latin typeface="Cambria Math"/>
                                        </a:rPr>
                                        <m:t>0</m:t>
                                      </m:r>
                                    </m:sub>
                                  </m:sSub>
                                </m:den>
                              </m:f>
                            </m:e>
                          </m:d>
                        </m:e>
                        <m:sup>
                          <m:f>
                            <m:fPr>
                              <m:type m:val="lin"/>
                              <m:ctrlPr>
                                <a:rPr lang="en-US" altLang="ja-JP" i="1">
                                  <a:latin typeface="Cambria Math" panose="02040503050406030204" pitchFamily="18" charset="0"/>
                                </a:rPr>
                              </m:ctrlPr>
                            </m:fPr>
                            <m:num>
                              <m:r>
                                <a:rPr lang="en-US" altLang="ja-JP" i="1">
                                  <a:latin typeface="Cambria Math"/>
                                </a:rPr>
                                <m:t>1</m:t>
                              </m:r>
                            </m:num>
                            <m:den>
                              <m:r>
                                <a:rPr lang="en-US" altLang="ja-JP" i="1">
                                  <a:latin typeface="Cambria Math"/>
                                </a:rPr>
                                <m:t>3</m:t>
                              </m:r>
                            </m:den>
                          </m:f>
                        </m:sup>
                      </m:sSup>
                    </m:oMath>
                  </m:oMathPara>
                </a14:m>
                <a:endParaRPr kumimoji="1" lang="en-US" altLang="ja-JP" dirty="0"/>
              </a:p>
              <a:p>
                <a:pPr marL="92075"/>
                <a:endParaRPr kumimoji="1" lang="en-US" altLang="ja-JP" dirty="0"/>
              </a:p>
              <a:p>
                <a:pPr marL="92075"/>
                <a:r>
                  <a:rPr lang="ja-JP" altLang="en-US" dirty="0"/>
                  <a:t>駆動効率を使った式で表すと</a:t>
                </a:r>
                <a:endParaRPr lang="en-US" altLang="ja-JP" dirty="0"/>
              </a:p>
              <a:p>
                <a:pPr marL="92075"/>
                <a14:m>
                  <m:oMathPara xmlns:m="http://schemas.openxmlformats.org/officeDocument/2006/math">
                    <m:oMathParaPr>
                      <m:jc m:val="centerGroup"/>
                    </m:oMathParaPr>
                    <m:oMath xmlns:m="http://schemas.openxmlformats.org/officeDocument/2006/math">
                      <m:f>
                        <m:fPr>
                          <m:type m:val="lin"/>
                          <m:ctrlPr>
                            <a:rPr kumimoji="1" lang="en-US" altLang="ja-JP" i="1" smtClean="0">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a:rPr>
                                <m:t>𝐷</m:t>
                              </m:r>
                            </m:e>
                            <m:sub>
                              <m:r>
                                <m:rPr>
                                  <m:sty m:val="p"/>
                                </m:rPr>
                                <a:rPr lang="en-US" altLang="ja-JP">
                                  <a:latin typeface="Cambria Math"/>
                                </a:rPr>
                                <m:t>model</m:t>
                              </m:r>
                            </m:sub>
                          </m:sSub>
                        </m:num>
                        <m:den>
                          <m:sSub>
                            <m:sSubPr>
                              <m:ctrlPr>
                                <a:rPr lang="en-US" altLang="ja-JP" i="1">
                                  <a:latin typeface="Cambria Math" panose="02040503050406030204" pitchFamily="18" charset="0"/>
                                </a:rPr>
                              </m:ctrlPr>
                            </m:sSubPr>
                            <m:e>
                              <m:r>
                                <a:rPr lang="en-US" altLang="ja-JP" i="1">
                                  <a:latin typeface="Cambria Math"/>
                                </a:rPr>
                                <m:t>𝐷</m:t>
                              </m:r>
                            </m:e>
                            <m:sub>
                              <m:r>
                                <a:rPr lang="en-US" altLang="ja-JP" i="1">
                                  <a:latin typeface="Cambria Math"/>
                                </a:rPr>
                                <m:t>100%</m:t>
                              </m:r>
                              <m:r>
                                <m:rPr>
                                  <m:sty m:val="p"/>
                                </m:rPr>
                                <a:rPr lang="en-US" altLang="ja-JP">
                                  <a:latin typeface="Cambria Math"/>
                                </a:rPr>
                                <m:t>CJ</m:t>
                              </m:r>
                            </m:sub>
                          </m:sSub>
                          <m:r>
                            <a:rPr lang="en-US" altLang="ja-JP" b="0" i="1" smtClean="0">
                              <a:latin typeface="Cambria Math"/>
                            </a:rPr>
                            <m:t>=</m:t>
                          </m:r>
                          <m:sSup>
                            <m:sSupPr>
                              <m:ctrlPr>
                                <a:rPr lang="en-US" altLang="ja-JP" b="0" i="1" smtClean="0">
                                  <a:latin typeface="Cambria Math" panose="02040503050406030204" pitchFamily="18" charset="0"/>
                                </a:rPr>
                              </m:ctrlPr>
                            </m:sSupPr>
                            <m:e>
                              <m:r>
                                <a:rPr lang="en-US" altLang="ja-JP" b="0" i="1" smtClean="0">
                                  <a:latin typeface="Cambria Math"/>
                                </a:rPr>
                                <m:t>𝜂</m:t>
                              </m:r>
                            </m:e>
                            <m:sup>
                              <m:f>
                                <m:fPr>
                                  <m:type m:val="lin"/>
                                  <m:ctrlPr>
                                    <a:rPr lang="en-US" altLang="ja-JP" b="0" i="1" smtClean="0">
                                      <a:latin typeface="Cambria Math" panose="02040503050406030204" pitchFamily="18" charset="0"/>
                                    </a:rPr>
                                  </m:ctrlPr>
                                </m:fPr>
                                <m:num>
                                  <m:r>
                                    <a:rPr lang="en-US" altLang="ja-JP" b="0" i="1" smtClean="0">
                                      <a:latin typeface="Cambria Math"/>
                                    </a:rPr>
                                    <m:t>1</m:t>
                                  </m:r>
                                </m:num>
                                <m:den>
                                  <m:r>
                                    <a:rPr lang="en-US" altLang="ja-JP" b="0" i="1" smtClean="0">
                                      <a:latin typeface="Cambria Math"/>
                                    </a:rPr>
                                    <m:t>3</m:t>
                                  </m:r>
                                </m:den>
                              </m:f>
                            </m:sup>
                          </m:sSup>
                        </m:den>
                      </m:f>
                    </m:oMath>
                  </m:oMathPara>
                </a14:m>
                <a:endParaRPr kumimoji="1" lang="en-US" altLang="ja-JP"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39552" y="1412776"/>
                <a:ext cx="3744416" cy="4808560"/>
              </a:xfrm>
              <a:prstGeom prst="rect">
                <a:avLst/>
              </a:prstGeom>
              <a:blipFill rotWithShape="1">
                <a:blip r:embed="rId4"/>
                <a:stretch>
                  <a:fillRect l="-1466" t="-887" b="-12294"/>
                </a:stretch>
              </a:blipFill>
            </p:spPr>
            <p:txBody>
              <a:bodyPr/>
              <a:lstStyle/>
              <a:p>
                <a:r>
                  <a:rPr lang="ja-JP" altLang="en-US">
                    <a:noFill/>
                  </a:rPr>
                  <a:t> </a:t>
                </a:r>
              </a:p>
            </p:txBody>
          </p:sp>
        </mc:Fallback>
      </mc:AlternateContent>
      <p:sp>
        <p:nvSpPr>
          <p:cNvPr id="6" name="テキスト ボックス 5"/>
          <p:cNvSpPr txBox="1"/>
          <p:nvPr/>
        </p:nvSpPr>
        <p:spPr>
          <a:xfrm>
            <a:off x="294564" y="6371455"/>
            <a:ext cx="4099905" cy="307777"/>
          </a:xfrm>
          <a:prstGeom prst="rect">
            <a:avLst/>
          </a:prstGeom>
          <a:noFill/>
        </p:spPr>
        <p:txBody>
          <a:bodyPr wrap="none" rtlCol="0">
            <a:spAutoFit/>
          </a:bodyPr>
          <a:lstStyle/>
          <a:p>
            <a:r>
              <a:rPr kumimoji="1" lang="en-US" altLang="ja-JP" sz="1400" dirty="0"/>
              <a:t>[8] </a:t>
            </a:r>
            <a:r>
              <a:rPr lang="en-US" altLang="ja-JP" sz="1400" dirty="0">
                <a:cs typeface="Arial" panose="020B0604020202020204" pitchFamily="34" charset="0"/>
              </a:rPr>
              <a:t>Yu. P. </a:t>
            </a:r>
            <a:r>
              <a:rPr lang="en-US" altLang="ja-JP" sz="1400" dirty="0" err="1">
                <a:cs typeface="Arial" panose="020B0604020202020204" pitchFamily="34" charset="0"/>
              </a:rPr>
              <a:t>Raizer</a:t>
            </a:r>
            <a:r>
              <a:rPr lang="en-US" altLang="ja-JP" sz="1400" dirty="0">
                <a:cs typeface="Arial" panose="020B0604020202020204" pitchFamily="34" charset="0"/>
              </a:rPr>
              <a:t>,</a:t>
            </a:r>
            <a:r>
              <a:rPr lang="en-US" altLang="ja-JP" sz="1400" i="1" dirty="0">
                <a:cs typeface="Arial" panose="020B0604020202020204" pitchFamily="34" charset="0"/>
              </a:rPr>
              <a:t> </a:t>
            </a:r>
            <a:r>
              <a:rPr lang="en-US" altLang="ja-JP" sz="1400" i="1" dirty="0" err="1">
                <a:cs typeface="Arial" panose="020B0604020202020204" pitchFamily="34" charset="0"/>
              </a:rPr>
              <a:t>Sov</a:t>
            </a:r>
            <a:r>
              <a:rPr lang="en-US" altLang="ja-JP" sz="1400" i="1" dirty="0">
                <a:cs typeface="Arial" panose="020B0604020202020204" pitchFamily="34" charset="0"/>
              </a:rPr>
              <a:t>. Phys. JETP</a:t>
            </a:r>
            <a:r>
              <a:rPr lang="en-US" altLang="ja-JP" sz="1400" dirty="0">
                <a:cs typeface="Arial" panose="020B0604020202020204" pitchFamily="34" charset="0"/>
              </a:rPr>
              <a:t>, 21, p. 1009 (1965).</a:t>
            </a:r>
            <a:endParaRPr lang="ja-JP" altLang="en-US" sz="1400" dirty="0">
              <a:cs typeface="Arial" panose="020B0604020202020204" pitchFamily="34" charset="0"/>
            </a:endParaRPr>
          </a:p>
        </p:txBody>
      </p:sp>
      <p:sp>
        <p:nvSpPr>
          <p:cNvPr id="7" name="テキスト ボックス 6"/>
          <p:cNvSpPr txBox="1"/>
          <p:nvPr/>
        </p:nvSpPr>
        <p:spPr>
          <a:xfrm>
            <a:off x="5508104" y="3306470"/>
            <a:ext cx="1295547" cy="338554"/>
          </a:xfrm>
          <a:prstGeom prst="rect">
            <a:avLst/>
          </a:prstGeom>
          <a:noFill/>
        </p:spPr>
        <p:txBody>
          <a:bodyPr wrap="none" rtlCol="0">
            <a:spAutoFit/>
          </a:bodyPr>
          <a:lstStyle/>
          <a:p>
            <a:r>
              <a:rPr kumimoji="1" lang="en-US" altLang="ja-JP" sz="1600" b="1" i="1" dirty="0" err="1">
                <a:latin typeface="Arial" panose="020B0604020202020204" pitchFamily="34" charset="0"/>
                <a:cs typeface="Arial" panose="020B0604020202020204" pitchFamily="34" charset="0"/>
              </a:rPr>
              <a:t>D</a:t>
            </a:r>
            <a:r>
              <a:rPr kumimoji="1" lang="en-US" altLang="ja-JP" sz="1600" b="1" baseline="-25000" dirty="0" err="1">
                <a:latin typeface="Arial" panose="020B0604020202020204" pitchFamily="34" charset="0"/>
                <a:cs typeface="Arial" panose="020B0604020202020204" pitchFamily="34" charset="0"/>
              </a:rPr>
              <a:t>sim</a:t>
            </a:r>
            <a:r>
              <a:rPr lang="en-US" altLang="ja-JP" sz="1600" b="1" dirty="0">
                <a:latin typeface="Arial" panose="020B0604020202020204" pitchFamily="34" charset="0"/>
                <a:cs typeface="Arial" panose="020B0604020202020204" pitchFamily="34" charset="0"/>
              </a:rPr>
              <a:t>/</a:t>
            </a:r>
            <a:r>
              <a:rPr lang="en-US" altLang="ja-JP" sz="1600" b="1" i="1" dirty="0">
                <a:latin typeface="Arial" panose="020B0604020202020204" pitchFamily="34" charset="0"/>
                <a:cs typeface="Arial" panose="020B0604020202020204" pitchFamily="34" charset="0"/>
              </a:rPr>
              <a:t>D</a:t>
            </a:r>
            <a:r>
              <a:rPr lang="en-US" altLang="ja-JP" sz="1600" b="1" baseline="-25000" dirty="0">
                <a:latin typeface="Arial" panose="020B0604020202020204" pitchFamily="34" charset="0"/>
                <a:cs typeface="Arial" panose="020B0604020202020204" pitchFamily="34" charset="0"/>
              </a:rPr>
              <a:t>100%CJ</a:t>
            </a:r>
            <a:endParaRPr kumimoji="1" lang="ja-JP" altLang="en-US" sz="1600" b="1" dirty="0">
              <a:latin typeface="Arial" panose="020B0604020202020204" pitchFamily="34" charset="0"/>
              <a:cs typeface="Arial" panose="020B0604020202020204" pitchFamily="34" charset="0"/>
            </a:endParaRPr>
          </a:p>
        </p:txBody>
      </p:sp>
      <p:sp>
        <p:nvSpPr>
          <p:cNvPr id="9" name="テキスト ボックス 8"/>
          <p:cNvSpPr txBox="1"/>
          <p:nvPr/>
        </p:nvSpPr>
        <p:spPr>
          <a:xfrm>
            <a:off x="6638132" y="2946430"/>
            <a:ext cx="1462260" cy="338554"/>
          </a:xfrm>
          <a:prstGeom prst="rect">
            <a:avLst/>
          </a:prstGeom>
          <a:noFill/>
        </p:spPr>
        <p:txBody>
          <a:bodyPr wrap="none" rtlCol="0">
            <a:spAutoFit/>
          </a:bodyPr>
          <a:lstStyle/>
          <a:p>
            <a:r>
              <a:rPr kumimoji="1" lang="en-US" altLang="ja-JP" sz="1600" b="1" i="1" dirty="0" err="1">
                <a:latin typeface="Arial" panose="020B0604020202020204" pitchFamily="34" charset="0"/>
                <a:cs typeface="Arial" panose="020B0604020202020204" pitchFamily="34" charset="0"/>
              </a:rPr>
              <a:t>D</a:t>
            </a:r>
            <a:r>
              <a:rPr lang="en-US" altLang="ja-JP" sz="1600" b="1" baseline="-25000" dirty="0" err="1">
                <a:latin typeface="Arial" panose="020B0604020202020204" pitchFamily="34" charset="0"/>
                <a:cs typeface="Arial" panose="020B0604020202020204" pitchFamily="34" charset="0"/>
              </a:rPr>
              <a:t>model</a:t>
            </a:r>
            <a:r>
              <a:rPr lang="en-US" altLang="ja-JP" sz="1600" b="1" dirty="0">
                <a:latin typeface="Arial" panose="020B0604020202020204" pitchFamily="34" charset="0"/>
                <a:cs typeface="Arial" panose="020B0604020202020204" pitchFamily="34" charset="0"/>
              </a:rPr>
              <a:t>/</a:t>
            </a:r>
            <a:r>
              <a:rPr lang="en-US" altLang="ja-JP" sz="1600" b="1" i="1" dirty="0">
                <a:latin typeface="Arial" panose="020B0604020202020204" pitchFamily="34" charset="0"/>
                <a:cs typeface="Arial" panose="020B0604020202020204" pitchFamily="34" charset="0"/>
              </a:rPr>
              <a:t>D</a:t>
            </a:r>
            <a:r>
              <a:rPr lang="en-US" altLang="ja-JP" sz="1600" b="1" baseline="-25000" dirty="0">
                <a:latin typeface="Arial" panose="020B0604020202020204" pitchFamily="34" charset="0"/>
                <a:cs typeface="Arial" panose="020B0604020202020204" pitchFamily="34" charset="0"/>
              </a:rPr>
              <a:t>100%CJ</a:t>
            </a:r>
            <a:endParaRPr kumimoji="1" lang="ja-JP" altLang="en-US" sz="1600" b="1" dirty="0">
              <a:latin typeface="Arial" panose="020B0604020202020204" pitchFamily="34" charset="0"/>
              <a:cs typeface="Arial" panose="020B0604020202020204" pitchFamily="34" charset="0"/>
            </a:endParaRPr>
          </a:p>
        </p:txBody>
      </p:sp>
      <p:sp>
        <p:nvSpPr>
          <p:cNvPr id="11" name="テキスト ボックス 10"/>
          <p:cNvSpPr txBox="1"/>
          <p:nvPr/>
        </p:nvSpPr>
        <p:spPr>
          <a:xfrm>
            <a:off x="6120867" y="2780928"/>
            <a:ext cx="833883" cy="338554"/>
          </a:xfrm>
          <a:prstGeom prst="rect">
            <a:avLst/>
          </a:prstGeom>
          <a:noFill/>
        </p:spPr>
        <p:txBody>
          <a:bodyPr wrap="none" rtlCol="0">
            <a:spAutoFit/>
          </a:bodyPr>
          <a:lstStyle/>
          <a:p>
            <a:r>
              <a:rPr kumimoji="1" lang="en-US" altLang="ja-JP" sz="1600" b="1" dirty="0">
                <a:solidFill>
                  <a:srgbClr val="FF0000"/>
                </a:solidFill>
                <a:latin typeface="Arial" panose="020B0604020202020204" pitchFamily="34" charset="0"/>
                <a:cs typeface="Arial" panose="020B0604020202020204" pitchFamily="34" charset="0"/>
              </a:rPr>
              <a:t>10 </a:t>
            </a:r>
            <a:r>
              <a:rPr kumimoji="1" lang="en-US" altLang="ja-JP" sz="1600" b="1" dirty="0" err="1">
                <a:solidFill>
                  <a:srgbClr val="FF0000"/>
                </a:solidFill>
                <a:latin typeface="Arial" panose="020B0604020202020204" pitchFamily="34" charset="0"/>
                <a:cs typeface="Arial" panose="020B0604020202020204" pitchFamily="34" charset="0"/>
              </a:rPr>
              <a:t>kPa</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12" name="テキスト ボックス 11"/>
          <p:cNvSpPr txBox="1"/>
          <p:nvPr/>
        </p:nvSpPr>
        <p:spPr>
          <a:xfrm>
            <a:off x="6011862" y="1629162"/>
            <a:ext cx="947695" cy="338554"/>
          </a:xfrm>
          <a:prstGeom prst="rect">
            <a:avLst/>
          </a:prstGeom>
          <a:noFill/>
        </p:spPr>
        <p:txBody>
          <a:bodyPr wrap="none" rtlCol="0">
            <a:spAutoFit/>
          </a:bodyPr>
          <a:lstStyle/>
          <a:p>
            <a:r>
              <a:rPr kumimoji="1" lang="en-US" altLang="ja-JP" sz="1600" b="1" dirty="0">
                <a:solidFill>
                  <a:srgbClr val="0000FF"/>
                </a:solidFill>
                <a:latin typeface="Arial" panose="020B0604020202020204" pitchFamily="34" charset="0"/>
                <a:cs typeface="Arial" panose="020B0604020202020204" pitchFamily="34" charset="0"/>
              </a:rPr>
              <a:t>100 </a:t>
            </a:r>
            <a:r>
              <a:rPr kumimoji="1" lang="en-US" altLang="ja-JP" sz="1600" b="1" dirty="0" err="1">
                <a:solidFill>
                  <a:srgbClr val="0000FF"/>
                </a:solidFill>
                <a:latin typeface="Arial" panose="020B0604020202020204" pitchFamily="34" charset="0"/>
                <a:cs typeface="Arial" panose="020B0604020202020204" pitchFamily="34" charset="0"/>
              </a:rPr>
              <a:t>kPa</a:t>
            </a:r>
            <a:endParaRPr kumimoji="1" lang="ja-JP" altLang="en-US" b="1" dirty="0">
              <a:solidFill>
                <a:srgbClr val="0000FF"/>
              </a:solidFill>
              <a:latin typeface="Arial" panose="020B0604020202020204" pitchFamily="34" charset="0"/>
              <a:cs typeface="Arial" panose="020B0604020202020204" pitchFamily="34" charset="0"/>
            </a:endParaRPr>
          </a:p>
        </p:txBody>
      </p:sp>
      <p:sp>
        <p:nvSpPr>
          <p:cNvPr id="13" name="テキスト ボックス 12"/>
          <p:cNvSpPr txBox="1"/>
          <p:nvPr/>
        </p:nvSpPr>
        <p:spPr>
          <a:xfrm>
            <a:off x="6008725" y="1967716"/>
            <a:ext cx="833883" cy="338554"/>
          </a:xfrm>
          <a:prstGeom prst="rect">
            <a:avLst/>
          </a:prstGeom>
          <a:noFill/>
        </p:spPr>
        <p:txBody>
          <a:bodyPr wrap="none" rtlCol="0">
            <a:spAutoFit/>
          </a:bodyPr>
          <a:lstStyle/>
          <a:p>
            <a:r>
              <a:rPr lang="en-US" altLang="ja-JP" sz="1600" b="1" dirty="0">
                <a:solidFill>
                  <a:srgbClr val="336600"/>
                </a:solidFill>
                <a:latin typeface="Arial" panose="020B0604020202020204" pitchFamily="34" charset="0"/>
                <a:cs typeface="Arial" panose="020B0604020202020204" pitchFamily="34" charset="0"/>
              </a:rPr>
              <a:t>3</a:t>
            </a:r>
            <a:r>
              <a:rPr kumimoji="1" lang="en-US" altLang="ja-JP" sz="1600" b="1" dirty="0">
                <a:solidFill>
                  <a:srgbClr val="336600"/>
                </a:solidFill>
                <a:latin typeface="Arial" panose="020B0604020202020204" pitchFamily="34" charset="0"/>
                <a:cs typeface="Arial" panose="020B0604020202020204" pitchFamily="34" charset="0"/>
              </a:rPr>
              <a:t>0 </a:t>
            </a:r>
            <a:r>
              <a:rPr kumimoji="1" lang="en-US" altLang="ja-JP" sz="1600" b="1" dirty="0" err="1">
                <a:solidFill>
                  <a:srgbClr val="336600"/>
                </a:solidFill>
                <a:latin typeface="Arial" panose="020B0604020202020204" pitchFamily="34" charset="0"/>
                <a:cs typeface="Arial" panose="020B0604020202020204" pitchFamily="34" charset="0"/>
              </a:rPr>
              <a:t>kPa</a:t>
            </a:r>
            <a:endParaRPr kumimoji="1" lang="ja-JP" altLang="en-US" b="1" dirty="0">
              <a:solidFill>
                <a:srgbClr val="336600"/>
              </a:solidFill>
              <a:latin typeface="Arial" panose="020B0604020202020204" pitchFamily="34" charset="0"/>
              <a:cs typeface="Arial" panose="020B0604020202020204" pitchFamily="34" charset="0"/>
            </a:endParaRPr>
          </a:p>
        </p:txBody>
      </p:sp>
      <p:cxnSp>
        <p:nvCxnSpPr>
          <p:cNvPr id="14" name="直線矢印コネクタ 13"/>
          <p:cNvCxnSpPr>
            <a:stCxn id="9" idx="0"/>
          </p:cNvCxnSpPr>
          <p:nvPr/>
        </p:nvCxnSpPr>
        <p:spPr>
          <a:xfrm flipV="1">
            <a:off x="7369262" y="2636912"/>
            <a:ext cx="443098" cy="3095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H="1" flipV="1">
            <a:off x="5868144" y="3024968"/>
            <a:ext cx="143718" cy="2815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正方形/長方形 16"/>
          <p:cNvSpPr/>
          <p:nvPr/>
        </p:nvSpPr>
        <p:spPr>
          <a:xfrm>
            <a:off x="4716906" y="4581128"/>
            <a:ext cx="3685624" cy="1200329"/>
          </a:xfrm>
          <a:prstGeom prst="rect">
            <a:avLst/>
          </a:prstGeom>
        </p:spPr>
        <p:txBody>
          <a:bodyPr wrap="none">
            <a:spAutoFit/>
          </a:bodyPr>
          <a:lstStyle/>
          <a:p>
            <a:r>
              <a:rPr lang="en-US" altLang="ja-JP" i="1" dirty="0" err="1"/>
              <a:t>t</a:t>
            </a:r>
            <a:r>
              <a:rPr lang="en-US" altLang="ja-JP" baseline="-25000" dirty="0" err="1"/>
              <a:t>s</a:t>
            </a:r>
            <a:r>
              <a:rPr lang="en-US" altLang="ja-JP" baseline="-25000" dirty="0"/>
              <a:t> </a:t>
            </a:r>
            <a:r>
              <a:rPr lang="en-US" altLang="ja-JP" dirty="0"/>
              <a:t>= 10~ 20 ns</a:t>
            </a:r>
            <a:r>
              <a:rPr lang="ja-JP" altLang="en-US" dirty="0"/>
              <a:t> で</a:t>
            </a:r>
            <a:endParaRPr lang="en-US" altLang="ja-JP" dirty="0"/>
          </a:p>
          <a:p>
            <a:r>
              <a:rPr lang="ja-JP" altLang="en-US" dirty="0"/>
              <a:t>駆動効率から求めた速度と</a:t>
            </a:r>
            <a:endParaRPr lang="en-US" altLang="ja-JP" dirty="0"/>
          </a:p>
          <a:p>
            <a:r>
              <a:rPr lang="ja-JP" altLang="en-US" dirty="0"/>
              <a:t>シミュレーションで評価された速度は</a:t>
            </a:r>
            <a:endParaRPr lang="en-US" altLang="ja-JP" dirty="0"/>
          </a:p>
          <a:p>
            <a:r>
              <a:rPr lang="ja-JP" altLang="en-US" dirty="0"/>
              <a:t>よく一致。</a:t>
            </a:r>
            <a:endParaRPr lang="en-US" altLang="ja-JP" dirty="0"/>
          </a:p>
        </p:txBody>
      </p:sp>
    </p:spTree>
    <p:extLst>
      <p:ext uri="{BB962C8B-B14F-4D97-AF65-F5344CB8AC3E}">
        <p14:creationId xmlns:p14="http://schemas.microsoft.com/office/powerpoint/2010/main" val="243944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93086"/>
            <a:ext cx="2895403" cy="228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9" y="1492281"/>
            <a:ext cx="2895403" cy="228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503039"/>
            <a:ext cx="2895403" cy="228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6344748" y="5451238"/>
            <a:ext cx="108012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検査体積に流入するエネルギー流束の内訳</a:t>
            </a:r>
            <a:endParaRPr kumimoji="1" lang="ja-JP" altLang="en-US" dirty="0"/>
          </a:p>
        </p:txBody>
      </p:sp>
      <p:sp>
        <p:nvSpPr>
          <p:cNvPr id="3" name="コンテンツ プレースホルダー 2"/>
          <p:cNvSpPr>
            <a:spLocks noGrp="1"/>
          </p:cNvSpPr>
          <p:nvPr>
            <p:ph idx="1"/>
          </p:nvPr>
        </p:nvSpPr>
        <p:spPr>
          <a:xfrm flipV="1">
            <a:off x="6786292" y="6669360"/>
            <a:ext cx="2178196" cy="188640"/>
          </a:xfrm>
        </p:spPr>
        <p:txBody>
          <a:bodyPr>
            <a:normAutofit fontScale="32500" lnSpcReduction="20000"/>
          </a:bodyPr>
          <a:lstStyle/>
          <a:p>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17</a:t>
            </a:fld>
            <a:endParaRPr lang="ja-JP" altLang="en-US" dirty="0"/>
          </a:p>
        </p:txBody>
      </p:sp>
      <mc:AlternateContent xmlns:mc="http://schemas.openxmlformats.org/markup-compatibility/2006" xmlns:a14="http://schemas.microsoft.com/office/drawing/2010/main">
        <mc:Choice Requires="a14">
          <p:sp>
            <p:nvSpPr>
              <p:cNvPr id="9" name="テキスト ボックス 8"/>
              <p:cNvSpPr txBox="1"/>
              <p:nvPr/>
            </p:nvSpPr>
            <p:spPr>
              <a:xfrm>
                <a:off x="4716016" y="3933056"/>
                <a:ext cx="3168352"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a:rPr>
                        <m:t>𝜂</m:t>
                      </m:r>
                      <m:r>
                        <a:rPr lang="en-US" altLang="ja-JP" i="1" smtClean="0">
                          <a:latin typeface="Cambria Math"/>
                          <a:ea typeface="Cambria Math"/>
                        </a:rPr>
                        <m:t>=</m:t>
                      </m:r>
                      <m:f>
                        <m:fPr>
                          <m:ctrlPr>
                            <a:rPr lang="en-US" altLang="ja-JP" i="1" smtClean="0">
                              <a:latin typeface="Cambria Math" panose="02040503050406030204" pitchFamily="18" charset="0"/>
                              <a:ea typeface="Cambria Math"/>
                            </a:rPr>
                          </m:ctrlPr>
                        </m:fPr>
                        <m:num>
                          <m:sSub>
                            <m:sSubPr>
                              <m:ctrlPr>
                                <a:rPr lang="en-US" altLang="ja-JP" i="1" smtClean="0">
                                  <a:latin typeface="Cambria Math" panose="02040503050406030204" pitchFamily="18" charset="0"/>
                                  <a:ea typeface="Cambria Math"/>
                                </a:rPr>
                              </m:ctrlPr>
                            </m:sSubPr>
                            <m:e>
                              <m:r>
                                <a:rPr lang="en-US" altLang="ja-JP" b="0" i="1" smtClean="0">
                                  <a:latin typeface="Cambria Math"/>
                                  <a:ea typeface="Cambria Math"/>
                                </a:rPr>
                                <m:t>𝐹</m:t>
                              </m:r>
                            </m:e>
                            <m:sub>
                              <m:r>
                                <m:rPr>
                                  <m:sty m:val="p"/>
                                </m:rPr>
                                <a:rPr lang="en-US" altLang="ja-JP" b="0" i="0" smtClean="0">
                                  <a:latin typeface="Cambria Math"/>
                                  <a:ea typeface="Cambria Math"/>
                                </a:rPr>
                                <m:t>L</m:t>
                              </m:r>
                              <m:r>
                                <a:rPr lang="en-US" altLang="ja-JP" b="0" i="1" smtClean="0">
                                  <a:latin typeface="Cambria Math"/>
                                  <a:ea typeface="Cambria Math"/>
                                </a:rPr>
                                <m:t>1</m:t>
                              </m:r>
                            </m:sub>
                          </m:sSub>
                          <m:r>
                            <a:rPr lang="en-US" altLang="ja-JP" b="0" i="1" smtClean="0">
                              <a:latin typeface="Cambria Math"/>
                              <a:ea typeface="Cambria Math"/>
                            </a:rPr>
                            <m:t>+</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𝐹</m:t>
                              </m:r>
                            </m:e>
                            <m:sub>
                              <m:r>
                                <m:rPr>
                                  <m:sty m:val="p"/>
                                </m:rPr>
                                <a:rPr lang="en-US" altLang="ja-JP" b="0" i="0" smtClean="0">
                                  <a:latin typeface="Cambria Math"/>
                                  <a:ea typeface="Cambria Math"/>
                                </a:rPr>
                                <m:t>L</m:t>
                              </m:r>
                              <m:r>
                                <a:rPr lang="en-US" altLang="ja-JP" b="0" i="1" smtClean="0">
                                  <a:latin typeface="Cambria Math"/>
                                  <a:ea typeface="Cambria Math"/>
                                </a:rPr>
                                <m:t>2</m:t>
                              </m:r>
                            </m:sub>
                          </m:sSub>
                          <m:r>
                            <a:rPr lang="en-US" altLang="ja-JP" b="0" i="1" smtClean="0">
                              <a:latin typeface="Cambria Math"/>
                              <a:ea typeface="Cambria Math"/>
                            </a:rPr>
                            <m:t>+</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𝐹</m:t>
                              </m:r>
                            </m:e>
                            <m:sub>
                              <m:r>
                                <m:rPr>
                                  <m:sty m:val="p"/>
                                </m:rPr>
                                <a:rPr lang="en-US" altLang="ja-JP" b="0" i="0" smtClean="0">
                                  <a:latin typeface="Cambria Math"/>
                                  <a:ea typeface="Cambria Math"/>
                                </a:rPr>
                                <m:t>R</m:t>
                              </m:r>
                              <m:r>
                                <a:rPr lang="en-US" altLang="ja-JP" b="0" i="1" smtClean="0">
                                  <a:latin typeface="Cambria Math"/>
                                  <a:ea typeface="Cambria Math"/>
                                </a:rPr>
                                <m:t>1</m:t>
                              </m:r>
                            </m:sub>
                          </m:sSub>
                          <m:r>
                            <a:rPr lang="en-US" altLang="ja-JP" b="0" i="1" smtClean="0">
                              <a:latin typeface="Cambria Math"/>
                              <a:ea typeface="Cambria Math"/>
                            </a:rPr>
                            <m:t>+</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𝐹</m:t>
                              </m:r>
                            </m:e>
                            <m:sub>
                              <m:r>
                                <m:rPr>
                                  <m:sty m:val="p"/>
                                </m:rPr>
                                <a:rPr lang="en-US" altLang="ja-JP" b="0" i="0" smtClean="0">
                                  <a:latin typeface="Cambria Math"/>
                                  <a:ea typeface="Cambria Math"/>
                                </a:rPr>
                                <m:t>R</m:t>
                              </m:r>
                              <m:r>
                                <a:rPr lang="en-US" altLang="ja-JP" b="0" i="1" smtClean="0">
                                  <a:latin typeface="Cambria Math"/>
                                  <a:ea typeface="Cambria Math"/>
                                </a:rPr>
                                <m:t>2</m:t>
                              </m:r>
                            </m:sub>
                          </m:sSub>
                        </m:num>
                        <m:den>
                          <m:sSub>
                            <m:sSubPr>
                              <m:ctrlPr>
                                <a:rPr lang="en-US" altLang="ja-JP" i="1" smtClean="0">
                                  <a:latin typeface="Cambria Math" panose="02040503050406030204" pitchFamily="18" charset="0"/>
                                  <a:ea typeface="Cambria Math"/>
                                </a:rPr>
                              </m:ctrlPr>
                            </m:sSubPr>
                            <m:e>
                              <m:r>
                                <a:rPr lang="en-US" altLang="ja-JP" b="0" i="1" smtClean="0">
                                  <a:latin typeface="Cambria Math"/>
                                  <a:ea typeface="Cambria Math"/>
                                </a:rPr>
                                <m:t>𝑆</m:t>
                              </m:r>
                            </m:e>
                            <m:sub>
                              <m:r>
                                <a:rPr lang="en-US" altLang="ja-JP" b="0" i="1" smtClean="0">
                                  <a:latin typeface="Cambria Math"/>
                                  <a:ea typeface="Cambria Math"/>
                                </a:rPr>
                                <m:t>𝐿</m:t>
                              </m:r>
                            </m:sub>
                          </m:sSub>
                        </m:den>
                      </m:f>
                    </m:oMath>
                  </m:oMathPara>
                </a14:m>
                <a:endParaRPr kumimoji="1" lang="ja-JP" altLang="en-US" i="1" dirty="0">
                  <a:latin typeface="Arial Unicode MS" panose="020B0604020202020204" pitchFamily="50" charset="-128"/>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716016" y="3933056"/>
                <a:ext cx="3168352" cy="656205"/>
              </a:xfrm>
              <a:prstGeom prst="rect">
                <a:avLst/>
              </a:prstGeom>
              <a:blipFill rotWithShape="1">
                <a:blip r:embed="rId6"/>
                <a:stretch>
                  <a:fillRect/>
                </a:stretch>
              </a:blipFill>
            </p:spPr>
            <p:txBody>
              <a:bodyPr/>
              <a:lstStyle/>
              <a:p>
                <a:r>
                  <a:rPr lang="ja-JP" altLang="en-US">
                    <a:noFill/>
                  </a:rPr>
                  <a:t> </a:t>
                </a:r>
              </a:p>
            </p:txBody>
          </p:sp>
        </mc:Fallback>
      </mc:AlternateContent>
      <p:sp>
        <p:nvSpPr>
          <p:cNvPr id="10" name="テキスト ボックス 9"/>
          <p:cNvSpPr txBox="1"/>
          <p:nvPr/>
        </p:nvSpPr>
        <p:spPr>
          <a:xfrm>
            <a:off x="9396536" y="4293096"/>
            <a:ext cx="720080" cy="369332"/>
          </a:xfrm>
          <a:prstGeom prst="rect">
            <a:avLst/>
          </a:prstGeom>
          <a:noFill/>
        </p:spPr>
        <p:txBody>
          <a:bodyPr wrap="square" rtlCol="0">
            <a:spAutoFit/>
          </a:bodyPr>
          <a:lstStyle/>
          <a:p>
            <a:r>
              <a:rPr lang="ja-JP" altLang="en-US" dirty="0"/>
              <a:t>あ</a:t>
            </a:r>
            <a:endParaRPr lang="en-US" altLang="ja-JP" dirty="0"/>
          </a:p>
        </p:txBody>
      </p:sp>
      <p:sp>
        <p:nvSpPr>
          <p:cNvPr id="7" name="テキスト ボックス 6"/>
          <p:cNvSpPr txBox="1"/>
          <p:nvPr/>
        </p:nvSpPr>
        <p:spPr>
          <a:xfrm>
            <a:off x="1979712" y="1642058"/>
            <a:ext cx="745717" cy="338554"/>
          </a:xfrm>
          <a:prstGeom prst="rect">
            <a:avLst/>
          </a:prstGeom>
          <a:noFill/>
        </p:spPr>
        <p:txBody>
          <a:bodyPr wrap="none" rtlCol="0">
            <a:spAutoFit/>
          </a:bodyPr>
          <a:lstStyle/>
          <a:p>
            <a:r>
              <a:rPr kumimoji="1" lang="en-US" altLang="ja-JP" sz="1600" b="1" i="1" dirty="0">
                <a:solidFill>
                  <a:srgbClr val="FF0000"/>
                </a:solidFill>
                <a:latin typeface="Arial" panose="020B0604020202020204" pitchFamily="34" charset="0"/>
                <a:cs typeface="Arial" panose="020B0604020202020204" pitchFamily="34" charset="0"/>
              </a:rPr>
              <a:t>F</a:t>
            </a:r>
            <a:r>
              <a:rPr lang="en-US" altLang="ja-JP" sz="1600" b="1" baseline="-25000" dirty="0">
                <a:solidFill>
                  <a:srgbClr val="FF0000"/>
                </a:solidFill>
                <a:latin typeface="Arial" panose="020B0604020202020204" pitchFamily="34" charset="0"/>
                <a:cs typeface="Arial" panose="020B0604020202020204" pitchFamily="34" charset="0"/>
              </a:rPr>
              <a:t>L1</a:t>
            </a:r>
            <a:r>
              <a:rPr lang="en-US" altLang="ja-JP" sz="1600" b="1" dirty="0">
                <a:solidFill>
                  <a:srgbClr val="FF0000"/>
                </a:solidFill>
                <a:latin typeface="Arial" panose="020B0604020202020204" pitchFamily="34" charset="0"/>
                <a:cs typeface="Arial" panose="020B0604020202020204" pitchFamily="34" charset="0"/>
              </a:rPr>
              <a:t>/</a:t>
            </a:r>
            <a:r>
              <a:rPr lang="en-US" altLang="ja-JP" sz="1600" b="1" i="1" dirty="0">
                <a:solidFill>
                  <a:srgbClr val="FF0000"/>
                </a:solidFill>
                <a:latin typeface="Arial" panose="020B0604020202020204" pitchFamily="34" charset="0"/>
                <a:cs typeface="Arial" panose="020B0604020202020204" pitchFamily="34" charset="0"/>
              </a:rPr>
              <a:t>S</a:t>
            </a:r>
            <a:r>
              <a:rPr lang="en-US" altLang="ja-JP" sz="1600" b="1" baseline="-25000" dirty="0">
                <a:solidFill>
                  <a:srgbClr val="FF0000"/>
                </a:solidFill>
                <a:latin typeface="Arial" panose="020B0604020202020204" pitchFamily="34" charset="0"/>
                <a:cs typeface="Arial" panose="020B0604020202020204" pitchFamily="34" charset="0"/>
              </a:rPr>
              <a:t>L</a:t>
            </a:r>
            <a:endParaRPr kumimoji="1" lang="ja-JP" altLang="en-US" sz="1600" b="1" dirty="0">
              <a:solidFill>
                <a:srgbClr val="FF0000"/>
              </a:solidFill>
              <a:latin typeface="Arial" panose="020B0604020202020204" pitchFamily="34" charset="0"/>
              <a:cs typeface="Arial" panose="020B0604020202020204" pitchFamily="34" charset="0"/>
            </a:endParaRPr>
          </a:p>
        </p:txBody>
      </p:sp>
      <p:sp>
        <p:nvSpPr>
          <p:cNvPr id="16" name="テキスト ボックス 15"/>
          <p:cNvSpPr txBox="1"/>
          <p:nvPr/>
        </p:nvSpPr>
        <p:spPr>
          <a:xfrm>
            <a:off x="1023641" y="2578162"/>
            <a:ext cx="745717" cy="338554"/>
          </a:xfrm>
          <a:prstGeom prst="rect">
            <a:avLst/>
          </a:prstGeom>
          <a:noFill/>
        </p:spPr>
        <p:txBody>
          <a:bodyPr wrap="none" rtlCol="0">
            <a:spAutoFit/>
          </a:bodyPr>
          <a:lstStyle/>
          <a:p>
            <a:r>
              <a:rPr kumimoji="1" lang="en-US" altLang="ja-JP" sz="1600" b="1" i="1" dirty="0">
                <a:solidFill>
                  <a:srgbClr val="FF0000"/>
                </a:solidFill>
                <a:latin typeface="Arial" panose="020B0604020202020204" pitchFamily="34" charset="0"/>
                <a:cs typeface="Arial" panose="020B0604020202020204" pitchFamily="34" charset="0"/>
              </a:rPr>
              <a:t>F</a:t>
            </a:r>
            <a:r>
              <a:rPr lang="en-US" altLang="ja-JP" sz="1600" b="1" baseline="-25000" dirty="0">
                <a:solidFill>
                  <a:srgbClr val="FF0000"/>
                </a:solidFill>
                <a:latin typeface="Arial" panose="020B0604020202020204" pitchFamily="34" charset="0"/>
                <a:cs typeface="Arial" panose="020B0604020202020204" pitchFamily="34" charset="0"/>
              </a:rPr>
              <a:t>L2</a:t>
            </a:r>
            <a:r>
              <a:rPr lang="en-US" altLang="ja-JP" sz="1600" b="1" dirty="0">
                <a:solidFill>
                  <a:srgbClr val="FF0000"/>
                </a:solidFill>
                <a:latin typeface="Arial" panose="020B0604020202020204" pitchFamily="34" charset="0"/>
                <a:cs typeface="Arial" panose="020B0604020202020204" pitchFamily="34" charset="0"/>
              </a:rPr>
              <a:t>/</a:t>
            </a:r>
            <a:r>
              <a:rPr lang="en-US" altLang="ja-JP" sz="1600" b="1" i="1" dirty="0">
                <a:solidFill>
                  <a:srgbClr val="FF0000"/>
                </a:solidFill>
                <a:latin typeface="Arial" panose="020B0604020202020204" pitchFamily="34" charset="0"/>
                <a:cs typeface="Arial" panose="020B0604020202020204" pitchFamily="34" charset="0"/>
              </a:rPr>
              <a:t>S</a:t>
            </a:r>
            <a:r>
              <a:rPr lang="en-US" altLang="ja-JP" sz="1600" b="1" baseline="-25000" dirty="0">
                <a:solidFill>
                  <a:srgbClr val="FF0000"/>
                </a:solidFill>
                <a:latin typeface="Arial" panose="020B0604020202020204" pitchFamily="34" charset="0"/>
                <a:cs typeface="Arial" panose="020B0604020202020204" pitchFamily="34" charset="0"/>
              </a:rPr>
              <a:t>L</a:t>
            </a:r>
            <a:endParaRPr kumimoji="1" lang="ja-JP" altLang="en-US" sz="1600" b="1" dirty="0">
              <a:solidFill>
                <a:srgbClr val="FF0000"/>
              </a:solidFill>
              <a:latin typeface="Arial" panose="020B0604020202020204" pitchFamily="34" charset="0"/>
              <a:cs typeface="Arial" panose="020B0604020202020204" pitchFamily="34" charset="0"/>
            </a:endParaRPr>
          </a:p>
        </p:txBody>
      </p:sp>
      <p:sp>
        <p:nvSpPr>
          <p:cNvPr id="17" name="テキスト ボックス 16"/>
          <p:cNvSpPr txBox="1"/>
          <p:nvPr/>
        </p:nvSpPr>
        <p:spPr>
          <a:xfrm>
            <a:off x="2123728" y="2722178"/>
            <a:ext cx="761747" cy="338554"/>
          </a:xfrm>
          <a:prstGeom prst="rect">
            <a:avLst/>
          </a:prstGeom>
          <a:noFill/>
        </p:spPr>
        <p:txBody>
          <a:bodyPr wrap="none" rtlCol="0">
            <a:spAutoFit/>
          </a:bodyPr>
          <a:lstStyle/>
          <a:p>
            <a:r>
              <a:rPr kumimoji="1" lang="en-US" altLang="ja-JP" sz="1600" b="1" i="1" dirty="0">
                <a:solidFill>
                  <a:srgbClr val="9900FF"/>
                </a:solidFill>
                <a:latin typeface="Arial" panose="020B0604020202020204" pitchFamily="34" charset="0"/>
                <a:cs typeface="Arial" panose="020B0604020202020204" pitchFamily="34" charset="0"/>
              </a:rPr>
              <a:t>F</a:t>
            </a:r>
            <a:r>
              <a:rPr lang="en-US" altLang="ja-JP" sz="1600" b="1" baseline="-25000" dirty="0">
                <a:solidFill>
                  <a:srgbClr val="9900FF"/>
                </a:solidFill>
                <a:latin typeface="Arial" panose="020B0604020202020204" pitchFamily="34" charset="0"/>
                <a:cs typeface="Arial" panose="020B0604020202020204" pitchFamily="34" charset="0"/>
              </a:rPr>
              <a:t>R1</a:t>
            </a:r>
            <a:r>
              <a:rPr lang="en-US" altLang="ja-JP" sz="1600" b="1" dirty="0">
                <a:solidFill>
                  <a:srgbClr val="9900FF"/>
                </a:solidFill>
                <a:latin typeface="Arial" panose="020B0604020202020204" pitchFamily="34" charset="0"/>
                <a:cs typeface="Arial" panose="020B0604020202020204" pitchFamily="34" charset="0"/>
              </a:rPr>
              <a:t>/</a:t>
            </a:r>
            <a:r>
              <a:rPr lang="en-US" altLang="ja-JP" sz="1600" b="1" i="1" dirty="0">
                <a:solidFill>
                  <a:srgbClr val="9900FF"/>
                </a:solidFill>
                <a:latin typeface="Arial" panose="020B0604020202020204" pitchFamily="34" charset="0"/>
                <a:cs typeface="Arial" panose="020B0604020202020204" pitchFamily="34" charset="0"/>
              </a:rPr>
              <a:t>S</a:t>
            </a:r>
            <a:r>
              <a:rPr lang="en-US" altLang="ja-JP" sz="1600" b="1" baseline="-25000" dirty="0">
                <a:solidFill>
                  <a:srgbClr val="9900FF"/>
                </a:solidFill>
                <a:latin typeface="Arial" panose="020B0604020202020204" pitchFamily="34" charset="0"/>
                <a:cs typeface="Arial" panose="020B0604020202020204" pitchFamily="34" charset="0"/>
              </a:rPr>
              <a:t>L</a:t>
            </a:r>
            <a:endParaRPr kumimoji="1" lang="ja-JP" altLang="en-US" sz="1600" b="1" dirty="0">
              <a:solidFill>
                <a:srgbClr val="9900FF"/>
              </a:solidFill>
              <a:latin typeface="Arial" panose="020B0604020202020204" pitchFamily="34" charset="0"/>
              <a:cs typeface="Arial" panose="020B0604020202020204" pitchFamily="34" charset="0"/>
            </a:endParaRPr>
          </a:p>
        </p:txBody>
      </p:sp>
      <p:sp>
        <p:nvSpPr>
          <p:cNvPr id="18" name="テキスト ボックス 17"/>
          <p:cNvSpPr txBox="1"/>
          <p:nvPr/>
        </p:nvSpPr>
        <p:spPr>
          <a:xfrm>
            <a:off x="1979712" y="2146114"/>
            <a:ext cx="761747" cy="338554"/>
          </a:xfrm>
          <a:prstGeom prst="rect">
            <a:avLst/>
          </a:prstGeom>
          <a:noFill/>
        </p:spPr>
        <p:txBody>
          <a:bodyPr wrap="none" rtlCol="0">
            <a:spAutoFit/>
          </a:bodyPr>
          <a:lstStyle/>
          <a:p>
            <a:r>
              <a:rPr kumimoji="1" lang="en-US" altLang="ja-JP" sz="1600" b="1" i="1" dirty="0">
                <a:solidFill>
                  <a:srgbClr val="9900FF"/>
                </a:solidFill>
                <a:latin typeface="Arial" panose="020B0604020202020204" pitchFamily="34" charset="0"/>
                <a:cs typeface="Arial" panose="020B0604020202020204" pitchFamily="34" charset="0"/>
              </a:rPr>
              <a:t>F</a:t>
            </a:r>
            <a:r>
              <a:rPr lang="en-US" altLang="ja-JP" sz="1600" b="1" baseline="-25000" dirty="0">
                <a:solidFill>
                  <a:srgbClr val="9900FF"/>
                </a:solidFill>
                <a:latin typeface="Arial" panose="020B0604020202020204" pitchFamily="34" charset="0"/>
                <a:cs typeface="Arial" panose="020B0604020202020204" pitchFamily="34" charset="0"/>
              </a:rPr>
              <a:t>R2</a:t>
            </a:r>
            <a:r>
              <a:rPr lang="en-US" altLang="ja-JP" sz="1600" b="1" dirty="0">
                <a:solidFill>
                  <a:srgbClr val="9900FF"/>
                </a:solidFill>
                <a:latin typeface="Arial" panose="020B0604020202020204" pitchFamily="34" charset="0"/>
                <a:cs typeface="Arial" panose="020B0604020202020204" pitchFamily="34" charset="0"/>
              </a:rPr>
              <a:t>/</a:t>
            </a:r>
            <a:r>
              <a:rPr lang="en-US" altLang="ja-JP" sz="1600" b="1" i="1" dirty="0">
                <a:solidFill>
                  <a:srgbClr val="9900FF"/>
                </a:solidFill>
                <a:latin typeface="Arial" panose="020B0604020202020204" pitchFamily="34" charset="0"/>
                <a:cs typeface="Arial" panose="020B0604020202020204" pitchFamily="34" charset="0"/>
              </a:rPr>
              <a:t>S</a:t>
            </a:r>
            <a:r>
              <a:rPr lang="en-US" altLang="ja-JP" sz="1600" b="1" baseline="-25000" dirty="0">
                <a:solidFill>
                  <a:srgbClr val="9900FF"/>
                </a:solidFill>
                <a:latin typeface="Arial" panose="020B0604020202020204" pitchFamily="34" charset="0"/>
                <a:cs typeface="Arial" panose="020B0604020202020204" pitchFamily="34" charset="0"/>
              </a:rPr>
              <a:t>L</a:t>
            </a:r>
            <a:endParaRPr kumimoji="1" lang="ja-JP" altLang="en-US" sz="1600" b="1" dirty="0">
              <a:solidFill>
                <a:srgbClr val="9900FF"/>
              </a:solidFill>
              <a:latin typeface="Arial" panose="020B0604020202020204" pitchFamily="34" charset="0"/>
              <a:cs typeface="Arial" panose="020B0604020202020204" pitchFamily="34" charset="0"/>
            </a:endParaRPr>
          </a:p>
        </p:txBody>
      </p:sp>
      <p:sp>
        <p:nvSpPr>
          <p:cNvPr id="11" name="テキスト ボックス 10"/>
          <p:cNvSpPr txBox="1"/>
          <p:nvPr/>
        </p:nvSpPr>
        <p:spPr>
          <a:xfrm>
            <a:off x="1432568" y="1866310"/>
            <a:ext cx="309700" cy="338554"/>
          </a:xfrm>
          <a:prstGeom prst="rect">
            <a:avLst/>
          </a:prstGeom>
          <a:noFill/>
        </p:spPr>
        <p:txBody>
          <a:bodyPr wrap="none" rtlCol="0">
            <a:spAutoFit/>
          </a:bodyPr>
          <a:lstStyle/>
          <a:p>
            <a:r>
              <a:rPr lang="en-US" altLang="ja-JP" sz="1600" b="1" i="1" dirty="0">
                <a:latin typeface="Arial" panose="020B0604020202020204" pitchFamily="34" charset="0"/>
                <a:cs typeface="Arial" panose="020B0604020202020204" pitchFamily="34" charset="0"/>
              </a:rPr>
              <a:t>η</a:t>
            </a:r>
            <a:endParaRPr kumimoji="1" lang="ja-JP" altLang="en-US" sz="1600" b="1" i="1" dirty="0">
              <a:latin typeface="Arial" panose="020B0604020202020204" pitchFamily="34" charset="0"/>
              <a:cs typeface="Arial" panose="020B0604020202020204" pitchFamily="34" charset="0"/>
            </a:endParaRPr>
          </a:p>
        </p:txBody>
      </p:sp>
      <p:sp>
        <p:nvSpPr>
          <p:cNvPr id="6" name="テキスト ボックス 5"/>
          <p:cNvSpPr txBox="1"/>
          <p:nvPr/>
        </p:nvSpPr>
        <p:spPr>
          <a:xfrm>
            <a:off x="6516216" y="1196752"/>
            <a:ext cx="1486304"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p</a:t>
            </a:r>
            <a:r>
              <a:rPr kumimoji="1" lang="en-US" altLang="ja-JP" baseline="-25000" dirty="0">
                <a:latin typeface="Arial" panose="020B0604020202020204" pitchFamily="34" charset="0"/>
                <a:cs typeface="Arial" panose="020B0604020202020204" pitchFamily="34" charset="0"/>
              </a:rPr>
              <a:t>1 </a:t>
            </a:r>
            <a:r>
              <a:rPr kumimoji="1" lang="en-US" altLang="ja-JP" dirty="0">
                <a:latin typeface="Arial" panose="020B0604020202020204" pitchFamily="34" charset="0"/>
                <a:cs typeface="Arial" panose="020B0604020202020204" pitchFamily="34" charset="0"/>
              </a:rPr>
              <a:t>= 100 </a:t>
            </a:r>
            <a:r>
              <a:rPr kumimoji="1" lang="en-US" altLang="ja-JP" dirty="0" err="1">
                <a:latin typeface="Arial" panose="020B0604020202020204" pitchFamily="34" charset="0"/>
                <a:cs typeface="Arial" panose="020B0604020202020204" pitchFamily="34" charset="0"/>
              </a:rPr>
              <a:t>kPa</a:t>
            </a:r>
            <a:endParaRPr kumimoji="1" lang="ja-JP" altLang="en-US" dirty="0">
              <a:latin typeface="Arial" panose="020B0604020202020204" pitchFamily="34" charset="0"/>
              <a:cs typeface="Arial" panose="020B0604020202020204" pitchFamily="34" charset="0"/>
            </a:endParaRPr>
          </a:p>
        </p:txBody>
      </p:sp>
      <p:sp>
        <p:nvSpPr>
          <p:cNvPr id="19" name="テキスト ボックス 18"/>
          <p:cNvSpPr txBox="1"/>
          <p:nvPr/>
        </p:nvSpPr>
        <p:spPr>
          <a:xfrm>
            <a:off x="3862008" y="1196752"/>
            <a:ext cx="1358064"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p</a:t>
            </a:r>
            <a:r>
              <a:rPr kumimoji="1" lang="en-US" altLang="ja-JP" baseline="-25000" dirty="0">
                <a:latin typeface="Arial" panose="020B0604020202020204" pitchFamily="34" charset="0"/>
                <a:cs typeface="Arial" panose="020B0604020202020204" pitchFamily="34" charset="0"/>
              </a:rPr>
              <a:t>1 </a:t>
            </a:r>
            <a:r>
              <a:rPr kumimoji="1" lang="en-US" altLang="ja-JP" dirty="0">
                <a:latin typeface="Arial" panose="020B0604020202020204" pitchFamily="34" charset="0"/>
                <a:cs typeface="Arial" panose="020B0604020202020204" pitchFamily="34" charset="0"/>
              </a:rPr>
              <a:t>= 30 </a:t>
            </a:r>
            <a:r>
              <a:rPr kumimoji="1" lang="en-US" altLang="ja-JP" dirty="0" err="1">
                <a:latin typeface="Arial" panose="020B0604020202020204" pitchFamily="34" charset="0"/>
                <a:cs typeface="Arial" panose="020B0604020202020204" pitchFamily="34" charset="0"/>
              </a:rPr>
              <a:t>kPa</a:t>
            </a:r>
            <a:endParaRPr kumimoji="1" lang="ja-JP" altLang="en-US" dirty="0">
              <a:latin typeface="Arial" panose="020B0604020202020204" pitchFamily="34" charset="0"/>
              <a:cs typeface="Arial" panose="020B0604020202020204" pitchFamily="34" charset="0"/>
            </a:endParaRPr>
          </a:p>
        </p:txBody>
      </p:sp>
      <p:sp>
        <p:nvSpPr>
          <p:cNvPr id="23" name="テキスト ボックス 22"/>
          <p:cNvSpPr txBox="1"/>
          <p:nvPr/>
        </p:nvSpPr>
        <p:spPr>
          <a:xfrm>
            <a:off x="1215554" y="1196752"/>
            <a:ext cx="1358064"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p</a:t>
            </a:r>
            <a:r>
              <a:rPr kumimoji="1" lang="en-US" altLang="ja-JP" baseline="-25000" dirty="0">
                <a:latin typeface="Arial" panose="020B0604020202020204" pitchFamily="34" charset="0"/>
                <a:cs typeface="Arial" panose="020B0604020202020204" pitchFamily="34" charset="0"/>
              </a:rPr>
              <a:t>1 </a:t>
            </a:r>
            <a:r>
              <a:rPr kumimoji="1" lang="en-US" altLang="ja-JP" dirty="0">
                <a:latin typeface="Arial" panose="020B0604020202020204" pitchFamily="34" charset="0"/>
                <a:cs typeface="Arial" panose="020B0604020202020204" pitchFamily="34" charset="0"/>
              </a:rPr>
              <a:t>= 10 </a:t>
            </a:r>
            <a:r>
              <a:rPr kumimoji="1" lang="en-US" altLang="ja-JP" dirty="0" err="1">
                <a:latin typeface="Arial" panose="020B0604020202020204" pitchFamily="34" charset="0"/>
                <a:cs typeface="Arial" panose="020B0604020202020204" pitchFamily="34" charset="0"/>
              </a:rPr>
              <a:t>kPa</a:t>
            </a:r>
            <a:endParaRPr kumimoji="1" lang="ja-JP" altLang="en-US" dirty="0">
              <a:latin typeface="Arial" panose="020B0604020202020204" pitchFamily="34" charset="0"/>
              <a:cs typeface="Arial" panose="020B0604020202020204" pitchFamily="34" charset="0"/>
            </a:endParaRPr>
          </a:p>
        </p:txBody>
      </p:sp>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073661"/>
            <a:ext cx="3425019" cy="233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4177015" y="4604935"/>
            <a:ext cx="4472699" cy="1200329"/>
          </a:xfrm>
          <a:prstGeom prst="rect">
            <a:avLst/>
          </a:prstGeom>
          <a:noFill/>
        </p:spPr>
        <p:txBody>
          <a:bodyPr wrap="none" rtlCol="0">
            <a:spAutoFit/>
          </a:bodyPr>
          <a:lstStyle/>
          <a:p>
            <a:r>
              <a:rPr lang="en-US" altLang="ja-JP" i="1" dirty="0" err="1"/>
              <a:t>t</a:t>
            </a:r>
            <a:r>
              <a:rPr kumimoji="1" lang="en-US" altLang="ja-JP" baseline="-25000" dirty="0" err="1"/>
              <a:t>s</a:t>
            </a:r>
            <a:r>
              <a:rPr kumimoji="1" lang="en-US" altLang="ja-JP" baseline="-25000" dirty="0"/>
              <a:t> </a:t>
            </a:r>
            <a:r>
              <a:rPr kumimoji="1" lang="en-US" altLang="ja-JP" dirty="0"/>
              <a:t>= 10~ 20 ns</a:t>
            </a:r>
            <a:r>
              <a:rPr kumimoji="1" lang="ja-JP" altLang="en-US" dirty="0"/>
              <a:t>において</a:t>
            </a:r>
            <a:endParaRPr kumimoji="1" lang="en-US" altLang="ja-JP" dirty="0"/>
          </a:p>
          <a:p>
            <a:r>
              <a:rPr kumimoji="1" lang="ja-JP" altLang="en-US" dirty="0"/>
              <a:t>検査体積後方のプラズマからの</a:t>
            </a:r>
            <a:endParaRPr kumimoji="1" lang="en-US" altLang="ja-JP" dirty="0"/>
          </a:p>
          <a:p>
            <a:r>
              <a:rPr lang="ja-JP" altLang="en-US" dirty="0"/>
              <a:t>輻射加熱は入射レーザー強度の最大で</a:t>
            </a:r>
            <a:r>
              <a:rPr lang="en-US" altLang="ja-JP" dirty="0"/>
              <a:t>15%</a:t>
            </a:r>
          </a:p>
          <a:p>
            <a:r>
              <a:rPr kumimoji="1" lang="ja-JP" altLang="en-US" dirty="0"/>
              <a:t>→　速度に対する影響は</a:t>
            </a:r>
            <a:r>
              <a:rPr lang="en-US" altLang="ja-JP" dirty="0"/>
              <a:t>4</a:t>
            </a:r>
            <a:r>
              <a:rPr kumimoji="1" lang="en-US" altLang="ja-JP" dirty="0"/>
              <a:t>%</a:t>
            </a:r>
            <a:r>
              <a:rPr kumimoji="1" lang="ja-JP" altLang="en-US" dirty="0"/>
              <a:t>程度</a:t>
            </a:r>
            <a:endParaRPr kumimoji="1" lang="en-US" altLang="ja-JP" dirty="0"/>
          </a:p>
        </p:txBody>
      </p:sp>
      <p:sp>
        <p:nvSpPr>
          <p:cNvPr id="14" name="テキスト ボックス 13"/>
          <p:cNvSpPr txBox="1"/>
          <p:nvPr/>
        </p:nvSpPr>
        <p:spPr>
          <a:xfrm>
            <a:off x="4139952" y="5883286"/>
            <a:ext cx="4610558" cy="646331"/>
          </a:xfrm>
          <a:prstGeom prst="rect">
            <a:avLst/>
          </a:prstGeom>
          <a:noFill/>
        </p:spPr>
        <p:txBody>
          <a:bodyPr wrap="none" rtlCol="0">
            <a:spAutoFit/>
          </a:bodyPr>
          <a:lstStyle/>
          <a:p>
            <a:r>
              <a:rPr kumimoji="1" lang="ja-JP" altLang="en-US" b="1" dirty="0"/>
              <a:t>速度低下の原因は主に検査体積内で</a:t>
            </a:r>
            <a:endParaRPr kumimoji="1" lang="en-US" altLang="ja-JP" b="1" dirty="0"/>
          </a:p>
          <a:p>
            <a:r>
              <a:rPr lang="ja-JP" altLang="en-US" b="1" dirty="0"/>
              <a:t>レーザーをすべて吸収していないことが原因。</a:t>
            </a:r>
            <a:endParaRPr kumimoji="1" lang="ja-JP" altLang="en-US" b="1" dirty="0"/>
          </a:p>
        </p:txBody>
      </p:sp>
    </p:spTree>
    <p:extLst>
      <p:ext uri="{BB962C8B-B14F-4D97-AF65-F5344CB8AC3E}">
        <p14:creationId xmlns:p14="http://schemas.microsoft.com/office/powerpoint/2010/main" val="35971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実験結果の解析に対するまとめ</a:t>
            </a:r>
          </a:p>
        </p:txBody>
      </p:sp>
      <p:sp>
        <p:nvSpPr>
          <p:cNvPr id="3" name="コンテンツ プレースホルダー 2"/>
          <p:cNvSpPr>
            <a:spLocks noGrp="1"/>
          </p:cNvSpPr>
          <p:nvPr>
            <p:ph idx="1"/>
          </p:nvPr>
        </p:nvSpPr>
        <p:spPr/>
        <p:txBody>
          <a:bodyPr/>
          <a:lstStyle/>
          <a:p>
            <a:r>
              <a:rPr lang="ja-JP" altLang="en-US" dirty="0"/>
              <a:t>シミュレーションで評価した衝撃波移動速度は</a:t>
            </a:r>
            <a:endParaRPr lang="en-US" altLang="ja-JP" dirty="0"/>
          </a:p>
          <a:p>
            <a:pPr marL="0" indent="0">
              <a:buNone/>
            </a:pPr>
            <a:r>
              <a:rPr lang="en-US" altLang="ja-JP" dirty="0"/>
              <a:t>     </a:t>
            </a:r>
            <a:r>
              <a:rPr lang="ja-JP" altLang="en-US" dirty="0"/>
              <a:t>実験で得られた衝撃波移動速度とよく一致した。</a:t>
            </a:r>
            <a:endParaRPr lang="en-US" altLang="ja-JP" dirty="0"/>
          </a:p>
          <a:p>
            <a:pPr marL="0" indent="0">
              <a:buNone/>
            </a:pPr>
            <a:endParaRPr lang="en-US" altLang="ja-JP" dirty="0"/>
          </a:p>
          <a:p>
            <a:r>
              <a:rPr lang="ja-JP" altLang="en-US" dirty="0"/>
              <a:t>輻射が衝撃波前方で吸収されることで先行電離が発生し、</a:t>
            </a:r>
            <a:endParaRPr lang="en-US" altLang="ja-JP" dirty="0"/>
          </a:p>
          <a:p>
            <a:pPr marL="0" indent="0">
              <a:buNone/>
            </a:pPr>
            <a:r>
              <a:rPr lang="en-US" altLang="ja-JP" dirty="0"/>
              <a:t>     </a:t>
            </a:r>
            <a:r>
              <a:rPr lang="ja-JP" altLang="en-US" dirty="0"/>
              <a:t>電離が生じることでレーザーが吸収されることでさらに電離が生じる。</a:t>
            </a:r>
            <a:endParaRPr lang="en-US" altLang="ja-JP" dirty="0"/>
          </a:p>
          <a:p>
            <a:pPr marL="0" indent="0">
              <a:buNone/>
            </a:pPr>
            <a:endParaRPr lang="en-US" altLang="ja-JP" dirty="0"/>
          </a:p>
          <a:p>
            <a:r>
              <a:rPr lang="ja-JP" altLang="en-US" dirty="0"/>
              <a:t>実験結果の解析を行うシミュレーション条件下では</a:t>
            </a:r>
            <a:endParaRPr lang="en-US" altLang="ja-JP" dirty="0"/>
          </a:p>
          <a:p>
            <a:pPr marL="352425" indent="0">
              <a:buNone/>
            </a:pPr>
            <a:r>
              <a:rPr lang="ja-JP" altLang="en-US" dirty="0"/>
              <a:t>検査体積後方のプラズマからの加熱が</a:t>
            </a:r>
            <a:endParaRPr lang="en-US" altLang="ja-JP" dirty="0"/>
          </a:p>
          <a:p>
            <a:pPr marL="352425" indent="0">
              <a:buNone/>
            </a:pPr>
            <a:r>
              <a:rPr lang="ja-JP" altLang="en-US" dirty="0"/>
              <a:t>伝播速度に及ぼす影響は</a:t>
            </a:r>
            <a:r>
              <a:rPr lang="en-US" altLang="ja-JP" dirty="0"/>
              <a:t>4%</a:t>
            </a:r>
            <a:r>
              <a:rPr lang="ja-JP" altLang="en-US" dirty="0"/>
              <a:t>程度である。</a:t>
            </a:r>
            <a:endParaRPr lang="en-US" altLang="ja-JP" dirty="0"/>
          </a:p>
          <a:p>
            <a:endParaRPr lang="en-US" altLang="ja-JP" dirty="0"/>
          </a:p>
          <a:p>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18</a:t>
            </a:fld>
            <a:endParaRPr lang="ja-JP" altLang="en-US" dirty="0"/>
          </a:p>
        </p:txBody>
      </p:sp>
    </p:spTree>
    <p:extLst>
      <p:ext uri="{BB962C8B-B14F-4D97-AF65-F5344CB8AC3E}">
        <p14:creationId xmlns:p14="http://schemas.microsoft.com/office/powerpoint/2010/main" val="198384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研究背景・目的</a:t>
            </a:r>
            <a:endParaRPr kumimoji="1" lang="en-US" altLang="ja-JP" dirty="0"/>
          </a:p>
          <a:p>
            <a:endParaRPr lang="en-US" altLang="ja-JP" dirty="0"/>
          </a:p>
          <a:p>
            <a:r>
              <a:rPr kumimoji="1" lang="ja-JP" altLang="en-US" dirty="0"/>
              <a:t>シミュレーション</a:t>
            </a:r>
            <a:r>
              <a:rPr lang="ja-JP" altLang="en-US" dirty="0"/>
              <a:t>モデル</a:t>
            </a:r>
            <a:endParaRPr kumimoji="1" lang="en-US" altLang="ja-JP" dirty="0"/>
          </a:p>
          <a:p>
            <a:endParaRPr lang="en-US" altLang="ja-JP" dirty="0"/>
          </a:p>
          <a:p>
            <a:r>
              <a:rPr lang="ja-JP" altLang="en-US" dirty="0"/>
              <a:t>結果・考察</a:t>
            </a:r>
            <a:endParaRPr kumimoji="1" lang="en-US" altLang="ja-JP" dirty="0"/>
          </a:p>
          <a:p>
            <a:pPr>
              <a:buFont typeface="Wingdings" panose="05000000000000000000" pitchFamily="2" charset="2"/>
              <a:buChar char="Ø"/>
            </a:pPr>
            <a:r>
              <a:rPr lang="ja-JP" altLang="en-US" dirty="0"/>
              <a:t>実験結果の解析</a:t>
            </a:r>
            <a:endParaRPr lang="en-US" altLang="ja-JP" dirty="0"/>
          </a:p>
          <a:p>
            <a:pPr marL="536575" indent="0">
              <a:buNone/>
            </a:pPr>
            <a:r>
              <a:rPr lang="ja-JP" altLang="en-US" dirty="0"/>
              <a:t>衝撃波付近の加熱構造</a:t>
            </a:r>
            <a:endParaRPr lang="en-US" altLang="ja-JP" dirty="0"/>
          </a:p>
          <a:p>
            <a:pPr marL="536575" indent="0">
              <a:buNone/>
            </a:pPr>
            <a:r>
              <a:rPr lang="ja-JP" altLang="en-US" dirty="0"/>
              <a:t>非局所的なエネルギー輸送が伝播速度に及ぼす影響</a:t>
            </a:r>
            <a:endParaRPr lang="en-US" altLang="ja-JP" dirty="0"/>
          </a:p>
          <a:p>
            <a:pPr>
              <a:buFont typeface="Wingdings" panose="05000000000000000000" pitchFamily="2" charset="2"/>
              <a:buChar char="Ø"/>
            </a:pPr>
            <a:r>
              <a:rPr lang="ja-JP" altLang="en-US" dirty="0"/>
              <a:t>レーザー強度依存性</a:t>
            </a:r>
            <a:endParaRPr lang="en-US" altLang="ja-JP" dirty="0"/>
          </a:p>
          <a:p>
            <a:pPr marL="546100" indent="0">
              <a:buNone/>
            </a:pPr>
            <a:r>
              <a:rPr lang="ja-JP" altLang="en-US" dirty="0"/>
              <a:t>レーザー強度が高い場合</a:t>
            </a:r>
            <a:endParaRPr lang="en-US" altLang="ja-JP" dirty="0"/>
          </a:p>
          <a:p>
            <a:pPr marL="546100" indent="0">
              <a:buNone/>
            </a:pPr>
            <a:r>
              <a:rPr lang="ja-JP" altLang="en-US" dirty="0"/>
              <a:t>レーザー強度が低い場合</a:t>
            </a:r>
            <a:endParaRPr lang="en-US" altLang="ja-JP" dirty="0"/>
          </a:p>
          <a:p>
            <a:pPr marL="546100" indent="0">
              <a:buNone/>
            </a:pPr>
            <a:r>
              <a:rPr lang="ja-JP" altLang="en-US" dirty="0"/>
              <a:t>レーザー強度に対するデトネーション伝播特性の評価</a:t>
            </a:r>
            <a:endParaRPr lang="en-US" altLang="ja-JP" dirty="0"/>
          </a:p>
          <a:p>
            <a:pPr marL="546100" indent="0">
              <a:buNone/>
            </a:pPr>
            <a:endParaRPr lang="en-US" altLang="ja-JP" dirty="0"/>
          </a:p>
          <a:p>
            <a:r>
              <a:rPr kumimoji="1" lang="ja-JP" altLang="en-US" dirty="0"/>
              <a:t>まとめ</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a:t>
            </a:fld>
            <a:endParaRPr lang="ja-JP" altLang="en-US" dirty="0"/>
          </a:p>
        </p:txBody>
      </p:sp>
    </p:spTree>
    <p:extLst>
      <p:ext uri="{BB962C8B-B14F-4D97-AF65-F5344CB8AC3E}">
        <p14:creationId xmlns:p14="http://schemas.microsoft.com/office/powerpoint/2010/main" val="115463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solidFill>
                  <a:schemeClr val="bg1">
                    <a:lumMod val="50000"/>
                  </a:schemeClr>
                </a:solidFill>
              </a:rPr>
              <a:t>研究背景・目的</a:t>
            </a:r>
            <a:endParaRPr kumimoji="1" lang="en-US" altLang="ja-JP" dirty="0">
              <a:solidFill>
                <a:schemeClr val="bg1">
                  <a:lumMod val="50000"/>
                </a:schemeClr>
              </a:solidFill>
            </a:endParaRPr>
          </a:p>
          <a:p>
            <a:endParaRPr lang="en-US" altLang="ja-JP" dirty="0">
              <a:solidFill>
                <a:schemeClr val="bg1">
                  <a:lumMod val="50000"/>
                </a:schemeClr>
              </a:solidFill>
            </a:endParaRPr>
          </a:p>
          <a:p>
            <a:r>
              <a:rPr kumimoji="1" lang="ja-JP" altLang="en-US" dirty="0">
                <a:solidFill>
                  <a:schemeClr val="bg1">
                    <a:lumMod val="50000"/>
                  </a:schemeClr>
                </a:solidFill>
              </a:rPr>
              <a:t>シミュレーション</a:t>
            </a:r>
            <a:r>
              <a:rPr lang="ja-JP" altLang="en-US" dirty="0">
                <a:solidFill>
                  <a:schemeClr val="bg1">
                    <a:lumMod val="50000"/>
                  </a:schemeClr>
                </a:solidFill>
              </a:rPr>
              <a:t>モデル</a:t>
            </a:r>
            <a:endParaRPr kumimoji="1" lang="en-US" altLang="ja-JP" dirty="0">
              <a:solidFill>
                <a:schemeClr val="bg1">
                  <a:lumMod val="50000"/>
                </a:schemeClr>
              </a:solidFill>
            </a:endParaRPr>
          </a:p>
          <a:p>
            <a:endParaRPr lang="en-US" altLang="ja-JP" dirty="0">
              <a:solidFill>
                <a:schemeClr val="bg1">
                  <a:lumMod val="50000"/>
                </a:schemeClr>
              </a:solidFill>
            </a:endParaRPr>
          </a:p>
          <a:p>
            <a:r>
              <a:rPr lang="ja-JP" altLang="en-US" dirty="0">
                <a:solidFill>
                  <a:schemeClr val="bg1">
                    <a:lumMod val="50000"/>
                  </a:schemeClr>
                </a:solidFill>
              </a:rPr>
              <a:t>結果・考察</a:t>
            </a:r>
            <a:endParaRPr kumimoji="1" lang="en-US" altLang="ja-JP" dirty="0">
              <a:solidFill>
                <a:schemeClr val="bg1">
                  <a:lumMod val="50000"/>
                </a:schemeClr>
              </a:solidFill>
            </a:endParaRPr>
          </a:p>
          <a:p>
            <a:pPr>
              <a:buFont typeface="Wingdings" panose="05000000000000000000" pitchFamily="2" charset="2"/>
              <a:buChar char="Ø"/>
            </a:pPr>
            <a:r>
              <a:rPr lang="ja-JP" altLang="en-US" dirty="0">
                <a:solidFill>
                  <a:schemeClr val="bg1">
                    <a:lumMod val="50000"/>
                  </a:schemeClr>
                </a:solidFill>
              </a:rPr>
              <a:t>実験結果の解析</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衝撃波付近の加熱構造</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非局所的なエネルギー輸送が伝播速度に及ぼす影響</a:t>
            </a:r>
            <a:endParaRPr lang="en-US" altLang="ja-JP" dirty="0">
              <a:solidFill>
                <a:schemeClr val="bg1">
                  <a:lumMod val="50000"/>
                </a:schemeClr>
              </a:solidFill>
            </a:endParaRPr>
          </a:p>
          <a:p>
            <a:pPr>
              <a:buFont typeface="Wingdings" panose="05000000000000000000" pitchFamily="2" charset="2"/>
              <a:buChar char="Ø"/>
            </a:pPr>
            <a:r>
              <a:rPr lang="ja-JP" altLang="en-US" dirty="0"/>
              <a:t>レーザー強度依存性</a:t>
            </a:r>
            <a:endParaRPr lang="en-US" altLang="ja-JP" dirty="0"/>
          </a:p>
          <a:p>
            <a:pPr marL="546100" indent="0">
              <a:buNone/>
            </a:pPr>
            <a:r>
              <a:rPr lang="ja-JP" altLang="en-US" dirty="0"/>
              <a:t>レーザー強度が高い場合</a:t>
            </a:r>
            <a:endParaRPr lang="en-US" altLang="ja-JP" dirty="0"/>
          </a:p>
          <a:p>
            <a:pPr marL="546100" indent="0">
              <a:buNone/>
            </a:pPr>
            <a:r>
              <a:rPr lang="ja-JP" altLang="en-US" dirty="0"/>
              <a:t>レーザー強度が低い場合</a:t>
            </a:r>
            <a:endParaRPr lang="en-US" altLang="ja-JP" dirty="0"/>
          </a:p>
          <a:p>
            <a:pPr marL="546100" indent="0">
              <a:buNone/>
            </a:pPr>
            <a:r>
              <a:rPr lang="ja-JP" altLang="en-US" dirty="0"/>
              <a:t>レーザー強度に対するデトネーション伝播特性の評価</a:t>
            </a:r>
            <a:endParaRPr lang="en-US" altLang="ja-JP" dirty="0"/>
          </a:p>
          <a:p>
            <a:pPr marL="546100" indent="0">
              <a:buNone/>
            </a:pPr>
            <a:endParaRPr lang="en-US" altLang="ja-JP" dirty="0">
              <a:solidFill>
                <a:schemeClr val="bg1">
                  <a:lumMod val="50000"/>
                </a:schemeClr>
              </a:solidFill>
            </a:endParaRPr>
          </a:p>
          <a:p>
            <a:r>
              <a:rPr kumimoji="1" lang="ja-JP" altLang="en-US" dirty="0">
                <a:solidFill>
                  <a:schemeClr val="bg1">
                    <a:lumMod val="50000"/>
                  </a:schemeClr>
                </a:solidFill>
              </a:rPr>
              <a:t>まとめ</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19</a:t>
            </a:fld>
            <a:endParaRPr lang="ja-JP" altLang="en-US" dirty="0"/>
          </a:p>
        </p:txBody>
      </p:sp>
    </p:spTree>
    <p:extLst>
      <p:ext uri="{BB962C8B-B14F-4D97-AF65-F5344CB8AC3E}">
        <p14:creationId xmlns:p14="http://schemas.microsoft.com/office/powerpoint/2010/main" val="374937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レーザー強度を変化させたときのシミュレーション条件</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20</a:t>
            </a:fld>
            <a:endParaRPr lang="ja-JP" altLang="en-US" dirty="0"/>
          </a:p>
        </p:txBody>
      </p:sp>
      <p:cxnSp>
        <p:nvCxnSpPr>
          <p:cNvPr id="5" name="直線矢印コネクタ 4"/>
          <p:cNvCxnSpPr>
            <a:endCxn id="10" idx="1"/>
          </p:cNvCxnSpPr>
          <p:nvPr/>
        </p:nvCxnSpPr>
        <p:spPr>
          <a:xfrm>
            <a:off x="6055690" y="2596262"/>
            <a:ext cx="2335415"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6055690" y="1804174"/>
            <a:ext cx="460526" cy="792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516216" y="1804174"/>
            <a:ext cx="1555698" cy="79208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8" name="左矢印 7"/>
          <p:cNvSpPr/>
          <p:nvPr/>
        </p:nvSpPr>
        <p:spPr>
          <a:xfrm>
            <a:off x="8101083" y="2002196"/>
            <a:ext cx="432048" cy="39604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612066" y="1161038"/>
            <a:ext cx="1164101" cy="584775"/>
          </a:xfrm>
          <a:prstGeom prst="rect">
            <a:avLst/>
          </a:prstGeom>
          <a:noFill/>
        </p:spPr>
        <p:txBody>
          <a:bodyPr wrap="none" rtlCol="0">
            <a:spAutoFit/>
          </a:bodyPr>
          <a:lstStyle/>
          <a:p>
            <a:r>
              <a:rPr lang="en-US" altLang="ja-JP" sz="1600" b="1" dirty="0">
                <a:solidFill>
                  <a:schemeClr val="accent6"/>
                </a:solidFill>
              </a:rPr>
              <a:t>N</a:t>
            </a:r>
            <a:r>
              <a:rPr lang="en-US" altLang="ja-JP" sz="1600" b="1" baseline="-25000" dirty="0">
                <a:solidFill>
                  <a:schemeClr val="accent6"/>
                </a:solidFill>
              </a:rPr>
              <a:t>2</a:t>
            </a:r>
            <a:r>
              <a:rPr lang="en-US" altLang="ja-JP" sz="1600" b="1" dirty="0">
                <a:solidFill>
                  <a:schemeClr val="accent6"/>
                </a:solidFill>
              </a:rPr>
              <a:t> plasma</a:t>
            </a:r>
          </a:p>
          <a:p>
            <a:r>
              <a:rPr kumimoji="1" lang="en-US" altLang="ja-JP" sz="1600" b="1" dirty="0">
                <a:solidFill>
                  <a:schemeClr val="accent6"/>
                </a:solidFill>
                <a:ea typeface="Arial Unicode MS" panose="020B0604020202020204" pitchFamily="50" charset="-128"/>
                <a:cs typeface="Arial" panose="020B0604020202020204" pitchFamily="34" charset="0"/>
              </a:rPr>
              <a:t>1000 </a:t>
            </a:r>
            <a:r>
              <a:rPr kumimoji="1" lang="en-US" altLang="ja-JP" sz="1600" b="1" dirty="0" err="1">
                <a:solidFill>
                  <a:schemeClr val="accent6"/>
                </a:solidFill>
                <a:ea typeface="Arial Unicode MS" panose="020B0604020202020204" pitchFamily="50" charset="-128"/>
                <a:cs typeface="Arial" panose="020B0604020202020204" pitchFamily="34" charset="0"/>
              </a:rPr>
              <a:t>μm</a:t>
            </a:r>
            <a:endParaRPr kumimoji="1" lang="ja-JP" altLang="en-US" sz="1600" b="1" dirty="0">
              <a:solidFill>
                <a:schemeClr val="accent6"/>
              </a:solidFill>
              <a:ea typeface="Arial Unicode MS" panose="020B0604020202020204" pitchFamily="50" charset="-128"/>
              <a:cs typeface="Arial" panose="020B0604020202020204" pitchFamily="34" charset="0"/>
            </a:endParaRPr>
          </a:p>
        </p:txBody>
      </p:sp>
      <p:sp>
        <p:nvSpPr>
          <p:cNvPr id="10" name="テキスト ボックス 9"/>
          <p:cNvSpPr txBox="1"/>
          <p:nvPr/>
        </p:nvSpPr>
        <p:spPr>
          <a:xfrm>
            <a:off x="8391105" y="2411596"/>
            <a:ext cx="300082" cy="369332"/>
          </a:xfrm>
          <a:prstGeom prst="rect">
            <a:avLst/>
          </a:prstGeom>
          <a:noFill/>
        </p:spPr>
        <p:txBody>
          <a:bodyPr wrap="none" rtlCol="0">
            <a:spAutoFit/>
          </a:bodyPr>
          <a:lstStyle/>
          <a:p>
            <a:r>
              <a:rPr kumimoji="1" lang="en-US" altLang="ja-JP" i="1" dirty="0">
                <a:ea typeface="Arial Unicode MS" panose="020B0604020202020204" pitchFamily="50" charset="-128"/>
                <a:cs typeface="Arial" panose="020B0604020202020204" pitchFamily="34" charset="0"/>
              </a:rPr>
              <a:t>x</a:t>
            </a:r>
            <a:endParaRPr kumimoji="1" lang="ja-JP" altLang="en-US" i="1" dirty="0">
              <a:ea typeface="Arial Unicode MS" panose="020B0604020202020204" pitchFamily="50" charset="-128"/>
              <a:cs typeface="Arial" panose="020B0604020202020204" pitchFamily="34" charset="0"/>
            </a:endParaRPr>
          </a:p>
        </p:txBody>
      </p:sp>
      <p:sp>
        <p:nvSpPr>
          <p:cNvPr id="11" name="テキスト ボックス 10"/>
          <p:cNvSpPr txBox="1"/>
          <p:nvPr/>
        </p:nvSpPr>
        <p:spPr>
          <a:xfrm>
            <a:off x="8038853" y="1549642"/>
            <a:ext cx="708848" cy="369332"/>
          </a:xfrm>
          <a:prstGeom prst="rect">
            <a:avLst/>
          </a:prstGeom>
          <a:noFill/>
        </p:spPr>
        <p:txBody>
          <a:bodyPr wrap="none" rtlCol="0">
            <a:spAutoFit/>
          </a:bodyPr>
          <a:lstStyle/>
          <a:p>
            <a:r>
              <a:rPr kumimoji="1" lang="en-US" altLang="ja-JP" dirty="0">
                <a:ea typeface="Arial Unicode MS" panose="020B0604020202020204" pitchFamily="50" charset="-128"/>
                <a:cs typeface="Arial" panose="020B0604020202020204" pitchFamily="34" charset="0"/>
              </a:rPr>
              <a:t>Laser</a:t>
            </a:r>
            <a:endParaRPr kumimoji="1" lang="ja-JP" altLang="en-US" dirty="0">
              <a:ea typeface="Arial Unicode MS" panose="020B0604020202020204" pitchFamily="50" charset="-128"/>
              <a:cs typeface="Arial" panose="020B0604020202020204" pitchFamily="34" charset="0"/>
            </a:endParaRPr>
          </a:p>
        </p:txBody>
      </p:sp>
      <p:sp>
        <p:nvSpPr>
          <p:cNvPr id="12" name="テキスト ボックス 11"/>
          <p:cNvSpPr txBox="1"/>
          <p:nvPr/>
        </p:nvSpPr>
        <p:spPr>
          <a:xfrm>
            <a:off x="6853317" y="1157150"/>
            <a:ext cx="1031051" cy="584775"/>
          </a:xfrm>
          <a:prstGeom prst="rect">
            <a:avLst/>
          </a:prstGeom>
          <a:noFill/>
        </p:spPr>
        <p:txBody>
          <a:bodyPr wrap="none" rtlCol="0">
            <a:spAutoFit/>
          </a:bodyPr>
          <a:lstStyle/>
          <a:p>
            <a:r>
              <a:rPr kumimoji="1" lang="en-US" altLang="ja-JP" sz="1600" b="1" dirty="0">
                <a:solidFill>
                  <a:schemeClr val="tx2">
                    <a:lumMod val="60000"/>
                    <a:lumOff val="40000"/>
                  </a:schemeClr>
                </a:solidFill>
                <a:ea typeface="Arial Unicode MS" panose="020B0604020202020204" pitchFamily="50" charset="-128"/>
                <a:cs typeface="Arial" panose="020B0604020202020204" pitchFamily="34" charset="0"/>
              </a:rPr>
              <a:t>N</a:t>
            </a:r>
            <a:r>
              <a:rPr kumimoji="1" lang="en-US" altLang="ja-JP" sz="1600" b="1" baseline="-25000" dirty="0">
                <a:solidFill>
                  <a:schemeClr val="tx2">
                    <a:lumMod val="60000"/>
                    <a:lumOff val="40000"/>
                  </a:schemeClr>
                </a:solidFill>
                <a:ea typeface="Arial Unicode MS" panose="020B0604020202020204" pitchFamily="50" charset="-128"/>
                <a:cs typeface="Arial" panose="020B0604020202020204" pitchFamily="34" charset="0"/>
              </a:rPr>
              <a:t>2</a:t>
            </a:r>
            <a:r>
              <a:rPr kumimoji="1" lang="en-US" altLang="ja-JP" sz="1600" b="1" dirty="0">
                <a:solidFill>
                  <a:schemeClr val="tx2">
                    <a:lumMod val="60000"/>
                    <a:lumOff val="40000"/>
                  </a:schemeClr>
                </a:solidFill>
                <a:ea typeface="Arial Unicode MS" panose="020B0604020202020204" pitchFamily="50" charset="-128"/>
                <a:cs typeface="Arial" panose="020B0604020202020204" pitchFamily="34" charset="0"/>
              </a:rPr>
              <a:t> </a:t>
            </a:r>
            <a:r>
              <a:rPr lang="en-US" altLang="ja-JP" sz="1600" b="1" dirty="0">
                <a:solidFill>
                  <a:srgbClr val="0070C0"/>
                </a:solidFill>
              </a:rPr>
              <a:t>gas</a:t>
            </a:r>
          </a:p>
          <a:p>
            <a:r>
              <a:rPr lang="en-US" altLang="ja-JP" sz="1600" b="1" dirty="0">
                <a:solidFill>
                  <a:schemeClr val="tx2">
                    <a:lumMod val="60000"/>
                    <a:lumOff val="40000"/>
                  </a:schemeClr>
                </a:solidFill>
                <a:ea typeface="Arial Unicode MS" panose="020B0604020202020204" pitchFamily="50" charset="-128"/>
                <a:cs typeface="Arial" panose="020B0604020202020204" pitchFamily="34" charset="0"/>
              </a:rPr>
              <a:t>4</a:t>
            </a:r>
            <a:r>
              <a:rPr kumimoji="1" lang="en-US" altLang="ja-JP" sz="1600" b="1" dirty="0">
                <a:solidFill>
                  <a:schemeClr val="tx2">
                    <a:lumMod val="60000"/>
                    <a:lumOff val="40000"/>
                  </a:schemeClr>
                </a:solidFill>
                <a:ea typeface="Arial Unicode MS" panose="020B0604020202020204" pitchFamily="50" charset="-128"/>
                <a:cs typeface="Arial" panose="020B0604020202020204" pitchFamily="34" charset="0"/>
              </a:rPr>
              <a:t>000</a:t>
            </a:r>
            <a:r>
              <a:rPr lang="ja-JP" altLang="en-US" sz="1600" b="1" dirty="0">
                <a:solidFill>
                  <a:schemeClr val="tx2">
                    <a:lumMod val="60000"/>
                    <a:lumOff val="40000"/>
                  </a:schemeClr>
                </a:solidFill>
                <a:ea typeface="Arial Unicode MS" panose="020B0604020202020204" pitchFamily="50" charset="-128"/>
                <a:cs typeface="Arial" panose="020B0604020202020204" pitchFamily="34" charset="0"/>
              </a:rPr>
              <a:t> </a:t>
            </a:r>
            <a:r>
              <a:rPr kumimoji="1" lang="en-US" altLang="ja-JP" sz="1600" b="1" dirty="0" err="1">
                <a:solidFill>
                  <a:schemeClr val="tx2">
                    <a:lumMod val="60000"/>
                    <a:lumOff val="40000"/>
                  </a:schemeClr>
                </a:solidFill>
                <a:ea typeface="Arial Unicode MS" panose="020B0604020202020204" pitchFamily="50" charset="-128"/>
                <a:cs typeface="Arial" panose="020B0604020202020204" pitchFamily="34" charset="0"/>
              </a:rPr>
              <a:t>μm</a:t>
            </a:r>
            <a:endParaRPr kumimoji="1" lang="ja-JP" altLang="en-US" sz="1600" b="1" dirty="0">
              <a:solidFill>
                <a:schemeClr val="tx2">
                  <a:lumMod val="60000"/>
                  <a:lumOff val="40000"/>
                </a:schemeClr>
              </a:solidFill>
              <a:ea typeface="Arial Unicode MS" panose="020B0604020202020204" pitchFamily="50" charset="-128"/>
              <a:cs typeface="Arial" panose="020B0604020202020204" pitchFamily="34" charset="0"/>
            </a:endParaRPr>
          </a:p>
        </p:txBody>
      </p:sp>
      <p:sp>
        <p:nvSpPr>
          <p:cNvPr id="13" name="テキスト ボックス 12"/>
          <p:cNvSpPr txBox="1"/>
          <p:nvPr/>
        </p:nvSpPr>
        <p:spPr>
          <a:xfrm>
            <a:off x="3061647" y="1549642"/>
            <a:ext cx="2334293" cy="1200329"/>
          </a:xfrm>
          <a:prstGeom prst="rect">
            <a:avLst/>
          </a:prstGeom>
          <a:noFill/>
        </p:spPr>
        <p:txBody>
          <a:bodyPr wrap="none" rtlCol="0">
            <a:spAutoFit/>
          </a:bodyPr>
          <a:lstStyle/>
          <a:p>
            <a:r>
              <a:rPr kumimoji="1" lang="en-US" altLang="ja-JP" dirty="0"/>
              <a:t>N</a:t>
            </a:r>
            <a:r>
              <a:rPr kumimoji="1" lang="en-US" altLang="ja-JP" baseline="-25000" dirty="0"/>
              <a:t>2</a:t>
            </a:r>
            <a:r>
              <a:rPr kumimoji="1" lang="en-US" altLang="ja-JP" dirty="0"/>
              <a:t> gas</a:t>
            </a:r>
          </a:p>
          <a:p>
            <a:r>
              <a:rPr lang="en-US" altLang="ja-JP" dirty="0">
                <a:ea typeface="Arial Unicode MS" panose="020B0604020202020204" pitchFamily="50" charset="-128"/>
                <a:cs typeface="Arial" panose="020B0604020202020204" pitchFamily="34" charset="0"/>
              </a:rPr>
              <a:t>4000 </a:t>
            </a:r>
            <a:r>
              <a:rPr lang="en-US" altLang="ja-JP" dirty="0" err="1">
                <a:ea typeface="Arial Unicode MS" panose="020B0604020202020204" pitchFamily="50" charset="-128"/>
                <a:cs typeface="Arial" panose="020B0604020202020204" pitchFamily="34" charset="0"/>
              </a:rPr>
              <a:t>μm</a:t>
            </a:r>
            <a:r>
              <a:rPr lang="en-US" altLang="ja-JP" dirty="0">
                <a:ea typeface="Arial Unicode MS" panose="020B0604020202020204" pitchFamily="50" charset="-128"/>
                <a:cs typeface="Arial" panose="020B0604020202020204" pitchFamily="34" charset="0"/>
              </a:rPr>
              <a:t> 2000 mesh</a:t>
            </a:r>
            <a:endParaRPr kumimoji="1" lang="en-US" altLang="ja-JP" dirty="0"/>
          </a:p>
          <a:p>
            <a:r>
              <a:rPr kumimoji="1" lang="en-US" altLang="ja-JP" i="1" dirty="0"/>
              <a:t>T</a:t>
            </a:r>
            <a:r>
              <a:rPr kumimoji="1" lang="en-US" altLang="ja-JP" dirty="0"/>
              <a:t> = 0.0257 eV (25 </a:t>
            </a:r>
            <a:r>
              <a:rPr kumimoji="1" lang="ja-JP" altLang="en-US" dirty="0"/>
              <a:t>℃</a:t>
            </a:r>
            <a:r>
              <a:rPr kumimoji="1" lang="en-US" altLang="ja-JP" dirty="0"/>
              <a:t>)</a:t>
            </a:r>
          </a:p>
          <a:p>
            <a:r>
              <a:rPr lang="en-US" altLang="ja-JP" i="1" dirty="0"/>
              <a:t>p</a:t>
            </a:r>
            <a:r>
              <a:rPr lang="en-US" altLang="ja-JP" baseline="-25000" dirty="0"/>
              <a:t>1</a:t>
            </a:r>
            <a:r>
              <a:rPr kumimoji="1" lang="en-US" altLang="ja-JP" dirty="0"/>
              <a:t> =</a:t>
            </a:r>
            <a:r>
              <a:rPr lang="ja-JP" altLang="en-US" dirty="0"/>
              <a:t> </a:t>
            </a:r>
            <a:r>
              <a:rPr lang="en-US" altLang="ja-JP" dirty="0"/>
              <a:t>100 </a:t>
            </a:r>
            <a:r>
              <a:rPr lang="en-US" altLang="ja-JP" dirty="0" err="1"/>
              <a:t>kPa</a:t>
            </a:r>
            <a:endParaRPr lang="en-US" altLang="ja-JP" dirty="0"/>
          </a:p>
        </p:txBody>
      </p:sp>
      <p:sp>
        <p:nvSpPr>
          <p:cNvPr id="14" name="テキスト ボックス 13"/>
          <p:cNvSpPr txBox="1"/>
          <p:nvPr/>
        </p:nvSpPr>
        <p:spPr>
          <a:xfrm>
            <a:off x="352039" y="1585989"/>
            <a:ext cx="2565126" cy="1200329"/>
          </a:xfrm>
          <a:prstGeom prst="rect">
            <a:avLst/>
          </a:prstGeom>
          <a:noFill/>
        </p:spPr>
        <p:txBody>
          <a:bodyPr wrap="none" rtlCol="0">
            <a:spAutoFit/>
          </a:bodyPr>
          <a:lstStyle/>
          <a:p>
            <a:r>
              <a:rPr kumimoji="1" lang="en-US" altLang="ja-JP" dirty="0"/>
              <a:t>N</a:t>
            </a:r>
            <a:r>
              <a:rPr kumimoji="1" lang="en-US" altLang="ja-JP" baseline="-25000" dirty="0"/>
              <a:t>2</a:t>
            </a:r>
            <a:r>
              <a:rPr kumimoji="1" lang="en-US" altLang="ja-JP" dirty="0"/>
              <a:t> plasma</a:t>
            </a:r>
          </a:p>
          <a:p>
            <a:r>
              <a:rPr lang="en-US" altLang="ja-JP" dirty="0">
                <a:ea typeface="Arial Unicode MS" panose="020B0604020202020204" pitchFamily="50" charset="-128"/>
                <a:cs typeface="Arial" panose="020B0604020202020204" pitchFamily="34" charset="0"/>
              </a:rPr>
              <a:t>1000 </a:t>
            </a:r>
            <a:r>
              <a:rPr lang="en-US" altLang="ja-JP" dirty="0" err="1">
                <a:ea typeface="Arial Unicode MS" panose="020B0604020202020204" pitchFamily="50" charset="-128"/>
                <a:cs typeface="Arial" panose="020B0604020202020204" pitchFamily="34" charset="0"/>
              </a:rPr>
              <a:t>μm</a:t>
            </a:r>
            <a:r>
              <a:rPr lang="en-US" altLang="ja-JP" dirty="0">
                <a:ea typeface="Arial Unicode MS" panose="020B0604020202020204" pitchFamily="50" charset="-128"/>
                <a:cs typeface="Arial" panose="020B0604020202020204" pitchFamily="34" charset="0"/>
              </a:rPr>
              <a:t> 500 mesh</a:t>
            </a:r>
            <a:endParaRPr kumimoji="1" lang="en-US" altLang="ja-JP" dirty="0"/>
          </a:p>
          <a:p>
            <a:r>
              <a:rPr kumimoji="1" lang="en-US" altLang="ja-JP" i="1" dirty="0"/>
              <a:t>T</a:t>
            </a:r>
            <a:r>
              <a:rPr kumimoji="1" lang="en-US" altLang="ja-JP" dirty="0"/>
              <a:t> = 2.2 eV (</a:t>
            </a:r>
            <a:r>
              <a:rPr kumimoji="1" lang="ja-JP" altLang="en-US" dirty="0"/>
              <a:t>約</a:t>
            </a:r>
            <a:r>
              <a:rPr kumimoji="1" lang="en-US" altLang="ja-JP" dirty="0"/>
              <a:t>25000 </a:t>
            </a:r>
            <a:r>
              <a:rPr kumimoji="1" lang="ja-JP" altLang="en-US" dirty="0"/>
              <a:t>℃</a:t>
            </a:r>
            <a:r>
              <a:rPr kumimoji="1" lang="en-US" altLang="ja-JP" dirty="0"/>
              <a:t>)</a:t>
            </a:r>
          </a:p>
          <a:p>
            <a:r>
              <a:rPr kumimoji="1" lang="en-US" altLang="ja-JP" i="1" dirty="0"/>
              <a:t>ρ</a:t>
            </a:r>
            <a:r>
              <a:rPr kumimoji="1" lang="en-US" altLang="ja-JP" dirty="0"/>
              <a:t> =</a:t>
            </a:r>
            <a:r>
              <a:rPr lang="ja-JP" altLang="en-US" dirty="0"/>
              <a:t> </a:t>
            </a:r>
            <a:r>
              <a:rPr lang="en-US" altLang="ja-JP" dirty="0"/>
              <a:t>1.12×10</a:t>
            </a:r>
            <a:r>
              <a:rPr lang="en-US" altLang="ja-JP" baseline="30000" dirty="0"/>
              <a:t>-3</a:t>
            </a:r>
            <a:r>
              <a:rPr lang="en-US" altLang="ja-JP" dirty="0"/>
              <a:t> g/cm</a:t>
            </a:r>
            <a:r>
              <a:rPr lang="en-US" altLang="ja-JP" baseline="30000" dirty="0"/>
              <a:t>3</a:t>
            </a:r>
            <a:r>
              <a:rPr lang="en-US" altLang="ja-JP" dirty="0"/>
              <a:t> </a:t>
            </a:r>
          </a:p>
        </p:txBody>
      </p:sp>
      <p:sp>
        <p:nvSpPr>
          <p:cNvPr id="15" name="テキスト ボックス 14"/>
          <p:cNvSpPr txBox="1"/>
          <p:nvPr/>
        </p:nvSpPr>
        <p:spPr>
          <a:xfrm>
            <a:off x="-4501008" y="2780928"/>
            <a:ext cx="4320480" cy="2246769"/>
          </a:xfrm>
          <a:prstGeom prst="rect">
            <a:avLst/>
          </a:prstGeom>
          <a:noFill/>
        </p:spPr>
        <p:txBody>
          <a:bodyPr wrap="square" rtlCol="0">
            <a:spAutoFit/>
          </a:bodyPr>
          <a:lstStyle/>
          <a:p>
            <a:pPr marL="285750" indent="-285750">
              <a:buFont typeface="Wingdings" panose="05000000000000000000" pitchFamily="2" charset="2"/>
              <a:buChar char="u"/>
            </a:pPr>
            <a:r>
              <a:rPr kumimoji="1" lang="en-US" altLang="ja-JP" dirty="0"/>
              <a:t>EOS       </a:t>
            </a:r>
            <a:endParaRPr lang="en-US" altLang="ja-JP" dirty="0"/>
          </a:p>
          <a:p>
            <a:pPr marL="644525" indent="-285750">
              <a:buFont typeface="Arial" panose="020B0604020202020204" pitchFamily="34" charset="0"/>
              <a:buChar char="•"/>
            </a:pPr>
            <a:r>
              <a:rPr kumimoji="1" lang="en-US" altLang="ja-JP" dirty="0"/>
              <a:t>LTE with molecular effects</a:t>
            </a:r>
          </a:p>
          <a:p>
            <a:pPr marL="285750" indent="-285750">
              <a:buFont typeface="Wingdings" panose="05000000000000000000" pitchFamily="2" charset="2"/>
              <a:buChar char="u"/>
            </a:pPr>
            <a:r>
              <a:rPr lang="en-US" altLang="ja-JP" dirty="0"/>
              <a:t>Opacity </a:t>
            </a:r>
          </a:p>
          <a:p>
            <a:pPr marL="644525" indent="-285750">
              <a:buFont typeface="Arial" panose="020B0604020202020204" pitchFamily="34" charset="0"/>
              <a:buChar char="•"/>
            </a:pPr>
            <a:r>
              <a:rPr lang="en-US" altLang="ja-JP" dirty="0">
                <a:ea typeface="Arial Unicode MS" panose="020B0604020202020204" pitchFamily="50" charset="-128"/>
                <a:cs typeface="Arial" panose="020B0604020202020204" pitchFamily="34" charset="0"/>
              </a:rPr>
              <a:t>Screened </a:t>
            </a:r>
            <a:r>
              <a:rPr lang="en-US" altLang="ja-JP" dirty="0" err="1">
                <a:ea typeface="Arial Unicode MS" panose="020B0604020202020204" pitchFamily="50" charset="-128"/>
                <a:cs typeface="Arial" panose="020B0604020202020204" pitchFamily="34" charset="0"/>
              </a:rPr>
              <a:t>hydrogenic</a:t>
            </a:r>
            <a:r>
              <a:rPr lang="en-US" altLang="ja-JP" dirty="0">
                <a:ea typeface="Arial Unicode MS" panose="020B0604020202020204" pitchFamily="50" charset="-128"/>
                <a:cs typeface="Arial" panose="020B0604020202020204" pitchFamily="34" charset="0"/>
              </a:rPr>
              <a:t> model</a:t>
            </a:r>
            <a:r>
              <a:rPr lang="ja-JP" altLang="en-US" dirty="0">
                <a:cs typeface="Arial" panose="020B0604020202020204" pitchFamily="34" charset="0"/>
              </a:rPr>
              <a:t> </a:t>
            </a:r>
            <a:r>
              <a:rPr lang="en-US" altLang="ja-JP" dirty="0">
                <a:cs typeface="Arial" panose="020B0604020202020204" pitchFamily="34" charset="0"/>
              </a:rPr>
              <a:t>(LTE(</a:t>
            </a:r>
            <a:r>
              <a:rPr lang="en-US" altLang="ja-JP" i="1" dirty="0" err="1">
                <a:cs typeface="Arial" panose="020B0604020202020204" pitchFamily="34" charset="0"/>
              </a:rPr>
              <a:t>T</a:t>
            </a:r>
            <a:r>
              <a:rPr lang="en-US" altLang="ja-JP" baseline="-25000" dirty="0" err="1">
                <a:cs typeface="Arial" panose="020B0604020202020204" pitchFamily="34" charset="0"/>
              </a:rPr>
              <a:t>e</a:t>
            </a:r>
            <a:r>
              <a:rPr lang="en-US" altLang="ja-JP" baseline="-25000" dirty="0">
                <a:cs typeface="Arial" panose="020B0604020202020204" pitchFamily="34" charset="0"/>
              </a:rPr>
              <a:t> </a:t>
            </a:r>
            <a:r>
              <a:rPr lang="en-US" altLang="ja-JP" dirty="0">
                <a:cs typeface="Arial" panose="020B0604020202020204" pitchFamily="34" charset="0"/>
              </a:rPr>
              <a:t>&gt; 1 eV))</a:t>
            </a:r>
          </a:p>
          <a:p>
            <a:pPr marL="644525" indent="-285750">
              <a:buFont typeface="Arial" panose="020B0604020202020204" pitchFamily="34" charset="0"/>
              <a:buChar char="•"/>
            </a:pPr>
            <a:r>
              <a:rPr lang="en-US" altLang="ja-JP" dirty="0">
                <a:cs typeface="Arial" panose="020B0604020202020204" pitchFamily="34" charset="0"/>
              </a:rPr>
              <a:t>Calculated by </a:t>
            </a:r>
            <a:r>
              <a:rPr lang="en-US" altLang="ja-JP" dirty="0" err="1">
                <a:cs typeface="Arial" panose="020B0604020202020204" pitchFamily="34" charset="0"/>
              </a:rPr>
              <a:t>Ogino</a:t>
            </a:r>
            <a:r>
              <a:rPr lang="en-US" altLang="ja-JP" sz="1400" dirty="0">
                <a:cs typeface="Arial" panose="020B0604020202020204" pitchFamily="34" charset="0"/>
              </a:rPr>
              <a:t>[4]</a:t>
            </a:r>
            <a:r>
              <a:rPr lang="en-US" altLang="ja-JP" dirty="0">
                <a:cs typeface="Arial" panose="020B0604020202020204" pitchFamily="34" charset="0"/>
              </a:rPr>
              <a:t>(</a:t>
            </a:r>
            <a:r>
              <a:rPr lang="en-US" altLang="ja-JP" i="1" dirty="0" err="1">
                <a:cs typeface="Arial" panose="020B0604020202020204" pitchFamily="34" charset="0"/>
              </a:rPr>
              <a:t>T</a:t>
            </a:r>
            <a:r>
              <a:rPr lang="en-US" altLang="ja-JP" baseline="-25000" dirty="0" err="1">
                <a:cs typeface="Arial" panose="020B0604020202020204" pitchFamily="34" charset="0"/>
              </a:rPr>
              <a:t>e</a:t>
            </a:r>
            <a:r>
              <a:rPr lang="en-US" altLang="ja-JP" baseline="-25000" dirty="0">
                <a:cs typeface="Arial" panose="020B0604020202020204" pitchFamily="34" charset="0"/>
              </a:rPr>
              <a:t> </a:t>
            </a:r>
            <a:r>
              <a:rPr lang="en-US" altLang="ja-JP" dirty="0">
                <a:cs typeface="Arial" panose="020B0604020202020204" pitchFamily="34" charset="0"/>
              </a:rPr>
              <a:t>&lt; 1 eV)</a:t>
            </a:r>
          </a:p>
          <a:p>
            <a:pPr marL="644525" indent="-285750">
              <a:buFont typeface="Arial" panose="020B0604020202020204" pitchFamily="34" charset="0"/>
              <a:buChar char="•"/>
            </a:pPr>
            <a:r>
              <a:rPr lang="en-US" altLang="ja-JP" dirty="0">
                <a:cs typeface="Arial" panose="020B0604020202020204" pitchFamily="34" charset="0"/>
              </a:rPr>
              <a:t>N</a:t>
            </a:r>
            <a:r>
              <a:rPr lang="en-US" altLang="ja-JP" baseline="-25000" dirty="0">
                <a:cs typeface="Arial" panose="020B0604020202020204" pitchFamily="34" charset="0"/>
              </a:rPr>
              <a:t>2</a:t>
            </a:r>
            <a:r>
              <a:rPr lang="ja-JP" altLang="en-US" dirty="0">
                <a:cs typeface="Arial" panose="020B0604020202020204" pitchFamily="34" charset="0"/>
              </a:rPr>
              <a:t> </a:t>
            </a:r>
            <a:r>
              <a:rPr lang="en-US" altLang="ja-JP" dirty="0">
                <a:cs typeface="Arial" panose="020B0604020202020204" pitchFamily="34" charset="0"/>
              </a:rPr>
              <a:t>Photoionization(PI)</a:t>
            </a:r>
            <a:r>
              <a:rPr lang="en-US" altLang="ja-JP" sz="1400" dirty="0">
                <a:cs typeface="Arial" panose="020B0604020202020204" pitchFamily="34" charset="0"/>
              </a:rPr>
              <a:t>[5]</a:t>
            </a:r>
            <a:endParaRPr lang="en-US" altLang="ja-JP" sz="1600" dirty="0">
              <a:cs typeface="Arial" panose="020B0604020202020204" pitchFamily="34" charset="0"/>
            </a:endParaRPr>
          </a:p>
          <a:p>
            <a:pPr marL="358775"/>
            <a:endParaRPr lang="en-US" altLang="ja-JP" sz="1400" dirty="0">
              <a:cs typeface="Arial" panose="020B0604020202020204"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366" y="3572196"/>
            <a:ext cx="3639335" cy="288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467544" y="5097958"/>
            <a:ext cx="3081293" cy="923330"/>
          </a:xfrm>
          <a:prstGeom prst="rect">
            <a:avLst/>
          </a:prstGeom>
        </p:spPr>
        <p:txBody>
          <a:bodyPr wrap="none">
            <a:spAutoFit/>
          </a:bodyPr>
          <a:lstStyle/>
          <a:p>
            <a:r>
              <a:rPr lang="ja-JP" altLang="en-US" dirty="0"/>
              <a:t>レーザー条件</a:t>
            </a:r>
            <a:endParaRPr lang="en-US" altLang="ja-JP" dirty="0"/>
          </a:p>
          <a:p>
            <a:r>
              <a:rPr lang="en-US" altLang="ja-JP" dirty="0"/>
              <a:t>S</a:t>
            </a:r>
            <a:r>
              <a:rPr lang="en-US" altLang="ja-JP" baseline="-25000" dirty="0"/>
              <a:t>L</a:t>
            </a:r>
            <a:r>
              <a:rPr lang="en-US" altLang="ja-JP" dirty="0"/>
              <a:t> = 1×10</a:t>
            </a:r>
            <a:r>
              <a:rPr lang="en-US" altLang="ja-JP" baseline="30000" dirty="0"/>
              <a:t>8</a:t>
            </a:r>
            <a:r>
              <a:rPr lang="en-US" altLang="ja-JP" dirty="0"/>
              <a:t> - 1×10</a:t>
            </a:r>
            <a:r>
              <a:rPr lang="en-US" altLang="ja-JP" baseline="30000" dirty="0"/>
              <a:t>10 </a:t>
            </a:r>
            <a:r>
              <a:rPr lang="en-US" altLang="ja-JP" dirty="0"/>
              <a:t>W/cm</a:t>
            </a:r>
            <a:r>
              <a:rPr lang="en-US" altLang="ja-JP" baseline="30000" dirty="0"/>
              <a:t>2</a:t>
            </a:r>
            <a:endParaRPr lang="en-US" altLang="ja-JP" dirty="0"/>
          </a:p>
          <a:p>
            <a:r>
              <a:rPr lang="en-US" altLang="ja-JP" dirty="0"/>
              <a:t>λ = 1.05 </a:t>
            </a:r>
            <a:r>
              <a:rPr lang="en-US" altLang="ja-JP" dirty="0" err="1"/>
              <a:t>μm</a:t>
            </a:r>
            <a:endParaRPr lang="en-US" altLang="ja-JP" dirty="0"/>
          </a:p>
        </p:txBody>
      </p:sp>
      <p:sp>
        <p:nvSpPr>
          <p:cNvPr id="18" name="テキスト ボックス 17"/>
          <p:cNvSpPr txBox="1"/>
          <p:nvPr/>
        </p:nvSpPr>
        <p:spPr>
          <a:xfrm>
            <a:off x="611560" y="1268760"/>
            <a:ext cx="2004075" cy="369332"/>
          </a:xfrm>
          <a:prstGeom prst="rect">
            <a:avLst/>
          </a:prstGeom>
          <a:noFill/>
        </p:spPr>
        <p:txBody>
          <a:bodyPr wrap="none" rtlCol="0">
            <a:spAutoFit/>
          </a:bodyPr>
          <a:lstStyle/>
          <a:p>
            <a:r>
              <a:rPr kumimoji="1" lang="ja-JP" altLang="en-US" dirty="0"/>
              <a:t>窒素</a:t>
            </a:r>
            <a:r>
              <a:rPr lang="ja-JP" altLang="en-US" dirty="0"/>
              <a:t>プラズマ</a:t>
            </a:r>
            <a:r>
              <a:rPr kumimoji="1" lang="ja-JP" altLang="en-US" dirty="0"/>
              <a:t>・ガス</a:t>
            </a:r>
          </a:p>
        </p:txBody>
      </p:sp>
      <p:sp>
        <p:nvSpPr>
          <p:cNvPr id="3" name="コンテンツ プレースホルダー 2"/>
          <p:cNvSpPr>
            <a:spLocks noGrp="1"/>
          </p:cNvSpPr>
          <p:nvPr>
            <p:ph idx="1"/>
          </p:nvPr>
        </p:nvSpPr>
        <p:spPr>
          <a:xfrm>
            <a:off x="467544" y="2969076"/>
            <a:ext cx="3947999" cy="2128882"/>
          </a:xfrm>
        </p:spPr>
        <p:txBody>
          <a:bodyPr>
            <a:normAutofit/>
          </a:bodyPr>
          <a:lstStyle/>
          <a:p>
            <a:r>
              <a:rPr lang="ja-JP" altLang="en-US" sz="1600" dirty="0"/>
              <a:t>固体アルミニウムの代わりに</a:t>
            </a:r>
            <a:endParaRPr lang="en-US" altLang="ja-JP" sz="1600" dirty="0"/>
          </a:p>
          <a:p>
            <a:pPr marL="0" indent="0">
              <a:buNone/>
            </a:pPr>
            <a:r>
              <a:rPr kumimoji="1" lang="en-US" altLang="ja-JP" sz="1600" dirty="0"/>
              <a:t>      </a:t>
            </a:r>
            <a:r>
              <a:rPr kumimoji="1" lang="ja-JP" altLang="en-US" sz="1600" dirty="0"/>
              <a:t>窒素プラズマを設置。</a:t>
            </a:r>
            <a:endParaRPr kumimoji="1" lang="en-US" altLang="ja-JP" sz="1600" dirty="0"/>
          </a:p>
          <a:p>
            <a:pPr marL="0" indent="0">
              <a:buNone/>
            </a:pPr>
            <a:r>
              <a:rPr kumimoji="1" lang="ja-JP" altLang="en-US" sz="1600" dirty="0"/>
              <a:t>→　アルミニウムから放出される</a:t>
            </a:r>
            <a:endParaRPr kumimoji="1" lang="en-US" altLang="ja-JP" sz="1600" dirty="0"/>
          </a:p>
          <a:p>
            <a:pPr marL="0" indent="0">
              <a:buNone/>
            </a:pPr>
            <a:r>
              <a:rPr lang="en-US" altLang="ja-JP" sz="1600" dirty="0"/>
              <a:t>      </a:t>
            </a:r>
            <a:r>
              <a:rPr lang="ja-JP" altLang="en-US" sz="1600" dirty="0"/>
              <a:t>輻射の影響をなくすため。</a:t>
            </a:r>
            <a:endParaRPr kumimoji="1" lang="en-US" altLang="ja-JP" sz="1600" dirty="0"/>
          </a:p>
          <a:p>
            <a:r>
              <a:rPr kumimoji="1" lang="ja-JP" altLang="en-US" sz="1600" dirty="0"/>
              <a:t>プラズマ領域　</a:t>
            </a:r>
            <a:endParaRPr lang="en-US" altLang="ja-JP" sz="1600" dirty="0"/>
          </a:p>
          <a:p>
            <a:pPr marL="531813" indent="0">
              <a:buNone/>
            </a:pPr>
            <a:r>
              <a:rPr kumimoji="1" lang="ja-JP" altLang="en-US" sz="1600" dirty="0"/>
              <a:t>レーザーエネルギーを</a:t>
            </a:r>
            <a:r>
              <a:rPr kumimoji="1" lang="en-US" altLang="ja-JP" sz="1600" dirty="0"/>
              <a:t>99%</a:t>
            </a:r>
            <a:r>
              <a:rPr kumimoji="1" lang="ja-JP" altLang="en-US" sz="1600" dirty="0"/>
              <a:t>以上吸収できる条件を仮定。</a:t>
            </a:r>
            <a:endParaRPr kumimoji="1" lang="en-US" altLang="ja-JP" sz="1600" dirty="0"/>
          </a:p>
        </p:txBody>
      </p:sp>
    </p:spTree>
    <p:extLst>
      <p:ext uri="{BB962C8B-B14F-4D97-AF65-F5344CB8AC3E}">
        <p14:creationId xmlns:p14="http://schemas.microsoft.com/office/powerpoint/2010/main" val="2345613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solidFill>
                  <a:schemeClr val="bg1">
                    <a:lumMod val="50000"/>
                  </a:schemeClr>
                </a:solidFill>
              </a:rPr>
              <a:t>研究背景・目的</a:t>
            </a:r>
            <a:endParaRPr kumimoji="1" lang="en-US" altLang="ja-JP" dirty="0">
              <a:solidFill>
                <a:schemeClr val="bg1">
                  <a:lumMod val="50000"/>
                </a:schemeClr>
              </a:solidFill>
            </a:endParaRPr>
          </a:p>
          <a:p>
            <a:endParaRPr lang="en-US" altLang="ja-JP" dirty="0">
              <a:solidFill>
                <a:schemeClr val="bg1">
                  <a:lumMod val="50000"/>
                </a:schemeClr>
              </a:solidFill>
            </a:endParaRPr>
          </a:p>
          <a:p>
            <a:r>
              <a:rPr kumimoji="1" lang="ja-JP" altLang="en-US" dirty="0">
                <a:solidFill>
                  <a:schemeClr val="bg1">
                    <a:lumMod val="50000"/>
                  </a:schemeClr>
                </a:solidFill>
              </a:rPr>
              <a:t>シミュレーション</a:t>
            </a:r>
            <a:r>
              <a:rPr lang="ja-JP" altLang="en-US" dirty="0">
                <a:solidFill>
                  <a:schemeClr val="bg1">
                    <a:lumMod val="50000"/>
                  </a:schemeClr>
                </a:solidFill>
              </a:rPr>
              <a:t>モデル</a:t>
            </a:r>
            <a:endParaRPr kumimoji="1" lang="en-US" altLang="ja-JP" dirty="0">
              <a:solidFill>
                <a:schemeClr val="bg1">
                  <a:lumMod val="50000"/>
                </a:schemeClr>
              </a:solidFill>
            </a:endParaRPr>
          </a:p>
          <a:p>
            <a:endParaRPr lang="en-US" altLang="ja-JP" dirty="0">
              <a:solidFill>
                <a:schemeClr val="bg1">
                  <a:lumMod val="50000"/>
                </a:schemeClr>
              </a:solidFill>
            </a:endParaRPr>
          </a:p>
          <a:p>
            <a:r>
              <a:rPr lang="ja-JP" altLang="en-US" dirty="0">
                <a:solidFill>
                  <a:schemeClr val="bg1">
                    <a:lumMod val="50000"/>
                  </a:schemeClr>
                </a:solidFill>
              </a:rPr>
              <a:t>結果・考察</a:t>
            </a:r>
            <a:endParaRPr kumimoji="1" lang="en-US" altLang="ja-JP" dirty="0">
              <a:solidFill>
                <a:schemeClr val="bg1">
                  <a:lumMod val="50000"/>
                </a:schemeClr>
              </a:solidFill>
            </a:endParaRPr>
          </a:p>
          <a:p>
            <a:pPr>
              <a:buFont typeface="Wingdings" panose="05000000000000000000" pitchFamily="2" charset="2"/>
              <a:buChar char="Ø"/>
            </a:pPr>
            <a:r>
              <a:rPr lang="ja-JP" altLang="en-US" dirty="0">
                <a:solidFill>
                  <a:schemeClr val="bg1">
                    <a:lumMod val="50000"/>
                  </a:schemeClr>
                </a:solidFill>
              </a:rPr>
              <a:t>実験結果の解析</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衝撃波付近の加熱構造</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非局所的なエネルギー輸送が伝播速度に及ぼす影響</a:t>
            </a:r>
            <a:endParaRPr lang="en-US" altLang="ja-JP" dirty="0">
              <a:solidFill>
                <a:schemeClr val="bg1">
                  <a:lumMod val="50000"/>
                </a:schemeClr>
              </a:solidFill>
            </a:endParaRPr>
          </a:p>
          <a:p>
            <a:pPr>
              <a:buFont typeface="Wingdings" panose="05000000000000000000" pitchFamily="2" charset="2"/>
              <a:buChar char="Ø"/>
            </a:pPr>
            <a:r>
              <a:rPr lang="ja-JP" altLang="en-US" dirty="0"/>
              <a:t>レーザー強度依存性</a:t>
            </a:r>
            <a:endParaRPr lang="en-US" altLang="ja-JP" dirty="0"/>
          </a:p>
          <a:p>
            <a:pPr marL="546100" indent="0">
              <a:buNone/>
            </a:pPr>
            <a:r>
              <a:rPr lang="ja-JP" altLang="en-US" dirty="0"/>
              <a:t>レーザー強度が高い場合（</a:t>
            </a:r>
            <a:r>
              <a:rPr lang="en-US" altLang="ja-JP" i="1" dirty="0"/>
              <a:t>S</a:t>
            </a:r>
            <a:r>
              <a:rPr lang="en-US" altLang="ja-JP" baseline="-25000" dirty="0"/>
              <a:t>L</a:t>
            </a:r>
            <a:r>
              <a:rPr lang="en-US" altLang="ja-JP" dirty="0"/>
              <a:t> =</a:t>
            </a:r>
            <a:r>
              <a:rPr lang="ja-JP" altLang="en-US" dirty="0"/>
              <a:t> </a:t>
            </a:r>
            <a:r>
              <a:rPr lang="en-US" altLang="ja-JP" dirty="0"/>
              <a:t>7×10</a:t>
            </a:r>
            <a:r>
              <a:rPr lang="en-US" altLang="ja-JP" baseline="30000" dirty="0"/>
              <a:t>9 </a:t>
            </a:r>
            <a:r>
              <a:rPr lang="en-US" altLang="ja-JP" dirty="0"/>
              <a:t>~ 1×10</a:t>
            </a:r>
            <a:r>
              <a:rPr lang="en-US" altLang="ja-JP" baseline="30000" dirty="0"/>
              <a:t>10</a:t>
            </a:r>
            <a:r>
              <a:rPr lang="en-US" altLang="ja-JP" dirty="0"/>
              <a:t> W/cm</a:t>
            </a:r>
            <a:r>
              <a:rPr lang="en-US" altLang="ja-JP" baseline="30000" dirty="0"/>
              <a:t>2</a:t>
            </a:r>
            <a:r>
              <a:rPr lang="ja-JP" altLang="en-US" dirty="0"/>
              <a:t>）</a:t>
            </a:r>
            <a:endParaRPr lang="en-US" altLang="ja-JP" dirty="0"/>
          </a:p>
          <a:p>
            <a:pPr marL="546100" indent="0">
              <a:buNone/>
            </a:pPr>
            <a:r>
              <a:rPr lang="ja-JP" altLang="en-US" dirty="0">
                <a:solidFill>
                  <a:schemeClr val="bg1">
                    <a:lumMod val="50000"/>
                  </a:schemeClr>
                </a:solidFill>
              </a:rPr>
              <a:t>レーザー強度が低い場合（</a:t>
            </a:r>
            <a:r>
              <a:rPr lang="en-US" altLang="ja-JP" i="1" dirty="0"/>
              <a:t> </a:t>
            </a:r>
            <a:r>
              <a:rPr lang="en-US" altLang="ja-JP" i="1" dirty="0">
                <a:solidFill>
                  <a:schemeClr val="bg1">
                    <a:lumMod val="50000"/>
                  </a:schemeClr>
                </a:solidFill>
              </a:rPr>
              <a:t>S</a:t>
            </a:r>
            <a:r>
              <a:rPr lang="en-US" altLang="ja-JP" baseline="-25000" dirty="0">
                <a:solidFill>
                  <a:schemeClr val="bg1">
                    <a:lumMod val="50000"/>
                  </a:schemeClr>
                </a:solidFill>
              </a:rPr>
              <a:t>L</a:t>
            </a:r>
            <a:r>
              <a:rPr lang="en-US" altLang="ja-JP" dirty="0">
                <a:solidFill>
                  <a:schemeClr val="bg1">
                    <a:lumMod val="50000"/>
                  </a:schemeClr>
                </a:solidFill>
              </a:rPr>
              <a:t> =</a:t>
            </a:r>
            <a:r>
              <a:rPr lang="ja-JP" altLang="en-US" dirty="0">
                <a:solidFill>
                  <a:schemeClr val="bg1">
                    <a:lumMod val="50000"/>
                  </a:schemeClr>
                </a:solidFill>
              </a:rPr>
              <a:t> </a:t>
            </a:r>
            <a:r>
              <a:rPr lang="en-US" altLang="ja-JP" dirty="0">
                <a:solidFill>
                  <a:schemeClr val="bg1">
                    <a:lumMod val="50000"/>
                  </a:schemeClr>
                </a:solidFill>
              </a:rPr>
              <a:t>5×10</a:t>
            </a:r>
            <a:r>
              <a:rPr lang="en-US" altLang="ja-JP" baseline="30000" dirty="0">
                <a:solidFill>
                  <a:schemeClr val="bg1">
                    <a:lumMod val="50000"/>
                  </a:schemeClr>
                </a:solidFill>
              </a:rPr>
              <a:t>8 </a:t>
            </a:r>
            <a:r>
              <a:rPr lang="en-US" altLang="ja-JP" dirty="0">
                <a:solidFill>
                  <a:schemeClr val="bg1">
                    <a:lumMod val="50000"/>
                  </a:schemeClr>
                </a:solidFill>
              </a:rPr>
              <a:t>~ 1×10</a:t>
            </a:r>
            <a:r>
              <a:rPr lang="en-US" altLang="ja-JP" baseline="30000" dirty="0">
                <a:solidFill>
                  <a:schemeClr val="bg1">
                    <a:lumMod val="50000"/>
                  </a:schemeClr>
                </a:solidFill>
              </a:rPr>
              <a:t>9</a:t>
            </a:r>
            <a:r>
              <a:rPr lang="en-US" altLang="ja-JP" dirty="0">
                <a:solidFill>
                  <a:schemeClr val="bg1">
                    <a:lumMod val="50000"/>
                  </a:schemeClr>
                </a:solidFill>
              </a:rPr>
              <a:t> W/cm</a:t>
            </a:r>
            <a:r>
              <a:rPr lang="en-US" altLang="ja-JP" baseline="30000" dirty="0">
                <a:solidFill>
                  <a:schemeClr val="bg1">
                    <a:lumMod val="50000"/>
                  </a:schemeClr>
                </a:solidFill>
              </a:rPr>
              <a:t>2 </a:t>
            </a:r>
            <a:r>
              <a:rPr lang="ja-JP" altLang="en-US" dirty="0">
                <a:solidFill>
                  <a:schemeClr val="bg1">
                    <a:lumMod val="50000"/>
                  </a:schemeClr>
                </a:solidFill>
              </a:rPr>
              <a:t>）</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レーザー強度に対するデトネーション伝播特性の評価</a:t>
            </a:r>
            <a:endParaRPr lang="en-US" altLang="ja-JP" dirty="0">
              <a:solidFill>
                <a:schemeClr val="bg1">
                  <a:lumMod val="50000"/>
                </a:schemeClr>
              </a:solidFill>
            </a:endParaRPr>
          </a:p>
          <a:p>
            <a:pPr marL="546100" indent="0">
              <a:buNone/>
            </a:pPr>
            <a:endParaRPr lang="en-US" altLang="ja-JP" dirty="0">
              <a:solidFill>
                <a:schemeClr val="bg1">
                  <a:lumMod val="50000"/>
                </a:schemeClr>
              </a:solidFill>
            </a:endParaRPr>
          </a:p>
          <a:p>
            <a:r>
              <a:rPr kumimoji="1" lang="ja-JP" altLang="en-US" dirty="0">
                <a:solidFill>
                  <a:schemeClr val="bg1">
                    <a:lumMod val="50000"/>
                  </a:schemeClr>
                </a:solidFill>
              </a:rPr>
              <a:t>まとめ</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21</a:t>
            </a:fld>
            <a:endParaRPr lang="ja-JP" altLang="en-US" dirty="0"/>
          </a:p>
        </p:txBody>
      </p:sp>
    </p:spTree>
    <p:extLst>
      <p:ext uri="{BB962C8B-B14F-4D97-AF65-F5344CB8AC3E}">
        <p14:creationId xmlns:p14="http://schemas.microsoft.com/office/powerpoint/2010/main" val="1322344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2905435" cy="383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82" y="1700808"/>
            <a:ext cx="2905435" cy="383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bodyPr>
          <a:lstStyle/>
          <a:p>
            <a:r>
              <a:rPr lang="ja-JP" altLang="en-US" dirty="0"/>
              <a:t>衝撃波付近の温度・数密度と加熱構造の時間発展</a:t>
            </a:r>
            <a:endParaRPr kumimoji="1" lang="ja-JP" altLang="en-US" dirty="0"/>
          </a:p>
        </p:txBody>
      </p:sp>
      <p:sp>
        <p:nvSpPr>
          <p:cNvPr id="3" name="コンテンツ プレースホルダー 2"/>
          <p:cNvSpPr>
            <a:spLocks noGrp="1"/>
          </p:cNvSpPr>
          <p:nvPr>
            <p:ph idx="1"/>
          </p:nvPr>
        </p:nvSpPr>
        <p:spPr>
          <a:xfrm>
            <a:off x="415676" y="5589240"/>
            <a:ext cx="8404796" cy="936104"/>
          </a:xfrm>
        </p:spPr>
        <p:txBody>
          <a:bodyPr>
            <a:normAutofit/>
          </a:bodyPr>
          <a:lstStyle/>
          <a:p>
            <a:r>
              <a:rPr lang="ja-JP" altLang="en-US" sz="1800" dirty="0"/>
              <a:t>衝撃波前方でレーザー加熱　→　衝撃波前方で輻射が放出</a:t>
            </a:r>
            <a:endParaRPr lang="en-US" altLang="ja-JP" sz="1800" dirty="0"/>
          </a:p>
          <a:p>
            <a:pPr marL="0" indent="0">
              <a:buNone/>
            </a:pPr>
            <a:r>
              <a:rPr lang="ja-JP" altLang="en-US" sz="1800" dirty="0"/>
              <a:t>　　 →　さらに前方の気体が電離　→　加熱領域が衝撃波前方に向かって自走</a:t>
            </a:r>
            <a:endParaRPr lang="en-US" altLang="ja-JP" sz="1800"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22</a:t>
            </a:fld>
            <a:endParaRPr lang="ja-JP" altLang="en-US" dirty="0"/>
          </a:p>
        </p:txBody>
      </p:sp>
      <p:sp>
        <p:nvSpPr>
          <p:cNvPr id="5" name="テキスト ボックス 4"/>
          <p:cNvSpPr txBox="1"/>
          <p:nvPr/>
        </p:nvSpPr>
        <p:spPr>
          <a:xfrm>
            <a:off x="9540552" y="1423093"/>
            <a:ext cx="2209259" cy="369332"/>
          </a:xfrm>
          <a:prstGeom prst="rect">
            <a:avLst/>
          </a:prstGeom>
          <a:noFill/>
        </p:spPr>
        <p:txBody>
          <a:bodyPr wrap="none" rtlCol="0">
            <a:spAutoFit/>
          </a:bodyPr>
          <a:lstStyle/>
          <a:p>
            <a:r>
              <a:rPr kumimoji="1" lang="en-US" altLang="ja-JP" dirty="0"/>
              <a:t>10</a:t>
            </a:r>
            <a:r>
              <a:rPr kumimoji="1" lang="en-US" altLang="ja-JP" baseline="30000" dirty="0"/>
              <a:t>9</a:t>
            </a:r>
            <a:r>
              <a:rPr kumimoji="1" lang="en-US" altLang="ja-JP" dirty="0"/>
              <a:t> W/cm</a:t>
            </a:r>
            <a:r>
              <a:rPr kumimoji="1" lang="en-US" altLang="ja-JP" baseline="30000" dirty="0"/>
              <a:t>2</a:t>
            </a:r>
            <a:r>
              <a:rPr kumimoji="1" lang="en-US" altLang="ja-JP" dirty="0"/>
              <a:t> </a:t>
            </a:r>
            <a:r>
              <a:rPr kumimoji="1" lang="ja-JP" altLang="en-US" dirty="0"/>
              <a:t>オーダー</a:t>
            </a:r>
          </a:p>
        </p:txBody>
      </p:sp>
      <p:sp>
        <p:nvSpPr>
          <p:cNvPr id="9" name="テキスト ボックス 8"/>
          <p:cNvSpPr txBox="1"/>
          <p:nvPr/>
        </p:nvSpPr>
        <p:spPr>
          <a:xfrm>
            <a:off x="3419872" y="1115452"/>
            <a:ext cx="2184316"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a:t>
            </a:r>
            <a:r>
              <a:rPr kumimoji="1" lang="en-US" altLang="ja-JP" baseline="-2500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1×10</a:t>
            </a:r>
            <a:r>
              <a:rPr lang="en-US" altLang="ja-JP" baseline="30000" dirty="0">
                <a:latin typeface="Arial" panose="020B0604020202020204" pitchFamily="34" charset="0"/>
                <a:cs typeface="Arial" panose="020B0604020202020204" pitchFamily="34" charset="0"/>
              </a:rPr>
              <a:t>10</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endParaRPr kumimoji="1" lang="ja-JP" altLang="en-US" dirty="0">
              <a:latin typeface="Arial" panose="020B0604020202020204" pitchFamily="34" charset="0"/>
              <a:cs typeface="Arial" panose="020B0604020202020204" pitchFamily="34" charset="0"/>
            </a:endParaRPr>
          </a:p>
        </p:txBody>
      </p:sp>
      <p:sp>
        <p:nvSpPr>
          <p:cNvPr id="25" name="テキスト ボックス 24"/>
          <p:cNvSpPr txBox="1"/>
          <p:nvPr/>
        </p:nvSpPr>
        <p:spPr>
          <a:xfrm>
            <a:off x="827584" y="2564904"/>
            <a:ext cx="385042" cy="338554"/>
          </a:xfrm>
          <a:prstGeom prst="rect">
            <a:avLst/>
          </a:prstGeom>
          <a:noFill/>
        </p:spPr>
        <p:txBody>
          <a:bodyPr wrap="none" rtlCol="0">
            <a:spAutoFit/>
          </a:bodyPr>
          <a:lstStyle/>
          <a:p>
            <a:r>
              <a:rPr kumimoji="1" lang="en-US" altLang="ja-JP" sz="1600" b="1" i="1" dirty="0">
                <a:solidFill>
                  <a:srgbClr val="00B050"/>
                </a:solidFill>
                <a:latin typeface="Arial" panose="020B0604020202020204" pitchFamily="34" charset="0"/>
                <a:cs typeface="Arial" panose="020B0604020202020204" pitchFamily="34" charset="0"/>
              </a:rPr>
              <a:t>n</a:t>
            </a:r>
            <a:r>
              <a:rPr kumimoji="1" lang="en-US" altLang="ja-JP" sz="1600" b="1" baseline="-25000" dirty="0">
                <a:solidFill>
                  <a:srgbClr val="00B050"/>
                </a:solidFill>
                <a:latin typeface="Arial" panose="020B0604020202020204" pitchFamily="34" charset="0"/>
                <a:cs typeface="Arial" panose="020B0604020202020204" pitchFamily="34" charset="0"/>
              </a:rPr>
              <a:t>e</a:t>
            </a:r>
            <a:endParaRPr kumimoji="1" lang="ja-JP" altLang="en-US" sz="1600" b="1" dirty="0">
              <a:solidFill>
                <a:srgbClr val="00B050"/>
              </a:solidFill>
              <a:latin typeface="Arial" panose="020B0604020202020204" pitchFamily="34" charset="0"/>
              <a:cs typeface="Arial" panose="020B0604020202020204" pitchFamily="34" charset="0"/>
            </a:endParaRPr>
          </a:p>
        </p:txBody>
      </p:sp>
      <p:sp>
        <p:nvSpPr>
          <p:cNvPr id="26" name="テキスト ボックス 25"/>
          <p:cNvSpPr txBox="1"/>
          <p:nvPr/>
        </p:nvSpPr>
        <p:spPr>
          <a:xfrm>
            <a:off x="1777318" y="2248996"/>
            <a:ext cx="348172" cy="338554"/>
          </a:xfrm>
          <a:prstGeom prst="rect">
            <a:avLst/>
          </a:prstGeom>
          <a:noFill/>
        </p:spPr>
        <p:txBody>
          <a:bodyPr wrap="none" rtlCol="0">
            <a:spAutoFit/>
          </a:bodyPr>
          <a:lstStyle/>
          <a:p>
            <a:r>
              <a:rPr lang="en-US" altLang="ja-JP" sz="1600" b="1" i="1" dirty="0" err="1">
                <a:latin typeface="Arial" panose="020B0604020202020204" pitchFamily="34" charset="0"/>
                <a:cs typeface="Arial" panose="020B0604020202020204" pitchFamily="34" charset="0"/>
              </a:rPr>
              <a:t>T</a:t>
            </a:r>
            <a:r>
              <a:rPr lang="en-US" altLang="ja-JP" sz="1600" b="1" baseline="-25000" dirty="0" err="1">
                <a:latin typeface="Arial" panose="020B0604020202020204" pitchFamily="34" charset="0"/>
                <a:cs typeface="Arial" panose="020B0604020202020204" pitchFamily="34" charset="0"/>
              </a:rPr>
              <a:t>i</a:t>
            </a:r>
            <a:endParaRPr kumimoji="1" lang="ja-JP" altLang="en-US" sz="1600" b="1" dirty="0">
              <a:latin typeface="Arial" panose="020B0604020202020204" pitchFamily="34" charset="0"/>
              <a:cs typeface="Arial" panose="020B0604020202020204" pitchFamily="34" charset="0"/>
            </a:endParaRPr>
          </a:p>
        </p:txBody>
      </p:sp>
      <p:sp>
        <p:nvSpPr>
          <p:cNvPr id="27" name="テキスト ボックス 26"/>
          <p:cNvSpPr txBox="1"/>
          <p:nvPr/>
        </p:nvSpPr>
        <p:spPr>
          <a:xfrm>
            <a:off x="2145086" y="2248996"/>
            <a:ext cx="385042" cy="338554"/>
          </a:xfrm>
          <a:prstGeom prst="rect">
            <a:avLst/>
          </a:prstGeom>
          <a:noFill/>
        </p:spPr>
        <p:txBody>
          <a:bodyPr wrap="none" rtlCol="0">
            <a:spAutoFit/>
          </a:bodyPr>
          <a:lstStyle/>
          <a:p>
            <a:r>
              <a:rPr lang="en-US" altLang="ja-JP" sz="1600" b="1" i="1" dirty="0" err="1">
                <a:solidFill>
                  <a:srgbClr val="00B050"/>
                </a:solidFill>
                <a:latin typeface="Arial" panose="020B0604020202020204" pitchFamily="34" charset="0"/>
                <a:cs typeface="Arial" panose="020B0604020202020204" pitchFamily="34" charset="0"/>
              </a:rPr>
              <a:t>T</a:t>
            </a:r>
            <a:r>
              <a:rPr kumimoji="1" lang="en-US" altLang="ja-JP" sz="1600" b="1" baseline="-25000" dirty="0" err="1">
                <a:solidFill>
                  <a:srgbClr val="00B050"/>
                </a:solidFill>
                <a:latin typeface="Arial" panose="020B0604020202020204" pitchFamily="34" charset="0"/>
                <a:cs typeface="Arial" panose="020B0604020202020204" pitchFamily="34" charset="0"/>
              </a:rPr>
              <a:t>e</a:t>
            </a:r>
            <a:endParaRPr kumimoji="1" lang="ja-JP" altLang="en-US" sz="1600" b="1" dirty="0">
              <a:solidFill>
                <a:srgbClr val="00B050"/>
              </a:solidFill>
              <a:latin typeface="Arial" panose="020B0604020202020204" pitchFamily="34" charset="0"/>
              <a:cs typeface="Arial" panose="020B0604020202020204" pitchFamily="34" charset="0"/>
            </a:endParaRPr>
          </a:p>
        </p:txBody>
      </p:sp>
      <p:sp>
        <p:nvSpPr>
          <p:cNvPr id="28" name="テキスト ボックス 27"/>
          <p:cNvSpPr txBox="1"/>
          <p:nvPr/>
        </p:nvSpPr>
        <p:spPr>
          <a:xfrm>
            <a:off x="1886514" y="4149080"/>
            <a:ext cx="532518" cy="338554"/>
          </a:xfrm>
          <a:prstGeom prst="rect">
            <a:avLst/>
          </a:prstGeom>
          <a:noFill/>
        </p:spPr>
        <p:txBody>
          <a:bodyPr wrap="none" rtlCol="0">
            <a:spAutoFit/>
          </a:bodyPr>
          <a:lstStyle/>
          <a:p>
            <a:r>
              <a:rPr kumimoji="1" lang="en-US" altLang="ja-JP" sz="1600" b="1" i="1" dirty="0" err="1">
                <a:solidFill>
                  <a:srgbClr val="7030A0"/>
                </a:solidFill>
                <a:latin typeface="Arial" panose="020B0604020202020204" pitchFamily="34" charset="0"/>
                <a:cs typeface="Arial" panose="020B0604020202020204" pitchFamily="34" charset="0"/>
              </a:rPr>
              <a:t>P</a:t>
            </a:r>
            <a:r>
              <a:rPr kumimoji="1" lang="en-US" altLang="ja-JP" sz="1600" b="1" baseline="-25000" dirty="0" err="1">
                <a:solidFill>
                  <a:srgbClr val="7030A0"/>
                </a:solidFill>
                <a:latin typeface="Arial" panose="020B0604020202020204" pitchFamily="34" charset="0"/>
                <a:cs typeface="Arial" panose="020B0604020202020204" pitchFamily="34" charset="0"/>
              </a:rPr>
              <a:t>rad</a:t>
            </a:r>
            <a:endParaRPr kumimoji="1" lang="ja-JP" altLang="en-US" sz="1600" b="1" dirty="0">
              <a:solidFill>
                <a:srgbClr val="7030A0"/>
              </a:solidFill>
              <a:latin typeface="Arial" panose="020B0604020202020204" pitchFamily="34" charset="0"/>
              <a:cs typeface="Arial" panose="020B0604020202020204" pitchFamily="34" charset="0"/>
            </a:endParaRPr>
          </a:p>
        </p:txBody>
      </p:sp>
      <p:sp>
        <p:nvSpPr>
          <p:cNvPr id="29" name="テキスト ボックス 28"/>
          <p:cNvSpPr txBox="1"/>
          <p:nvPr/>
        </p:nvSpPr>
        <p:spPr>
          <a:xfrm>
            <a:off x="1066989" y="3629604"/>
            <a:ext cx="593432" cy="338554"/>
          </a:xfrm>
          <a:prstGeom prst="rect">
            <a:avLst/>
          </a:prstGeom>
          <a:noFill/>
        </p:spPr>
        <p:txBody>
          <a:bodyPr wrap="none" rtlCol="0">
            <a:spAutoFit/>
          </a:bodyPr>
          <a:lstStyle/>
          <a:p>
            <a:r>
              <a:rPr kumimoji="1" lang="en-US" altLang="ja-JP" sz="1600" b="1" i="1" dirty="0" err="1">
                <a:solidFill>
                  <a:srgbClr val="FF0000"/>
                </a:solidFill>
                <a:latin typeface="Arial" panose="020B0604020202020204" pitchFamily="34" charset="0"/>
                <a:cs typeface="Arial" panose="020B0604020202020204" pitchFamily="34" charset="0"/>
              </a:rPr>
              <a:t>P</a:t>
            </a:r>
            <a:r>
              <a:rPr lang="en-US" altLang="ja-JP" sz="1600" b="1" baseline="-25000" dirty="0" err="1">
                <a:solidFill>
                  <a:srgbClr val="FF0000"/>
                </a:solidFill>
                <a:latin typeface="Arial" panose="020B0604020202020204" pitchFamily="34" charset="0"/>
                <a:cs typeface="Arial" panose="020B0604020202020204" pitchFamily="34" charset="0"/>
              </a:rPr>
              <a:t>labs</a:t>
            </a:r>
            <a:endParaRPr kumimoji="1" lang="ja-JP" altLang="en-US" sz="1600" b="1" dirty="0">
              <a:solidFill>
                <a:srgbClr val="FF0000"/>
              </a:solidFill>
              <a:latin typeface="Arial" panose="020B0604020202020204" pitchFamily="34" charset="0"/>
              <a:cs typeface="Arial" panose="020B0604020202020204" pitchFamily="34" charset="0"/>
            </a:endParaRPr>
          </a:p>
        </p:txBody>
      </p:sp>
      <p:sp>
        <p:nvSpPr>
          <p:cNvPr id="30" name="テキスト ボックス 29"/>
          <p:cNvSpPr txBox="1"/>
          <p:nvPr/>
        </p:nvSpPr>
        <p:spPr>
          <a:xfrm>
            <a:off x="1794276" y="3630056"/>
            <a:ext cx="562975" cy="338554"/>
          </a:xfrm>
          <a:prstGeom prst="rect">
            <a:avLst/>
          </a:prstGeom>
          <a:noFill/>
        </p:spPr>
        <p:txBody>
          <a:bodyPr wrap="none" rtlCol="0">
            <a:spAutoFit/>
          </a:bodyPr>
          <a:lstStyle/>
          <a:p>
            <a:r>
              <a:rPr kumimoji="1" lang="en-US" altLang="ja-JP" sz="1600" b="1" i="1" dirty="0" err="1">
                <a:latin typeface="Arial" panose="020B0604020202020204" pitchFamily="34" charset="0"/>
                <a:cs typeface="Arial" panose="020B0604020202020204" pitchFamily="34" charset="0"/>
              </a:rPr>
              <a:t>P</a:t>
            </a:r>
            <a:r>
              <a:rPr lang="en-US" altLang="ja-JP" sz="1600" b="1" baseline="-25000" dirty="0" err="1">
                <a:latin typeface="Arial" panose="020B0604020202020204" pitchFamily="34" charset="0"/>
                <a:cs typeface="Arial" panose="020B0604020202020204" pitchFamily="34" charset="0"/>
              </a:rPr>
              <a:t>pdv</a:t>
            </a:r>
            <a:endParaRPr kumimoji="1" lang="ja-JP" altLang="en-US" sz="1600" b="1" dirty="0">
              <a:latin typeface="Arial" panose="020B0604020202020204" pitchFamily="34" charset="0"/>
              <a:cs typeface="Arial" panose="020B0604020202020204" pitchFamily="34" charset="0"/>
            </a:endParaRPr>
          </a:p>
        </p:txBody>
      </p:sp>
      <p:sp>
        <p:nvSpPr>
          <p:cNvPr id="31" name="テキスト ボックス 30"/>
          <p:cNvSpPr txBox="1"/>
          <p:nvPr/>
        </p:nvSpPr>
        <p:spPr>
          <a:xfrm>
            <a:off x="1175303" y="2852936"/>
            <a:ext cx="385042" cy="338554"/>
          </a:xfrm>
          <a:prstGeom prst="rect">
            <a:avLst/>
          </a:prstGeom>
          <a:noFill/>
        </p:spPr>
        <p:txBody>
          <a:bodyPr wrap="none" rtlCol="0">
            <a:spAutoFit/>
          </a:bodyPr>
          <a:lstStyle/>
          <a:p>
            <a:r>
              <a:rPr kumimoji="1" lang="en-US" altLang="ja-JP" sz="1600" b="1" i="1" dirty="0" err="1">
                <a:latin typeface="Arial" panose="020B0604020202020204" pitchFamily="34" charset="0"/>
                <a:cs typeface="Arial" panose="020B0604020202020204" pitchFamily="34" charset="0"/>
              </a:rPr>
              <a:t>n</a:t>
            </a:r>
            <a:r>
              <a:rPr lang="en-US" altLang="ja-JP" sz="1600" b="1" baseline="-25000" dirty="0" err="1">
                <a:latin typeface="Arial" panose="020B0604020202020204" pitchFamily="34" charset="0"/>
                <a:cs typeface="Arial" panose="020B0604020202020204" pitchFamily="34" charset="0"/>
              </a:rPr>
              <a:t>a</a:t>
            </a:r>
            <a:endParaRPr kumimoji="1" lang="ja-JP" altLang="en-US" sz="1600" b="1" dirty="0">
              <a:latin typeface="Arial" panose="020B0604020202020204" pitchFamily="34" charset="0"/>
              <a:cs typeface="Arial" panose="020B0604020202020204" pitchFamily="34" charset="0"/>
            </a:endParaRPr>
          </a:p>
        </p:txBody>
      </p:sp>
      <p:sp>
        <p:nvSpPr>
          <p:cNvPr id="32" name="テキスト ボックス 31"/>
          <p:cNvSpPr txBox="1"/>
          <p:nvPr/>
        </p:nvSpPr>
        <p:spPr>
          <a:xfrm>
            <a:off x="796914" y="4144340"/>
            <a:ext cx="638316" cy="338554"/>
          </a:xfrm>
          <a:prstGeom prst="rect">
            <a:avLst/>
          </a:prstGeom>
          <a:noFill/>
        </p:spPr>
        <p:txBody>
          <a:bodyPr wrap="none" rtlCol="0">
            <a:spAutoFit/>
          </a:bodyPr>
          <a:lstStyle/>
          <a:p>
            <a:r>
              <a:rPr kumimoji="1" lang="en-US" altLang="ja-JP" sz="1600" b="1" i="1" dirty="0" err="1">
                <a:solidFill>
                  <a:srgbClr val="0000CC"/>
                </a:solidFill>
                <a:latin typeface="Arial" panose="020B0604020202020204" pitchFamily="34" charset="0"/>
                <a:cs typeface="Arial" panose="020B0604020202020204" pitchFamily="34" charset="0"/>
              </a:rPr>
              <a:t>P</a:t>
            </a:r>
            <a:r>
              <a:rPr lang="en-US" altLang="ja-JP" sz="1600" b="1" baseline="-25000" dirty="0" err="1">
                <a:solidFill>
                  <a:srgbClr val="0000CC"/>
                </a:solidFill>
                <a:latin typeface="Arial" panose="020B0604020202020204" pitchFamily="34" charset="0"/>
                <a:cs typeface="Arial" panose="020B0604020202020204" pitchFamily="34" charset="0"/>
              </a:rPr>
              <a:t>econ</a:t>
            </a:r>
            <a:endParaRPr kumimoji="1" lang="ja-JP" altLang="en-US" sz="1600" b="1" dirty="0">
              <a:solidFill>
                <a:srgbClr val="0000CC"/>
              </a:solidFill>
              <a:latin typeface="Arial" panose="020B0604020202020204" pitchFamily="34" charset="0"/>
              <a:cs typeface="Arial" panose="020B0604020202020204" pitchFamily="34" charset="0"/>
            </a:endParaRPr>
          </a:p>
        </p:txBody>
      </p:sp>
      <p:sp>
        <p:nvSpPr>
          <p:cNvPr id="6" name="正方形/長方形 5"/>
          <p:cNvSpPr/>
          <p:nvPr/>
        </p:nvSpPr>
        <p:spPr>
          <a:xfrm>
            <a:off x="3785709" y="1516142"/>
            <a:ext cx="1452642" cy="369332"/>
          </a:xfrm>
          <a:prstGeom prst="rect">
            <a:avLst/>
          </a:prstGeom>
        </p:spPr>
        <p:txBody>
          <a:bodyPr wrap="none">
            <a:spAutoFit/>
          </a:bodyPr>
          <a:lstStyle/>
          <a:p>
            <a:r>
              <a:rPr lang="en-US" altLang="ja-JP" dirty="0">
                <a:latin typeface="Arial" panose="020B0604020202020204" pitchFamily="34" charset="0"/>
                <a:cs typeface="Arial" panose="020B0604020202020204" pitchFamily="34" charset="0"/>
              </a:rPr>
              <a:t>, </a:t>
            </a:r>
            <a:r>
              <a:rPr lang="en-US" altLang="ja-JP" i="1" dirty="0" err="1">
                <a:latin typeface="Arial" panose="020B0604020202020204" pitchFamily="34" charset="0"/>
                <a:cs typeface="Arial" panose="020B0604020202020204" pitchFamily="34" charset="0"/>
              </a:rPr>
              <a:t>t</a:t>
            </a:r>
            <a:r>
              <a:rPr lang="en-US" altLang="ja-JP" baseline="-25000" dirty="0" err="1">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10.0 ns</a:t>
            </a:r>
            <a:endParaRPr lang="ja-JP" altLang="en-US" dirty="0">
              <a:latin typeface="Arial" panose="020B0604020202020204" pitchFamily="34" charset="0"/>
              <a:cs typeface="Arial" panose="020B0604020202020204" pitchFamily="34" charset="0"/>
            </a:endParaRPr>
          </a:p>
        </p:txBody>
      </p:sp>
      <p:sp>
        <p:nvSpPr>
          <p:cNvPr id="33" name="正方形/長方形 32"/>
          <p:cNvSpPr/>
          <p:nvPr/>
        </p:nvSpPr>
        <p:spPr>
          <a:xfrm>
            <a:off x="1042036" y="1516371"/>
            <a:ext cx="1324402" cy="369332"/>
          </a:xfrm>
          <a:prstGeom prst="rect">
            <a:avLst/>
          </a:prstGeom>
        </p:spPr>
        <p:txBody>
          <a:bodyPr wrap="none">
            <a:spAutoFit/>
          </a:bodyPr>
          <a:lstStyle/>
          <a:p>
            <a:r>
              <a:rPr lang="en-US" altLang="ja-JP" dirty="0">
                <a:latin typeface="Arial" panose="020B0604020202020204" pitchFamily="34" charset="0"/>
                <a:cs typeface="Arial" panose="020B0604020202020204" pitchFamily="34" charset="0"/>
              </a:rPr>
              <a:t>, </a:t>
            </a:r>
            <a:r>
              <a:rPr lang="en-US" altLang="ja-JP" i="1" dirty="0" err="1">
                <a:latin typeface="Arial" panose="020B0604020202020204" pitchFamily="34" charset="0"/>
                <a:cs typeface="Arial" panose="020B0604020202020204" pitchFamily="34" charset="0"/>
              </a:rPr>
              <a:t>t</a:t>
            </a:r>
            <a:r>
              <a:rPr lang="en-US" altLang="ja-JP" baseline="-25000" dirty="0" err="1">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5.0 ns</a:t>
            </a:r>
            <a:endParaRPr lang="ja-JP" altLang="en-US" dirty="0">
              <a:latin typeface="Arial" panose="020B0604020202020204" pitchFamily="34" charset="0"/>
              <a:cs typeface="Arial" panose="020B0604020202020204" pitchFamily="34" charset="0"/>
            </a:endParaRPr>
          </a:p>
        </p:txBody>
      </p:sp>
      <p:sp>
        <p:nvSpPr>
          <p:cNvPr id="34" name="正方形/長方形 33"/>
          <p:cNvSpPr/>
          <p:nvPr/>
        </p:nvSpPr>
        <p:spPr>
          <a:xfrm>
            <a:off x="6785449" y="1516142"/>
            <a:ext cx="1452642" cy="369332"/>
          </a:xfrm>
          <a:prstGeom prst="rect">
            <a:avLst/>
          </a:prstGeom>
        </p:spPr>
        <p:txBody>
          <a:bodyPr wrap="none">
            <a:spAutoFit/>
          </a:bodyPr>
          <a:lstStyle/>
          <a:p>
            <a:r>
              <a:rPr lang="en-US" altLang="ja-JP" dirty="0">
                <a:latin typeface="Arial" panose="020B0604020202020204" pitchFamily="34" charset="0"/>
                <a:cs typeface="Arial" panose="020B0604020202020204" pitchFamily="34" charset="0"/>
              </a:rPr>
              <a:t>, </a:t>
            </a:r>
            <a:r>
              <a:rPr lang="en-US" altLang="ja-JP" i="1" dirty="0" err="1">
                <a:latin typeface="Arial" panose="020B0604020202020204" pitchFamily="34" charset="0"/>
                <a:cs typeface="Arial" panose="020B0604020202020204" pitchFamily="34" charset="0"/>
              </a:rPr>
              <a:t>t</a:t>
            </a:r>
            <a:r>
              <a:rPr lang="en-US" altLang="ja-JP" baseline="-25000" dirty="0" err="1">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15.0 ns</a:t>
            </a:r>
            <a:endParaRPr lang="ja-JP" alt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254" y="1792426"/>
            <a:ext cx="2838132" cy="3746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083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1905000"/>
            <a:ext cx="38576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bodyPr>
          <a:lstStyle/>
          <a:p>
            <a:r>
              <a:rPr kumimoji="1" lang="ja-JP" altLang="en-US" dirty="0"/>
              <a:t>レーザー・輻射加熱領域と</a:t>
            </a:r>
            <a:r>
              <a:rPr lang="ja-JP" altLang="en-US" dirty="0"/>
              <a:t>衝撃波位置の関係</a:t>
            </a:r>
            <a:endParaRPr kumimoji="1" lang="ja-JP" altLang="en-US" dirty="0"/>
          </a:p>
        </p:txBody>
      </p:sp>
      <p:sp>
        <p:nvSpPr>
          <p:cNvPr id="3" name="コンテンツ プレースホルダー 2"/>
          <p:cNvSpPr>
            <a:spLocks noGrp="1"/>
          </p:cNvSpPr>
          <p:nvPr>
            <p:ph idx="1"/>
          </p:nvPr>
        </p:nvSpPr>
        <p:spPr>
          <a:xfrm>
            <a:off x="251520" y="5085184"/>
            <a:ext cx="8640960" cy="1584176"/>
          </a:xfrm>
        </p:spPr>
        <p:txBody>
          <a:bodyPr/>
          <a:lstStyle/>
          <a:p>
            <a:r>
              <a:rPr kumimoji="1" lang="ja-JP" altLang="en-US" dirty="0"/>
              <a:t>輻射加熱の移動速度が衝撃波移動速度より速い。</a:t>
            </a:r>
            <a:endParaRPr kumimoji="1" lang="en-US" altLang="ja-JP" dirty="0"/>
          </a:p>
          <a:p>
            <a:endParaRPr lang="en-US" altLang="ja-JP" dirty="0"/>
          </a:p>
          <a:p>
            <a:r>
              <a:rPr lang="en-US" altLang="ja-JP" i="1" dirty="0" err="1"/>
              <a:t>t</a:t>
            </a:r>
            <a:r>
              <a:rPr kumimoji="1" lang="en-US" altLang="ja-JP" baseline="-25000" dirty="0" err="1"/>
              <a:t>s</a:t>
            </a:r>
            <a:r>
              <a:rPr kumimoji="1" lang="en-US" altLang="ja-JP" dirty="0"/>
              <a:t> = 9 ns </a:t>
            </a:r>
            <a:r>
              <a:rPr kumimoji="1" lang="ja-JP" altLang="en-US" dirty="0"/>
              <a:t>から輻射加熱とレーザー加熱の移動速度はほとんど等しくなる。</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23</a:t>
            </a:fld>
            <a:endParaRPr lang="ja-JP" altLang="en-US" dirty="0"/>
          </a:p>
        </p:txBody>
      </p:sp>
      <p:sp>
        <p:nvSpPr>
          <p:cNvPr id="6" name="テキスト ボックス 5"/>
          <p:cNvSpPr txBox="1"/>
          <p:nvPr/>
        </p:nvSpPr>
        <p:spPr>
          <a:xfrm>
            <a:off x="5360893" y="3008552"/>
            <a:ext cx="723275" cy="369332"/>
          </a:xfrm>
          <a:prstGeom prst="rect">
            <a:avLst/>
          </a:prstGeom>
          <a:noFill/>
        </p:spPr>
        <p:txBody>
          <a:bodyPr wrap="none" rtlCol="0">
            <a:spAutoFit/>
          </a:bodyPr>
          <a:lstStyle/>
          <a:p>
            <a:r>
              <a:rPr lang="en-US" altLang="ja-JP" b="1" dirty="0">
                <a:solidFill>
                  <a:srgbClr val="FF0000"/>
                </a:solidFill>
                <a:latin typeface="Arial" panose="020B0604020202020204" pitchFamily="34" charset="0"/>
                <a:cs typeface="Arial" panose="020B0604020202020204" pitchFamily="34" charset="0"/>
              </a:rPr>
              <a:t>laser</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4499753" y="3491716"/>
            <a:ext cx="595035" cy="369332"/>
          </a:xfrm>
          <a:prstGeom prst="rect">
            <a:avLst/>
          </a:prstGeom>
          <a:noFill/>
        </p:spPr>
        <p:txBody>
          <a:bodyPr wrap="none" rtlCol="0">
            <a:spAutoFit/>
          </a:bodyPr>
          <a:lstStyle/>
          <a:p>
            <a:r>
              <a:rPr kumimoji="1" lang="en-US" altLang="ja-JP" b="1" dirty="0" err="1">
                <a:latin typeface="Arial" panose="020B0604020202020204" pitchFamily="34" charset="0"/>
                <a:cs typeface="Arial" panose="020B0604020202020204" pitchFamily="34" charset="0"/>
              </a:rPr>
              <a:t>pdv</a:t>
            </a:r>
            <a:endParaRPr kumimoji="1" lang="ja-JP" altLang="en-US" b="1" dirty="0">
              <a:latin typeface="Arial" panose="020B0604020202020204" pitchFamily="34" charset="0"/>
              <a:cs typeface="Arial" panose="020B0604020202020204" pitchFamily="34" charset="0"/>
            </a:endParaRPr>
          </a:p>
        </p:txBody>
      </p:sp>
      <p:sp>
        <p:nvSpPr>
          <p:cNvPr id="8" name="テキスト ボックス 7"/>
          <p:cNvSpPr txBox="1"/>
          <p:nvPr/>
        </p:nvSpPr>
        <p:spPr>
          <a:xfrm>
            <a:off x="2136975" y="1146230"/>
            <a:ext cx="4643371" cy="338554"/>
          </a:xfrm>
          <a:prstGeom prst="rect">
            <a:avLst/>
          </a:prstGeom>
          <a:noFill/>
        </p:spPr>
        <p:txBody>
          <a:bodyPr wrap="square" rtlCol="0">
            <a:spAutoFit/>
          </a:bodyPr>
          <a:lstStyle/>
          <a:p>
            <a:r>
              <a:rPr kumimoji="1" lang="ja-JP" altLang="en-US" sz="1600" dirty="0"/>
              <a:t>衝撃波とレーザー加熱率、輻射加熱率のピーク位置</a:t>
            </a:r>
          </a:p>
        </p:txBody>
      </p:sp>
      <p:sp>
        <p:nvSpPr>
          <p:cNvPr id="9" name="テキスト ボックス 8"/>
          <p:cNvSpPr txBox="1"/>
          <p:nvPr/>
        </p:nvSpPr>
        <p:spPr>
          <a:xfrm>
            <a:off x="4327612" y="2811404"/>
            <a:ext cx="543739" cy="369332"/>
          </a:xfrm>
          <a:prstGeom prst="rect">
            <a:avLst/>
          </a:prstGeom>
          <a:noFill/>
        </p:spPr>
        <p:txBody>
          <a:bodyPr wrap="none" rtlCol="0">
            <a:spAutoFit/>
          </a:bodyPr>
          <a:lstStyle/>
          <a:p>
            <a:r>
              <a:rPr kumimoji="1" lang="en-US" altLang="ja-JP" b="1" dirty="0">
                <a:solidFill>
                  <a:srgbClr val="9900FF"/>
                </a:solidFill>
                <a:latin typeface="Arial" panose="020B0604020202020204" pitchFamily="34" charset="0"/>
                <a:cs typeface="Arial" panose="020B0604020202020204" pitchFamily="34" charset="0"/>
              </a:rPr>
              <a:t>rad</a:t>
            </a:r>
            <a:endParaRPr kumimoji="1" lang="ja-JP" altLang="en-US" b="1" dirty="0">
              <a:solidFill>
                <a:srgbClr val="9900FF"/>
              </a:solidFill>
              <a:latin typeface="Arial" panose="020B0604020202020204" pitchFamily="34" charset="0"/>
              <a:cs typeface="Arial" panose="020B0604020202020204" pitchFamily="34" charset="0"/>
            </a:endParaRPr>
          </a:p>
        </p:txBody>
      </p:sp>
      <p:sp>
        <p:nvSpPr>
          <p:cNvPr id="10" name="正方形/長方形 9"/>
          <p:cNvSpPr/>
          <p:nvPr/>
        </p:nvSpPr>
        <p:spPr>
          <a:xfrm>
            <a:off x="3467804" y="1484784"/>
            <a:ext cx="2184316" cy="369332"/>
          </a:xfrm>
          <a:prstGeom prst="rect">
            <a:avLst/>
          </a:prstGeom>
        </p:spPr>
        <p:txBody>
          <a:bodyPr wrap="none">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 </a:t>
            </a:r>
            <a:r>
              <a:rPr lang="en-US" altLang="ja-JP" dirty="0">
                <a:latin typeface="Arial" panose="020B0604020202020204" pitchFamily="34" charset="0"/>
                <a:cs typeface="Arial" panose="020B0604020202020204" pitchFamily="34" charset="0"/>
              </a:rPr>
              <a:t>= 1×10</a:t>
            </a:r>
            <a:r>
              <a:rPr lang="en-US" altLang="ja-JP" baseline="30000" dirty="0">
                <a:latin typeface="Arial" panose="020B0604020202020204" pitchFamily="34" charset="0"/>
                <a:cs typeface="Arial" panose="020B0604020202020204" pitchFamily="34" charset="0"/>
              </a:rPr>
              <a:t>10</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endParaRPr lang="ja-JP" altLang="en-US" dirty="0"/>
          </a:p>
        </p:txBody>
      </p:sp>
    </p:spTree>
    <p:extLst>
      <p:ext uri="{BB962C8B-B14F-4D97-AF65-F5344CB8AC3E}">
        <p14:creationId xmlns:p14="http://schemas.microsoft.com/office/powerpoint/2010/main" val="149155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solidFill>
                  <a:schemeClr val="bg1">
                    <a:lumMod val="50000"/>
                  </a:schemeClr>
                </a:solidFill>
              </a:rPr>
              <a:t>研究背景・目的</a:t>
            </a:r>
            <a:endParaRPr kumimoji="1" lang="en-US" altLang="ja-JP" dirty="0">
              <a:solidFill>
                <a:schemeClr val="bg1">
                  <a:lumMod val="50000"/>
                </a:schemeClr>
              </a:solidFill>
            </a:endParaRPr>
          </a:p>
          <a:p>
            <a:endParaRPr lang="en-US" altLang="ja-JP" dirty="0">
              <a:solidFill>
                <a:schemeClr val="bg1">
                  <a:lumMod val="50000"/>
                </a:schemeClr>
              </a:solidFill>
            </a:endParaRPr>
          </a:p>
          <a:p>
            <a:r>
              <a:rPr kumimoji="1" lang="ja-JP" altLang="en-US" dirty="0">
                <a:solidFill>
                  <a:schemeClr val="bg1">
                    <a:lumMod val="50000"/>
                  </a:schemeClr>
                </a:solidFill>
              </a:rPr>
              <a:t>シミュレーション</a:t>
            </a:r>
            <a:r>
              <a:rPr lang="ja-JP" altLang="en-US" dirty="0">
                <a:solidFill>
                  <a:schemeClr val="bg1">
                    <a:lumMod val="50000"/>
                  </a:schemeClr>
                </a:solidFill>
              </a:rPr>
              <a:t>モデル</a:t>
            </a:r>
            <a:endParaRPr kumimoji="1" lang="en-US" altLang="ja-JP" dirty="0">
              <a:solidFill>
                <a:schemeClr val="bg1">
                  <a:lumMod val="50000"/>
                </a:schemeClr>
              </a:solidFill>
            </a:endParaRPr>
          </a:p>
          <a:p>
            <a:endParaRPr lang="en-US" altLang="ja-JP" dirty="0">
              <a:solidFill>
                <a:schemeClr val="bg1">
                  <a:lumMod val="50000"/>
                </a:schemeClr>
              </a:solidFill>
            </a:endParaRPr>
          </a:p>
          <a:p>
            <a:r>
              <a:rPr lang="ja-JP" altLang="en-US" dirty="0">
                <a:solidFill>
                  <a:schemeClr val="bg1">
                    <a:lumMod val="50000"/>
                  </a:schemeClr>
                </a:solidFill>
              </a:rPr>
              <a:t>結果・考察</a:t>
            </a:r>
            <a:endParaRPr kumimoji="1" lang="en-US" altLang="ja-JP" dirty="0">
              <a:solidFill>
                <a:schemeClr val="bg1">
                  <a:lumMod val="50000"/>
                </a:schemeClr>
              </a:solidFill>
            </a:endParaRPr>
          </a:p>
          <a:p>
            <a:pPr>
              <a:buFont typeface="Wingdings" panose="05000000000000000000" pitchFamily="2" charset="2"/>
              <a:buChar char="Ø"/>
            </a:pPr>
            <a:r>
              <a:rPr lang="ja-JP" altLang="en-US" dirty="0">
                <a:solidFill>
                  <a:schemeClr val="bg1">
                    <a:lumMod val="50000"/>
                  </a:schemeClr>
                </a:solidFill>
              </a:rPr>
              <a:t>実験結果の解析</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衝撃波付近の加熱構造</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非局所的なエネルギー輸送が伝播速度に及ぼす影響</a:t>
            </a:r>
            <a:endParaRPr lang="en-US" altLang="ja-JP" dirty="0">
              <a:solidFill>
                <a:schemeClr val="bg1">
                  <a:lumMod val="50000"/>
                </a:schemeClr>
              </a:solidFill>
            </a:endParaRPr>
          </a:p>
          <a:p>
            <a:pPr>
              <a:buFont typeface="Wingdings" panose="05000000000000000000" pitchFamily="2" charset="2"/>
              <a:buChar char="Ø"/>
            </a:pPr>
            <a:r>
              <a:rPr lang="ja-JP" altLang="en-US" dirty="0"/>
              <a:t>レーザー強度依存性</a:t>
            </a:r>
            <a:endParaRPr lang="en-US" altLang="ja-JP" dirty="0"/>
          </a:p>
          <a:p>
            <a:pPr marL="546100" indent="0">
              <a:buNone/>
            </a:pPr>
            <a:r>
              <a:rPr lang="ja-JP" altLang="en-US" dirty="0">
                <a:solidFill>
                  <a:schemeClr val="bg1">
                    <a:lumMod val="50000"/>
                  </a:schemeClr>
                </a:solidFill>
              </a:rPr>
              <a:t>レーザー強度が高い場合（</a:t>
            </a:r>
            <a:r>
              <a:rPr lang="en-US" altLang="ja-JP" i="1" dirty="0">
                <a:solidFill>
                  <a:schemeClr val="bg1">
                    <a:lumMod val="50000"/>
                  </a:schemeClr>
                </a:solidFill>
              </a:rPr>
              <a:t>S</a:t>
            </a:r>
            <a:r>
              <a:rPr lang="en-US" altLang="ja-JP" baseline="-25000" dirty="0">
                <a:solidFill>
                  <a:schemeClr val="bg1">
                    <a:lumMod val="50000"/>
                  </a:schemeClr>
                </a:solidFill>
              </a:rPr>
              <a:t>L</a:t>
            </a:r>
            <a:r>
              <a:rPr lang="en-US" altLang="ja-JP" dirty="0">
                <a:solidFill>
                  <a:schemeClr val="bg1">
                    <a:lumMod val="50000"/>
                  </a:schemeClr>
                </a:solidFill>
              </a:rPr>
              <a:t> =</a:t>
            </a:r>
            <a:r>
              <a:rPr lang="ja-JP" altLang="en-US" dirty="0">
                <a:solidFill>
                  <a:schemeClr val="bg1">
                    <a:lumMod val="50000"/>
                  </a:schemeClr>
                </a:solidFill>
              </a:rPr>
              <a:t> </a:t>
            </a:r>
            <a:r>
              <a:rPr lang="en-US" altLang="ja-JP" dirty="0">
                <a:solidFill>
                  <a:schemeClr val="bg1">
                    <a:lumMod val="50000"/>
                  </a:schemeClr>
                </a:solidFill>
              </a:rPr>
              <a:t>7×10</a:t>
            </a:r>
            <a:r>
              <a:rPr lang="en-US" altLang="ja-JP" baseline="30000" dirty="0">
                <a:solidFill>
                  <a:schemeClr val="bg1">
                    <a:lumMod val="50000"/>
                  </a:schemeClr>
                </a:solidFill>
              </a:rPr>
              <a:t>9 </a:t>
            </a:r>
            <a:r>
              <a:rPr lang="en-US" altLang="ja-JP" dirty="0">
                <a:solidFill>
                  <a:schemeClr val="bg1">
                    <a:lumMod val="50000"/>
                  </a:schemeClr>
                </a:solidFill>
              </a:rPr>
              <a:t>~ 1×10</a:t>
            </a:r>
            <a:r>
              <a:rPr lang="en-US" altLang="ja-JP" baseline="30000" dirty="0">
                <a:solidFill>
                  <a:schemeClr val="bg1">
                    <a:lumMod val="50000"/>
                  </a:schemeClr>
                </a:solidFill>
              </a:rPr>
              <a:t>10</a:t>
            </a:r>
            <a:r>
              <a:rPr lang="en-US" altLang="ja-JP" dirty="0">
                <a:solidFill>
                  <a:schemeClr val="bg1">
                    <a:lumMod val="50000"/>
                  </a:schemeClr>
                </a:solidFill>
              </a:rPr>
              <a:t> W/cm</a:t>
            </a:r>
            <a:r>
              <a:rPr lang="en-US" altLang="ja-JP" baseline="30000" dirty="0">
                <a:solidFill>
                  <a:schemeClr val="bg1">
                    <a:lumMod val="50000"/>
                  </a:schemeClr>
                </a:solidFill>
              </a:rPr>
              <a:t>2</a:t>
            </a:r>
            <a:r>
              <a:rPr lang="ja-JP" altLang="en-US" dirty="0">
                <a:solidFill>
                  <a:schemeClr val="bg1">
                    <a:lumMod val="50000"/>
                  </a:schemeClr>
                </a:solidFill>
              </a:rPr>
              <a:t>）</a:t>
            </a:r>
            <a:endParaRPr lang="en-US" altLang="ja-JP" dirty="0">
              <a:solidFill>
                <a:schemeClr val="bg1">
                  <a:lumMod val="50000"/>
                </a:schemeClr>
              </a:solidFill>
            </a:endParaRPr>
          </a:p>
          <a:p>
            <a:pPr marL="546100" indent="0">
              <a:buNone/>
            </a:pPr>
            <a:r>
              <a:rPr lang="ja-JP" altLang="en-US" dirty="0"/>
              <a:t>レーザー強度が低い場合（</a:t>
            </a:r>
            <a:r>
              <a:rPr lang="en-US" altLang="ja-JP" i="1" dirty="0"/>
              <a:t> S</a:t>
            </a:r>
            <a:r>
              <a:rPr lang="en-US" altLang="ja-JP" baseline="-25000" dirty="0"/>
              <a:t>L</a:t>
            </a:r>
            <a:r>
              <a:rPr lang="en-US" altLang="ja-JP" dirty="0"/>
              <a:t> =</a:t>
            </a:r>
            <a:r>
              <a:rPr lang="ja-JP" altLang="en-US" dirty="0"/>
              <a:t> </a:t>
            </a:r>
            <a:r>
              <a:rPr lang="en-US" altLang="ja-JP" dirty="0"/>
              <a:t>5×10</a:t>
            </a:r>
            <a:r>
              <a:rPr lang="en-US" altLang="ja-JP" baseline="30000" dirty="0"/>
              <a:t>8 </a:t>
            </a:r>
            <a:r>
              <a:rPr lang="en-US" altLang="ja-JP" dirty="0"/>
              <a:t>~ 1×10</a:t>
            </a:r>
            <a:r>
              <a:rPr lang="en-US" altLang="ja-JP" baseline="30000" dirty="0"/>
              <a:t>9</a:t>
            </a:r>
            <a:r>
              <a:rPr lang="en-US" altLang="ja-JP" dirty="0"/>
              <a:t> W/cm</a:t>
            </a:r>
            <a:r>
              <a:rPr lang="en-US" altLang="ja-JP" baseline="30000" dirty="0"/>
              <a:t>2 </a:t>
            </a:r>
            <a:r>
              <a:rPr lang="ja-JP" altLang="en-US" dirty="0"/>
              <a:t>）</a:t>
            </a:r>
            <a:endParaRPr lang="en-US" altLang="ja-JP" dirty="0"/>
          </a:p>
          <a:p>
            <a:pPr marL="546100" indent="0">
              <a:buNone/>
            </a:pPr>
            <a:r>
              <a:rPr lang="ja-JP" altLang="en-US" dirty="0">
                <a:solidFill>
                  <a:schemeClr val="bg1">
                    <a:lumMod val="50000"/>
                  </a:schemeClr>
                </a:solidFill>
              </a:rPr>
              <a:t>レーザー強度に対するデトネーション伝播特性の評価</a:t>
            </a:r>
            <a:endParaRPr lang="en-US" altLang="ja-JP" dirty="0">
              <a:solidFill>
                <a:schemeClr val="bg1">
                  <a:lumMod val="50000"/>
                </a:schemeClr>
              </a:solidFill>
            </a:endParaRPr>
          </a:p>
          <a:p>
            <a:pPr marL="546100" indent="0">
              <a:buNone/>
            </a:pPr>
            <a:endParaRPr lang="en-US" altLang="ja-JP" dirty="0">
              <a:solidFill>
                <a:schemeClr val="bg1">
                  <a:lumMod val="50000"/>
                </a:schemeClr>
              </a:solidFill>
            </a:endParaRPr>
          </a:p>
          <a:p>
            <a:r>
              <a:rPr kumimoji="1" lang="ja-JP" altLang="en-US" dirty="0">
                <a:solidFill>
                  <a:schemeClr val="bg1">
                    <a:lumMod val="50000"/>
                  </a:schemeClr>
                </a:solidFill>
              </a:rPr>
              <a:t>まとめ</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24</a:t>
            </a:fld>
            <a:endParaRPr lang="ja-JP" altLang="en-US" dirty="0"/>
          </a:p>
        </p:txBody>
      </p:sp>
    </p:spTree>
    <p:extLst>
      <p:ext uri="{BB962C8B-B14F-4D97-AF65-F5344CB8AC3E}">
        <p14:creationId xmlns:p14="http://schemas.microsoft.com/office/powerpoint/2010/main" val="374937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464" y="3526110"/>
            <a:ext cx="45720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521822"/>
            <a:ext cx="3810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bodyPr>
          <a:lstStyle/>
          <a:p>
            <a:r>
              <a:rPr kumimoji="1" lang="ja-JP" altLang="en-US" dirty="0"/>
              <a:t>衝撃波付近の加熱構造</a:t>
            </a:r>
          </a:p>
        </p:txBody>
      </p:sp>
      <p:sp>
        <p:nvSpPr>
          <p:cNvPr id="3" name="コンテンツ プレースホルダー 2"/>
          <p:cNvSpPr>
            <a:spLocks noGrp="1"/>
          </p:cNvSpPr>
          <p:nvPr>
            <p:ph idx="1"/>
          </p:nvPr>
        </p:nvSpPr>
        <p:spPr>
          <a:xfrm>
            <a:off x="4427777" y="1778578"/>
            <a:ext cx="4353624" cy="1074358"/>
          </a:xfrm>
        </p:spPr>
        <p:txBody>
          <a:bodyPr>
            <a:normAutofit/>
          </a:bodyPr>
          <a:lstStyle/>
          <a:p>
            <a:pPr marL="0" indent="0">
              <a:buNone/>
            </a:pPr>
            <a:r>
              <a:rPr lang="ja-JP" altLang="en-US" sz="1800" dirty="0"/>
              <a:t>電離が始まる機構</a:t>
            </a:r>
            <a:endParaRPr lang="en-US" altLang="ja-JP" sz="1800" dirty="0"/>
          </a:p>
          <a:p>
            <a:r>
              <a:rPr lang="ja-JP" altLang="en-US" sz="1800" dirty="0"/>
              <a:t>電子の</a:t>
            </a:r>
            <a:r>
              <a:rPr lang="en-US" altLang="ja-JP" sz="1800" dirty="0" err="1"/>
              <a:t>pdv</a:t>
            </a:r>
            <a:r>
              <a:rPr lang="ja-JP" altLang="en-US" sz="1800" dirty="0"/>
              <a:t>加熱　→　輻射加熱</a:t>
            </a:r>
            <a:endParaRPr lang="en-US" altLang="ja-JP" sz="1800" dirty="0"/>
          </a:p>
          <a:p>
            <a:pPr marL="365125" indent="0">
              <a:buNone/>
            </a:pPr>
            <a:r>
              <a:rPr lang="ja-JP" altLang="en-US" sz="1800" dirty="0"/>
              <a:t>→　レーザー加熱</a:t>
            </a:r>
            <a:endParaRPr lang="en-US" altLang="ja-JP" sz="1800" dirty="0"/>
          </a:p>
          <a:p>
            <a:pPr marL="365125" indent="0">
              <a:buNone/>
            </a:pPr>
            <a:endParaRPr lang="en-US" altLang="ja-JP" sz="1800"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25</a:t>
            </a:fld>
            <a:endParaRPr lang="ja-JP" altLang="en-US" dirty="0"/>
          </a:p>
        </p:txBody>
      </p:sp>
      <p:sp>
        <p:nvSpPr>
          <p:cNvPr id="5" name="テキスト ボックス 4"/>
          <p:cNvSpPr txBox="1"/>
          <p:nvPr/>
        </p:nvSpPr>
        <p:spPr>
          <a:xfrm>
            <a:off x="-2340768" y="1131214"/>
            <a:ext cx="2209259" cy="369332"/>
          </a:xfrm>
          <a:prstGeom prst="rect">
            <a:avLst/>
          </a:prstGeom>
          <a:noFill/>
        </p:spPr>
        <p:txBody>
          <a:bodyPr wrap="none" rtlCol="0">
            <a:spAutoFit/>
          </a:bodyPr>
          <a:lstStyle/>
          <a:p>
            <a:r>
              <a:rPr kumimoji="1" lang="en-US" altLang="ja-JP" dirty="0"/>
              <a:t>10</a:t>
            </a:r>
            <a:r>
              <a:rPr lang="en-US" altLang="ja-JP" baseline="30000" dirty="0"/>
              <a:t>8</a:t>
            </a:r>
            <a:r>
              <a:rPr kumimoji="1" lang="en-US" altLang="ja-JP" dirty="0"/>
              <a:t> W/cm</a:t>
            </a:r>
            <a:r>
              <a:rPr kumimoji="1" lang="en-US" altLang="ja-JP" baseline="30000" dirty="0"/>
              <a:t>2</a:t>
            </a:r>
            <a:r>
              <a:rPr kumimoji="1" lang="en-US" altLang="ja-JP" dirty="0"/>
              <a:t> </a:t>
            </a:r>
            <a:r>
              <a:rPr kumimoji="1" lang="ja-JP" altLang="en-US" dirty="0"/>
              <a:t>オーダー</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072" y="1619250"/>
            <a:ext cx="45720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899592" y="1124744"/>
            <a:ext cx="3367332"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a:t>
            </a:r>
            <a:r>
              <a:rPr kumimoji="1" lang="en-US" altLang="ja-JP" baseline="-2500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7×10</a:t>
            </a:r>
            <a:r>
              <a:rPr lang="en-US" altLang="ja-JP" baseline="30000" dirty="0">
                <a:latin typeface="Arial" panose="020B0604020202020204" pitchFamily="34" charset="0"/>
                <a:cs typeface="Arial" panose="020B0604020202020204" pitchFamily="34" charset="0"/>
              </a:rPr>
              <a:t>8</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r>
              <a:rPr kumimoji="1" lang="en-US" altLang="ja-JP" dirty="0">
                <a:latin typeface="Arial" panose="020B0604020202020204" pitchFamily="34" charset="0"/>
                <a:cs typeface="Arial" panose="020B0604020202020204" pitchFamily="34" charset="0"/>
              </a:rPr>
              <a:t>, </a:t>
            </a:r>
            <a:r>
              <a:rPr kumimoji="1" lang="en-US" altLang="ja-JP" i="1" dirty="0" err="1">
                <a:latin typeface="Arial" panose="020B0604020202020204" pitchFamily="34" charset="0"/>
                <a:cs typeface="Arial" panose="020B0604020202020204" pitchFamily="34" charset="0"/>
              </a:rPr>
              <a:t>t</a:t>
            </a:r>
            <a:r>
              <a:rPr kumimoji="1" lang="en-US" altLang="ja-JP" baseline="-25000" dirty="0" err="1">
                <a:latin typeface="Arial" panose="020B0604020202020204" pitchFamily="34" charset="0"/>
                <a:cs typeface="Arial" panose="020B0604020202020204" pitchFamily="34" charset="0"/>
              </a:rPr>
              <a:t>s</a:t>
            </a:r>
            <a:r>
              <a:rPr kumimoji="1" lang="en-US" altLang="ja-JP" baseline="-2500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70</a:t>
            </a:r>
            <a:r>
              <a:rPr kumimoji="1" lang="en-US" altLang="ja-JP" dirty="0">
                <a:latin typeface="Arial" panose="020B0604020202020204" pitchFamily="34" charset="0"/>
                <a:cs typeface="Arial" panose="020B0604020202020204" pitchFamily="34" charset="0"/>
              </a:rPr>
              <a:t>.0 ns</a:t>
            </a:r>
            <a:endParaRPr kumimoji="1" lang="ja-JP" altLang="en-US" dirty="0">
              <a:latin typeface="Arial" panose="020B0604020202020204" pitchFamily="34" charset="0"/>
              <a:cs typeface="Arial" panose="020B0604020202020204" pitchFamily="34" charset="0"/>
            </a:endParaRPr>
          </a:p>
        </p:txBody>
      </p:sp>
      <p:sp>
        <p:nvSpPr>
          <p:cNvPr id="22" name="テキスト ボックス 21"/>
          <p:cNvSpPr txBox="1"/>
          <p:nvPr/>
        </p:nvSpPr>
        <p:spPr>
          <a:xfrm>
            <a:off x="5725869" y="5147900"/>
            <a:ext cx="646331" cy="369332"/>
          </a:xfrm>
          <a:prstGeom prst="rect">
            <a:avLst/>
          </a:prstGeom>
          <a:noFill/>
        </p:spPr>
        <p:txBody>
          <a:bodyPr wrap="none" rtlCol="0">
            <a:spAutoFit/>
          </a:bodyPr>
          <a:lstStyle/>
          <a:p>
            <a:r>
              <a:rPr kumimoji="1" lang="en-US" altLang="ja-JP" b="1" i="1" dirty="0" err="1">
                <a:solidFill>
                  <a:srgbClr val="FF0000"/>
                </a:solidFill>
                <a:latin typeface="Arial" panose="020B0604020202020204" pitchFamily="34" charset="0"/>
                <a:cs typeface="Arial" panose="020B0604020202020204" pitchFamily="34" charset="0"/>
              </a:rPr>
              <a:t>P</a:t>
            </a:r>
            <a:r>
              <a:rPr lang="en-US" altLang="ja-JP" b="1" baseline="-25000" dirty="0" err="1">
                <a:solidFill>
                  <a:srgbClr val="FF0000"/>
                </a:solidFill>
                <a:latin typeface="Arial" panose="020B0604020202020204" pitchFamily="34" charset="0"/>
                <a:cs typeface="Arial" panose="020B0604020202020204" pitchFamily="34" charset="0"/>
              </a:rPr>
              <a:t>labs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23" name="テキスト ボックス 22"/>
          <p:cNvSpPr txBox="1"/>
          <p:nvPr/>
        </p:nvSpPr>
        <p:spPr>
          <a:xfrm>
            <a:off x="7125217" y="4540478"/>
            <a:ext cx="577402" cy="369332"/>
          </a:xfrm>
          <a:prstGeom prst="rect">
            <a:avLst/>
          </a:prstGeom>
          <a:noFill/>
        </p:spPr>
        <p:txBody>
          <a:bodyPr wrap="none" rtlCol="0">
            <a:spAutoFit/>
          </a:bodyPr>
          <a:lstStyle/>
          <a:p>
            <a:r>
              <a:rPr kumimoji="1" lang="en-US" altLang="ja-JP" b="1" i="1" dirty="0" err="1">
                <a:solidFill>
                  <a:srgbClr val="7030A0"/>
                </a:solidFill>
                <a:latin typeface="Arial" panose="020B0604020202020204" pitchFamily="34" charset="0"/>
                <a:cs typeface="Arial" panose="020B0604020202020204" pitchFamily="34" charset="0"/>
              </a:rPr>
              <a:t>P</a:t>
            </a:r>
            <a:r>
              <a:rPr kumimoji="1" lang="en-US" altLang="ja-JP" b="1" baseline="-25000" dirty="0" err="1">
                <a:solidFill>
                  <a:srgbClr val="7030A0"/>
                </a:solidFill>
                <a:latin typeface="Arial" panose="020B0604020202020204" pitchFamily="34" charset="0"/>
                <a:cs typeface="Arial" panose="020B0604020202020204" pitchFamily="34" charset="0"/>
              </a:rPr>
              <a:t>rad</a:t>
            </a:r>
            <a:endParaRPr kumimoji="1" lang="ja-JP" altLang="en-US" b="1" dirty="0">
              <a:solidFill>
                <a:srgbClr val="7030A0"/>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4892092" y="3225750"/>
            <a:ext cx="800219" cy="338554"/>
          </a:xfrm>
          <a:prstGeom prst="rect">
            <a:avLst/>
          </a:prstGeom>
          <a:noFill/>
        </p:spPr>
        <p:txBody>
          <a:bodyPr wrap="none" rtlCol="0">
            <a:spAutoFit/>
          </a:bodyPr>
          <a:lstStyle/>
          <a:p>
            <a:r>
              <a:rPr lang="ja-JP" altLang="en-US" sz="1600" dirty="0"/>
              <a:t>拡大図</a:t>
            </a:r>
            <a:endParaRPr kumimoji="1" lang="ja-JP" altLang="en-US" sz="1600" dirty="0"/>
          </a:p>
        </p:txBody>
      </p:sp>
      <p:sp>
        <p:nvSpPr>
          <p:cNvPr id="27" name="テキスト ボックス 26"/>
          <p:cNvSpPr txBox="1"/>
          <p:nvPr/>
        </p:nvSpPr>
        <p:spPr>
          <a:xfrm>
            <a:off x="1364577" y="2771636"/>
            <a:ext cx="410690" cy="369332"/>
          </a:xfrm>
          <a:prstGeom prst="rect">
            <a:avLst/>
          </a:prstGeom>
          <a:noFill/>
        </p:spPr>
        <p:txBody>
          <a:bodyPr wrap="none" rtlCol="0">
            <a:spAutoFit/>
          </a:bodyPr>
          <a:lstStyle/>
          <a:p>
            <a:r>
              <a:rPr kumimoji="1" lang="en-US" altLang="ja-JP" b="1" i="1" dirty="0">
                <a:solidFill>
                  <a:srgbClr val="00B050"/>
                </a:solidFill>
                <a:latin typeface="Arial" panose="020B0604020202020204" pitchFamily="34" charset="0"/>
                <a:cs typeface="Arial" panose="020B0604020202020204" pitchFamily="34" charset="0"/>
              </a:rPr>
              <a:t>n</a:t>
            </a:r>
            <a:r>
              <a:rPr kumimoji="1" lang="en-US" altLang="ja-JP" b="1" baseline="-25000" dirty="0">
                <a:solidFill>
                  <a:srgbClr val="00B050"/>
                </a:solidFill>
                <a:latin typeface="Arial" panose="020B0604020202020204" pitchFamily="34" charset="0"/>
                <a:cs typeface="Arial" panose="020B0604020202020204" pitchFamily="34" charset="0"/>
              </a:rPr>
              <a:t>e</a:t>
            </a:r>
            <a:endParaRPr kumimoji="1" lang="ja-JP" altLang="en-US" b="1" dirty="0">
              <a:solidFill>
                <a:srgbClr val="00B050"/>
              </a:solidFill>
              <a:latin typeface="Arial" panose="020B0604020202020204" pitchFamily="34" charset="0"/>
              <a:cs typeface="Arial" panose="020B0604020202020204" pitchFamily="34" charset="0"/>
            </a:endParaRPr>
          </a:p>
        </p:txBody>
      </p:sp>
      <p:sp>
        <p:nvSpPr>
          <p:cNvPr id="28" name="テキスト ボックス 27"/>
          <p:cNvSpPr txBox="1"/>
          <p:nvPr/>
        </p:nvSpPr>
        <p:spPr>
          <a:xfrm>
            <a:off x="2444697" y="2708920"/>
            <a:ext cx="369012" cy="369332"/>
          </a:xfrm>
          <a:prstGeom prst="rect">
            <a:avLst/>
          </a:prstGeom>
          <a:noFill/>
        </p:spPr>
        <p:txBody>
          <a:bodyPr wrap="none" rtlCol="0">
            <a:spAutoFit/>
          </a:bodyPr>
          <a:lstStyle/>
          <a:p>
            <a:r>
              <a:rPr lang="en-US" altLang="ja-JP" b="1" i="1" dirty="0" err="1">
                <a:latin typeface="Arial" panose="020B0604020202020204" pitchFamily="34" charset="0"/>
                <a:cs typeface="Arial" panose="020B0604020202020204" pitchFamily="34" charset="0"/>
              </a:rPr>
              <a:t>T</a:t>
            </a:r>
            <a:r>
              <a:rPr lang="en-US" altLang="ja-JP" b="1" baseline="-25000" dirty="0" err="1">
                <a:latin typeface="Arial" panose="020B0604020202020204" pitchFamily="34" charset="0"/>
                <a:cs typeface="Arial" panose="020B0604020202020204" pitchFamily="34" charset="0"/>
              </a:rPr>
              <a:t>i</a:t>
            </a:r>
            <a:endParaRPr kumimoji="1" lang="ja-JP" altLang="en-US" b="1" dirty="0">
              <a:latin typeface="Arial" panose="020B0604020202020204" pitchFamily="34" charset="0"/>
              <a:cs typeface="Arial" panose="020B0604020202020204" pitchFamily="34" charset="0"/>
            </a:endParaRPr>
          </a:p>
        </p:txBody>
      </p:sp>
      <p:sp>
        <p:nvSpPr>
          <p:cNvPr id="29" name="テキスト ボックス 28"/>
          <p:cNvSpPr txBox="1"/>
          <p:nvPr/>
        </p:nvSpPr>
        <p:spPr>
          <a:xfrm>
            <a:off x="2812465" y="2708920"/>
            <a:ext cx="410690" cy="369332"/>
          </a:xfrm>
          <a:prstGeom prst="rect">
            <a:avLst/>
          </a:prstGeom>
          <a:noFill/>
        </p:spPr>
        <p:txBody>
          <a:bodyPr wrap="none" rtlCol="0">
            <a:spAutoFit/>
          </a:bodyPr>
          <a:lstStyle/>
          <a:p>
            <a:r>
              <a:rPr lang="en-US" altLang="ja-JP" b="1" i="1" dirty="0" err="1">
                <a:solidFill>
                  <a:srgbClr val="00B050"/>
                </a:solidFill>
                <a:latin typeface="Arial" panose="020B0604020202020204" pitchFamily="34" charset="0"/>
                <a:cs typeface="Arial" panose="020B0604020202020204" pitchFamily="34" charset="0"/>
              </a:rPr>
              <a:t>T</a:t>
            </a:r>
            <a:r>
              <a:rPr kumimoji="1" lang="en-US" altLang="ja-JP" b="1" baseline="-25000" dirty="0" err="1">
                <a:solidFill>
                  <a:srgbClr val="00B050"/>
                </a:solidFill>
                <a:latin typeface="Arial" panose="020B0604020202020204" pitchFamily="34" charset="0"/>
                <a:cs typeface="Arial" panose="020B0604020202020204" pitchFamily="34" charset="0"/>
              </a:rPr>
              <a:t>e</a:t>
            </a:r>
            <a:endParaRPr kumimoji="1" lang="ja-JP" altLang="en-US" b="1" dirty="0">
              <a:solidFill>
                <a:srgbClr val="00B050"/>
              </a:solidFill>
              <a:latin typeface="Arial" panose="020B0604020202020204" pitchFamily="34" charset="0"/>
              <a:cs typeface="Arial" panose="020B0604020202020204" pitchFamily="34" charset="0"/>
            </a:endParaRPr>
          </a:p>
        </p:txBody>
      </p:sp>
      <p:sp>
        <p:nvSpPr>
          <p:cNvPr id="30" name="テキスト ボックス 29"/>
          <p:cNvSpPr txBox="1"/>
          <p:nvPr/>
        </p:nvSpPr>
        <p:spPr>
          <a:xfrm>
            <a:off x="1486566" y="5169688"/>
            <a:ext cx="577402" cy="369332"/>
          </a:xfrm>
          <a:prstGeom prst="rect">
            <a:avLst/>
          </a:prstGeom>
          <a:noFill/>
        </p:spPr>
        <p:txBody>
          <a:bodyPr wrap="none" rtlCol="0">
            <a:spAutoFit/>
          </a:bodyPr>
          <a:lstStyle/>
          <a:p>
            <a:r>
              <a:rPr kumimoji="1" lang="en-US" altLang="ja-JP" b="1" i="1" dirty="0" err="1">
                <a:solidFill>
                  <a:srgbClr val="7030A0"/>
                </a:solidFill>
                <a:latin typeface="Arial" panose="020B0604020202020204" pitchFamily="34" charset="0"/>
                <a:cs typeface="Arial" panose="020B0604020202020204" pitchFamily="34" charset="0"/>
              </a:rPr>
              <a:t>P</a:t>
            </a:r>
            <a:r>
              <a:rPr kumimoji="1" lang="en-US" altLang="ja-JP" b="1" baseline="-25000" dirty="0" err="1">
                <a:solidFill>
                  <a:srgbClr val="7030A0"/>
                </a:solidFill>
                <a:latin typeface="Arial" panose="020B0604020202020204" pitchFamily="34" charset="0"/>
                <a:cs typeface="Arial" panose="020B0604020202020204" pitchFamily="34" charset="0"/>
              </a:rPr>
              <a:t>rad</a:t>
            </a:r>
            <a:endParaRPr kumimoji="1" lang="ja-JP" altLang="en-US" b="1" dirty="0">
              <a:solidFill>
                <a:srgbClr val="7030A0"/>
              </a:solidFill>
              <a:latin typeface="Arial" panose="020B0604020202020204" pitchFamily="34" charset="0"/>
              <a:cs typeface="Arial" panose="020B0604020202020204" pitchFamily="34" charset="0"/>
            </a:endParaRPr>
          </a:p>
        </p:txBody>
      </p:sp>
      <p:sp>
        <p:nvSpPr>
          <p:cNvPr id="31" name="テキスト ボックス 30"/>
          <p:cNvSpPr txBox="1"/>
          <p:nvPr/>
        </p:nvSpPr>
        <p:spPr>
          <a:xfrm>
            <a:off x="1617475" y="4221088"/>
            <a:ext cx="646331" cy="369332"/>
          </a:xfrm>
          <a:prstGeom prst="rect">
            <a:avLst/>
          </a:prstGeom>
          <a:noFill/>
        </p:spPr>
        <p:txBody>
          <a:bodyPr wrap="none" rtlCol="0">
            <a:spAutoFit/>
          </a:bodyPr>
          <a:lstStyle/>
          <a:p>
            <a:r>
              <a:rPr kumimoji="1" lang="en-US" altLang="ja-JP" b="1" i="1" dirty="0" err="1">
                <a:solidFill>
                  <a:srgbClr val="FF0000"/>
                </a:solidFill>
                <a:latin typeface="Arial" panose="020B0604020202020204" pitchFamily="34" charset="0"/>
                <a:cs typeface="Arial" panose="020B0604020202020204" pitchFamily="34" charset="0"/>
              </a:rPr>
              <a:t>P</a:t>
            </a:r>
            <a:r>
              <a:rPr lang="en-US" altLang="ja-JP" b="1" baseline="-25000" dirty="0" err="1">
                <a:solidFill>
                  <a:srgbClr val="FF0000"/>
                </a:solidFill>
                <a:latin typeface="Arial" panose="020B0604020202020204" pitchFamily="34" charset="0"/>
                <a:cs typeface="Arial" panose="020B0604020202020204" pitchFamily="34" charset="0"/>
              </a:rPr>
              <a:t>labs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32" name="テキスト ボックス 31"/>
          <p:cNvSpPr txBox="1"/>
          <p:nvPr/>
        </p:nvSpPr>
        <p:spPr>
          <a:xfrm>
            <a:off x="2552109" y="4355812"/>
            <a:ext cx="612668" cy="369332"/>
          </a:xfrm>
          <a:prstGeom prst="rect">
            <a:avLst/>
          </a:prstGeom>
          <a:noFill/>
        </p:spPr>
        <p:txBody>
          <a:bodyPr wrap="none" rtlCol="0">
            <a:spAutoFit/>
          </a:bodyPr>
          <a:lstStyle/>
          <a:p>
            <a:r>
              <a:rPr kumimoji="1" lang="en-US" altLang="ja-JP" b="1" i="1" dirty="0" err="1">
                <a:latin typeface="Arial" panose="020B0604020202020204" pitchFamily="34" charset="0"/>
                <a:cs typeface="Arial" panose="020B0604020202020204" pitchFamily="34" charset="0"/>
              </a:rPr>
              <a:t>P</a:t>
            </a:r>
            <a:r>
              <a:rPr lang="en-US" altLang="ja-JP" b="1" baseline="-25000" dirty="0" err="1">
                <a:latin typeface="Arial" panose="020B0604020202020204" pitchFamily="34" charset="0"/>
                <a:cs typeface="Arial" panose="020B0604020202020204" pitchFamily="34" charset="0"/>
              </a:rPr>
              <a:t>pdv</a:t>
            </a:r>
            <a:endParaRPr kumimoji="1" lang="ja-JP" altLang="en-US" b="1" dirty="0">
              <a:latin typeface="Arial" panose="020B0604020202020204" pitchFamily="34" charset="0"/>
              <a:cs typeface="Arial" panose="020B0604020202020204" pitchFamily="34" charset="0"/>
            </a:endParaRPr>
          </a:p>
        </p:txBody>
      </p:sp>
      <p:sp>
        <p:nvSpPr>
          <p:cNvPr id="33" name="テキスト ボックス 32"/>
          <p:cNvSpPr txBox="1"/>
          <p:nvPr/>
        </p:nvSpPr>
        <p:spPr>
          <a:xfrm>
            <a:off x="1940641" y="3131676"/>
            <a:ext cx="410690" cy="369332"/>
          </a:xfrm>
          <a:prstGeom prst="rect">
            <a:avLst/>
          </a:prstGeom>
          <a:noFill/>
        </p:spPr>
        <p:txBody>
          <a:bodyPr wrap="none" rtlCol="0">
            <a:spAutoFit/>
          </a:bodyPr>
          <a:lstStyle/>
          <a:p>
            <a:r>
              <a:rPr kumimoji="1" lang="en-US" altLang="ja-JP" b="1" i="1" dirty="0" err="1">
                <a:latin typeface="Arial" panose="020B0604020202020204" pitchFamily="34" charset="0"/>
                <a:cs typeface="Arial" panose="020B0604020202020204" pitchFamily="34" charset="0"/>
              </a:rPr>
              <a:t>n</a:t>
            </a:r>
            <a:r>
              <a:rPr lang="en-US" altLang="ja-JP" b="1" baseline="-25000" dirty="0" err="1">
                <a:latin typeface="Arial" panose="020B0604020202020204" pitchFamily="34" charset="0"/>
                <a:cs typeface="Arial" panose="020B0604020202020204" pitchFamily="34" charset="0"/>
              </a:rPr>
              <a:t>a</a:t>
            </a:r>
            <a:endParaRPr kumimoji="1" lang="ja-JP" altLang="en-US" b="1" dirty="0">
              <a:latin typeface="Arial" panose="020B0604020202020204" pitchFamily="34" charset="0"/>
              <a:cs typeface="Arial" panose="020B0604020202020204" pitchFamily="34" charset="0"/>
            </a:endParaRPr>
          </a:p>
        </p:txBody>
      </p:sp>
      <p:sp>
        <p:nvSpPr>
          <p:cNvPr id="34" name="テキスト ボックス 33"/>
          <p:cNvSpPr txBox="1"/>
          <p:nvPr/>
        </p:nvSpPr>
        <p:spPr>
          <a:xfrm>
            <a:off x="2516560" y="5169688"/>
            <a:ext cx="697627" cy="369332"/>
          </a:xfrm>
          <a:prstGeom prst="rect">
            <a:avLst/>
          </a:prstGeom>
          <a:noFill/>
        </p:spPr>
        <p:txBody>
          <a:bodyPr wrap="none" rtlCol="0">
            <a:spAutoFit/>
          </a:bodyPr>
          <a:lstStyle/>
          <a:p>
            <a:r>
              <a:rPr kumimoji="1" lang="en-US" altLang="ja-JP" b="1" i="1" dirty="0" err="1">
                <a:solidFill>
                  <a:srgbClr val="0000CC"/>
                </a:solidFill>
                <a:latin typeface="Arial" panose="020B0604020202020204" pitchFamily="34" charset="0"/>
                <a:cs typeface="Arial" panose="020B0604020202020204" pitchFamily="34" charset="0"/>
              </a:rPr>
              <a:t>P</a:t>
            </a:r>
            <a:r>
              <a:rPr lang="en-US" altLang="ja-JP" b="1" baseline="-25000" dirty="0" err="1">
                <a:solidFill>
                  <a:srgbClr val="0000CC"/>
                </a:solidFill>
                <a:latin typeface="Arial" panose="020B0604020202020204" pitchFamily="34" charset="0"/>
                <a:cs typeface="Arial" panose="020B0604020202020204" pitchFamily="34" charset="0"/>
              </a:rPr>
              <a:t>econ</a:t>
            </a:r>
            <a:endParaRPr kumimoji="1" lang="ja-JP" altLang="en-US" b="1" dirty="0">
              <a:solidFill>
                <a:srgbClr val="0000CC"/>
              </a:solidFill>
              <a:latin typeface="Arial" panose="020B0604020202020204" pitchFamily="34" charset="0"/>
              <a:cs typeface="Arial" panose="020B0604020202020204" pitchFamily="34" charset="0"/>
            </a:endParaRPr>
          </a:p>
        </p:txBody>
      </p:sp>
      <p:sp>
        <p:nvSpPr>
          <p:cNvPr id="37" name="テキスト ボックス 36"/>
          <p:cNvSpPr txBox="1"/>
          <p:nvPr/>
        </p:nvSpPr>
        <p:spPr>
          <a:xfrm>
            <a:off x="6714527" y="5147900"/>
            <a:ext cx="410690" cy="369332"/>
          </a:xfrm>
          <a:prstGeom prst="rect">
            <a:avLst/>
          </a:prstGeom>
          <a:noFill/>
        </p:spPr>
        <p:txBody>
          <a:bodyPr wrap="none" rtlCol="0">
            <a:spAutoFit/>
          </a:bodyPr>
          <a:lstStyle/>
          <a:p>
            <a:r>
              <a:rPr kumimoji="1" lang="en-US" altLang="ja-JP" b="1" i="1" dirty="0">
                <a:solidFill>
                  <a:srgbClr val="00B050"/>
                </a:solidFill>
                <a:latin typeface="Arial" panose="020B0604020202020204" pitchFamily="34" charset="0"/>
                <a:cs typeface="Arial" panose="020B0604020202020204" pitchFamily="34" charset="0"/>
              </a:rPr>
              <a:t>n</a:t>
            </a:r>
            <a:r>
              <a:rPr kumimoji="1" lang="en-US" altLang="ja-JP" b="1" baseline="-25000" dirty="0">
                <a:solidFill>
                  <a:srgbClr val="00B050"/>
                </a:solidFill>
                <a:latin typeface="Arial" panose="020B0604020202020204" pitchFamily="34" charset="0"/>
                <a:cs typeface="Arial" panose="020B0604020202020204" pitchFamily="34" charset="0"/>
              </a:rPr>
              <a:t>e</a:t>
            </a:r>
            <a:endParaRPr kumimoji="1" lang="ja-JP" altLang="en-US" b="1" dirty="0">
              <a:solidFill>
                <a:srgbClr val="00B050"/>
              </a:solidFill>
              <a:latin typeface="Arial" panose="020B0604020202020204" pitchFamily="34" charset="0"/>
              <a:cs typeface="Arial" panose="020B0604020202020204" pitchFamily="34" charset="0"/>
            </a:endParaRPr>
          </a:p>
        </p:txBody>
      </p:sp>
      <p:sp>
        <p:nvSpPr>
          <p:cNvPr id="38" name="テキスト ボックス 37"/>
          <p:cNvSpPr txBox="1"/>
          <p:nvPr/>
        </p:nvSpPr>
        <p:spPr>
          <a:xfrm>
            <a:off x="7050311" y="3779748"/>
            <a:ext cx="410690" cy="369332"/>
          </a:xfrm>
          <a:prstGeom prst="rect">
            <a:avLst/>
          </a:prstGeom>
          <a:noFill/>
        </p:spPr>
        <p:txBody>
          <a:bodyPr wrap="none" rtlCol="0">
            <a:spAutoFit/>
          </a:bodyPr>
          <a:lstStyle/>
          <a:p>
            <a:r>
              <a:rPr kumimoji="1" lang="en-US" altLang="ja-JP" b="1" i="1" dirty="0" err="1">
                <a:latin typeface="Arial" panose="020B0604020202020204" pitchFamily="34" charset="0"/>
                <a:cs typeface="Arial" panose="020B0604020202020204" pitchFamily="34" charset="0"/>
              </a:rPr>
              <a:t>n</a:t>
            </a:r>
            <a:r>
              <a:rPr lang="en-US" altLang="ja-JP" b="1" baseline="-25000" dirty="0" err="1">
                <a:latin typeface="Arial" panose="020B0604020202020204" pitchFamily="34" charset="0"/>
                <a:cs typeface="Arial" panose="020B0604020202020204" pitchFamily="34" charset="0"/>
              </a:rPr>
              <a:t>a</a:t>
            </a:r>
            <a:endParaRPr kumimoji="1" lang="ja-JP" altLang="en-US" b="1" dirty="0">
              <a:latin typeface="Arial" panose="020B0604020202020204" pitchFamily="34" charset="0"/>
              <a:cs typeface="Arial" panose="020B0604020202020204" pitchFamily="34" charset="0"/>
            </a:endParaRPr>
          </a:p>
        </p:txBody>
      </p:sp>
      <p:sp>
        <p:nvSpPr>
          <p:cNvPr id="40" name="テキスト ボックス 39"/>
          <p:cNvSpPr txBox="1"/>
          <p:nvPr/>
        </p:nvSpPr>
        <p:spPr>
          <a:xfrm>
            <a:off x="7125217" y="5064641"/>
            <a:ext cx="748923" cy="369332"/>
          </a:xfrm>
          <a:prstGeom prst="rect">
            <a:avLst/>
          </a:prstGeom>
          <a:noFill/>
        </p:spPr>
        <p:txBody>
          <a:bodyPr wrap="none" rtlCol="0">
            <a:spAutoFit/>
          </a:bodyPr>
          <a:lstStyle/>
          <a:p>
            <a:r>
              <a:rPr kumimoji="1" lang="en-US" altLang="ja-JP" b="1" i="1" dirty="0" err="1">
                <a:latin typeface="Arial" panose="020B0604020202020204" pitchFamily="34" charset="0"/>
                <a:cs typeface="Arial" panose="020B0604020202020204" pitchFamily="34" charset="0"/>
              </a:rPr>
              <a:t>P</a:t>
            </a:r>
            <a:r>
              <a:rPr lang="en-US" altLang="ja-JP" b="1" baseline="-25000" dirty="0" err="1">
                <a:latin typeface="Arial" panose="020B0604020202020204" pitchFamily="34" charset="0"/>
                <a:cs typeface="Arial" panose="020B0604020202020204" pitchFamily="34" charset="0"/>
              </a:rPr>
              <a:t>pdv</a:t>
            </a:r>
            <a:r>
              <a:rPr lang="en-US" altLang="ja-JP" b="1" baseline="-25000" dirty="0">
                <a:latin typeface="Arial" panose="020B0604020202020204" pitchFamily="34" charset="0"/>
                <a:cs typeface="Arial" panose="020B0604020202020204" pitchFamily="34" charset="0"/>
              </a:rPr>
              <a:t>-e</a:t>
            </a:r>
            <a:endParaRPr kumimoji="1" lang="ja-JP" altLang="en-US" b="1" dirty="0">
              <a:latin typeface="Arial" panose="020B0604020202020204" pitchFamily="34" charset="0"/>
              <a:cs typeface="Arial" panose="020B0604020202020204" pitchFamily="34" charset="0"/>
            </a:endParaRPr>
          </a:p>
        </p:txBody>
      </p:sp>
      <p:sp>
        <p:nvSpPr>
          <p:cNvPr id="9" name="テキスト ボックス 8"/>
          <p:cNvSpPr txBox="1"/>
          <p:nvPr/>
        </p:nvSpPr>
        <p:spPr>
          <a:xfrm>
            <a:off x="4572000" y="2348880"/>
            <a:ext cx="184731"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89888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衝撃波移動速度と</a:t>
            </a:r>
            <a:br>
              <a:rPr lang="en-US" altLang="ja-JP" dirty="0"/>
            </a:br>
            <a:r>
              <a:rPr lang="ja-JP" altLang="en-US" dirty="0"/>
              <a:t>衝撃波、レーザー加熱領域の位置</a:t>
            </a:r>
            <a:endParaRPr kumimoji="1" lang="ja-JP" altLang="en-US" dirty="0"/>
          </a:p>
        </p:txBody>
      </p:sp>
      <p:sp>
        <p:nvSpPr>
          <p:cNvPr id="3" name="コンテンツ プレースホルダー 2"/>
          <p:cNvSpPr>
            <a:spLocks noGrp="1"/>
          </p:cNvSpPr>
          <p:nvPr>
            <p:ph idx="1"/>
          </p:nvPr>
        </p:nvSpPr>
        <p:spPr>
          <a:xfrm>
            <a:off x="251520" y="5295200"/>
            <a:ext cx="4608512" cy="454098"/>
          </a:xfrm>
        </p:spPr>
        <p:txBody>
          <a:bodyPr>
            <a:normAutofit/>
          </a:bodyPr>
          <a:lstStyle/>
          <a:p>
            <a:r>
              <a:rPr lang="en-US" altLang="ja-JP" sz="1800" i="1" dirty="0" err="1"/>
              <a:t>t</a:t>
            </a:r>
            <a:r>
              <a:rPr kumimoji="1" lang="en-US" altLang="ja-JP" sz="1800" baseline="-25000" dirty="0" err="1"/>
              <a:t>s</a:t>
            </a:r>
            <a:r>
              <a:rPr kumimoji="1" lang="en-US" altLang="ja-JP" sz="1800" baseline="-25000" dirty="0"/>
              <a:t> </a:t>
            </a:r>
            <a:r>
              <a:rPr kumimoji="1" lang="en-US" altLang="ja-JP" sz="1800" dirty="0"/>
              <a:t>= 60 ns </a:t>
            </a:r>
            <a:r>
              <a:rPr kumimoji="1" lang="ja-JP" altLang="en-US" sz="1800" dirty="0"/>
              <a:t>以降に一定速度で伝播している。</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26</a:t>
            </a:fld>
            <a:endParaRPr lang="ja-JP"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52836"/>
            <a:ext cx="4320480" cy="342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624771" y="1259468"/>
            <a:ext cx="2099357"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a:t>
            </a:r>
            <a:r>
              <a:rPr kumimoji="1" lang="en-US" altLang="ja-JP" baseline="-2500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7×10</a:t>
            </a:r>
            <a:r>
              <a:rPr lang="en-US" altLang="ja-JP" baseline="30000" dirty="0">
                <a:latin typeface="Arial" panose="020B0604020202020204" pitchFamily="34" charset="0"/>
                <a:cs typeface="Arial" panose="020B0604020202020204" pitchFamily="34" charset="0"/>
              </a:rPr>
              <a:t>8</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endParaRPr kumimoji="1" lang="ja-JP" altLang="en-US"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20637"/>
            <a:ext cx="38576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6996329" y="3003097"/>
            <a:ext cx="723275" cy="369332"/>
          </a:xfrm>
          <a:prstGeom prst="rect">
            <a:avLst/>
          </a:prstGeom>
          <a:noFill/>
        </p:spPr>
        <p:txBody>
          <a:bodyPr wrap="none" rtlCol="0">
            <a:spAutoFit/>
          </a:bodyPr>
          <a:lstStyle/>
          <a:p>
            <a:r>
              <a:rPr lang="en-US" altLang="ja-JP" b="1" dirty="0">
                <a:solidFill>
                  <a:srgbClr val="FF0000"/>
                </a:solidFill>
                <a:latin typeface="Arial" panose="020B0604020202020204" pitchFamily="34" charset="0"/>
                <a:cs typeface="Arial" panose="020B0604020202020204" pitchFamily="34" charset="0"/>
              </a:rPr>
              <a:t>laser</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6425237" y="2633765"/>
            <a:ext cx="595035" cy="369332"/>
          </a:xfrm>
          <a:prstGeom prst="rect">
            <a:avLst/>
          </a:prstGeom>
          <a:noFill/>
        </p:spPr>
        <p:txBody>
          <a:bodyPr wrap="none" rtlCol="0">
            <a:spAutoFit/>
          </a:bodyPr>
          <a:lstStyle/>
          <a:p>
            <a:r>
              <a:rPr kumimoji="1" lang="en-US" altLang="ja-JP" b="1" dirty="0" err="1">
                <a:latin typeface="Arial" panose="020B0604020202020204" pitchFamily="34" charset="0"/>
                <a:cs typeface="Arial" panose="020B0604020202020204" pitchFamily="34" charset="0"/>
              </a:rPr>
              <a:t>pdv</a:t>
            </a:r>
            <a:endParaRPr kumimoji="1" lang="ja-JP" altLang="en-US" b="1" dirty="0">
              <a:latin typeface="Arial" panose="020B0604020202020204" pitchFamily="34" charset="0"/>
              <a:cs typeface="Arial" panose="020B0604020202020204" pitchFamily="34" charset="0"/>
            </a:endParaRPr>
          </a:p>
        </p:txBody>
      </p:sp>
      <p:sp>
        <p:nvSpPr>
          <p:cNvPr id="10" name="テキスト ボックス 9"/>
          <p:cNvSpPr txBox="1"/>
          <p:nvPr/>
        </p:nvSpPr>
        <p:spPr>
          <a:xfrm>
            <a:off x="5221709" y="1744327"/>
            <a:ext cx="3482497" cy="396692"/>
          </a:xfrm>
          <a:prstGeom prst="rect">
            <a:avLst/>
          </a:prstGeom>
          <a:noFill/>
        </p:spPr>
        <p:txBody>
          <a:bodyPr wrap="square" rtlCol="0">
            <a:spAutoFit/>
          </a:bodyPr>
          <a:lstStyle/>
          <a:p>
            <a:r>
              <a:rPr kumimoji="1" lang="ja-JP" altLang="en-US" sz="1600" dirty="0"/>
              <a:t>衝撃波とレーザー加熱率のピーク位置</a:t>
            </a:r>
          </a:p>
        </p:txBody>
      </p:sp>
      <p:sp>
        <p:nvSpPr>
          <p:cNvPr id="7" name="正方形/長方形 6"/>
          <p:cNvSpPr/>
          <p:nvPr/>
        </p:nvSpPr>
        <p:spPr>
          <a:xfrm>
            <a:off x="5358462" y="5301208"/>
            <a:ext cx="3345744" cy="923330"/>
          </a:xfrm>
          <a:prstGeom prst="rect">
            <a:avLst/>
          </a:prstGeom>
        </p:spPr>
        <p:txBody>
          <a:bodyPr wrap="square">
            <a:spAutoFit/>
          </a:bodyPr>
          <a:lstStyle/>
          <a:p>
            <a:r>
              <a:rPr lang="ja-JP" altLang="en-US" dirty="0"/>
              <a:t>一定速度で伝播しているとき</a:t>
            </a:r>
            <a:endParaRPr lang="en-US" altLang="ja-JP" dirty="0"/>
          </a:p>
          <a:p>
            <a:r>
              <a:rPr lang="ja-JP" altLang="en-US" dirty="0"/>
              <a:t>衝撃波とレーザー加熱領域とは</a:t>
            </a:r>
            <a:endParaRPr lang="en-US" altLang="ja-JP" dirty="0"/>
          </a:p>
          <a:p>
            <a:r>
              <a:rPr lang="en-US" altLang="ja-JP" dirty="0"/>
              <a:t>7 </a:t>
            </a:r>
            <a:r>
              <a:rPr lang="en-US" altLang="ja-JP" dirty="0" err="1"/>
              <a:t>μm</a:t>
            </a:r>
            <a:r>
              <a:rPr lang="en-US" altLang="ja-JP" dirty="0"/>
              <a:t> </a:t>
            </a:r>
            <a:r>
              <a:rPr lang="ja-JP" altLang="en-US" dirty="0"/>
              <a:t>離れて伝播する。</a:t>
            </a:r>
          </a:p>
        </p:txBody>
      </p:sp>
    </p:spTree>
    <p:extLst>
      <p:ext uri="{BB962C8B-B14F-4D97-AF65-F5344CB8AC3E}">
        <p14:creationId xmlns:p14="http://schemas.microsoft.com/office/powerpoint/2010/main" val="91952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レーザー吸収率</a:t>
            </a:r>
            <a:r>
              <a:rPr lang="en-US" altLang="ja-JP" dirty="0"/>
              <a:t>100 %</a:t>
            </a:r>
            <a:r>
              <a:rPr lang="ja-JP" altLang="en-US" dirty="0"/>
              <a:t>としたときの理論的な伝播速度と</a:t>
            </a:r>
            <a:br>
              <a:rPr lang="en-US" altLang="ja-JP" dirty="0"/>
            </a:br>
            <a:r>
              <a:rPr lang="ja-JP" altLang="en-US" dirty="0"/>
              <a:t>シミュレーションで評価された伝播速度の比較</a:t>
            </a:r>
            <a:endParaRPr kumimoji="1" lang="ja-JP" altLang="en-US" dirty="0"/>
          </a:p>
        </p:txBody>
      </p:sp>
      <p:sp>
        <p:nvSpPr>
          <p:cNvPr id="3" name="コンテンツ プレースホルダー 2"/>
          <p:cNvSpPr>
            <a:spLocks noGrp="1"/>
          </p:cNvSpPr>
          <p:nvPr>
            <p:ph idx="1"/>
          </p:nvPr>
        </p:nvSpPr>
        <p:spPr>
          <a:xfrm>
            <a:off x="539552" y="4653136"/>
            <a:ext cx="4453855" cy="1080120"/>
          </a:xfrm>
        </p:spPr>
        <p:txBody>
          <a:bodyPr>
            <a:normAutofit/>
          </a:bodyPr>
          <a:lstStyle/>
          <a:p>
            <a:r>
              <a:rPr kumimoji="1" lang="ja-JP" altLang="en-US" sz="1800" dirty="0"/>
              <a:t>一定速度で伝播している時間の</a:t>
            </a:r>
            <a:endParaRPr kumimoji="1" lang="en-US" altLang="ja-JP" sz="1800" dirty="0"/>
          </a:p>
          <a:p>
            <a:pPr marL="0" indent="0">
              <a:buNone/>
            </a:pPr>
            <a:r>
              <a:rPr lang="ja-JP" altLang="en-US" sz="1800" dirty="0"/>
              <a:t>     </a:t>
            </a:r>
            <a:r>
              <a:rPr kumimoji="1" lang="ja-JP" altLang="en-US" sz="1800" dirty="0"/>
              <a:t>平均値とレーザー吸収</a:t>
            </a:r>
            <a:r>
              <a:rPr kumimoji="1" lang="en-US" altLang="ja-JP" sz="1800" dirty="0"/>
              <a:t>100</a:t>
            </a:r>
            <a:r>
              <a:rPr kumimoji="1" lang="ja-JP" altLang="en-US" sz="1800" dirty="0"/>
              <a:t>％を</a:t>
            </a:r>
            <a:endParaRPr kumimoji="1" lang="en-US" altLang="ja-JP" sz="1800" dirty="0"/>
          </a:p>
          <a:p>
            <a:pPr marL="0" indent="0">
              <a:buNone/>
            </a:pPr>
            <a:r>
              <a:rPr lang="ja-JP" altLang="en-US" sz="1800" dirty="0"/>
              <a:t>　　</a:t>
            </a:r>
            <a:r>
              <a:rPr kumimoji="1" lang="ja-JP" altLang="en-US" sz="1800" dirty="0"/>
              <a:t>仮定</a:t>
            </a:r>
            <a:r>
              <a:rPr lang="ja-JP" altLang="en-US" sz="1800" dirty="0"/>
              <a:t>した場合の理論速度との比較。</a:t>
            </a:r>
            <a:endParaRPr kumimoji="1" lang="ja-JP" altLang="en-US" sz="1800"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27</a:t>
            </a:fld>
            <a:endParaRPr lang="ja-JP" alt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568" y="2204864"/>
            <a:ext cx="38576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06796" y="1187460"/>
            <a:ext cx="4785284" cy="369332"/>
          </a:xfrm>
          <a:prstGeom prst="rect">
            <a:avLst/>
          </a:prstGeom>
          <a:noFill/>
        </p:spPr>
        <p:txBody>
          <a:bodyPr wrap="none" rtlCol="0">
            <a:spAutoFit/>
          </a:bodyPr>
          <a:lstStyle/>
          <a:p>
            <a:r>
              <a:rPr kumimoji="1" lang="ja-JP" altLang="en-US" dirty="0"/>
              <a:t>理論値とシミュレーションで評価した速度の比較</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708" y="1605136"/>
            <a:ext cx="38576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475656" y="3269316"/>
            <a:ext cx="841897" cy="307777"/>
          </a:xfrm>
          <a:prstGeom prst="rect">
            <a:avLst/>
          </a:prstGeom>
          <a:noFill/>
        </p:spPr>
        <p:txBody>
          <a:bodyPr wrap="none" rtlCol="0">
            <a:spAutoFit/>
          </a:bodyPr>
          <a:lstStyle/>
          <a:p>
            <a:r>
              <a:rPr kumimoji="1" lang="ja-JP" altLang="en-US" sz="1400" dirty="0">
                <a:solidFill>
                  <a:srgbClr val="0000FF"/>
                </a:solidFill>
              </a:rPr>
              <a:t>伝播　</a:t>
            </a:r>
            <a:r>
              <a:rPr kumimoji="1" lang="en-US" altLang="ja-JP" sz="1400" dirty="0">
                <a:solidFill>
                  <a:srgbClr val="0000FF"/>
                </a:solidFill>
              </a:rPr>
              <a:t>×</a:t>
            </a:r>
            <a:endParaRPr kumimoji="1" lang="ja-JP" altLang="en-US" sz="1400" dirty="0">
              <a:solidFill>
                <a:srgbClr val="0000FF"/>
              </a:solidFill>
            </a:endParaRPr>
          </a:p>
        </p:txBody>
      </p:sp>
      <p:sp>
        <p:nvSpPr>
          <p:cNvPr id="7" name="テキスト ボックス 6"/>
          <p:cNvSpPr txBox="1"/>
          <p:nvPr/>
        </p:nvSpPr>
        <p:spPr>
          <a:xfrm>
            <a:off x="1475656" y="2220367"/>
            <a:ext cx="1202573" cy="307777"/>
          </a:xfrm>
          <a:prstGeom prst="rect">
            <a:avLst/>
          </a:prstGeom>
          <a:noFill/>
        </p:spPr>
        <p:txBody>
          <a:bodyPr wrap="none" rtlCol="0">
            <a:spAutoFit/>
          </a:bodyPr>
          <a:lstStyle/>
          <a:p>
            <a:r>
              <a:rPr kumimoji="1" lang="ja-JP" altLang="en-US" sz="1400" dirty="0">
                <a:solidFill>
                  <a:srgbClr val="0000FF"/>
                </a:solidFill>
              </a:rPr>
              <a:t>先行電離なし</a:t>
            </a:r>
          </a:p>
        </p:txBody>
      </p:sp>
      <p:sp>
        <p:nvSpPr>
          <p:cNvPr id="8" name="テキスト ボックス 7"/>
          <p:cNvSpPr txBox="1"/>
          <p:nvPr/>
        </p:nvSpPr>
        <p:spPr>
          <a:xfrm>
            <a:off x="2893617" y="2673507"/>
            <a:ext cx="1205779" cy="307777"/>
          </a:xfrm>
          <a:prstGeom prst="rect">
            <a:avLst/>
          </a:prstGeom>
          <a:noFill/>
        </p:spPr>
        <p:txBody>
          <a:bodyPr wrap="none" rtlCol="0">
            <a:spAutoFit/>
          </a:bodyPr>
          <a:lstStyle/>
          <a:p>
            <a:r>
              <a:rPr kumimoji="1" lang="ja-JP" altLang="en-US" sz="1400" dirty="0">
                <a:solidFill>
                  <a:srgbClr val="009900"/>
                </a:solidFill>
              </a:rPr>
              <a:t>先行電離あり</a:t>
            </a:r>
          </a:p>
        </p:txBody>
      </p:sp>
      <p:sp>
        <p:nvSpPr>
          <p:cNvPr id="9" name="テキスト ボックス 8"/>
          <p:cNvSpPr txBox="1"/>
          <p:nvPr/>
        </p:nvSpPr>
        <p:spPr>
          <a:xfrm>
            <a:off x="2575291" y="1844824"/>
            <a:ext cx="1620957" cy="307777"/>
          </a:xfrm>
          <a:prstGeom prst="rect">
            <a:avLst/>
          </a:prstGeom>
          <a:noFill/>
        </p:spPr>
        <p:txBody>
          <a:bodyPr wrap="none" rtlCol="0">
            <a:spAutoFit/>
          </a:bodyPr>
          <a:lstStyle/>
          <a:p>
            <a:r>
              <a:rPr lang="ja-JP" altLang="en-US" sz="1400" dirty="0">
                <a:solidFill>
                  <a:srgbClr val="FF0000"/>
                </a:solidFill>
              </a:rPr>
              <a:t>先行電離のみ</a:t>
            </a:r>
            <a:r>
              <a:rPr kumimoji="1" lang="ja-JP" altLang="en-US" sz="1400" dirty="0">
                <a:solidFill>
                  <a:srgbClr val="FF0000"/>
                </a:solidFill>
              </a:rPr>
              <a:t>自走</a:t>
            </a: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083" y="1590963"/>
            <a:ext cx="3619241" cy="285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5132859" y="4525745"/>
            <a:ext cx="3302507" cy="1477328"/>
          </a:xfrm>
          <a:prstGeom prst="rect">
            <a:avLst/>
          </a:prstGeom>
          <a:noFill/>
        </p:spPr>
        <p:txBody>
          <a:bodyPr wrap="none" rtlCol="0">
            <a:spAutoFit/>
          </a:bodyPr>
          <a:lstStyle/>
          <a:p>
            <a:r>
              <a:rPr lang="ja-JP" altLang="en-US" dirty="0"/>
              <a:t>一定速度で伝播し始める距離は</a:t>
            </a:r>
            <a:endParaRPr lang="en-US" altLang="ja-JP" dirty="0"/>
          </a:p>
          <a:p>
            <a:r>
              <a:rPr lang="en-US" altLang="ja-JP" dirty="0"/>
              <a:t>1 mm </a:t>
            </a:r>
            <a:r>
              <a:rPr lang="ja-JP" altLang="en-US" dirty="0"/>
              <a:t>以下</a:t>
            </a:r>
            <a:endParaRPr lang="en-US" altLang="ja-JP" dirty="0"/>
          </a:p>
          <a:p>
            <a:r>
              <a:rPr kumimoji="1" lang="ja-JP" altLang="en-US" dirty="0"/>
              <a:t>→　レーザー照射スポット径は</a:t>
            </a:r>
            <a:endParaRPr kumimoji="1" lang="en-US" altLang="ja-JP" dirty="0"/>
          </a:p>
          <a:p>
            <a:pPr marL="355600"/>
            <a:r>
              <a:rPr kumimoji="1" lang="en-US" altLang="ja-JP" dirty="0"/>
              <a:t>1 mm </a:t>
            </a:r>
            <a:r>
              <a:rPr kumimoji="1" lang="ja-JP" altLang="en-US" dirty="0"/>
              <a:t>より十分大きいと</a:t>
            </a:r>
            <a:endParaRPr kumimoji="1" lang="en-US" altLang="ja-JP" dirty="0"/>
          </a:p>
          <a:p>
            <a:pPr marL="355600"/>
            <a:r>
              <a:rPr lang="ja-JP" altLang="en-US" dirty="0"/>
              <a:t>実験でも見られる。</a:t>
            </a:r>
            <a:endParaRPr kumimoji="1" lang="ja-JP" altLang="en-US" dirty="0"/>
          </a:p>
        </p:txBody>
      </p:sp>
    </p:spTree>
    <p:extLst>
      <p:ext uri="{BB962C8B-B14F-4D97-AF65-F5344CB8AC3E}">
        <p14:creationId xmlns:p14="http://schemas.microsoft.com/office/powerpoint/2010/main" val="5898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b="1" dirty="0"/>
              <a:t>実験結果の解析</a:t>
            </a:r>
            <a:endParaRPr lang="en-US" altLang="ja-JP" b="1" dirty="0"/>
          </a:p>
          <a:p>
            <a:r>
              <a:rPr lang="ja-JP" altLang="en-US" dirty="0"/>
              <a:t>シミュレーションで評価した衝撃波移動速度は</a:t>
            </a:r>
            <a:endParaRPr lang="en-US" altLang="ja-JP" dirty="0"/>
          </a:p>
          <a:p>
            <a:pPr marL="0" indent="0">
              <a:buNone/>
            </a:pPr>
            <a:r>
              <a:rPr lang="en-US" altLang="ja-JP" dirty="0"/>
              <a:t>     </a:t>
            </a:r>
            <a:r>
              <a:rPr lang="ja-JP" altLang="en-US" dirty="0"/>
              <a:t>実験で得られた衝撃波移動速度とよく一致した。</a:t>
            </a:r>
            <a:endParaRPr lang="en-US" altLang="ja-JP" dirty="0"/>
          </a:p>
          <a:p>
            <a:pPr marL="0" indent="0">
              <a:buNone/>
            </a:pPr>
            <a:endParaRPr lang="en-US" altLang="ja-JP" dirty="0"/>
          </a:p>
          <a:p>
            <a:r>
              <a:rPr lang="ja-JP" altLang="en-US" dirty="0"/>
              <a:t>輻射が衝撃波前方で吸収されることで先行電離が発生し、</a:t>
            </a:r>
            <a:endParaRPr lang="en-US" altLang="ja-JP" dirty="0"/>
          </a:p>
          <a:p>
            <a:pPr marL="0" indent="0">
              <a:buNone/>
            </a:pPr>
            <a:r>
              <a:rPr lang="en-US" altLang="ja-JP" dirty="0"/>
              <a:t>     </a:t>
            </a:r>
            <a:r>
              <a:rPr lang="ja-JP" altLang="en-US" dirty="0"/>
              <a:t>電離が生じることでレーザーが吸収されることでさらに電離が生じる。</a:t>
            </a:r>
            <a:endParaRPr lang="en-US" altLang="ja-JP" dirty="0"/>
          </a:p>
          <a:p>
            <a:pPr marL="0" indent="0">
              <a:buNone/>
            </a:pPr>
            <a:endParaRPr lang="en-US" altLang="ja-JP" dirty="0"/>
          </a:p>
          <a:p>
            <a:r>
              <a:rPr lang="ja-JP" altLang="en-US" dirty="0"/>
              <a:t>実験結果の解析を行うシミュレーション条件下では</a:t>
            </a:r>
            <a:endParaRPr lang="en-US" altLang="ja-JP" dirty="0"/>
          </a:p>
          <a:p>
            <a:pPr marL="352425" indent="0">
              <a:buNone/>
            </a:pPr>
            <a:r>
              <a:rPr lang="ja-JP" altLang="en-US" dirty="0"/>
              <a:t>検査体積後方のプラズマからの加熱が</a:t>
            </a:r>
            <a:endParaRPr lang="en-US" altLang="ja-JP" dirty="0"/>
          </a:p>
          <a:p>
            <a:pPr marL="352425" indent="0">
              <a:buNone/>
            </a:pPr>
            <a:r>
              <a:rPr lang="ja-JP" altLang="en-US" dirty="0"/>
              <a:t>伝播速度に及ぼす影響は</a:t>
            </a:r>
            <a:r>
              <a:rPr lang="en-US" altLang="ja-JP" dirty="0"/>
              <a:t>4%</a:t>
            </a:r>
            <a:r>
              <a:rPr lang="ja-JP" altLang="en-US" dirty="0"/>
              <a:t>程度である。</a:t>
            </a:r>
            <a:endParaRPr lang="en-US" altLang="ja-JP" dirty="0"/>
          </a:p>
          <a:p>
            <a:pPr marL="352425" indent="0">
              <a:buNone/>
            </a:pPr>
            <a:endParaRPr lang="en-US" altLang="ja-JP" dirty="0"/>
          </a:p>
          <a:p>
            <a:pPr marL="0" indent="0">
              <a:buNone/>
            </a:pPr>
            <a:r>
              <a:rPr lang="ja-JP" altLang="en-US" b="1" dirty="0"/>
              <a:t>レーザー強度依存性</a:t>
            </a:r>
            <a:endParaRPr lang="en-US" altLang="ja-JP" b="1" dirty="0"/>
          </a:p>
          <a:p>
            <a:r>
              <a:rPr lang="ja-JP" altLang="en-US" dirty="0"/>
              <a:t>衝撃波前方で電離が進んでくるとレーザーが衝撃波後方に届かなくなり</a:t>
            </a:r>
            <a:endParaRPr lang="en-US" altLang="ja-JP" dirty="0"/>
          </a:p>
          <a:p>
            <a:pPr marL="0" indent="0">
              <a:buNone/>
            </a:pPr>
            <a:r>
              <a:rPr lang="en-US" altLang="ja-JP" dirty="0"/>
              <a:t>     </a:t>
            </a:r>
            <a:r>
              <a:rPr lang="ja-JP" altLang="en-US" dirty="0"/>
              <a:t>デトネーション速度が減少する。</a:t>
            </a:r>
            <a:endParaRPr lang="en-US" altLang="ja-JP" dirty="0"/>
          </a:p>
          <a:p>
            <a:pPr marL="0" indent="0">
              <a:buNone/>
            </a:pPr>
            <a:endParaRPr lang="en-US" altLang="ja-JP" dirty="0"/>
          </a:p>
          <a:p>
            <a:r>
              <a:rPr lang="ja-JP" altLang="en-US" dirty="0"/>
              <a:t>レーザー強度が低くなると、衝撃波とレーザー加熱領域との間で一定の距離を</a:t>
            </a:r>
            <a:endParaRPr lang="en-US" altLang="ja-JP" dirty="0"/>
          </a:p>
          <a:p>
            <a:pPr marL="352425" indent="0">
              <a:buNone/>
            </a:pPr>
            <a:r>
              <a:rPr lang="ja-JP" altLang="en-US" dirty="0"/>
              <a:t>保ちながら伝播する様子が確認された。</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28</a:t>
            </a:fld>
            <a:endParaRPr lang="ja-JP" altLang="en-US" dirty="0"/>
          </a:p>
        </p:txBody>
      </p:sp>
    </p:spTree>
    <p:extLst>
      <p:ext uri="{BB962C8B-B14F-4D97-AF65-F5344CB8AC3E}">
        <p14:creationId xmlns:p14="http://schemas.microsoft.com/office/powerpoint/2010/main" val="13165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研究背景・目的</a:t>
            </a:r>
            <a:endParaRPr kumimoji="1" lang="en-US" altLang="ja-JP" dirty="0"/>
          </a:p>
          <a:p>
            <a:endParaRPr lang="en-US" altLang="ja-JP" dirty="0"/>
          </a:p>
          <a:p>
            <a:r>
              <a:rPr kumimoji="1" lang="ja-JP" altLang="en-US" dirty="0">
                <a:solidFill>
                  <a:schemeClr val="bg1">
                    <a:lumMod val="50000"/>
                  </a:schemeClr>
                </a:solidFill>
              </a:rPr>
              <a:t>シミュレーション</a:t>
            </a:r>
            <a:r>
              <a:rPr lang="ja-JP" altLang="en-US" dirty="0">
                <a:solidFill>
                  <a:schemeClr val="bg1">
                    <a:lumMod val="50000"/>
                  </a:schemeClr>
                </a:solidFill>
              </a:rPr>
              <a:t>モデル</a:t>
            </a:r>
            <a:endParaRPr kumimoji="1" lang="en-US" altLang="ja-JP" dirty="0">
              <a:solidFill>
                <a:schemeClr val="bg1">
                  <a:lumMod val="50000"/>
                </a:schemeClr>
              </a:solidFill>
            </a:endParaRPr>
          </a:p>
          <a:p>
            <a:endParaRPr lang="en-US" altLang="ja-JP" dirty="0">
              <a:solidFill>
                <a:schemeClr val="bg1">
                  <a:lumMod val="50000"/>
                </a:schemeClr>
              </a:solidFill>
            </a:endParaRPr>
          </a:p>
          <a:p>
            <a:r>
              <a:rPr lang="ja-JP" altLang="en-US" dirty="0">
                <a:solidFill>
                  <a:schemeClr val="bg1">
                    <a:lumMod val="50000"/>
                  </a:schemeClr>
                </a:solidFill>
              </a:rPr>
              <a:t>結果・考察</a:t>
            </a:r>
            <a:endParaRPr kumimoji="1" lang="en-US" altLang="ja-JP" dirty="0">
              <a:solidFill>
                <a:schemeClr val="bg1">
                  <a:lumMod val="50000"/>
                </a:schemeClr>
              </a:solidFill>
            </a:endParaRPr>
          </a:p>
          <a:p>
            <a:pPr>
              <a:buFont typeface="Wingdings" panose="05000000000000000000" pitchFamily="2" charset="2"/>
              <a:buChar char="Ø"/>
            </a:pPr>
            <a:r>
              <a:rPr lang="ja-JP" altLang="en-US" dirty="0">
                <a:solidFill>
                  <a:schemeClr val="bg1">
                    <a:lumMod val="50000"/>
                  </a:schemeClr>
                </a:solidFill>
              </a:rPr>
              <a:t>実験結果の解析</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衝撃波付近の加熱構造</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非局所的なエネルギー輸送が伝播速度に及ぼす影響</a:t>
            </a:r>
            <a:endParaRPr lang="en-US" altLang="ja-JP" dirty="0">
              <a:solidFill>
                <a:schemeClr val="bg1">
                  <a:lumMod val="50000"/>
                </a:schemeClr>
              </a:solidFill>
            </a:endParaRPr>
          </a:p>
          <a:p>
            <a:pPr>
              <a:buFont typeface="Wingdings" panose="05000000000000000000" pitchFamily="2" charset="2"/>
              <a:buChar char="Ø"/>
            </a:pPr>
            <a:r>
              <a:rPr lang="ja-JP" altLang="en-US" dirty="0">
                <a:solidFill>
                  <a:schemeClr val="bg1">
                    <a:lumMod val="50000"/>
                  </a:schemeClr>
                </a:solidFill>
              </a:rPr>
              <a:t>レーザー強度依存性</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レーザー強度が高い場合</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レーザー強度が低い場合</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レーザー強度に対するデトネーション伝播特性の評価</a:t>
            </a:r>
            <a:endParaRPr lang="en-US" altLang="ja-JP" dirty="0">
              <a:solidFill>
                <a:schemeClr val="bg1">
                  <a:lumMod val="50000"/>
                </a:schemeClr>
              </a:solidFill>
            </a:endParaRPr>
          </a:p>
          <a:p>
            <a:pPr marL="546100" indent="0">
              <a:buNone/>
            </a:pPr>
            <a:endParaRPr lang="en-US" altLang="ja-JP" dirty="0">
              <a:solidFill>
                <a:schemeClr val="bg1">
                  <a:lumMod val="50000"/>
                </a:schemeClr>
              </a:solidFill>
            </a:endParaRPr>
          </a:p>
          <a:p>
            <a:r>
              <a:rPr kumimoji="1" lang="ja-JP" altLang="en-US" dirty="0">
                <a:solidFill>
                  <a:schemeClr val="bg1">
                    <a:lumMod val="50000"/>
                  </a:schemeClr>
                </a:solidFill>
              </a:rPr>
              <a:t>まとめ</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a:t>
            </a:fld>
            <a:endParaRPr lang="ja-JP" altLang="en-US" dirty="0"/>
          </a:p>
        </p:txBody>
      </p:sp>
    </p:spTree>
    <p:extLst>
      <p:ext uri="{BB962C8B-B14F-4D97-AF65-F5344CB8AC3E}">
        <p14:creationId xmlns:p14="http://schemas.microsoft.com/office/powerpoint/2010/main" val="2678032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予備スライド</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29</a:t>
            </a:fld>
            <a:endParaRPr lang="ja-JP" altLang="en-US" dirty="0"/>
          </a:p>
        </p:txBody>
      </p:sp>
    </p:spTree>
    <p:extLst>
      <p:ext uri="{BB962C8B-B14F-4D97-AF65-F5344CB8AC3E}">
        <p14:creationId xmlns:p14="http://schemas.microsoft.com/office/powerpoint/2010/main" val="2655845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衝撃波付近の加熱構造</a:t>
            </a:r>
          </a:p>
        </p:txBody>
      </p:sp>
      <p:sp>
        <p:nvSpPr>
          <p:cNvPr id="3" name="コンテンツ プレースホルダー 2"/>
          <p:cNvSpPr>
            <a:spLocks noGrp="1"/>
          </p:cNvSpPr>
          <p:nvPr>
            <p:ph idx="1"/>
          </p:nvPr>
        </p:nvSpPr>
        <p:spPr>
          <a:xfrm>
            <a:off x="251520" y="5733256"/>
            <a:ext cx="8640960" cy="936104"/>
          </a:xfrm>
        </p:spPr>
        <p:txBody>
          <a:bodyPr/>
          <a:lstStyle/>
          <a:p>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30</a:t>
            </a:fld>
            <a:endParaRPr lang="ja-JP"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3810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755576" y="1259468"/>
            <a:ext cx="3367332"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a:t>
            </a:r>
            <a:r>
              <a:rPr kumimoji="1" lang="en-US" altLang="ja-JP" baseline="-2500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7×10</a:t>
            </a:r>
            <a:r>
              <a:rPr lang="en-US" altLang="ja-JP" baseline="30000" dirty="0">
                <a:latin typeface="Arial" panose="020B0604020202020204" pitchFamily="34" charset="0"/>
                <a:cs typeface="Arial" panose="020B0604020202020204" pitchFamily="34" charset="0"/>
              </a:rPr>
              <a:t>9</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r>
              <a:rPr kumimoji="1" lang="en-US" altLang="ja-JP" dirty="0">
                <a:latin typeface="Arial" panose="020B0604020202020204" pitchFamily="34" charset="0"/>
                <a:cs typeface="Arial" panose="020B0604020202020204" pitchFamily="34" charset="0"/>
              </a:rPr>
              <a:t>, </a:t>
            </a:r>
            <a:r>
              <a:rPr kumimoji="1" lang="en-US" altLang="ja-JP" i="1" dirty="0" err="1">
                <a:latin typeface="Arial" panose="020B0604020202020204" pitchFamily="34" charset="0"/>
                <a:cs typeface="Arial" panose="020B0604020202020204" pitchFamily="34" charset="0"/>
              </a:rPr>
              <a:t>t</a:t>
            </a:r>
            <a:r>
              <a:rPr kumimoji="1" lang="en-US" altLang="ja-JP" baseline="-25000" dirty="0" err="1">
                <a:latin typeface="Arial" panose="020B0604020202020204" pitchFamily="34" charset="0"/>
                <a:cs typeface="Arial" panose="020B0604020202020204" pitchFamily="34" charset="0"/>
              </a:rPr>
              <a:t>s</a:t>
            </a:r>
            <a:r>
              <a:rPr kumimoji="1" lang="en-US" altLang="ja-JP" baseline="-2500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30.0 ns</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782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衝撃波付近の加熱構造</a:t>
            </a:r>
            <a:endParaRPr kumimoji="1" lang="ja-JP" altLang="en-US" dirty="0"/>
          </a:p>
        </p:txBody>
      </p:sp>
      <p:sp>
        <p:nvSpPr>
          <p:cNvPr id="3" name="コンテンツ プレースホルダー 2"/>
          <p:cNvSpPr>
            <a:spLocks noGrp="1"/>
          </p:cNvSpPr>
          <p:nvPr>
            <p:ph idx="1"/>
          </p:nvPr>
        </p:nvSpPr>
        <p:spPr>
          <a:xfrm>
            <a:off x="251520" y="6237312"/>
            <a:ext cx="8640960" cy="432048"/>
          </a:xfrm>
        </p:spPr>
        <p:txBody>
          <a:bodyPr/>
          <a:lstStyle/>
          <a:p>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31</a:t>
            </a:fld>
            <a:endParaRPr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95" y="2028092"/>
            <a:ext cx="2916045" cy="384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3696779" y="1191289"/>
            <a:ext cx="2099357" cy="369332"/>
          </a:xfrm>
          <a:prstGeom prst="rect">
            <a:avLst/>
          </a:prstGeom>
        </p:spPr>
        <p:txBody>
          <a:bodyPr wrap="none">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 </a:t>
            </a:r>
            <a:r>
              <a:rPr lang="en-US" altLang="ja-JP" dirty="0">
                <a:latin typeface="Arial" panose="020B0604020202020204" pitchFamily="34" charset="0"/>
                <a:cs typeface="Arial" panose="020B0604020202020204" pitchFamily="34" charset="0"/>
              </a:rPr>
              <a:t>= 5×10</a:t>
            </a:r>
            <a:r>
              <a:rPr lang="en-US" altLang="ja-JP" baseline="30000" dirty="0">
                <a:latin typeface="Arial" panose="020B0604020202020204" pitchFamily="34" charset="0"/>
                <a:cs typeface="Arial" panose="020B0604020202020204" pitchFamily="34" charset="0"/>
              </a:rPr>
              <a:t>8</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endParaRPr lang="ja-JP" alt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115" y="2024027"/>
            <a:ext cx="2916045" cy="384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947" y="2028092"/>
            <a:ext cx="2916045" cy="384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3715273" y="1691287"/>
            <a:ext cx="1580882" cy="369332"/>
          </a:xfrm>
          <a:prstGeom prst="rect">
            <a:avLst/>
          </a:prstGeom>
        </p:spPr>
        <p:txBody>
          <a:bodyPr wrap="none">
            <a:spAutoFit/>
          </a:bodyPr>
          <a:lstStyle/>
          <a:p>
            <a:r>
              <a:rPr lang="en-US" altLang="ja-JP" dirty="0">
                <a:latin typeface="Arial" panose="020B0604020202020204" pitchFamily="34" charset="0"/>
                <a:cs typeface="Arial" panose="020B0604020202020204" pitchFamily="34" charset="0"/>
              </a:rPr>
              <a:t>, </a:t>
            </a:r>
            <a:r>
              <a:rPr lang="en-US" altLang="ja-JP" i="1" dirty="0" err="1">
                <a:latin typeface="Arial" panose="020B0604020202020204" pitchFamily="34" charset="0"/>
                <a:cs typeface="Arial" panose="020B0604020202020204" pitchFamily="34" charset="0"/>
              </a:rPr>
              <a:t>t</a:t>
            </a:r>
            <a:r>
              <a:rPr lang="en-US" altLang="ja-JP" baseline="-25000" dirty="0" err="1">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100.0 ns</a:t>
            </a:r>
            <a:endParaRPr lang="ja-JP" altLang="en-US" dirty="0">
              <a:latin typeface="Arial" panose="020B0604020202020204" pitchFamily="34" charset="0"/>
              <a:cs typeface="Arial" panose="020B0604020202020204" pitchFamily="34" charset="0"/>
            </a:endParaRPr>
          </a:p>
        </p:txBody>
      </p:sp>
      <p:sp>
        <p:nvSpPr>
          <p:cNvPr id="10" name="正方形/長方形 9"/>
          <p:cNvSpPr/>
          <p:nvPr/>
        </p:nvSpPr>
        <p:spPr>
          <a:xfrm>
            <a:off x="971600" y="1691516"/>
            <a:ext cx="1452642" cy="369332"/>
          </a:xfrm>
          <a:prstGeom prst="rect">
            <a:avLst/>
          </a:prstGeom>
        </p:spPr>
        <p:txBody>
          <a:bodyPr wrap="none">
            <a:spAutoFit/>
          </a:bodyPr>
          <a:lstStyle/>
          <a:p>
            <a:r>
              <a:rPr lang="en-US" altLang="ja-JP" dirty="0">
                <a:latin typeface="Arial" panose="020B0604020202020204" pitchFamily="34" charset="0"/>
                <a:cs typeface="Arial" panose="020B0604020202020204" pitchFamily="34" charset="0"/>
              </a:rPr>
              <a:t>, </a:t>
            </a:r>
            <a:r>
              <a:rPr lang="en-US" altLang="ja-JP" i="1" dirty="0" err="1">
                <a:latin typeface="Arial" panose="020B0604020202020204" pitchFamily="34" charset="0"/>
                <a:cs typeface="Arial" panose="020B0604020202020204" pitchFamily="34" charset="0"/>
              </a:rPr>
              <a:t>t</a:t>
            </a:r>
            <a:r>
              <a:rPr lang="en-US" altLang="ja-JP" baseline="-25000" dirty="0" err="1">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90.0 ns</a:t>
            </a:r>
            <a:endParaRPr lang="ja-JP" altLang="en-US" dirty="0">
              <a:latin typeface="Arial" panose="020B0604020202020204" pitchFamily="34" charset="0"/>
              <a:cs typeface="Arial" panose="020B0604020202020204" pitchFamily="34" charset="0"/>
            </a:endParaRPr>
          </a:p>
        </p:txBody>
      </p:sp>
      <p:sp>
        <p:nvSpPr>
          <p:cNvPr id="11" name="正方形/長方形 10"/>
          <p:cNvSpPr/>
          <p:nvPr/>
        </p:nvSpPr>
        <p:spPr>
          <a:xfrm>
            <a:off x="6715013" y="1691287"/>
            <a:ext cx="1563761" cy="369332"/>
          </a:xfrm>
          <a:prstGeom prst="rect">
            <a:avLst/>
          </a:prstGeom>
        </p:spPr>
        <p:txBody>
          <a:bodyPr wrap="none">
            <a:spAutoFit/>
          </a:bodyPr>
          <a:lstStyle/>
          <a:p>
            <a:r>
              <a:rPr lang="en-US" altLang="ja-JP" dirty="0">
                <a:latin typeface="Arial" panose="020B0604020202020204" pitchFamily="34" charset="0"/>
                <a:cs typeface="Arial" panose="020B0604020202020204" pitchFamily="34" charset="0"/>
              </a:rPr>
              <a:t>, </a:t>
            </a:r>
            <a:r>
              <a:rPr lang="en-US" altLang="ja-JP" i="1" dirty="0" err="1">
                <a:latin typeface="Arial" panose="020B0604020202020204" pitchFamily="34" charset="0"/>
                <a:cs typeface="Arial" panose="020B0604020202020204" pitchFamily="34" charset="0"/>
              </a:rPr>
              <a:t>t</a:t>
            </a:r>
            <a:r>
              <a:rPr lang="en-US" altLang="ja-JP" baseline="-25000" dirty="0" err="1">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110.0 ns</a:t>
            </a:r>
            <a:endParaRPr lang="ja-JP" altLang="en-US"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072" y="1619250"/>
            <a:ext cx="45720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65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速度比較</a:t>
            </a:r>
            <a:endParaRPr kumimoji="1" lang="ja-JP" altLang="en-US" dirty="0"/>
          </a:p>
        </p:txBody>
      </p:sp>
      <p:sp>
        <p:nvSpPr>
          <p:cNvPr id="3" name="コンテンツ プレースホルダー 2"/>
          <p:cNvSpPr>
            <a:spLocks noGrp="1"/>
          </p:cNvSpPr>
          <p:nvPr>
            <p:ph idx="1"/>
          </p:nvPr>
        </p:nvSpPr>
        <p:spPr>
          <a:xfrm>
            <a:off x="251520" y="5517232"/>
            <a:ext cx="8640960" cy="1152128"/>
          </a:xfrm>
        </p:spPr>
        <p:txBody>
          <a:bodyPr/>
          <a:lstStyle/>
          <a:p>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32</a:t>
            </a:fld>
            <a:endParaRPr lang="ja-JP"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28800"/>
            <a:ext cx="45720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635896" y="2132856"/>
            <a:ext cx="569387" cy="369332"/>
          </a:xfrm>
          <a:prstGeom prst="rect">
            <a:avLst/>
          </a:prstGeom>
          <a:noFill/>
        </p:spPr>
        <p:txBody>
          <a:bodyPr wrap="none" rtlCol="0">
            <a:spAutoFit/>
          </a:bodyPr>
          <a:lstStyle/>
          <a:p>
            <a:r>
              <a:rPr kumimoji="1" lang="en-US" altLang="ja-JP" b="1" dirty="0">
                <a:latin typeface="Arial" panose="020B0604020202020204" pitchFamily="34" charset="0"/>
                <a:cs typeface="Arial" panose="020B0604020202020204" pitchFamily="34" charset="0"/>
              </a:rPr>
              <a:t>7e8</a:t>
            </a:r>
            <a:endParaRPr kumimoji="1" lang="ja-JP" altLang="en-US" b="1" dirty="0">
              <a:latin typeface="Arial" panose="020B0604020202020204" pitchFamily="34" charset="0"/>
              <a:cs typeface="Arial" panose="020B0604020202020204" pitchFamily="34" charset="0"/>
            </a:endParaRPr>
          </a:p>
        </p:txBody>
      </p:sp>
      <p:sp>
        <p:nvSpPr>
          <p:cNvPr id="7" name="テキスト ボックス 6"/>
          <p:cNvSpPr txBox="1"/>
          <p:nvPr/>
        </p:nvSpPr>
        <p:spPr>
          <a:xfrm>
            <a:off x="4407685" y="2502188"/>
            <a:ext cx="569387" cy="369332"/>
          </a:xfrm>
          <a:prstGeom prst="rect">
            <a:avLst/>
          </a:prstGeom>
          <a:noFill/>
        </p:spPr>
        <p:txBody>
          <a:bodyPr wrap="none" rtlCol="0">
            <a:spAutoFit/>
          </a:bodyPr>
          <a:lstStyle/>
          <a:p>
            <a:r>
              <a:rPr lang="en-US" altLang="ja-JP" b="1" dirty="0">
                <a:solidFill>
                  <a:srgbClr val="7030A0"/>
                </a:solidFill>
                <a:latin typeface="Arial" panose="020B0604020202020204" pitchFamily="34" charset="0"/>
                <a:cs typeface="Arial" panose="020B0604020202020204" pitchFamily="34" charset="0"/>
              </a:rPr>
              <a:t>5</a:t>
            </a:r>
            <a:r>
              <a:rPr kumimoji="1" lang="en-US" altLang="ja-JP" b="1" dirty="0">
                <a:solidFill>
                  <a:srgbClr val="7030A0"/>
                </a:solidFill>
                <a:latin typeface="Arial" panose="020B0604020202020204" pitchFamily="34" charset="0"/>
                <a:cs typeface="Arial" panose="020B0604020202020204" pitchFamily="34" charset="0"/>
              </a:rPr>
              <a:t>e8</a:t>
            </a:r>
            <a:endParaRPr kumimoji="1" lang="ja-JP" altLang="en-US" b="1" dirty="0">
              <a:solidFill>
                <a:srgbClr val="7030A0"/>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5348149" y="2774345"/>
            <a:ext cx="569387" cy="369332"/>
          </a:xfrm>
          <a:prstGeom prst="rect">
            <a:avLst/>
          </a:prstGeom>
          <a:noFill/>
        </p:spPr>
        <p:txBody>
          <a:bodyPr wrap="none" rtlCol="0">
            <a:spAutoFit/>
          </a:bodyPr>
          <a:lstStyle/>
          <a:p>
            <a:r>
              <a:rPr lang="en-US" altLang="ja-JP" b="1" dirty="0">
                <a:solidFill>
                  <a:srgbClr val="336600"/>
                </a:solidFill>
                <a:latin typeface="Arial" panose="020B0604020202020204" pitchFamily="34" charset="0"/>
                <a:cs typeface="Arial" panose="020B0604020202020204" pitchFamily="34" charset="0"/>
              </a:rPr>
              <a:t>3</a:t>
            </a:r>
            <a:r>
              <a:rPr kumimoji="1" lang="en-US" altLang="ja-JP" b="1" dirty="0">
                <a:solidFill>
                  <a:srgbClr val="336600"/>
                </a:solidFill>
                <a:latin typeface="Arial" panose="020B0604020202020204" pitchFamily="34" charset="0"/>
                <a:cs typeface="Arial" panose="020B0604020202020204" pitchFamily="34" charset="0"/>
              </a:rPr>
              <a:t>e8</a:t>
            </a:r>
            <a:endParaRPr kumimoji="1" lang="ja-JP" altLang="en-US" b="1" dirty="0">
              <a:solidFill>
                <a:srgbClr val="336600"/>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5292079" y="3510816"/>
            <a:ext cx="569387" cy="369332"/>
          </a:xfrm>
          <a:prstGeom prst="rect">
            <a:avLst/>
          </a:prstGeom>
          <a:noFill/>
        </p:spPr>
        <p:txBody>
          <a:bodyPr wrap="none" rtlCol="0">
            <a:spAutoFit/>
          </a:bodyPr>
          <a:lstStyle/>
          <a:p>
            <a:r>
              <a:rPr lang="en-US" altLang="ja-JP" b="1" dirty="0">
                <a:solidFill>
                  <a:srgbClr val="0000FF"/>
                </a:solidFill>
                <a:latin typeface="Arial" panose="020B0604020202020204" pitchFamily="34" charset="0"/>
                <a:cs typeface="Arial" panose="020B0604020202020204" pitchFamily="34" charset="0"/>
              </a:rPr>
              <a:t>2</a:t>
            </a:r>
            <a:r>
              <a:rPr kumimoji="1" lang="en-US" altLang="ja-JP" b="1" dirty="0">
                <a:solidFill>
                  <a:srgbClr val="0000FF"/>
                </a:solidFill>
                <a:latin typeface="Arial" panose="020B0604020202020204" pitchFamily="34" charset="0"/>
                <a:cs typeface="Arial" panose="020B0604020202020204" pitchFamily="34" charset="0"/>
              </a:rPr>
              <a:t>e8</a:t>
            </a:r>
            <a:endParaRPr kumimoji="1" lang="ja-JP" altLang="en-US" b="1" dirty="0">
              <a:solidFill>
                <a:srgbClr val="0000FF"/>
              </a:solidFill>
              <a:latin typeface="Arial" panose="020B0604020202020204" pitchFamily="34" charset="0"/>
              <a:cs typeface="Arial" panose="020B0604020202020204" pitchFamily="34" charset="0"/>
            </a:endParaRPr>
          </a:p>
        </p:txBody>
      </p:sp>
      <p:sp>
        <p:nvSpPr>
          <p:cNvPr id="10" name="テキスト ボックス 9"/>
          <p:cNvSpPr txBox="1"/>
          <p:nvPr/>
        </p:nvSpPr>
        <p:spPr>
          <a:xfrm>
            <a:off x="5292080" y="3779748"/>
            <a:ext cx="569387" cy="369332"/>
          </a:xfrm>
          <a:prstGeom prst="rect">
            <a:avLst/>
          </a:prstGeom>
          <a:noFill/>
        </p:spPr>
        <p:txBody>
          <a:bodyPr wrap="none" rtlCol="0">
            <a:spAutoFit/>
          </a:bodyPr>
          <a:lstStyle/>
          <a:p>
            <a:r>
              <a:rPr kumimoji="1" lang="en-US" altLang="ja-JP" b="1" dirty="0">
                <a:solidFill>
                  <a:srgbClr val="FF0000"/>
                </a:solidFill>
                <a:latin typeface="Arial" panose="020B0604020202020204" pitchFamily="34" charset="0"/>
                <a:cs typeface="Arial" panose="020B0604020202020204" pitchFamily="34" charset="0"/>
              </a:rPr>
              <a:t>1e8</a:t>
            </a:r>
            <a:endParaRPr kumimoji="1" lang="ja-JP"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886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971600" y="274638"/>
            <a:ext cx="77152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3600" kern="1200">
                <a:solidFill>
                  <a:schemeClr val="tx1"/>
                </a:solidFill>
                <a:latin typeface="+mj-lt"/>
                <a:ea typeface="+mj-ea"/>
                <a:cs typeface="+mj-cs"/>
              </a:defRPr>
            </a:lvl1pPr>
          </a:lstStyle>
          <a:p>
            <a:pPr algn="l"/>
            <a:r>
              <a:rPr lang="ja-JP" altLang="en-US" sz="2500" dirty="0"/>
              <a:t>中性粒子と電子の衝突による吸収係数</a:t>
            </a:r>
          </a:p>
        </p:txBody>
      </p:sp>
      <mc:AlternateContent xmlns:mc="http://schemas.openxmlformats.org/markup-compatibility/2006" xmlns:a14="http://schemas.microsoft.com/office/drawing/2010/main">
        <mc:Choice Requires="a14">
          <p:sp>
            <p:nvSpPr>
              <p:cNvPr id="5" name="テキスト ボックス 4"/>
              <p:cNvSpPr txBox="1"/>
              <p:nvPr/>
            </p:nvSpPr>
            <p:spPr>
              <a:xfrm>
                <a:off x="484684" y="1250504"/>
                <a:ext cx="5221366" cy="369332"/>
              </a:xfrm>
              <a:prstGeom prst="rect">
                <a:avLst/>
              </a:prstGeom>
              <a:noFill/>
            </p:spPr>
            <p:txBody>
              <a:bodyPr wrap="none" rtlCol="0">
                <a:spAutoFit/>
              </a:bodyPr>
              <a:lstStyle/>
              <a:p>
                <a:r>
                  <a:rPr lang="ja-JP" altLang="en-US" dirty="0"/>
                  <a:t>中性粒子により散乱される自由電子の制動放射</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𝑗</m:t>
                        </m:r>
                      </m:e>
                      <m:sub>
                        <m:r>
                          <m:rPr>
                            <m:sty m:val="p"/>
                          </m:rPr>
                          <a:rPr lang="en-US" altLang="ja-JP">
                            <a:latin typeface="Cambria Math"/>
                          </a:rPr>
                          <m:t>λ</m:t>
                        </m:r>
                      </m:sub>
                    </m:sSub>
                  </m:oMath>
                </a14:m>
                <a:r>
                  <a:rPr lang="en-US" altLang="ja-JP" sz="1400" dirty="0">
                    <a:latin typeface="Arial" panose="020B0604020202020204" pitchFamily="34" charset="0"/>
                    <a:cs typeface="Arial" panose="020B0604020202020204" pitchFamily="34" charset="0"/>
                  </a:rPr>
                  <a:t>[9]</a:t>
                </a:r>
                <a:endParaRPr kumimoji="1" lang="ja-JP" altLang="en-US" sz="1400" dirty="0">
                  <a:latin typeface="Arial" panose="020B0604020202020204" pitchFamily="34" charset="0"/>
                  <a:cs typeface="Arial" panose="020B0604020202020204" pitchFamily="34" charset="0"/>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84684" y="1250504"/>
                <a:ext cx="5221366" cy="369332"/>
              </a:xfrm>
              <a:prstGeom prst="rect">
                <a:avLst/>
              </a:prstGeom>
              <a:blipFill rotWithShape="1">
                <a:blip r:embed="rId3"/>
                <a:stretch>
                  <a:fillRect l="-1051" t="-11475" b="-213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484684" y="1670290"/>
                <a:ext cx="4913140" cy="770852"/>
              </a:xfrm>
              <a:prstGeom prst="rect">
                <a:avLst/>
              </a:prstGeom>
              <a:noFill/>
            </p:spPr>
            <p:txBody>
              <a:bodyPr wrap="none" rtlCol="0">
                <a:spAutoFit/>
              </a:bodyPr>
              <a:lstStyle/>
              <a:p>
                <a:r>
                  <a:rPr kumimoji="1" lang="ja-JP" altLang="en-US" dirty="0"/>
                  <a:t>屈折率</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𝑛</m:t>
                        </m:r>
                      </m:e>
                      <m:sub>
                        <m:r>
                          <a:rPr kumimoji="1" lang="en-US" altLang="ja-JP" b="0" i="1" smtClean="0">
                            <a:latin typeface="Cambria Math"/>
                          </a:rPr>
                          <m:t>𝜈</m:t>
                        </m:r>
                      </m:sub>
                    </m:sSub>
                  </m:oMath>
                </a14:m>
                <a:r>
                  <a:rPr kumimoji="1" lang="ja-JP" altLang="en-US" dirty="0"/>
                  <a:t>を考慮し、</a:t>
                </a:r>
                <a:r>
                  <a:rPr kumimoji="1" lang="en-US" altLang="ja-JP" dirty="0"/>
                  <a:t>MKS</a:t>
                </a:r>
                <a:r>
                  <a:rPr lang="ja-JP" altLang="en-US" dirty="0"/>
                  <a:t>単位系と</a:t>
                </a:r>
                <a:r>
                  <a:rPr lang="en-US" altLang="ja-JP" dirty="0"/>
                  <a:t>eV</a:t>
                </a:r>
                <a:r>
                  <a:rPr lang="ja-JP" altLang="en-US" dirty="0"/>
                  <a:t>で記述すると</a:t>
                </a:r>
                <a:endParaRPr lang="en-US" altLang="ja-JP" dirty="0"/>
              </a:p>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𝑗</m:t>
                          </m:r>
                        </m:e>
                        <m:sub>
                          <m:r>
                            <m:rPr>
                              <m:sty m:val="p"/>
                            </m:rPr>
                            <a:rPr lang="en-US" altLang="ja-JP">
                              <a:latin typeface="Cambria Math"/>
                            </a:rPr>
                            <m:t>λ</m:t>
                          </m:r>
                        </m:sub>
                      </m:sSub>
                      <m:r>
                        <a:rPr lang="en-US" altLang="ja-JP" i="1" smtClean="0">
                          <a:latin typeface="Cambria Math"/>
                          <a:ea typeface="Cambria Math"/>
                        </a:rPr>
                        <m:t>=</m:t>
                      </m:r>
                      <m:r>
                        <a:rPr lang="en-US" altLang="ja-JP" b="0" i="1" smtClean="0">
                          <a:latin typeface="Cambria Math"/>
                          <a:ea typeface="Cambria Math"/>
                        </a:rPr>
                        <m:t>6.53×</m:t>
                      </m:r>
                      <m:sSup>
                        <m:sSupPr>
                          <m:ctrlPr>
                            <a:rPr lang="en-US" altLang="ja-JP" b="0" i="1" smtClean="0">
                              <a:latin typeface="Cambria Math" panose="02040503050406030204" pitchFamily="18" charset="0"/>
                              <a:ea typeface="Cambria Math"/>
                            </a:rPr>
                          </m:ctrlPr>
                        </m:sSupPr>
                        <m:e>
                          <m:r>
                            <a:rPr lang="en-US" altLang="ja-JP" b="0" i="1" smtClean="0">
                              <a:latin typeface="Cambria Math"/>
                              <a:ea typeface="Cambria Math"/>
                            </a:rPr>
                            <m:t>10</m:t>
                          </m:r>
                        </m:e>
                        <m:sup>
                          <m:r>
                            <a:rPr lang="en-US" altLang="ja-JP" b="0" i="1" smtClean="0">
                              <a:latin typeface="Cambria Math"/>
                              <a:ea typeface="Cambria Math"/>
                            </a:rPr>
                            <m:t>−57</m:t>
                          </m:r>
                        </m:sup>
                      </m:sSup>
                      <m:sSub>
                        <m:sSubPr>
                          <m:ctrlPr>
                            <a:rPr lang="en-US" altLang="ja-JP" i="1">
                              <a:latin typeface="Cambria Math" panose="02040503050406030204" pitchFamily="18" charset="0"/>
                            </a:rPr>
                          </m:ctrlPr>
                        </m:sSubPr>
                        <m:e>
                          <m:r>
                            <a:rPr lang="en-US" altLang="ja-JP" i="1">
                              <a:latin typeface="Cambria Math"/>
                            </a:rPr>
                            <m:t>𝑛</m:t>
                          </m:r>
                        </m:e>
                        <m:sub>
                          <m:r>
                            <a:rPr lang="en-US" altLang="ja-JP" i="1">
                              <a:latin typeface="Cambria Math"/>
                            </a:rPr>
                            <m:t>𝜈</m:t>
                          </m:r>
                        </m:sub>
                      </m:sSub>
                      <m:sSub>
                        <m:sSubPr>
                          <m:ctrlPr>
                            <a:rPr lang="en-US" altLang="ja-JP" i="1">
                              <a:latin typeface="Cambria Math" panose="02040503050406030204" pitchFamily="18" charset="0"/>
                              <a:ea typeface="Cambria Math"/>
                            </a:rPr>
                          </m:ctrlPr>
                        </m:sSubPr>
                        <m:e>
                          <m:r>
                            <a:rPr lang="ja-JP" altLang="en-US" i="1">
                              <a:latin typeface="Cambria Math"/>
                              <a:ea typeface="Cambria Math"/>
                            </a:rPr>
                            <m:t>𝜎</m:t>
                          </m:r>
                        </m:e>
                        <m:sub>
                          <m:r>
                            <a:rPr lang="en-US" altLang="ja-JP" i="1">
                              <a:latin typeface="Cambria Math"/>
                              <a:ea typeface="Cambria Math"/>
                            </a:rPr>
                            <m:t>0</m:t>
                          </m:r>
                        </m:sub>
                      </m:sSub>
                      <m:sSub>
                        <m:sSubPr>
                          <m:ctrlPr>
                            <a:rPr lang="en-US" altLang="ja-JP" i="1">
                              <a:latin typeface="Cambria Math" panose="02040503050406030204" pitchFamily="18" charset="0"/>
                              <a:ea typeface="Cambria Math"/>
                            </a:rPr>
                          </m:ctrlPr>
                        </m:sSubPr>
                        <m:e>
                          <m:r>
                            <a:rPr lang="en-US" altLang="ja-JP" i="1">
                              <a:latin typeface="Cambria Math"/>
                              <a:ea typeface="Cambria Math"/>
                            </a:rPr>
                            <m:t>𝑛</m:t>
                          </m:r>
                        </m:e>
                        <m:sub>
                          <m:r>
                            <a:rPr lang="en-US" altLang="ja-JP" i="1">
                              <a:latin typeface="Cambria Math"/>
                              <a:ea typeface="Cambria Math"/>
                            </a:rPr>
                            <m:t>0</m:t>
                          </m:r>
                        </m:sub>
                      </m:sSub>
                      <m:sSub>
                        <m:sSubPr>
                          <m:ctrlPr>
                            <a:rPr lang="en-US" altLang="ja-JP" i="1">
                              <a:latin typeface="Cambria Math" panose="02040503050406030204" pitchFamily="18" charset="0"/>
                              <a:ea typeface="Cambria Math"/>
                            </a:rPr>
                          </m:ctrlPr>
                        </m:sSubPr>
                        <m:e>
                          <m:r>
                            <a:rPr lang="en-US" altLang="ja-JP" i="1">
                              <a:latin typeface="Cambria Math"/>
                              <a:ea typeface="Cambria Math"/>
                            </a:rPr>
                            <m:t>𝑛</m:t>
                          </m:r>
                        </m:e>
                        <m:sub>
                          <m:r>
                            <m:rPr>
                              <m:sty m:val="p"/>
                            </m:rPr>
                            <a:rPr lang="en-US" altLang="ja-JP">
                              <a:latin typeface="Cambria Math"/>
                              <a:ea typeface="Cambria Math"/>
                            </a:rPr>
                            <m:t>e</m:t>
                          </m:r>
                        </m:sub>
                      </m:sSub>
                      <m:sSup>
                        <m:sSupPr>
                          <m:ctrlPr>
                            <a:rPr lang="en-US" altLang="ja-JP" i="1" smtClean="0">
                              <a:latin typeface="Cambria Math" panose="02040503050406030204" pitchFamily="18" charset="0"/>
                              <a:ea typeface="Cambria Math"/>
                            </a:rPr>
                          </m:ctrlPr>
                        </m:sSupPr>
                        <m:e>
                          <m:r>
                            <a:rPr lang="ja-JP" altLang="en-US" i="1" smtClean="0">
                              <a:latin typeface="Cambria Math"/>
                              <a:ea typeface="Cambria Math"/>
                            </a:rPr>
                            <m:t>𝜃</m:t>
                          </m:r>
                        </m:e>
                        <m:sup>
                          <m:r>
                            <a:rPr lang="en-US" altLang="ja-JP" b="0" i="1" smtClean="0">
                              <a:latin typeface="Cambria Math"/>
                              <a:ea typeface="Cambria Math"/>
                            </a:rPr>
                            <m:t>−</m:t>
                          </m:r>
                          <m:f>
                            <m:fPr>
                              <m:ctrlPr>
                                <a:rPr lang="en-US" altLang="ja-JP" i="1" smtClean="0">
                                  <a:latin typeface="Cambria Math" panose="02040503050406030204" pitchFamily="18" charset="0"/>
                                  <a:ea typeface="Cambria Math"/>
                                </a:rPr>
                              </m:ctrlPr>
                            </m:fPr>
                            <m:num>
                              <m:r>
                                <a:rPr lang="en-US" altLang="ja-JP" b="0" i="1" smtClean="0">
                                  <a:latin typeface="Cambria Math"/>
                                  <a:ea typeface="Cambria Math"/>
                                </a:rPr>
                                <m:t>3</m:t>
                              </m:r>
                            </m:num>
                            <m:den>
                              <m:r>
                                <a:rPr lang="en-US" altLang="ja-JP" b="0" i="1" smtClean="0">
                                  <a:latin typeface="Cambria Math"/>
                                  <a:ea typeface="Cambria Math"/>
                                </a:rPr>
                                <m:t>2</m:t>
                              </m:r>
                            </m:den>
                          </m:f>
                        </m:sup>
                      </m:sSup>
                      <m:d>
                        <m:dPr>
                          <m:ctrlPr>
                            <a:rPr lang="en-US" altLang="ja-JP" i="1" smtClean="0">
                              <a:latin typeface="Cambria Math" panose="02040503050406030204" pitchFamily="18" charset="0"/>
                              <a:ea typeface="Cambria Math"/>
                            </a:rPr>
                          </m:ctrlPr>
                        </m:dPr>
                        <m:e>
                          <m:r>
                            <a:rPr lang="en-US" altLang="ja-JP" b="0" i="1" smtClean="0">
                              <a:latin typeface="Cambria Math"/>
                              <a:ea typeface="Cambria Math"/>
                            </a:rPr>
                            <m:t>𝑢</m:t>
                          </m:r>
                          <m:r>
                            <a:rPr lang="en-US" altLang="ja-JP" b="0" i="1" smtClean="0">
                              <a:latin typeface="Cambria Math"/>
                              <a:ea typeface="Cambria Math"/>
                            </a:rPr>
                            <m:t>+2</m:t>
                          </m:r>
                        </m:e>
                      </m:d>
                      <m:sSup>
                        <m:sSupPr>
                          <m:ctrlPr>
                            <a:rPr lang="en-US" altLang="ja-JP" i="1" smtClean="0">
                              <a:latin typeface="Cambria Math" panose="02040503050406030204" pitchFamily="18" charset="0"/>
                              <a:ea typeface="Cambria Math"/>
                            </a:rPr>
                          </m:ctrlPr>
                        </m:sSupPr>
                        <m:e>
                          <m:r>
                            <a:rPr lang="en-US" altLang="ja-JP" b="0" i="1" smtClean="0">
                              <a:latin typeface="Cambria Math"/>
                              <a:ea typeface="Cambria Math"/>
                            </a:rPr>
                            <m:t>𝑢</m:t>
                          </m:r>
                        </m:e>
                        <m:sup>
                          <m:r>
                            <a:rPr lang="en-US" altLang="ja-JP" b="0" i="1" smtClean="0">
                              <a:latin typeface="Cambria Math"/>
                              <a:ea typeface="Cambria Math"/>
                            </a:rPr>
                            <m:t>2</m:t>
                          </m:r>
                        </m:sup>
                      </m:sSup>
                      <m:sSup>
                        <m:sSupPr>
                          <m:ctrlPr>
                            <a:rPr lang="en-US" altLang="ja-JP" i="1" smtClean="0">
                              <a:latin typeface="Cambria Math" panose="02040503050406030204" pitchFamily="18" charset="0"/>
                              <a:ea typeface="Cambria Math"/>
                            </a:rPr>
                          </m:ctrlPr>
                        </m:sSupPr>
                        <m:e>
                          <m:r>
                            <m:rPr>
                              <m:sty m:val="p"/>
                            </m:rPr>
                            <a:rPr lang="en-US" altLang="ja-JP" b="0" i="0" smtClean="0">
                              <a:latin typeface="Cambria Math"/>
                              <a:ea typeface="Cambria Math"/>
                            </a:rPr>
                            <m:t>e</m:t>
                          </m:r>
                        </m:e>
                        <m:sup>
                          <m:r>
                            <a:rPr lang="en-US" altLang="ja-JP" b="0" i="1" smtClean="0">
                              <a:latin typeface="Cambria Math"/>
                              <a:ea typeface="Cambria Math"/>
                            </a:rPr>
                            <m:t>−</m:t>
                          </m:r>
                          <m:r>
                            <a:rPr lang="en-US" altLang="ja-JP" b="0" i="1" smtClean="0">
                              <a:latin typeface="Cambria Math"/>
                              <a:ea typeface="Cambria Math"/>
                            </a:rPr>
                            <m:t>𝑢</m:t>
                          </m:r>
                        </m:sup>
                      </m:sSup>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84684" y="1670290"/>
                <a:ext cx="4913140" cy="770852"/>
              </a:xfrm>
              <a:prstGeom prst="rect">
                <a:avLst/>
              </a:prstGeom>
              <a:blipFill rotWithShape="1">
                <a:blip r:embed="rId4"/>
                <a:stretch>
                  <a:fillRect l="-1118" t="-6349" r="-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484684" y="2524017"/>
                <a:ext cx="5964582" cy="624210"/>
              </a:xfrm>
              <a:prstGeom prst="rect">
                <a:avLst/>
              </a:prstGeom>
              <a:noFill/>
            </p:spPr>
            <p:txBody>
              <a:bodyPr wrap="none" rtlCol="0">
                <a:spAutoFit/>
              </a:bodyPr>
              <a:lstStyle/>
              <a:p>
                <a14:m>
                  <m:oMath xmlns:m="http://schemas.openxmlformats.org/officeDocument/2006/math">
                    <m:r>
                      <a:rPr lang="ja-JP" altLang="en-US" i="1" smtClean="0">
                        <a:latin typeface="Cambria Math"/>
                      </a:rPr>
                      <m:t>𝜃</m:t>
                    </m:r>
                    <m:r>
                      <a:rPr lang="en-US" altLang="ja-JP" i="1">
                        <a:latin typeface="Cambria Math"/>
                        <a:ea typeface="Cambria Math"/>
                      </a:rPr>
                      <m:t>=</m:t>
                    </m:r>
                    <m:r>
                      <a:rPr lang="en-US" altLang="ja-JP" b="0" i="1" smtClean="0">
                        <a:latin typeface="Cambria Math"/>
                        <a:ea typeface="Cambria Math"/>
                      </a:rPr>
                      <m:t>0.4343/</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𝑇</m:t>
                        </m:r>
                      </m:e>
                      <m:sub>
                        <m:r>
                          <m:rPr>
                            <m:sty m:val="p"/>
                          </m:rPr>
                          <a:rPr lang="en-US" altLang="ja-JP" b="0" i="0" smtClean="0">
                            <a:latin typeface="Cambria Math"/>
                            <a:ea typeface="Cambria Math"/>
                          </a:rPr>
                          <m:t>e</m:t>
                        </m:r>
                      </m:sub>
                    </m:sSub>
                  </m:oMath>
                </a14:m>
                <a:r>
                  <a:rPr kumimoji="1" lang="ja-JP" altLang="en-US" dirty="0"/>
                  <a:t> </a:t>
                </a:r>
                <a:r>
                  <a:rPr kumimoji="1" lang="en-US" altLang="ja-JP" dirty="0"/>
                  <a:t>[eV] , </a:t>
                </a:r>
                <a14:m>
                  <m:oMath xmlns:m="http://schemas.openxmlformats.org/officeDocument/2006/math">
                    <m:r>
                      <a:rPr kumimoji="1" lang="en-US" altLang="ja-JP" b="0" i="1" smtClean="0">
                        <a:latin typeface="Cambria Math"/>
                      </a:rPr>
                      <m:t>𝑢</m:t>
                    </m:r>
                    <m:r>
                      <a:rPr kumimoji="1" lang="en-US" altLang="ja-JP" b="0" i="1" smtClean="0">
                        <a:latin typeface="Cambria Math"/>
                      </a:rPr>
                      <m:t>=</m:t>
                    </m:r>
                    <m:r>
                      <a:rPr kumimoji="1" lang="en-US" altLang="ja-JP" b="0" i="1" smtClean="0">
                        <a:latin typeface="Cambria Math"/>
                      </a:rPr>
                      <m:t>h</m:t>
                    </m:r>
                    <m:r>
                      <a:rPr kumimoji="1" lang="en-US" altLang="ja-JP" b="0" i="1" smtClean="0">
                        <a:latin typeface="Cambria Math"/>
                      </a:rPr>
                      <m:t>𝜈</m:t>
                    </m:r>
                    <m:r>
                      <a:rPr kumimoji="1" lang="en-US" altLang="ja-JP" b="0" i="1" smtClean="0">
                        <a:latin typeface="Cambria Math"/>
                      </a:rPr>
                      <m:t>/</m:t>
                    </m:r>
                    <m:r>
                      <a:rPr kumimoji="1" lang="en-US" altLang="ja-JP" b="0" i="1" smtClean="0">
                        <a:latin typeface="Cambria Math"/>
                      </a:rPr>
                      <m:t>𝑘</m:t>
                    </m:r>
                    <m:sSub>
                      <m:sSubPr>
                        <m:ctrlPr>
                          <a:rPr kumimoji="1" lang="en-US" altLang="ja-JP" b="0" i="1" smtClean="0">
                            <a:latin typeface="Cambria Math" panose="02040503050406030204" pitchFamily="18" charset="0"/>
                          </a:rPr>
                        </m:ctrlPr>
                      </m:sSubPr>
                      <m:e>
                        <m:r>
                          <a:rPr kumimoji="1" lang="en-US" altLang="ja-JP" b="0" i="1" smtClean="0">
                            <a:latin typeface="Cambria Math"/>
                          </a:rPr>
                          <m:t>𝑇</m:t>
                        </m:r>
                      </m:e>
                      <m:sub>
                        <m:r>
                          <m:rPr>
                            <m:sty m:val="p"/>
                          </m:rPr>
                          <a:rPr kumimoji="1" lang="en-US" altLang="ja-JP" b="0" i="0" smtClean="0">
                            <a:latin typeface="Cambria Math"/>
                          </a:rPr>
                          <m:t>e</m:t>
                        </m:r>
                      </m:sub>
                    </m:sSub>
                  </m:oMath>
                </a14:m>
                <a:r>
                  <a:rPr kumimoji="1" lang="ja-JP" altLang="en-US" dirty="0"/>
                  <a:t> </a:t>
                </a:r>
                <a:r>
                  <a:rPr kumimoji="1" lang="en-US" altLang="ja-JP" dirty="0"/>
                  <a:t>, </a:t>
                </a:r>
                <a14:m>
                  <m:oMath xmlns:m="http://schemas.openxmlformats.org/officeDocument/2006/math">
                    <m:sSub>
                      <m:sSubPr>
                        <m:ctrlPr>
                          <a:rPr lang="en-US" altLang="ja-JP" i="1">
                            <a:latin typeface="Cambria Math" panose="02040503050406030204" pitchFamily="18" charset="0"/>
                            <a:ea typeface="Cambria Math"/>
                          </a:rPr>
                        </m:ctrlPr>
                      </m:sSubPr>
                      <m:e>
                        <m:r>
                          <a:rPr lang="ja-JP" altLang="en-US" i="1">
                            <a:latin typeface="Cambria Math"/>
                            <a:ea typeface="Cambria Math"/>
                          </a:rPr>
                          <m:t>𝜎</m:t>
                        </m:r>
                      </m:e>
                      <m:sub>
                        <m:r>
                          <a:rPr lang="en-US" altLang="ja-JP" i="1">
                            <a:latin typeface="Cambria Math"/>
                            <a:ea typeface="Cambria Math"/>
                          </a:rPr>
                          <m:t>0</m:t>
                        </m:r>
                      </m:sub>
                    </m:sSub>
                    <m:r>
                      <a:rPr lang="en-US" altLang="ja-JP" i="1">
                        <a:latin typeface="Cambria Math"/>
                        <a:ea typeface="Cambria Math"/>
                      </a:rPr>
                      <m:t>=</m:t>
                    </m:r>
                    <m:d>
                      <m:dPr>
                        <m:begChr m:val="{"/>
                        <m:endChr m:val=""/>
                        <m:ctrlPr>
                          <a:rPr lang="en-US" altLang="ja-JP" i="1">
                            <a:latin typeface="Cambria Math" panose="02040503050406030204" pitchFamily="18" charset="0"/>
                            <a:ea typeface="Cambria Math"/>
                          </a:rPr>
                        </m:ctrlPr>
                      </m:dPr>
                      <m:e>
                        <m:eqArr>
                          <m:eqArrPr>
                            <m:ctrlPr>
                              <a:rPr lang="en-US" altLang="ja-JP" i="1">
                                <a:latin typeface="Cambria Math" panose="02040503050406030204" pitchFamily="18" charset="0"/>
                                <a:ea typeface="Cambria Math"/>
                              </a:rPr>
                            </m:ctrlPr>
                          </m:eqArrPr>
                          <m:e>
                            <m:r>
                              <a:rPr lang="en-US" altLang="ja-JP" i="1">
                                <a:latin typeface="Cambria Math"/>
                                <a:ea typeface="Cambria Math"/>
                              </a:rPr>
                              <m:t>0.71 </m:t>
                            </m:r>
                            <m:r>
                              <m:rPr>
                                <m:sty m:val="p"/>
                              </m:rPr>
                              <a:rPr lang="en-US" altLang="ja-JP">
                                <a:latin typeface="Cambria Math"/>
                                <a:ea typeface="Cambria Math"/>
                              </a:rPr>
                              <m:t>for</m:t>
                            </m:r>
                            <m:r>
                              <a:rPr lang="en-US" altLang="ja-JP">
                                <a:latin typeface="Cambria Math"/>
                                <a:ea typeface="Cambria Math"/>
                              </a:rPr>
                              <m:t> </m:t>
                            </m:r>
                            <m:r>
                              <m:rPr>
                                <m:sty m:val="p"/>
                              </m:rPr>
                              <a:rPr lang="en-US" altLang="ja-JP">
                                <a:latin typeface="Cambria Math"/>
                                <a:ea typeface="Cambria Math"/>
                              </a:rPr>
                              <m:t>oxygen</m:t>
                            </m:r>
                          </m:e>
                          <m:e>
                            <m:r>
                              <a:rPr lang="en-US" altLang="ja-JP" i="1">
                                <a:latin typeface="Cambria Math"/>
                                <a:ea typeface="Cambria Math"/>
                              </a:rPr>
                              <m:t>0.80 </m:t>
                            </m:r>
                            <m:r>
                              <m:rPr>
                                <m:sty m:val="p"/>
                              </m:rPr>
                              <a:rPr lang="en-US" altLang="ja-JP">
                                <a:latin typeface="Cambria Math"/>
                                <a:ea typeface="Cambria Math"/>
                              </a:rPr>
                              <m:t>for</m:t>
                            </m:r>
                            <m:r>
                              <a:rPr lang="en-US" altLang="ja-JP">
                                <a:latin typeface="Cambria Math"/>
                                <a:ea typeface="Cambria Math"/>
                              </a:rPr>
                              <m:t> </m:t>
                            </m:r>
                            <m:r>
                              <m:rPr>
                                <m:sty m:val="p"/>
                              </m:rPr>
                              <a:rPr lang="en-US" altLang="ja-JP">
                                <a:latin typeface="Cambria Math"/>
                                <a:ea typeface="Cambria Math"/>
                              </a:rPr>
                              <m:t>nitrogen</m:t>
                            </m:r>
                          </m:e>
                        </m:eqArr>
                      </m:e>
                    </m:d>
                  </m:oMath>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84684" y="2524017"/>
                <a:ext cx="5964582" cy="624210"/>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484684" y="3191219"/>
                <a:ext cx="5719899" cy="970266"/>
              </a:xfrm>
              <a:prstGeom prst="rect">
                <a:avLst/>
              </a:prstGeom>
              <a:noFill/>
            </p:spPr>
            <p:txBody>
              <a:bodyPr wrap="none" rtlCol="0">
                <a:spAutoFit/>
              </a:bodyPr>
              <a:lstStyle/>
              <a:p>
                <a:r>
                  <a:rPr lang="ja-JP" altLang="en-US" dirty="0"/>
                  <a:t>キルヒホッフの法則より、吸収係数は</a:t>
                </a:r>
                <a:endParaRPr lang="en-US" altLang="ja-JP" dirty="0"/>
              </a:p>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lang="en-US" altLang="ja-JP" i="1">
                              <a:latin typeface="Cambria Math"/>
                            </a:rPr>
                            <m:t>𝜅</m:t>
                          </m:r>
                        </m:e>
                        <m:sub>
                          <m:r>
                            <m:rPr>
                              <m:sty m:val="p"/>
                            </m:rPr>
                            <a:rPr kumimoji="1" lang="en-US" altLang="ja-JP" b="0" i="0" smtClean="0">
                              <a:latin typeface="Cambria Math"/>
                            </a:rPr>
                            <m:t>ν</m:t>
                          </m:r>
                        </m:sub>
                        <m:sup>
                          <m:r>
                            <a:rPr kumimoji="1" lang="en-US" altLang="ja-JP" b="0" i="1" smtClean="0">
                              <a:latin typeface="Cambria Math"/>
                            </a:rPr>
                            <m:t>′</m:t>
                          </m:r>
                        </m:sup>
                      </m:sSubSup>
                      <m:r>
                        <a:rPr kumimoji="1" lang="en-US" altLang="ja-JP" b="0" i="1" smtClean="0">
                          <a:latin typeface="Cambria Math"/>
                        </a:rPr>
                        <m:t>=</m:t>
                      </m:r>
                      <m:f>
                        <m:fPr>
                          <m:ctrlPr>
                            <a:rPr kumimoji="1" lang="en-US" altLang="ja-JP" b="0" i="1" smtClean="0">
                              <a:latin typeface="Cambria Math" panose="02040503050406030204" pitchFamily="18" charset="0"/>
                            </a:rPr>
                          </m:ctrlPr>
                        </m:fPr>
                        <m:num>
                          <m:r>
                            <a:rPr kumimoji="1" lang="en-US" altLang="ja-JP" b="0" i="1" smtClean="0">
                              <a:latin typeface="Cambria Math"/>
                            </a:rPr>
                            <m:t>1</m:t>
                          </m:r>
                        </m:num>
                        <m:den>
                          <m:sSup>
                            <m:sSupPr>
                              <m:ctrlPr>
                                <a:rPr kumimoji="1" lang="en-US" altLang="ja-JP" b="0" i="1" smtClean="0">
                                  <a:latin typeface="Cambria Math" panose="02040503050406030204" pitchFamily="18" charset="0"/>
                                </a:rPr>
                              </m:ctrlPr>
                            </m:sSupPr>
                            <m:e>
                              <m:sSub>
                                <m:sSubPr>
                                  <m:ctrlPr>
                                    <a:rPr kumimoji="1" lang="en-US" altLang="ja-JP" b="0" i="1" smtClean="0">
                                      <a:latin typeface="Cambria Math" panose="02040503050406030204" pitchFamily="18" charset="0"/>
                                    </a:rPr>
                                  </m:ctrlPr>
                                </m:sSubPr>
                                <m:e>
                                  <m:r>
                                    <a:rPr kumimoji="1" lang="en-US" altLang="ja-JP" b="0" i="1" smtClean="0">
                                      <a:latin typeface="Cambria Math"/>
                                    </a:rPr>
                                    <m:t>𝑛</m:t>
                                  </m:r>
                                </m:e>
                                <m:sub>
                                  <m:r>
                                    <m:rPr>
                                      <m:sty m:val="p"/>
                                    </m:rPr>
                                    <a:rPr kumimoji="1" lang="en-US" altLang="ja-JP" b="0" i="0" smtClean="0">
                                      <a:latin typeface="Cambria Math"/>
                                    </a:rPr>
                                    <m:t>ν</m:t>
                                  </m:r>
                                </m:sub>
                              </m:sSub>
                            </m:e>
                            <m:sup>
                              <m:r>
                                <a:rPr kumimoji="1" lang="en-US" altLang="ja-JP" b="0" i="1" smtClean="0">
                                  <a:latin typeface="Cambria Math"/>
                                </a:rPr>
                                <m:t>2</m:t>
                              </m:r>
                            </m:sup>
                          </m:sSup>
                        </m:den>
                      </m:f>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a:rPr>
                                <m:t>𝑗</m:t>
                              </m:r>
                            </m:e>
                            <m:sub>
                              <m:r>
                                <m:rPr>
                                  <m:sty m:val="p"/>
                                </m:rPr>
                                <a:rPr kumimoji="1" lang="en-US" altLang="ja-JP" b="0" i="0" smtClean="0">
                                  <a:latin typeface="Cambria Math"/>
                                </a:rPr>
                                <m:t>λ</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a:rPr>
                                <m:t>𝐼</m:t>
                              </m:r>
                            </m:e>
                            <m:sub>
                              <m:r>
                                <a:rPr kumimoji="1" lang="en-US" altLang="ja-JP" b="0" i="0" smtClean="0">
                                  <a:latin typeface="Cambria Math"/>
                                </a:rPr>
                                <m:t>0</m:t>
                              </m:r>
                              <m:r>
                                <m:rPr>
                                  <m:sty m:val="p"/>
                                </m:rPr>
                                <a:rPr kumimoji="1" lang="en-US" altLang="ja-JP" b="0" i="0" smtClean="0">
                                  <a:latin typeface="Cambria Math"/>
                                </a:rPr>
                                <m:t>νp</m:t>
                              </m:r>
                            </m:sub>
                          </m:sSub>
                        </m:den>
                      </m:f>
                      <m:r>
                        <a:rPr kumimoji="1" lang="en-US" altLang="ja-JP" b="0" i="1" smtClean="0">
                          <a:latin typeface="Cambria Math"/>
                          <a:ea typeface="Cambria Math"/>
                        </a:rPr>
                        <m:t>=1.09×</m:t>
                      </m:r>
                      <m:sSup>
                        <m:sSupPr>
                          <m:ctrlPr>
                            <a:rPr kumimoji="1" lang="en-US" altLang="ja-JP" b="0" i="1" smtClean="0">
                              <a:latin typeface="Cambria Math" panose="02040503050406030204" pitchFamily="18" charset="0"/>
                              <a:ea typeface="Cambria Math"/>
                            </a:rPr>
                          </m:ctrlPr>
                        </m:sSupPr>
                        <m:e>
                          <m:r>
                            <a:rPr kumimoji="1" lang="en-US" altLang="ja-JP" b="0" i="1" smtClean="0">
                              <a:latin typeface="Cambria Math"/>
                              <a:ea typeface="Cambria Math"/>
                            </a:rPr>
                            <m:t>10</m:t>
                          </m:r>
                        </m:e>
                        <m:sup>
                          <m:r>
                            <a:rPr kumimoji="1" lang="en-US" altLang="ja-JP" b="0" i="1" smtClean="0">
                              <a:latin typeface="Cambria Math"/>
                              <a:ea typeface="Cambria Math"/>
                            </a:rPr>
                            <m:t>−49</m:t>
                          </m:r>
                        </m:sup>
                      </m:sSup>
                      <m:f>
                        <m:fPr>
                          <m:ctrlPr>
                            <a:rPr kumimoji="1" lang="en-US" altLang="ja-JP" b="0" i="1" smtClean="0">
                              <a:latin typeface="Cambria Math" panose="02040503050406030204" pitchFamily="18" charset="0"/>
                              <a:ea typeface="Cambria Math"/>
                            </a:rPr>
                          </m:ctrlPr>
                        </m:fPr>
                        <m:num>
                          <m:sSub>
                            <m:sSubPr>
                              <m:ctrlPr>
                                <a:rPr lang="en-US" altLang="ja-JP" i="1">
                                  <a:latin typeface="Cambria Math" panose="02040503050406030204" pitchFamily="18" charset="0"/>
                                  <a:ea typeface="Cambria Math"/>
                                </a:rPr>
                              </m:ctrlPr>
                            </m:sSubPr>
                            <m:e>
                              <m:r>
                                <a:rPr lang="ja-JP" altLang="en-US" i="1">
                                  <a:latin typeface="Cambria Math"/>
                                  <a:ea typeface="Cambria Math"/>
                                </a:rPr>
                                <m:t>𝜎</m:t>
                              </m:r>
                            </m:e>
                            <m:sub>
                              <m:r>
                                <a:rPr lang="en-US" altLang="ja-JP" i="1">
                                  <a:latin typeface="Cambria Math"/>
                                  <a:ea typeface="Cambria Math"/>
                                </a:rPr>
                                <m:t>0</m:t>
                              </m:r>
                            </m:sub>
                          </m:sSub>
                        </m:num>
                        <m:den>
                          <m:sSub>
                            <m:sSubPr>
                              <m:ctrlPr>
                                <a:rPr lang="en-US" altLang="ja-JP" i="1">
                                  <a:latin typeface="Cambria Math" panose="02040503050406030204" pitchFamily="18" charset="0"/>
                                </a:rPr>
                              </m:ctrlPr>
                            </m:sSubPr>
                            <m:e>
                              <m:r>
                                <a:rPr lang="en-US" altLang="ja-JP" i="1">
                                  <a:latin typeface="Cambria Math"/>
                                </a:rPr>
                                <m:t>𝑛</m:t>
                              </m:r>
                            </m:e>
                            <m:sub>
                              <m:r>
                                <a:rPr lang="en-US" altLang="ja-JP" i="1">
                                  <a:latin typeface="Cambria Math"/>
                                </a:rPr>
                                <m:t>𝜈</m:t>
                              </m:r>
                            </m:sub>
                          </m:sSub>
                        </m:den>
                      </m:f>
                      <m:f>
                        <m:fPr>
                          <m:ctrlPr>
                            <a:rPr kumimoji="1" lang="en-US" altLang="ja-JP" b="0" i="1" smtClean="0">
                              <a:latin typeface="Cambria Math" panose="02040503050406030204" pitchFamily="18" charset="0"/>
                              <a:ea typeface="Cambria Math"/>
                            </a:rPr>
                          </m:ctrlPr>
                        </m:fPr>
                        <m:num>
                          <m:sSub>
                            <m:sSubPr>
                              <m:ctrlPr>
                                <a:rPr lang="en-US" altLang="ja-JP" i="1">
                                  <a:latin typeface="Cambria Math" panose="02040503050406030204" pitchFamily="18" charset="0"/>
                                  <a:ea typeface="Cambria Math"/>
                                </a:rPr>
                              </m:ctrlPr>
                            </m:sSubPr>
                            <m:e>
                              <m:r>
                                <a:rPr lang="en-US" altLang="ja-JP" i="1">
                                  <a:latin typeface="Cambria Math"/>
                                  <a:ea typeface="Cambria Math"/>
                                </a:rPr>
                                <m:t>𝑛</m:t>
                              </m:r>
                            </m:e>
                            <m:sub>
                              <m:r>
                                <a:rPr lang="en-US" altLang="ja-JP" i="1">
                                  <a:latin typeface="Cambria Math"/>
                                  <a:ea typeface="Cambria Math"/>
                                </a:rPr>
                                <m:t>0</m:t>
                              </m:r>
                            </m:sub>
                          </m:sSub>
                          <m:sSub>
                            <m:sSubPr>
                              <m:ctrlPr>
                                <a:rPr lang="en-US" altLang="ja-JP" i="1">
                                  <a:latin typeface="Cambria Math" panose="02040503050406030204" pitchFamily="18" charset="0"/>
                                  <a:ea typeface="Cambria Math"/>
                                </a:rPr>
                              </m:ctrlPr>
                            </m:sSubPr>
                            <m:e>
                              <m:r>
                                <a:rPr lang="en-US" altLang="ja-JP" i="1">
                                  <a:latin typeface="Cambria Math"/>
                                  <a:ea typeface="Cambria Math"/>
                                </a:rPr>
                                <m:t>𝑛</m:t>
                              </m:r>
                            </m:e>
                            <m:sub>
                              <m:r>
                                <m:rPr>
                                  <m:sty m:val="p"/>
                                </m:rPr>
                                <a:rPr lang="en-US" altLang="ja-JP">
                                  <a:latin typeface="Cambria Math"/>
                                  <a:ea typeface="Cambria Math"/>
                                </a:rPr>
                                <m:t>e</m:t>
                              </m:r>
                            </m:sub>
                          </m:sSub>
                        </m:num>
                        <m:den>
                          <m:sSup>
                            <m:sSupPr>
                              <m:ctrlPr>
                                <a:rPr kumimoji="1" lang="en-US" altLang="ja-JP" b="0" i="1" smtClean="0">
                                  <a:latin typeface="Cambria Math" panose="02040503050406030204" pitchFamily="18" charset="0"/>
                                  <a:ea typeface="Cambria Math"/>
                                </a:rPr>
                              </m:ctrlPr>
                            </m:sSupPr>
                            <m:e>
                              <m:d>
                                <m:dPr>
                                  <m:ctrlPr>
                                    <a:rPr kumimoji="1" lang="en-US" altLang="ja-JP" b="0" i="1" smtClean="0">
                                      <a:latin typeface="Cambria Math" panose="02040503050406030204" pitchFamily="18" charset="0"/>
                                      <a:ea typeface="Cambria Math"/>
                                    </a:rPr>
                                  </m:ctrlPr>
                                </m:dPr>
                                <m:e>
                                  <m:sSub>
                                    <m:sSubPr>
                                      <m:ctrlPr>
                                        <a:rPr kumimoji="1" lang="en-US" altLang="ja-JP" b="0" i="1" smtClean="0">
                                          <a:latin typeface="Cambria Math" panose="02040503050406030204" pitchFamily="18" charset="0"/>
                                          <a:ea typeface="Cambria Math"/>
                                        </a:rPr>
                                      </m:ctrlPr>
                                    </m:sSubPr>
                                    <m:e>
                                      <m:r>
                                        <a:rPr kumimoji="1" lang="en-US" altLang="ja-JP" b="0" i="1" smtClean="0">
                                          <a:latin typeface="Cambria Math"/>
                                          <a:ea typeface="Cambria Math"/>
                                        </a:rPr>
                                        <m:t>𝑇</m:t>
                                      </m:r>
                                    </m:e>
                                    <m:sub>
                                      <m:r>
                                        <m:rPr>
                                          <m:sty m:val="p"/>
                                        </m:rPr>
                                        <a:rPr kumimoji="1" lang="en-US" altLang="ja-JP" b="0" i="0" smtClean="0">
                                          <a:latin typeface="Cambria Math"/>
                                          <a:ea typeface="Cambria Math"/>
                                        </a:rPr>
                                        <m:t>e</m:t>
                                      </m:r>
                                    </m:sub>
                                  </m:sSub>
                                </m:e>
                              </m:d>
                            </m:e>
                            <m:sup>
                              <m:f>
                                <m:fPr>
                                  <m:type m:val="lin"/>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3</m:t>
                                  </m:r>
                                </m:num>
                                <m:den>
                                  <m:r>
                                    <a:rPr kumimoji="1" lang="en-US" altLang="ja-JP" b="0" i="1" smtClean="0">
                                      <a:latin typeface="Cambria Math"/>
                                      <a:ea typeface="Cambria Math"/>
                                    </a:rPr>
                                    <m:t>2</m:t>
                                  </m:r>
                                </m:den>
                              </m:f>
                            </m:sup>
                          </m:sSup>
                        </m:den>
                      </m:f>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𝑢</m:t>
                          </m:r>
                          <m:r>
                            <a:rPr kumimoji="1" lang="en-US" altLang="ja-JP" b="0" i="1" smtClean="0">
                              <a:latin typeface="Cambria Math"/>
                              <a:ea typeface="Cambria Math"/>
                            </a:rPr>
                            <m:t>+2</m:t>
                          </m:r>
                        </m:num>
                        <m:den>
                          <m:sSup>
                            <m:sSupPr>
                              <m:ctrlPr>
                                <a:rPr kumimoji="1" lang="en-US" altLang="ja-JP" b="0" i="1" smtClean="0">
                                  <a:latin typeface="Cambria Math" panose="02040503050406030204" pitchFamily="18" charset="0"/>
                                  <a:ea typeface="Cambria Math"/>
                                </a:rPr>
                              </m:ctrlPr>
                            </m:sSupPr>
                            <m:e>
                              <m:r>
                                <a:rPr kumimoji="1" lang="en-US" altLang="ja-JP" b="0" i="1" smtClean="0">
                                  <a:latin typeface="Cambria Math"/>
                                  <a:ea typeface="Cambria Math"/>
                                </a:rPr>
                                <m:t>𝑢</m:t>
                              </m:r>
                            </m:e>
                            <m:sup>
                              <m:r>
                                <a:rPr kumimoji="1" lang="en-US" altLang="ja-JP" b="0" i="1" smtClean="0">
                                  <a:latin typeface="Cambria Math"/>
                                  <a:ea typeface="Cambria Math"/>
                                </a:rPr>
                                <m:t>3</m:t>
                              </m:r>
                            </m:sup>
                          </m:sSup>
                        </m:den>
                      </m:f>
                      <m:d>
                        <m:dPr>
                          <m:begChr m:val="{"/>
                          <m:endChr m:val="}"/>
                          <m:ctrlPr>
                            <a:rPr kumimoji="1" lang="en-US" altLang="ja-JP" b="0" i="1" smtClean="0">
                              <a:latin typeface="Cambria Math" panose="02040503050406030204" pitchFamily="18" charset="0"/>
                              <a:ea typeface="Cambria Math"/>
                            </a:rPr>
                          </m:ctrlPr>
                        </m:dPr>
                        <m:e>
                          <m:r>
                            <a:rPr kumimoji="1" lang="en-US" altLang="ja-JP" b="0" i="1" smtClean="0">
                              <a:latin typeface="Cambria Math"/>
                              <a:ea typeface="Cambria Math"/>
                            </a:rPr>
                            <m:t>1−</m:t>
                          </m:r>
                          <m:sSup>
                            <m:sSupPr>
                              <m:ctrlPr>
                                <a:rPr kumimoji="1" lang="en-US" altLang="ja-JP" b="0" i="1" smtClean="0">
                                  <a:latin typeface="Cambria Math" panose="02040503050406030204" pitchFamily="18" charset="0"/>
                                  <a:ea typeface="Cambria Math"/>
                                </a:rPr>
                              </m:ctrlPr>
                            </m:sSupPr>
                            <m:e>
                              <m:r>
                                <m:rPr>
                                  <m:sty m:val="p"/>
                                </m:rPr>
                                <a:rPr kumimoji="1" lang="en-US" altLang="ja-JP" b="0" i="0" smtClean="0">
                                  <a:latin typeface="Cambria Math"/>
                                  <a:ea typeface="Cambria Math"/>
                                </a:rPr>
                                <m:t>e</m:t>
                              </m:r>
                            </m:e>
                            <m:sup>
                              <m:r>
                                <a:rPr kumimoji="1" lang="en-US" altLang="ja-JP" b="0" i="1" smtClean="0">
                                  <a:latin typeface="Cambria Math"/>
                                  <a:ea typeface="Cambria Math"/>
                                </a:rPr>
                                <m:t>−</m:t>
                              </m:r>
                              <m:r>
                                <a:rPr kumimoji="1" lang="en-US" altLang="ja-JP" b="0" i="1" smtClean="0">
                                  <a:latin typeface="Cambria Math"/>
                                  <a:ea typeface="Cambria Math"/>
                                </a:rPr>
                                <m:t>𝑢</m:t>
                              </m:r>
                            </m:sup>
                          </m:sSup>
                        </m:e>
                      </m:d>
                    </m:oMath>
                  </m:oMathPara>
                </a14:m>
                <a:endParaRPr kumimoji="1" lang="en-US" altLang="ja-JP"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84684" y="3191219"/>
                <a:ext cx="5719899" cy="970266"/>
              </a:xfrm>
              <a:prstGeom prst="rect">
                <a:avLst/>
              </a:prstGeom>
              <a:blipFill rotWithShape="1">
                <a:blip r:embed="rId6"/>
                <a:stretch>
                  <a:fillRect l="-959" t="-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437386" y="4437112"/>
                <a:ext cx="3023456" cy="923330"/>
              </a:xfrm>
              <a:prstGeom prst="rect">
                <a:avLst/>
              </a:prstGeom>
              <a:noFill/>
            </p:spPr>
            <p:txBody>
              <a:bodyPr wrap="none" rtlCol="0">
                <a:sp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𝑛</m:t>
                        </m:r>
                      </m:e>
                      <m:sub>
                        <m:r>
                          <a:rPr kumimoji="1" lang="en-US" altLang="ja-JP" b="0" i="1" smtClean="0">
                            <a:latin typeface="Cambria Math"/>
                          </a:rPr>
                          <m:t>0</m:t>
                        </m:r>
                      </m:sub>
                    </m:sSub>
                  </m:oMath>
                </a14:m>
                <a:r>
                  <a:rPr kumimoji="1" lang="ja-JP" altLang="en-US" dirty="0"/>
                  <a:t> </a:t>
                </a:r>
                <a:r>
                  <a:rPr kumimoji="1" lang="en-US" altLang="ja-JP" dirty="0"/>
                  <a:t>; </a:t>
                </a:r>
                <a:r>
                  <a:rPr kumimoji="1" lang="ja-JP" altLang="en-US" dirty="0"/>
                  <a:t>中性粒子の数密度 </a:t>
                </a:r>
                <a:r>
                  <a:rPr kumimoji="1" lang="en-US" altLang="ja-JP" dirty="0"/>
                  <a:t>[/</a:t>
                </a:r>
                <a14:m>
                  <m:oMath xmlns:m="http://schemas.openxmlformats.org/officeDocument/2006/math">
                    <m:sSup>
                      <m:sSupPr>
                        <m:ctrlPr>
                          <a:rPr kumimoji="1" lang="en-US" altLang="ja-JP" i="1" smtClean="0">
                            <a:latin typeface="Cambria Math" panose="02040503050406030204" pitchFamily="18" charset="0"/>
                          </a:rPr>
                        </m:ctrlPr>
                      </m:sSupPr>
                      <m:e>
                        <m:r>
                          <m:rPr>
                            <m:sty m:val="p"/>
                          </m:rPr>
                          <a:rPr kumimoji="1" lang="en-US" altLang="ja-JP" b="0" i="0" smtClean="0">
                            <a:latin typeface="Cambria Math"/>
                          </a:rPr>
                          <m:t>m</m:t>
                        </m:r>
                      </m:e>
                      <m:sup>
                        <m:r>
                          <a:rPr kumimoji="1" lang="en-US" altLang="ja-JP" b="0" i="0" smtClean="0">
                            <a:latin typeface="Cambria Math"/>
                          </a:rPr>
                          <m:t>3</m:t>
                        </m:r>
                      </m:sup>
                    </m:sSup>
                  </m:oMath>
                </a14:m>
                <a:r>
                  <a:rPr kumimoji="1" lang="en-US" altLang="ja-JP" dirty="0"/>
                  <a:t>]</a:t>
                </a:r>
              </a:p>
              <a:p>
                <a14:m>
                  <m:oMath xmlns:m="http://schemas.openxmlformats.org/officeDocument/2006/math">
                    <m:sSub>
                      <m:sSubPr>
                        <m:ctrlPr>
                          <a:rPr lang="en-US" altLang="ja-JP" i="1">
                            <a:latin typeface="Cambria Math" panose="02040503050406030204" pitchFamily="18" charset="0"/>
                            <a:ea typeface="Cambria Math"/>
                          </a:rPr>
                        </m:ctrlPr>
                      </m:sSubPr>
                      <m:e>
                        <m:r>
                          <a:rPr lang="en-US" altLang="ja-JP" i="1">
                            <a:latin typeface="Cambria Math"/>
                            <a:ea typeface="Cambria Math"/>
                          </a:rPr>
                          <m:t>𝑛</m:t>
                        </m:r>
                      </m:e>
                      <m:sub>
                        <m:r>
                          <m:rPr>
                            <m:sty m:val="p"/>
                          </m:rPr>
                          <a:rPr lang="en-US" altLang="ja-JP">
                            <a:latin typeface="Cambria Math"/>
                            <a:ea typeface="Cambria Math"/>
                          </a:rPr>
                          <m:t>e</m:t>
                        </m:r>
                      </m:sub>
                    </m:sSub>
                  </m:oMath>
                </a14:m>
                <a:r>
                  <a:rPr kumimoji="1" lang="ja-JP" altLang="en-US" dirty="0"/>
                  <a:t> </a:t>
                </a:r>
                <a:r>
                  <a:rPr kumimoji="1" lang="en-US" altLang="ja-JP" dirty="0"/>
                  <a:t>; </a:t>
                </a:r>
                <a:r>
                  <a:rPr kumimoji="1" lang="ja-JP" altLang="en-US" dirty="0"/>
                  <a:t>電子数密度 </a:t>
                </a:r>
                <a:r>
                  <a:rPr lang="en-US" altLang="ja-JP" dirty="0"/>
                  <a:t>[/</a:t>
                </a:r>
                <a14:m>
                  <m:oMath xmlns:m="http://schemas.openxmlformats.org/officeDocument/2006/math">
                    <m:sSup>
                      <m:sSupPr>
                        <m:ctrlPr>
                          <a:rPr lang="en-US" altLang="ja-JP" i="1">
                            <a:latin typeface="Cambria Math" panose="02040503050406030204" pitchFamily="18" charset="0"/>
                          </a:rPr>
                        </m:ctrlPr>
                      </m:sSupPr>
                      <m:e>
                        <m:r>
                          <m:rPr>
                            <m:sty m:val="p"/>
                          </m:rPr>
                          <a:rPr lang="en-US" altLang="ja-JP">
                            <a:latin typeface="Cambria Math"/>
                          </a:rPr>
                          <m:t>m</m:t>
                        </m:r>
                      </m:e>
                      <m:sup>
                        <m:r>
                          <a:rPr lang="en-US" altLang="ja-JP">
                            <a:latin typeface="Cambria Math"/>
                          </a:rPr>
                          <m:t>3</m:t>
                        </m:r>
                      </m:sup>
                    </m:sSup>
                  </m:oMath>
                </a14:m>
                <a:r>
                  <a:rPr lang="en-US" altLang="ja-JP" dirty="0"/>
                  <a:t>]</a:t>
                </a:r>
                <a:endParaRPr kumimoji="1" lang="en-US" altLang="ja-JP" dirty="0"/>
              </a:p>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𝑇</m:t>
                        </m:r>
                      </m:e>
                      <m:sub>
                        <m:r>
                          <m:rPr>
                            <m:sty m:val="p"/>
                          </m:rPr>
                          <a:rPr kumimoji="1" lang="en-US" altLang="ja-JP" b="0" i="0" smtClean="0">
                            <a:latin typeface="Cambria Math"/>
                          </a:rPr>
                          <m:t>e</m:t>
                        </m:r>
                      </m:sub>
                    </m:sSub>
                  </m:oMath>
                </a14:m>
                <a:r>
                  <a:rPr kumimoji="1" lang="ja-JP" altLang="en-US" dirty="0"/>
                  <a:t> </a:t>
                </a:r>
                <a:r>
                  <a:rPr kumimoji="1" lang="en-US" altLang="ja-JP" dirty="0"/>
                  <a:t>; </a:t>
                </a:r>
                <a:r>
                  <a:rPr kumimoji="1" lang="ja-JP" altLang="en-US" dirty="0"/>
                  <a:t>電子温度 </a:t>
                </a:r>
                <a:r>
                  <a:rPr kumimoji="1" lang="en-US" altLang="ja-JP" dirty="0"/>
                  <a:t>[eV]</a:t>
                </a:r>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437386" y="4437112"/>
                <a:ext cx="3023456" cy="923330"/>
              </a:xfrm>
              <a:prstGeom prst="rect">
                <a:avLst/>
              </a:prstGeom>
              <a:blipFill rotWithShape="1">
                <a:blip r:embed="rId7"/>
                <a:stretch>
                  <a:fillRect t="-5298" r="-1008" b="-105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683568" y="4437112"/>
                <a:ext cx="2943691" cy="646331"/>
              </a:xfrm>
              <a:prstGeom prst="rect">
                <a:avLst/>
              </a:prstGeom>
              <a:noFill/>
            </p:spPr>
            <p:txBody>
              <a:bodyPr wrap="none" rtlCol="0">
                <a:spAutoFit/>
              </a:bodyPr>
              <a:lstStyle/>
              <a:p>
                <a14:m>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a:rPr>
                          <m:t>𝑗</m:t>
                        </m:r>
                      </m:e>
                      <m:sub>
                        <m:r>
                          <m:rPr>
                            <m:sty m:val="p"/>
                          </m:rPr>
                          <a:rPr lang="en-US" altLang="ja-JP">
                            <a:latin typeface="Cambria Math"/>
                          </a:rPr>
                          <m:t>λ</m:t>
                        </m:r>
                      </m:sub>
                    </m:sSub>
                  </m:oMath>
                </a14:m>
                <a:r>
                  <a:rPr kumimoji="1" lang="ja-JP" altLang="en-US" dirty="0"/>
                  <a:t> </a:t>
                </a:r>
                <a:r>
                  <a:rPr kumimoji="1" lang="en-US" altLang="ja-JP" dirty="0"/>
                  <a:t>; </a:t>
                </a:r>
                <a:r>
                  <a:rPr kumimoji="1" lang="ja-JP" altLang="en-US" dirty="0"/>
                  <a:t>放出係数 </a:t>
                </a:r>
                <a:r>
                  <a:rPr kumimoji="1" lang="en-US" altLang="ja-JP" dirty="0"/>
                  <a:t>[</a:t>
                </a:r>
                <a14:m>
                  <m:oMath xmlns:m="http://schemas.openxmlformats.org/officeDocument/2006/math">
                    <m:f>
                      <m:fPr>
                        <m:type m:val="lin"/>
                        <m:ctrlPr>
                          <a:rPr kumimoji="1" lang="en-US" altLang="ja-JP" i="1" smtClean="0">
                            <a:latin typeface="Cambria Math" panose="02040503050406030204" pitchFamily="18" charset="0"/>
                          </a:rPr>
                        </m:ctrlPr>
                      </m:fPr>
                      <m:num>
                        <m:r>
                          <m:rPr>
                            <m:sty m:val="p"/>
                          </m:rPr>
                          <a:rPr kumimoji="1" lang="en-US" altLang="ja-JP" b="0" i="0" smtClean="0">
                            <a:latin typeface="Cambria Math"/>
                          </a:rPr>
                          <m:t>W</m:t>
                        </m:r>
                      </m:num>
                      <m:den>
                        <m:f>
                          <m:fPr>
                            <m:type m:val="lin"/>
                            <m:ctrlPr>
                              <a:rPr kumimoji="1" lang="en-US" altLang="ja-JP" i="1" smtClean="0">
                                <a:latin typeface="Cambria Math" panose="02040503050406030204" pitchFamily="18" charset="0"/>
                              </a:rPr>
                            </m:ctrlPr>
                          </m:fPr>
                          <m:num>
                            <m:sSup>
                              <m:sSupPr>
                                <m:ctrlPr>
                                  <a:rPr kumimoji="1" lang="en-US" altLang="ja-JP" i="1" smtClean="0">
                                    <a:latin typeface="Cambria Math" panose="02040503050406030204" pitchFamily="18" charset="0"/>
                                  </a:rPr>
                                </m:ctrlPr>
                              </m:sSupPr>
                              <m:e>
                                <m:r>
                                  <m:rPr>
                                    <m:sty m:val="p"/>
                                  </m:rPr>
                                  <a:rPr kumimoji="1" lang="en-US" altLang="ja-JP" b="0" i="0" smtClean="0">
                                    <a:latin typeface="Cambria Math"/>
                                  </a:rPr>
                                  <m:t>m</m:t>
                                </m:r>
                              </m:e>
                              <m:sup>
                                <m:r>
                                  <a:rPr kumimoji="1" lang="en-US" altLang="ja-JP" b="0" i="0" smtClean="0">
                                    <a:latin typeface="Cambria Math"/>
                                  </a:rPr>
                                  <m:t>3</m:t>
                                </m:r>
                              </m:sup>
                            </m:sSup>
                          </m:num>
                          <m:den>
                            <m:f>
                              <m:fPr>
                                <m:type m:val="lin"/>
                                <m:ctrlPr>
                                  <a:rPr kumimoji="1" lang="en-US" altLang="ja-JP" i="1" smtClean="0">
                                    <a:latin typeface="Cambria Math" panose="02040503050406030204" pitchFamily="18" charset="0"/>
                                  </a:rPr>
                                </m:ctrlPr>
                              </m:fPr>
                              <m:num>
                                <m:r>
                                  <m:rPr>
                                    <m:sty m:val="p"/>
                                  </m:rPr>
                                  <a:rPr kumimoji="1" lang="en-US" altLang="ja-JP" b="0" i="0" smtClean="0">
                                    <a:latin typeface="Cambria Math"/>
                                  </a:rPr>
                                  <m:t>s</m:t>
                                </m:r>
                              </m:num>
                              <m:den>
                                <m:r>
                                  <m:rPr>
                                    <m:sty m:val="p"/>
                                  </m:rPr>
                                  <a:rPr kumimoji="1" lang="en-US" altLang="ja-JP" b="0" i="0" smtClean="0">
                                    <a:latin typeface="Cambria Math"/>
                                  </a:rPr>
                                  <m:t>sr</m:t>
                                </m:r>
                              </m:den>
                            </m:f>
                          </m:den>
                        </m:f>
                      </m:den>
                    </m:f>
                  </m:oMath>
                </a14:m>
                <a:r>
                  <a:rPr kumimoji="1" lang="en-US" altLang="ja-JP" dirty="0"/>
                  <a:t>]</a:t>
                </a:r>
              </a:p>
              <a:p>
                <a14:m>
                  <m:oMath xmlns:m="http://schemas.openxmlformats.org/officeDocument/2006/math">
                    <m:sSubSup>
                      <m:sSubSupPr>
                        <m:ctrlPr>
                          <a:rPr lang="en-US" altLang="ja-JP" i="1">
                            <a:latin typeface="Cambria Math" panose="02040503050406030204" pitchFamily="18" charset="0"/>
                          </a:rPr>
                        </m:ctrlPr>
                      </m:sSubSupPr>
                      <m:e>
                        <m:r>
                          <a:rPr lang="en-US" altLang="ja-JP" i="1">
                            <a:latin typeface="Cambria Math"/>
                          </a:rPr>
                          <m:t>𝜅</m:t>
                        </m:r>
                      </m:e>
                      <m:sub>
                        <m:r>
                          <m:rPr>
                            <m:sty m:val="p"/>
                          </m:rPr>
                          <a:rPr lang="en-US" altLang="ja-JP">
                            <a:latin typeface="Cambria Math"/>
                          </a:rPr>
                          <m:t>ν</m:t>
                        </m:r>
                      </m:sub>
                      <m:sup>
                        <m:r>
                          <a:rPr lang="en-US" altLang="ja-JP" i="1">
                            <a:latin typeface="Cambria Math"/>
                          </a:rPr>
                          <m:t>′</m:t>
                        </m:r>
                      </m:sup>
                    </m:sSubSup>
                  </m:oMath>
                </a14:m>
                <a:r>
                  <a:rPr kumimoji="1" lang="ja-JP" altLang="en-US" dirty="0"/>
                  <a:t> </a:t>
                </a:r>
                <a:r>
                  <a:rPr kumimoji="1" lang="en-US" altLang="ja-JP" dirty="0"/>
                  <a:t>; </a:t>
                </a:r>
                <a:r>
                  <a:rPr kumimoji="1" lang="ja-JP" altLang="en-US" dirty="0"/>
                  <a:t>吸収係数 </a:t>
                </a:r>
                <a:r>
                  <a:rPr kumimoji="1" lang="en-US" altLang="ja-JP" dirty="0"/>
                  <a:t>[</a:t>
                </a:r>
                <a:r>
                  <a:rPr kumimoji="1" lang="en-US" altLang="ja-JP" dirty="0">
                    <a:latin typeface="Cambria Math" panose="02040503050406030204" pitchFamily="18" charset="0"/>
                    <a:ea typeface="Cambria Math" panose="02040503050406030204" pitchFamily="18" charset="0"/>
                  </a:rPr>
                  <a:t>/m</a:t>
                </a:r>
                <a:r>
                  <a:rPr kumimoji="1" lang="en-US" altLang="ja-JP" dirty="0"/>
                  <a:t>]</a:t>
                </a:r>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83568" y="4437112"/>
                <a:ext cx="2943691" cy="646331"/>
              </a:xfrm>
              <a:prstGeom prst="rect">
                <a:avLst/>
              </a:prstGeom>
              <a:blipFill rotWithShape="1">
                <a:blip r:embed="rId8"/>
                <a:stretch>
                  <a:fillRect l="-414" t="-66038" r="-8696" b="-594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793023" y="5264361"/>
                <a:ext cx="1924694" cy="1138453"/>
              </a:xfrm>
              <a:prstGeom prst="rect">
                <a:avLst/>
              </a:prstGeom>
              <a:noFill/>
            </p:spPr>
            <p:txBody>
              <a:bodyPr wrap="none" rtlCol="0">
                <a:spAutoFit/>
              </a:bodyPr>
              <a:lstStyle/>
              <a:p>
                <a:r>
                  <a:rPr lang="ja-JP" altLang="en-US" dirty="0"/>
                  <a:t>平均電離度</a:t>
                </a:r>
                <a14:m>
                  <m:oMath xmlns:m="http://schemas.openxmlformats.org/officeDocument/2006/math">
                    <m:d>
                      <m:dPr>
                        <m:begChr m:val="⟨"/>
                        <m:endChr m:val="⟩"/>
                        <m:ctrlPr>
                          <a:rPr lang="en-US" altLang="ja-JP" i="1" smtClean="0">
                            <a:latin typeface="Cambria Math" panose="02040503050406030204" pitchFamily="18" charset="0"/>
                          </a:rPr>
                        </m:ctrlPr>
                      </m:dPr>
                      <m:e>
                        <m:r>
                          <a:rPr lang="en-US" altLang="ja-JP" b="0" i="1" smtClean="0">
                            <a:latin typeface="Cambria Math"/>
                          </a:rPr>
                          <m:t>𝑍</m:t>
                        </m:r>
                      </m:e>
                    </m:d>
                  </m:oMath>
                </a14:m>
                <a:endParaRPr kumimoji="1" lang="en-US" altLang="ja-JP" dirty="0"/>
              </a:p>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r>
                            <a:rPr kumimoji="1" lang="en-US" altLang="ja-JP" b="0" i="1" smtClean="0">
                              <a:latin typeface="Cambria Math"/>
                            </a:rPr>
                            <m:t>𝑍</m:t>
                          </m:r>
                        </m:e>
                      </m:d>
                      <m:r>
                        <a:rPr kumimoji="1" lang="en-US" altLang="ja-JP" i="1" smtClean="0">
                          <a:latin typeface="Cambria Math"/>
                          <a:ea typeface="Cambria Math"/>
                        </a:rPr>
                        <m:t>=</m:t>
                      </m:r>
                      <m:f>
                        <m:fPr>
                          <m:ctrlPr>
                            <a:rPr kumimoji="1" lang="en-US" altLang="ja-JP" i="1" smtClean="0">
                              <a:latin typeface="Cambria Math" panose="02040503050406030204" pitchFamily="18" charset="0"/>
                              <a:ea typeface="Cambria Math"/>
                            </a:rPr>
                          </m:ctrlPr>
                        </m:fPr>
                        <m:num>
                          <m:nary>
                            <m:naryPr>
                              <m:chr m:val="∑"/>
                              <m:ctrlPr>
                                <a:rPr kumimoji="1" lang="en-US" altLang="ja-JP" i="1" smtClean="0">
                                  <a:latin typeface="Cambria Math" panose="02040503050406030204" pitchFamily="18" charset="0"/>
                                  <a:ea typeface="Cambria Math"/>
                                </a:rPr>
                              </m:ctrlPr>
                            </m:naryPr>
                            <m:sub>
                              <m:r>
                                <m:rPr>
                                  <m:brk m:alnAt="23"/>
                                </m:rPr>
                                <a:rPr kumimoji="1" lang="en-US" altLang="ja-JP" b="0" i="1" smtClean="0">
                                  <a:latin typeface="Cambria Math"/>
                                  <a:ea typeface="Cambria Math"/>
                                </a:rPr>
                                <m:t>𝑗</m:t>
                              </m:r>
                              <m:r>
                                <a:rPr kumimoji="1" lang="en-US" altLang="ja-JP" b="0" i="1" smtClean="0">
                                  <a:latin typeface="Cambria Math"/>
                                  <a:ea typeface="Cambria Math"/>
                                </a:rPr>
                                <m:t>=0</m:t>
                              </m:r>
                            </m:sub>
                            <m:sup>
                              <m:r>
                                <a:rPr kumimoji="1" lang="en-US" altLang="ja-JP" b="0" i="1" smtClean="0">
                                  <a:latin typeface="Cambria Math"/>
                                  <a:ea typeface="Cambria Math"/>
                                </a:rPr>
                                <m:t>𝐽</m:t>
                              </m:r>
                            </m:sup>
                            <m:e>
                              <m:sSub>
                                <m:sSubPr>
                                  <m:ctrlPr>
                                    <a:rPr kumimoji="1" lang="en-US" altLang="ja-JP" i="1" smtClean="0">
                                      <a:latin typeface="Cambria Math" panose="02040503050406030204" pitchFamily="18" charset="0"/>
                                      <a:ea typeface="Cambria Math"/>
                                    </a:rPr>
                                  </m:ctrlPr>
                                </m:sSubPr>
                                <m:e>
                                  <m:r>
                                    <a:rPr kumimoji="1" lang="en-US" altLang="ja-JP" b="0" i="1" smtClean="0">
                                      <a:latin typeface="Cambria Math"/>
                                      <a:ea typeface="Cambria Math"/>
                                    </a:rPr>
                                    <m:t>𝑍</m:t>
                                  </m:r>
                                </m:e>
                                <m:sub>
                                  <m:r>
                                    <a:rPr kumimoji="1" lang="en-US" altLang="ja-JP" b="0" i="1" smtClean="0">
                                      <a:latin typeface="Cambria Math"/>
                                      <a:ea typeface="Cambria Math"/>
                                    </a:rPr>
                                    <m:t>𝑗</m:t>
                                  </m:r>
                                </m:sub>
                              </m:sSub>
                              <m:sSub>
                                <m:sSubPr>
                                  <m:ctrlPr>
                                    <a:rPr kumimoji="1" lang="en-US" altLang="ja-JP" i="1" smtClean="0">
                                      <a:latin typeface="Cambria Math" panose="02040503050406030204" pitchFamily="18" charset="0"/>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𝑗</m:t>
                                  </m:r>
                                </m:sub>
                              </m:sSub>
                            </m:e>
                          </m:nary>
                        </m:num>
                        <m:den>
                          <m:nary>
                            <m:naryPr>
                              <m:chr m:val="∑"/>
                              <m:ctrlPr>
                                <a:rPr kumimoji="1" lang="en-US" altLang="ja-JP" i="1" smtClean="0">
                                  <a:latin typeface="Cambria Math" panose="02040503050406030204" pitchFamily="18" charset="0"/>
                                  <a:ea typeface="Cambria Math"/>
                                </a:rPr>
                              </m:ctrlPr>
                            </m:naryPr>
                            <m:sub>
                              <m:r>
                                <m:rPr>
                                  <m:brk m:alnAt="23"/>
                                </m:rPr>
                                <a:rPr kumimoji="1" lang="en-US" altLang="ja-JP" b="0" i="1" smtClean="0">
                                  <a:latin typeface="Cambria Math"/>
                                  <a:ea typeface="Cambria Math"/>
                                </a:rPr>
                                <m:t>𝑗</m:t>
                              </m:r>
                              <m:r>
                                <a:rPr kumimoji="1" lang="en-US" altLang="ja-JP" b="0" i="1" smtClean="0">
                                  <a:latin typeface="Cambria Math"/>
                                  <a:ea typeface="Cambria Math"/>
                                </a:rPr>
                                <m:t>=0</m:t>
                              </m:r>
                            </m:sub>
                            <m:sup>
                              <m:r>
                                <a:rPr kumimoji="1" lang="en-US" altLang="ja-JP" b="0" i="1" smtClean="0">
                                  <a:latin typeface="Cambria Math"/>
                                  <a:ea typeface="Cambria Math"/>
                                </a:rPr>
                                <m:t>𝐽</m:t>
                              </m:r>
                            </m:sup>
                            <m:e>
                              <m:sSub>
                                <m:sSubPr>
                                  <m:ctrlPr>
                                    <a:rPr kumimoji="1" lang="en-US" altLang="ja-JP" i="1" smtClean="0">
                                      <a:latin typeface="Cambria Math" panose="02040503050406030204" pitchFamily="18" charset="0"/>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𝑗</m:t>
                                  </m:r>
                                </m:sub>
                              </m:sSub>
                            </m:e>
                          </m:nary>
                        </m:den>
                      </m:f>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793023" y="5264361"/>
                <a:ext cx="1924694" cy="1138453"/>
              </a:xfrm>
              <a:prstGeom prst="rect">
                <a:avLst/>
              </a:prstGeom>
              <a:blipFill rotWithShape="1">
                <a:blip r:embed="rId9"/>
                <a:stretch>
                  <a:fillRect l="-2532" t="-430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2843809" y="5517232"/>
                <a:ext cx="6192688" cy="369332"/>
              </a:xfrm>
              <a:prstGeom prst="rect">
                <a:avLst/>
              </a:prstGeom>
              <a:noFill/>
            </p:spPr>
            <p:txBody>
              <a:bodyPr wrap="square" rtlCol="0">
                <a:spAutoFit/>
              </a:bodyPr>
              <a:lstStyle/>
              <a:p>
                <a:r>
                  <a:rPr lang="ja-JP" altLang="en-US" dirty="0"/>
                  <a:t>中性粒子が存在するのは</a:t>
                </a:r>
                <a14:m>
                  <m:oMath xmlns:m="http://schemas.openxmlformats.org/officeDocument/2006/math">
                    <m:d>
                      <m:dPr>
                        <m:begChr m:val="⟨"/>
                        <m:endChr m:val="⟩"/>
                        <m:ctrlPr>
                          <a:rPr lang="en-US" altLang="ja-JP" i="1">
                            <a:latin typeface="Cambria Math" panose="02040503050406030204" pitchFamily="18" charset="0"/>
                          </a:rPr>
                        </m:ctrlPr>
                      </m:dPr>
                      <m:e>
                        <m:r>
                          <a:rPr lang="en-US" altLang="ja-JP" i="1">
                            <a:latin typeface="Cambria Math"/>
                          </a:rPr>
                          <m:t>𝑍</m:t>
                        </m:r>
                      </m:e>
                    </m:d>
                    <m:r>
                      <a:rPr lang="en-US" altLang="ja-JP" i="1" smtClean="0">
                        <a:latin typeface="Cambria Math"/>
                        <a:ea typeface="Cambria Math"/>
                      </a:rPr>
                      <m:t>&lt;</m:t>
                    </m:r>
                    <m:r>
                      <a:rPr lang="en-US" altLang="ja-JP" b="0" i="1" smtClean="0">
                        <a:latin typeface="Cambria Math"/>
                        <a:ea typeface="Cambria Math"/>
                      </a:rPr>
                      <m:t>1</m:t>
                    </m:r>
                  </m:oMath>
                </a14:m>
                <a:r>
                  <a:rPr kumimoji="1" lang="ja-JP" altLang="en-US" dirty="0"/>
                  <a:t>のときだけであると仮定。</a:t>
                </a: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2843809" y="5517232"/>
                <a:ext cx="6192688" cy="369332"/>
              </a:xfrm>
              <a:prstGeom prst="rect">
                <a:avLst/>
              </a:prstGeom>
              <a:blipFill rotWithShape="1">
                <a:blip r:embed="rId10"/>
                <a:stretch>
                  <a:fillRect l="-887" t="-13115" b="-19672"/>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4"/>
          </p:nvPr>
        </p:nvSpPr>
        <p:spPr/>
        <p:txBody>
          <a:bodyPr/>
          <a:lstStyle/>
          <a:p>
            <a:fld id="{A3160BA4-7997-498F-9B55-6E0A16CD0A7D}" type="slidenum">
              <a:rPr lang="ja-JP" altLang="en-US" smtClean="0"/>
              <a:pPr/>
              <a:t>33</a:t>
            </a:fld>
            <a:endParaRPr lang="ja-JP" altLang="en-US" dirty="0"/>
          </a:p>
        </p:txBody>
      </p:sp>
      <p:sp>
        <p:nvSpPr>
          <p:cNvPr id="14" name="テキスト ボックス 13"/>
          <p:cNvSpPr txBox="1"/>
          <p:nvPr/>
        </p:nvSpPr>
        <p:spPr>
          <a:xfrm>
            <a:off x="186323" y="6388203"/>
            <a:ext cx="4547846" cy="307777"/>
          </a:xfrm>
          <a:prstGeom prst="rect">
            <a:avLst/>
          </a:prstGeom>
          <a:noFill/>
        </p:spPr>
        <p:txBody>
          <a:bodyPr wrap="square" rtlCol="0">
            <a:spAutoFit/>
          </a:bodyPr>
          <a:lstStyle/>
          <a:p>
            <a:r>
              <a:rPr lang="en-US" altLang="ja-JP" sz="1400" dirty="0">
                <a:latin typeface="Arial" panose="020B0604020202020204" pitchFamily="34" charset="0"/>
                <a:cs typeface="Arial" panose="020B0604020202020204" pitchFamily="34" charset="0"/>
              </a:rPr>
              <a:t>[9] </a:t>
            </a:r>
            <a:r>
              <a:rPr lang="en-US" altLang="ja-JP" sz="1400" dirty="0" err="1">
                <a:latin typeface="Arial" panose="020B0604020202020204" pitchFamily="34" charset="0"/>
                <a:cs typeface="Arial" panose="020B0604020202020204" pitchFamily="34" charset="0"/>
              </a:rPr>
              <a:t>R.C.Mjolsness</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et al., </a:t>
            </a:r>
            <a:r>
              <a:rPr lang="en-US" altLang="ja-JP" sz="1400" i="1" dirty="0" err="1">
                <a:latin typeface="Arial" panose="020B0604020202020204" pitchFamily="34" charset="0"/>
                <a:cs typeface="Arial" panose="020B0604020202020204" pitchFamily="34" charset="0"/>
              </a:rPr>
              <a:t>Phys.Rev</a:t>
            </a:r>
            <a:r>
              <a:rPr lang="en-US" altLang="ja-JP" sz="1400" i="1"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 154 p.98 (1967).</a:t>
            </a:r>
          </a:p>
        </p:txBody>
      </p:sp>
    </p:spTree>
    <p:extLst>
      <p:ext uri="{BB962C8B-B14F-4D97-AF65-F5344CB8AC3E}">
        <p14:creationId xmlns:p14="http://schemas.microsoft.com/office/powerpoint/2010/main" val="2289104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79" y="3952385"/>
            <a:ext cx="3380097" cy="267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251520" y="6165304"/>
            <a:ext cx="8640960" cy="504056"/>
          </a:xfrm>
        </p:spPr>
        <p:txBody>
          <a:bodyPr/>
          <a:lstStyle/>
          <a:p>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34</a:t>
            </a:fld>
            <a:endParaRPr lang="ja-JP"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79" y="1268761"/>
            <a:ext cx="3380097" cy="267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892301" y="1124744"/>
            <a:ext cx="2099357" cy="369332"/>
          </a:xfrm>
          <a:prstGeom prst="rect">
            <a:avLst/>
          </a:prstGeom>
        </p:spPr>
        <p:txBody>
          <a:bodyPr wrap="none">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 </a:t>
            </a:r>
            <a:r>
              <a:rPr lang="en-US" altLang="ja-JP" dirty="0">
                <a:latin typeface="Arial" panose="020B0604020202020204" pitchFamily="34" charset="0"/>
                <a:cs typeface="Arial" panose="020B0604020202020204" pitchFamily="34" charset="0"/>
              </a:rPr>
              <a:t>= 7×10</a:t>
            </a:r>
            <a:r>
              <a:rPr lang="en-US" altLang="ja-JP" baseline="30000" dirty="0">
                <a:latin typeface="Arial" panose="020B0604020202020204" pitchFamily="34" charset="0"/>
                <a:cs typeface="Arial" panose="020B0604020202020204" pitchFamily="34" charset="0"/>
              </a:rPr>
              <a:t>8</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endParaRPr lang="ja-JP" altLang="en-US" dirty="0"/>
          </a:p>
        </p:txBody>
      </p:sp>
      <p:sp>
        <p:nvSpPr>
          <p:cNvPr id="7" name="テキスト ボックス 6"/>
          <p:cNvSpPr txBox="1"/>
          <p:nvPr/>
        </p:nvSpPr>
        <p:spPr>
          <a:xfrm>
            <a:off x="3339327" y="1528916"/>
            <a:ext cx="817853" cy="369332"/>
          </a:xfrm>
          <a:prstGeom prst="rect">
            <a:avLst/>
          </a:prstGeom>
          <a:noFill/>
        </p:spPr>
        <p:txBody>
          <a:bodyPr wrap="none" rtlCol="0">
            <a:spAutoFit/>
          </a:bodyPr>
          <a:lstStyle/>
          <a:p>
            <a:r>
              <a:rPr kumimoji="1" lang="en-US" altLang="ja-JP" b="1" i="1" dirty="0">
                <a:solidFill>
                  <a:srgbClr val="FF0000"/>
                </a:solidFill>
                <a:latin typeface="Arial" panose="020B0604020202020204" pitchFamily="34" charset="0"/>
                <a:cs typeface="Arial" panose="020B0604020202020204" pitchFamily="34" charset="0"/>
              </a:rPr>
              <a:t>F</a:t>
            </a:r>
            <a:r>
              <a:rPr lang="en-US" altLang="ja-JP" b="1" baseline="-25000" dirty="0">
                <a:solidFill>
                  <a:srgbClr val="FF0000"/>
                </a:solidFill>
                <a:latin typeface="Arial" panose="020B0604020202020204" pitchFamily="34" charset="0"/>
                <a:cs typeface="Arial" panose="020B0604020202020204" pitchFamily="34" charset="0"/>
              </a:rPr>
              <a:t>L1</a:t>
            </a:r>
            <a:r>
              <a:rPr lang="en-US" altLang="ja-JP" b="1" dirty="0">
                <a:solidFill>
                  <a:srgbClr val="FF0000"/>
                </a:solidFill>
                <a:latin typeface="Arial" panose="020B0604020202020204" pitchFamily="34" charset="0"/>
                <a:cs typeface="Arial" panose="020B0604020202020204" pitchFamily="34" charset="0"/>
              </a:rPr>
              <a:t>/</a:t>
            </a:r>
            <a:r>
              <a:rPr lang="en-US" altLang="ja-JP" b="1" i="1" dirty="0">
                <a:solidFill>
                  <a:srgbClr val="FF0000"/>
                </a:solidFill>
                <a:latin typeface="Arial" panose="020B0604020202020204" pitchFamily="34" charset="0"/>
                <a:cs typeface="Arial" panose="020B0604020202020204" pitchFamily="34" charset="0"/>
              </a:rPr>
              <a:t>S</a:t>
            </a:r>
            <a:r>
              <a:rPr lang="en-US" altLang="ja-JP" b="1" baseline="-25000" dirty="0">
                <a:solidFill>
                  <a:srgbClr val="FF0000"/>
                </a:solidFill>
                <a:latin typeface="Arial" panose="020B0604020202020204" pitchFamily="34" charset="0"/>
                <a:cs typeface="Arial" panose="020B0604020202020204" pitchFamily="34" charset="0"/>
              </a:rPr>
              <a:t>L</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1847888" y="2859322"/>
            <a:ext cx="817853" cy="369332"/>
          </a:xfrm>
          <a:prstGeom prst="rect">
            <a:avLst/>
          </a:prstGeom>
          <a:noFill/>
        </p:spPr>
        <p:txBody>
          <a:bodyPr wrap="none" rtlCol="0">
            <a:spAutoFit/>
          </a:bodyPr>
          <a:lstStyle/>
          <a:p>
            <a:r>
              <a:rPr kumimoji="1" lang="en-US" altLang="ja-JP" b="1" i="1" dirty="0">
                <a:solidFill>
                  <a:srgbClr val="FF0000"/>
                </a:solidFill>
                <a:latin typeface="Arial" panose="020B0604020202020204" pitchFamily="34" charset="0"/>
                <a:cs typeface="Arial" panose="020B0604020202020204" pitchFamily="34" charset="0"/>
              </a:rPr>
              <a:t>F</a:t>
            </a:r>
            <a:r>
              <a:rPr lang="en-US" altLang="ja-JP" b="1" baseline="-25000" dirty="0">
                <a:solidFill>
                  <a:srgbClr val="FF0000"/>
                </a:solidFill>
                <a:latin typeface="Arial" panose="020B0604020202020204" pitchFamily="34" charset="0"/>
                <a:cs typeface="Arial" panose="020B0604020202020204" pitchFamily="34" charset="0"/>
              </a:rPr>
              <a:t>L2</a:t>
            </a:r>
            <a:r>
              <a:rPr lang="en-US" altLang="ja-JP" b="1" dirty="0">
                <a:solidFill>
                  <a:srgbClr val="FF0000"/>
                </a:solidFill>
                <a:latin typeface="Arial" panose="020B0604020202020204" pitchFamily="34" charset="0"/>
                <a:cs typeface="Arial" panose="020B0604020202020204" pitchFamily="34" charset="0"/>
              </a:rPr>
              <a:t>/</a:t>
            </a:r>
            <a:r>
              <a:rPr lang="en-US" altLang="ja-JP" b="1" i="1" dirty="0">
                <a:solidFill>
                  <a:srgbClr val="FF0000"/>
                </a:solidFill>
                <a:latin typeface="Arial" panose="020B0604020202020204" pitchFamily="34" charset="0"/>
                <a:cs typeface="Arial" panose="020B0604020202020204" pitchFamily="34" charset="0"/>
              </a:rPr>
              <a:t>S</a:t>
            </a:r>
            <a:r>
              <a:rPr lang="en-US" altLang="ja-JP" b="1" baseline="-25000" dirty="0">
                <a:solidFill>
                  <a:srgbClr val="FF0000"/>
                </a:solidFill>
                <a:latin typeface="Arial" panose="020B0604020202020204" pitchFamily="34" charset="0"/>
                <a:cs typeface="Arial" panose="020B0604020202020204" pitchFamily="34" charset="0"/>
              </a:rPr>
              <a:t>L</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2714602" y="2852936"/>
            <a:ext cx="833883" cy="369332"/>
          </a:xfrm>
          <a:prstGeom prst="rect">
            <a:avLst/>
          </a:prstGeom>
          <a:noFill/>
        </p:spPr>
        <p:txBody>
          <a:bodyPr wrap="none" rtlCol="0">
            <a:spAutoFit/>
          </a:bodyPr>
          <a:lstStyle/>
          <a:p>
            <a:r>
              <a:rPr kumimoji="1" lang="en-US" altLang="ja-JP" b="1" i="1" dirty="0">
                <a:solidFill>
                  <a:srgbClr val="9900FF"/>
                </a:solidFill>
                <a:latin typeface="Arial" panose="020B0604020202020204" pitchFamily="34" charset="0"/>
                <a:cs typeface="Arial" panose="020B0604020202020204" pitchFamily="34" charset="0"/>
              </a:rPr>
              <a:t>F</a:t>
            </a:r>
            <a:r>
              <a:rPr lang="en-US" altLang="ja-JP" b="1" baseline="-25000" dirty="0">
                <a:solidFill>
                  <a:srgbClr val="9900FF"/>
                </a:solidFill>
                <a:latin typeface="Arial" panose="020B0604020202020204" pitchFamily="34" charset="0"/>
                <a:cs typeface="Arial" panose="020B0604020202020204" pitchFamily="34" charset="0"/>
              </a:rPr>
              <a:t>R1</a:t>
            </a:r>
            <a:r>
              <a:rPr lang="en-US" altLang="ja-JP" b="1" dirty="0">
                <a:solidFill>
                  <a:srgbClr val="9900FF"/>
                </a:solidFill>
                <a:latin typeface="Arial" panose="020B0604020202020204" pitchFamily="34" charset="0"/>
                <a:cs typeface="Arial" panose="020B0604020202020204" pitchFamily="34" charset="0"/>
              </a:rPr>
              <a:t>/</a:t>
            </a:r>
            <a:r>
              <a:rPr lang="en-US" altLang="ja-JP" b="1" i="1" dirty="0">
                <a:solidFill>
                  <a:srgbClr val="9900FF"/>
                </a:solidFill>
                <a:latin typeface="Arial" panose="020B0604020202020204" pitchFamily="34" charset="0"/>
                <a:cs typeface="Arial" panose="020B0604020202020204" pitchFamily="34" charset="0"/>
              </a:rPr>
              <a:t>S</a:t>
            </a:r>
            <a:r>
              <a:rPr lang="en-US" altLang="ja-JP" b="1" baseline="-25000" dirty="0">
                <a:solidFill>
                  <a:srgbClr val="9900FF"/>
                </a:solidFill>
                <a:latin typeface="Arial" panose="020B0604020202020204" pitchFamily="34" charset="0"/>
                <a:cs typeface="Arial" panose="020B0604020202020204" pitchFamily="34" charset="0"/>
              </a:rPr>
              <a:t>L</a:t>
            </a:r>
            <a:endParaRPr kumimoji="1" lang="ja-JP" altLang="en-US" b="1" dirty="0">
              <a:solidFill>
                <a:srgbClr val="9900FF"/>
              </a:solidFill>
              <a:latin typeface="Arial" panose="020B0604020202020204" pitchFamily="34" charset="0"/>
              <a:cs typeface="Arial" panose="020B0604020202020204" pitchFamily="34" charset="0"/>
            </a:endParaRPr>
          </a:p>
        </p:txBody>
      </p:sp>
      <p:sp>
        <p:nvSpPr>
          <p:cNvPr id="10" name="テキスト ボックス 9"/>
          <p:cNvSpPr txBox="1"/>
          <p:nvPr/>
        </p:nvSpPr>
        <p:spPr>
          <a:xfrm>
            <a:off x="1793901" y="2420888"/>
            <a:ext cx="833883" cy="369332"/>
          </a:xfrm>
          <a:prstGeom prst="rect">
            <a:avLst/>
          </a:prstGeom>
          <a:noFill/>
        </p:spPr>
        <p:txBody>
          <a:bodyPr wrap="none" rtlCol="0">
            <a:spAutoFit/>
          </a:bodyPr>
          <a:lstStyle/>
          <a:p>
            <a:r>
              <a:rPr kumimoji="1" lang="en-US" altLang="ja-JP" b="1" i="1" dirty="0">
                <a:solidFill>
                  <a:srgbClr val="9900FF"/>
                </a:solidFill>
                <a:latin typeface="Arial" panose="020B0604020202020204" pitchFamily="34" charset="0"/>
                <a:cs typeface="Arial" panose="020B0604020202020204" pitchFamily="34" charset="0"/>
              </a:rPr>
              <a:t>F</a:t>
            </a:r>
            <a:r>
              <a:rPr lang="en-US" altLang="ja-JP" b="1" baseline="-25000" dirty="0">
                <a:solidFill>
                  <a:srgbClr val="9900FF"/>
                </a:solidFill>
                <a:latin typeface="Arial" panose="020B0604020202020204" pitchFamily="34" charset="0"/>
                <a:cs typeface="Arial" panose="020B0604020202020204" pitchFamily="34" charset="0"/>
              </a:rPr>
              <a:t>R2</a:t>
            </a:r>
            <a:r>
              <a:rPr lang="en-US" altLang="ja-JP" b="1" dirty="0">
                <a:solidFill>
                  <a:srgbClr val="9900FF"/>
                </a:solidFill>
                <a:latin typeface="Arial" panose="020B0604020202020204" pitchFamily="34" charset="0"/>
                <a:cs typeface="Arial" panose="020B0604020202020204" pitchFamily="34" charset="0"/>
              </a:rPr>
              <a:t>/</a:t>
            </a:r>
            <a:r>
              <a:rPr lang="en-US" altLang="ja-JP" b="1" i="1" dirty="0">
                <a:solidFill>
                  <a:srgbClr val="9900FF"/>
                </a:solidFill>
                <a:latin typeface="Arial" panose="020B0604020202020204" pitchFamily="34" charset="0"/>
                <a:cs typeface="Arial" panose="020B0604020202020204" pitchFamily="34" charset="0"/>
              </a:rPr>
              <a:t>S</a:t>
            </a:r>
            <a:r>
              <a:rPr lang="en-US" altLang="ja-JP" b="1" baseline="-25000" dirty="0">
                <a:solidFill>
                  <a:srgbClr val="9900FF"/>
                </a:solidFill>
                <a:latin typeface="Arial" panose="020B0604020202020204" pitchFamily="34" charset="0"/>
                <a:cs typeface="Arial" panose="020B0604020202020204" pitchFamily="34" charset="0"/>
              </a:rPr>
              <a:t>L</a:t>
            </a:r>
            <a:endParaRPr kumimoji="1" lang="ja-JP" altLang="en-US" b="1" dirty="0">
              <a:solidFill>
                <a:srgbClr val="9900FF"/>
              </a:solidFill>
              <a:latin typeface="Arial" panose="020B0604020202020204" pitchFamily="34" charset="0"/>
              <a:cs typeface="Arial" panose="020B0604020202020204" pitchFamily="34" charset="0"/>
            </a:endParaRPr>
          </a:p>
        </p:txBody>
      </p:sp>
      <p:sp>
        <p:nvSpPr>
          <p:cNvPr id="11" name="テキスト ボックス 10"/>
          <p:cNvSpPr txBox="1"/>
          <p:nvPr/>
        </p:nvSpPr>
        <p:spPr>
          <a:xfrm>
            <a:off x="3131840" y="1916832"/>
            <a:ext cx="325730" cy="369332"/>
          </a:xfrm>
          <a:prstGeom prst="rect">
            <a:avLst/>
          </a:prstGeom>
          <a:noFill/>
        </p:spPr>
        <p:txBody>
          <a:bodyPr wrap="none" rtlCol="0">
            <a:spAutoFit/>
          </a:bodyPr>
          <a:lstStyle/>
          <a:p>
            <a:r>
              <a:rPr lang="en-US" altLang="ja-JP" b="1" i="1" dirty="0">
                <a:latin typeface="Arial" panose="020B0604020202020204" pitchFamily="34" charset="0"/>
                <a:cs typeface="Arial" panose="020B0604020202020204" pitchFamily="34" charset="0"/>
              </a:rPr>
              <a:t>η</a:t>
            </a:r>
            <a:endParaRPr kumimoji="1" lang="ja-JP" altLang="en-US" b="1" i="1"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1811" y="1196752"/>
            <a:ext cx="4392488" cy="297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3340832" y="4606299"/>
            <a:ext cx="723275" cy="369332"/>
          </a:xfrm>
          <a:prstGeom prst="rect">
            <a:avLst/>
          </a:prstGeom>
          <a:noFill/>
        </p:spPr>
        <p:txBody>
          <a:bodyPr wrap="none" rtlCol="0">
            <a:spAutoFit/>
          </a:bodyPr>
          <a:lstStyle/>
          <a:p>
            <a:r>
              <a:rPr lang="en-US" altLang="ja-JP" b="1" dirty="0">
                <a:solidFill>
                  <a:srgbClr val="FF0000"/>
                </a:solidFill>
                <a:latin typeface="Arial" panose="020B0604020202020204" pitchFamily="34" charset="0"/>
                <a:cs typeface="Arial" panose="020B0604020202020204" pitchFamily="34" charset="0"/>
              </a:rPr>
              <a:t>laser</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15" name="テキスト ボックス 14"/>
          <p:cNvSpPr txBox="1"/>
          <p:nvPr/>
        </p:nvSpPr>
        <p:spPr>
          <a:xfrm>
            <a:off x="2769740" y="4236967"/>
            <a:ext cx="595035" cy="369332"/>
          </a:xfrm>
          <a:prstGeom prst="rect">
            <a:avLst/>
          </a:prstGeom>
          <a:noFill/>
        </p:spPr>
        <p:txBody>
          <a:bodyPr wrap="none" rtlCol="0">
            <a:spAutoFit/>
          </a:bodyPr>
          <a:lstStyle/>
          <a:p>
            <a:r>
              <a:rPr kumimoji="1" lang="en-US" altLang="ja-JP" b="1" dirty="0" err="1">
                <a:latin typeface="Arial" panose="020B0604020202020204" pitchFamily="34" charset="0"/>
                <a:cs typeface="Arial" panose="020B0604020202020204" pitchFamily="34" charset="0"/>
              </a:rPr>
              <a:t>pdv</a:t>
            </a:r>
            <a:endParaRPr kumimoji="1" lang="ja-JP" altLang="en-US" b="1" dirty="0">
              <a:latin typeface="Arial" panose="020B0604020202020204" pitchFamily="34" charset="0"/>
              <a:cs typeface="Arial" panose="020B0604020202020204" pitchFamily="34" charset="0"/>
            </a:endParaRPr>
          </a:p>
        </p:txBody>
      </p:sp>
      <p:sp>
        <p:nvSpPr>
          <p:cNvPr id="6" name="テキスト ボックス 5"/>
          <p:cNvSpPr txBox="1"/>
          <p:nvPr/>
        </p:nvSpPr>
        <p:spPr>
          <a:xfrm>
            <a:off x="611560" y="3682969"/>
            <a:ext cx="2467342" cy="369332"/>
          </a:xfrm>
          <a:prstGeom prst="rect">
            <a:avLst/>
          </a:prstGeom>
          <a:noFill/>
        </p:spPr>
        <p:txBody>
          <a:bodyPr wrap="none" rtlCol="0">
            <a:spAutoFit/>
          </a:bodyPr>
          <a:lstStyle/>
          <a:p>
            <a:r>
              <a:rPr kumimoji="1" lang="en-US" altLang="ja-JP" b="1" dirty="0">
                <a:solidFill>
                  <a:srgbClr val="0000FF"/>
                </a:solidFill>
                <a:latin typeface="Arial" panose="020B0604020202020204" pitchFamily="34" charset="0"/>
                <a:cs typeface="Arial" panose="020B0604020202020204" pitchFamily="34" charset="0"/>
              </a:rPr>
              <a:t>Control volume front</a:t>
            </a:r>
            <a:endParaRPr kumimoji="1" lang="ja-JP" altLang="en-US" b="1" dirty="0">
              <a:solidFill>
                <a:srgbClr val="0000FF"/>
              </a:solidFill>
              <a:latin typeface="Arial" panose="020B0604020202020204" pitchFamily="34" charset="0"/>
              <a:cs typeface="Arial" panose="020B0604020202020204" pitchFamily="34" charset="0"/>
            </a:endParaRPr>
          </a:p>
        </p:txBody>
      </p:sp>
      <p:sp>
        <p:nvSpPr>
          <p:cNvPr id="17" name="テキスト ボックス 16"/>
          <p:cNvSpPr txBox="1"/>
          <p:nvPr/>
        </p:nvSpPr>
        <p:spPr>
          <a:xfrm>
            <a:off x="2107161" y="5517232"/>
            <a:ext cx="2377574" cy="369332"/>
          </a:xfrm>
          <a:prstGeom prst="rect">
            <a:avLst/>
          </a:prstGeom>
          <a:noFill/>
        </p:spPr>
        <p:txBody>
          <a:bodyPr wrap="none" rtlCol="0">
            <a:spAutoFit/>
          </a:bodyPr>
          <a:lstStyle/>
          <a:p>
            <a:r>
              <a:rPr kumimoji="1" lang="en-US" altLang="ja-JP" b="1" dirty="0">
                <a:solidFill>
                  <a:srgbClr val="0000FF"/>
                </a:solidFill>
                <a:latin typeface="Arial" panose="020B0604020202020204" pitchFamily="34" charset="0"/>
                <a:cs typeface="Arial" panose="020B0604020202020204" pitchFamily="34" charset="0"/>
              </a:rPr>
              <a:t>Control volume rear</a:t>
            </a:r>
            <a:endParaRPr kumimoji="1" lang="ja-JP" altLang="en-US" b="1" dirty="0">
              <a:solidFill>
                <a:srgbClr val="0000FF"/>
              </a:solidFill>
              <a:latin typeface="Arial" panose="020B0604020202020204" pitchFamily="34" charset="0"/>
              <a:cs typeface="Arial" panose="020B0604020202020204" pitchFamily="34" charset="0"/>
            </a:endParaRPr>
          </a:p>
        </p:txBody>
      </p:sp>
      <p:cxnSp>
        <p:nvCxnSpPr>
          <p:cNvPr id="16" name="直線矢印コネクタ 15"/>
          <p:cNvCxnSpPr/>
          <p:nvPr/>
        </p:nvCxnSpPr>
        <p:spPr>
          <a:xfrm>
            <a:off x="2107161" y="4052301"/>
            <a:ext cx="376607" cy="7386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flipH="1" flipV="1">
            <a:off x="3067257" y="4975632"/>
            <a:ext cx="481228" cy="541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2048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sp>
        <p:nvSpPr>
          <p:cNvPr id="3" name="コンテンツ プレースホルダー 2"/>
          <p:cNvSpPr>
            <a:spLocks noGrp="1"/>
          </p:cNvSpPr>
          <p:nvPr>
            <p:ph idx="1"/>
          </p:nvPr>
        </p:nvSpPr>
        <p:spPr>
          <a:xfrm>
            <a:off x="251520" y="4748808"/>
            <a:ext cx="8640960" cy="1920552"/>
          </a:xfrm>
        </p:spPr>
        <p:txBody>
          <a:bodyPr>
            <a:normAutofit/>
          </a:bodyPr>
          <a:lstStyle/>
          <a:p>
            <a:r>
              <a:rPr lang="ja-JP" altLang="en-US" sz="1800" dirty="0"/>
              <a:t>衝撃波前方の電離度は上昇しており、電離領域も伸びている。</a:t>
            </a:r>
            <a:endParaRPr lang="en-US" altLang="ja-JP" sz="1800" dirty="0"/>
          </a:p>
          <a:p>
            <a:endParaRPr kumimoji="1" lang="en-US" altLang="ja-JP" sz="1800" dirty="0"/>
          </a:p>
          <a:p>
            <a:r>
              <a:rPr lang="ja-JP" altLang="en-US" sz="1800" dirty="0"/>
              <a:t>衝撃波前方でのレーザー吸収領域が伸びている。</a:t>
            </a:r>
            <a:endParaRPr kumimoji="1" lang="ja-JP" altLang="en-US" sz="1800"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35</a:t>
            </a:fld>
            <a:endParaRPr lang="ja-JP" alt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700808"/>
            <a:ext cx="3852573" cy="304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00808"/>
            <a:ext cx="38576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007038" y="2905199"/>
            <a:ext cx="691215" cy="307777"/>
          </a:xfrm>
          <a:prstGeom prst="rect">
            <a:avLst/>
          </a:prstGeom>
          <a:noFill/>
        </p:spPr>
        <p:txBody>
          <a:bodyPr wrap="none" rtlCol="0">
            <a:spAutoFit/>
          </a:bodyPr>
          <a:lstStyle/>
          <a:p>
            <a:r>
              <a:rPr lang="en-US" altLang="ja-JP" sz="1400" b="1" dirty="0">
                <a:latin typeface="Arial" panose="020B0604020202020204" pitchFamily="34" charset="0"/>
                <a:cs typeface="Arial" panose="020B0604020202020204" pitchFamily="34" charset="0"/>
              </a:rPr>
              <a:t>6</a:t>
            </a:r>
            <a:r>
              <a:rPr kumimoji="1" lang="en-US" altLang="ja-JP" sz="1400" b="1" dirty="0">
                <a:latin typeface="Arial" panose="020B0604020202020204" pitchFamily="34" charset="0"/>
                <a:cs typeface="Arial" panose="020B0604020202020204" pitchFamily="34" charset="0"/>
              </a:rPr>
              <a:t>.0 ns</a:t>
            </a:r>
            <a:endParaRPr kumimoji="1" lang="ja-JP" altLang="en-US" b="1" dirty="0">
              <a:latin typeface="Arial" panose="020B0604020202020204" pitchFamily="34" charset="0"/>
              <a:cs typeface="Arial" panose="020B0604020202020204" pitchFamily="34" charset="0"/>
            </a:endParaRPr>
          </a:p>
        </p:txBody>
      </p:sp>
      <p:sp>
        <p:nvSpPr>
          <p:cNvPr id="8" name="テキスト ボックス 7"/>
          <p:cNvSpPr txBox="1"/>
          <p:nvPr/>
        </p:nvSpPr>
        <p:spPr>
          <a:xfrm>
            <a:off x="3001057" y="2690925"/>
            <a:ext cx="691215" cy="307777"/>
          </a:xfrm>
          <a:prstGeom prst="rect">
            <a:avLst/>
          </a:prstGeom>
          <a:noFill/>
        </p:spPr>
        <p:txBody>
          <a:bodyPr wrap="none" rtlCol="0">
            <a:spAutoFit/>
          </a:bodyPr>
          <a:lstStyle/>
          <a:p>
            <a:r>
              <a:rPr lang="en-US" altLang="ja-JP" sz="1400" b="1" dirty="0">
                <a:solidFill>
                  <a:srgbClr val="FF0000"/>
                </a:solidFill>
                <a:latin typeface="Arial" panose="020B0604020202020204" pitchFamily="34" charset="0"/>
                <a:cs typeface="Arial" panose="020B0604020202020204" pitchFamily="34" charset="0"/>
              </a:rPr>
              <a:t>7</a:t>
            </a:r>
            <a:r>
              <a:rPr kumimoji="1" lang="en-US" altLang="ja-JP" sz="1400" b="1" dirty="0">
                <a:solidFill>
                  <a:srgbClr val="FF0000"/>
                </a:solidFill>
                <a:latin typeface="Arial" panose="020B0604020202020204" pitchFamily="34" charset="0"/>
                <a:cs typeface="Arial" panose="020B0604020202020204" pitchFamily="34" charset="0"/>
              </a:rPr>
              <a:t>.0 ns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3011814" y="2331198"/>
            <a:ext cx="691215" cy="307777"/>
          </a:xfrm>
          <a:prstGeom prst="rect">
            <a:avLst/>
          </a:prstGeom>
          <a:noFill/>
        </p:spPr>
        <p:txBody>
          <a:bodyPr wrap="none" rtlCol="0">
            <a:spAutoFit/>
          </a:bodyPr>
          <a:lstStyle/>
          <a:p>
            <a:r>
              <a:rPr lang="en-US" altLang="ja-JP" sz="1400" b="1" dirty="0">
                <a:solidFill>
                  <a:srgbClr val="006600"/>
                </a:solidFill>
                <a:latin typeface="Arial" panose="020B0604020202020204" pitchFamily="34" charset="0"/>
                <a:cs typeface="Arial" panose="020B0604020202020204" pitchFamily="34" charset="0"/>
              </a:rPr>
              <a:t>9</a:t>
            </a:r>
            <a:r>
              <a:rPr kumimoji="1" lang="en-US" altLang="ja-JP" sz="1400" b="1" dirty="0">
                <a:solidFill>
                  <a:srgbClr val="006600"/>
                </a:solidFill>
                <a:latin typeface="Arial" panose="020B0604020202020204" pitchFamily="34" charset="0"/>
                <a:cs typeface="Arial" panose="020B0604020202020204" pitchFamily="34" charset="0"/>
              </a:rPr>
              <a:t>.0 ns</a:t>
            </a:r>
            <a:endParaRPr kumimoji="1" lang="ja-JP" altLang="en-US" b="1" dirty="0">
              <a:solidFill>
                <a:srgbClr val="006600"/>
              </a:solidFill>
              <a:latin typeface="Arial" panose="020B0604020202020204" pitchFamily="34" charset="0"/>
              <a:cs typeface="Arial" panose="020B0604020202020204" pitchFamily="34" charset="0"/>
            </a:endParaRPr>
          </a:p>
        </p:txBody>
      </p:sp>
      <p:sp>
        <p:nvSpPr>
          <p:cNvPr id="10" name="テキスト ボックス 9"/>
          <p:cNvSpPr txBox="1"/>
          <p:nvPr/>
        </p:nvSpPr>
        <p:spPr>
          <a:xfrm>
            <a:off x="3007038" y="2512640"/>
            <a:ext cx="691215" cy="307777"/>
          </a:xfrm>
          <a:prstGeom prst="rect">
            <a:avLst/>
          </a:prstGeom>
          <a:noFill/>
        </p:spPr>
        <p:txBody>
          <a:bodyPr wrap="none" rtlCol="0">
            <a:spAutoFit/>
          </a:bodyPr>
          <a:lstStyle/>
          <a:p>
            <a:r>
              <a:rPr lang="en-US" altLang="ja-JP" sz="1400" b="1" dirty="0">
                <a:solidFill>
                  <a:srgbClr val="0000CC"/>
                </a:solidFill>
                <a:latin typeface="Arial" panose="020B0604020202020204" pitchFamily="34" charset="0"/>
                <a:cs typeface="Arial" panose="020B0604020202020204" pitchFamily="34" charset="0"/>
              </a:rPr>
              <a:t>8</a:t>
            </a:r>
            <a:r>
              <a:rPr kumimoji="1" lang="en-US" altLang="ja-JP" sz="1400" b="1" dirty="0">
                <a:solidFill>
                  <a:srgbClr val="0000CC"/>
                </a:solidFill>
                <a:latin typeface="Arial" panose="020B0604020202020204" pitchFamily="34" charset="0"/>
                <a:cs typeface="Arial" panose="020B0604020202020204" pitchFamily="34" charset="0"/>
              </a:rPr>
              <a:t>.0 ns</a:t>
            </a:r>
            <a:endParaRPr kumimoji="1" lang="ja-JP" altLang="en-US" b="1" dirty="0">
              <a:solidFill>
                <a:srgbClr val="0000CC"/>
              </a:solidFill>
              <a:latin typeface="Arial" panose="020B0604020202020204" pitchFamily="34" charset="0"/>
              <a:cs typeface="Arial" panose="020B0604020202020204" pitchFamily="34" charset="0"/>
            </a:endParaRPr>
          </a:p>
        </p:txBody>
      </p:sp>
      <p:sp>
        <p:nvSpPr>
          <p:cNvPr id="11" name="テキスト ボックス 10"/>
          <p:cNvSpPr txBox="1"/>
          <p:nvPr/>
        </p:nvSpPr>
        <p:spPr>
          <a:xfrm>
            <a:off x="2987824" y="2137360"/>
            <a:ext cx="790601" cy="307777"/>
          </a:xfrm>
          <a:prstGeom prst="rect">
            <a:avLst/>
          </a:prstGeom>
          <a:noFill/>
        </p:spPr>
        <p:txBody>
          <a:bodyPr wrap="none" rtlCol="0">
            <a:spAutoFit/>
          </a:bodyPr>
          <a:lstStyle/>
          <a:p>
            <a:r>
              <a:rPr lang="en-US" altLang="ja-JP" sz="1400" b="1" dirty="0">
                <a:solidFill>
                  <a:srgbClr val="9900FF"/>
                </a:solidFill>
                <a:latin typeface="Arial" panose="020B0604020202020204" pitchFamily="34" charset="0"/>
                <a:cs typeface="Arial" panose="020B0604020202020204" pitchFamily="34" charset="0"/>
              </a:rPr>
              <a:t>10</a:t>
            </a:r>
            <a:r>
              <a:rPr kumimoji="1" lang="en-US" altLang="ja-JP" sz="1400" b="1" dirty="0">
                <a:solidFill>
                  <a:srgbClr val="9900FF"/>
                </a:solidFill>
                <a:latin typeface="Arial" panose="020B0604020202020204" pitchFamily="34" charset="0"/>
                <a:cs typeface="Arial" panose="020B0604020202020204" pitchFamily="34" charset="0"/>
              </a:rPr>
              <a:t>.0 ns</a:t>
            </a:r>
            <a:endParaRPr kumimoji="1" lang="ja-JP" altLang="en-US" b="1" dirty="0">
              <a:solidFill>
                <a:srgbClr val="9900FF"/>
              </a:solidFill>
              <a:latin typeface="Arial" panose="020B0604020202020204" pitchFamily="34" charset="0"/>
              <a:cs typeface="Arial" panose="020B0604020202020204" pitchFamily="34" charset="0"/>
            </a:endParaRPr>
          </a:p>
        </p:txBody>
      </p:sp>
      <p:sp>
        <p:nvSpPr>
          <p:cNvPr id="12" name="テキスト ボックス 11"/>
          <p:cNvSpPr txBox="1"/>
          <p:nvPr/>
        </p:nvSpPr>
        <p:spPr>
          <a:xfrm>
            <a:off x="7112981" y="2900695"/>
            <a:ext cx="790601" cy="307777"/>
          </a:xfrm>
          <a:prstGeom prst="rect">
            <a:avLst/>
          </a:prstGeom>
          <a:noFill/>
        </p:spPr>
        <p:txBody>
          <a:bodyPr wrap="none" rtlCol="0">
            <a:spAutoFit/>
          </a:bodyPr>
          <a:lstStyle/>
          <a:p>
            <a:r>
              <a:rPr lang="en-US" altLang="ja-JP" sz="1400" b="1" dirty="0">
                <a:latin typeface="Arial" panose="020B0604020202020204" pitchFamily="34" charset="0"/>
                <a:cs typeface="Arial" panose="020B0604020202020204" pitchFamily="34" charset="0"/>
              </a:rPr>
              <a:t>1</a:t>
            </a:r>
            <a:r>
              <a:rPr kumimoji="1" lang="en-US" altLang="ja-JP" sz="1400" b="1" dirty="0">
                <a:latin typeface="Arial" panose="020B0604020202020204" pitchFamily="34" charset="0"/>
                <a:cs typeface="Arial" panose="020B0604020202020204" pitchFamily="34" charset="0"/>
              </a:rPr>
              <a:t>0.0 ns</a:t>
            </a:r>
            <a:endParaRPr kumimoji="1" lang="ja-JP" altLang="en-US" b="1" dirty="0">
              <a:latin typeface="Arial" panose="020B0604020202020204" pitchFamily="34" charset="0"/>
              <a:cs typeface="Arial" panose="020B0604020202020204" pitchFamily="34" charset="0"/>
            </a:endParaRPr>
          </a:p>
        </p:txBody>
      </p:sp>
      <p:sp>
        <p:nvSpPr>
          <p:cNvPr id="13" name="テキスト ボックス 12"/>
          <p:cNvSpPr txBox="1"/>
          <p:nvPr/>
        </p:nvSpPr>
        <p:spPr>
          <a:xfrm>
            <a:off x="7107000" y="2686421"/>
            <a:ext cx="790601" cy="307777"/>
          </a:xfrm>
          <a:prstGeom prst="rect">
            <a:avLst/>
          </a:prstGeom>
          <a:noFill/>
        </p:spPr>
        <p:txBody>
          <a:bodyPr wrap="none" rtlCol="0">
            <a:spAutoFit/>
          </a:bodyPr>
          <a:lstStyle/>
          <a:p>
            <a:r>
              <a:rPr lang="en-US" altLang="ja-JP" sz="1400" b="1" dirty="0">
                <a:solidFill>
                  <a:srgbClr val="FF0000"/>
                </a:solidFill>
                <a:latin typeface="Arial" panose="020B0604020202020204" pitchFamily="34" charset="0"/>
                <a:cs typeface="Arial" panose="020B0604020202020204" pitchFamily="34" charset="0"/>
              </a:rPr>
              <a:t>15</a:t>
            </a:r>
            <a:r>
              <a:rPr kumimoji="1" lang="en-US" altLang="ja-JP" sz="1400" b="1" dirty="0">
                <a:solidFill>
                  <a:srgbClr val="FF0000"/>
                </a:solidFill>
                <a:latin typeface="Arial" panose="020B0604020202020204" pitchFamily="34" charset="0"/>
                <a:cs typeface="Arial" panose="020B0604020202020204" pitchFamily="34" charset="0"/>
              </a:rPr>
              <a:t>.0 ns</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14" name="テキスト ボックス 13"/>
          <p:cNvSpPr txBox="1"/>
          <p:nvPr/>
        </p:nvSpPr>
        <p:spPr>
          <a:xfrm>
            <a:off x="7117757" y="2326694"/>
            <a:ext cx="790601" cy="307777"/>
          </a:xfrm>
          <a:prstGeom prst="rect">
            <a:avLst/>
          </a:prstGeom>
          <a:noFill/>
        </p:spPr>
        <p:txBody>
          <a:bodyPr wrap="none" rtlCol="0">
            <a:spAutoFit/>
          </a:bodyPr>
          <a:lstStyle/>
          <a:p>
            <a:r>
              <a:rPr lang="en-US" altLang="ja-JP" sz="1400" b="1" dirty="0">
                <a:solidFill>
                  <a:srgbClr val="006600"/>
                </a:solidFill>
                <a:latin typeface="Arial" panose="020B0604020202020204" pitchFamily="34" charset="0"/>
                <a:cs typeface="Arial" panose="020B0604020202020204" pitchFamily="34" charset="0"/>
              </a:rPr>
              <a:t>25</a:t>
            </a:r>
            <a:r>
              <a:rPr kumimoji="1" lang="en-US" altLang="ja-JP" sz="1400" b="1" dirty="0">
                <a:solidFill>
                  <a:srgbClr val="006600"/>
                </a:solidFill>
                <a:latin typeface="Arial" panose="020B0604020202020204" pitchFamily="34" charset="0"/>
                <a:cs typeface="Arial" panose="020B0604020202020204" pitchFamily="34" charset="0"/>
              </a:rPr>
              <a:t>.0 ns</a:t>
            </a:r>
            <a:endParaRPr kumimoji="1" lang="ja-JP" altLang="en-US" b="1" dirty="0">
              <a:solidFill>
                <a:srgbClr val="006600"/>
              </a:solidFill>
              <a:latin typeface="Arial" panose="020B0604020202020204" pitchFamily="34" charset="0"/>
              <a:cs typeface="Arial" panose="020B0604020202020204" pitchFamily="34" charset="0"/>
            </a:endParaRPr>
          </a:p>
        </p:txBody>
      </p:sp>
      <p:sp>
        <p:nvSpPr>
          <p:cNvPr id="15" name="テキスト ボックス 14"/>
          <p:cNvSpPr txBox="1"/>
          <p:nvPr/>
        </p:nvSpPr>
        <p:spPr>
          <a:xfrm>
            <a:off x="7112981" y="2508136"/>
            <a:ext cx="790601" cy="307777"/>
          </a:xfrm>
          <a:prstGeom prst="rect">
            <a:avLst/>
          </a:prstGeom>
          <a:noFill/>
        </p:spPr>
        <p:txBody>
          <a:bodyPr wrap="none" rtlCol="0">
            <a:spAutoFit/>
          </a:bodyPr>
          <a:lstStyle/>
          <a:p>
            <a:r>
              <a:rPr lang="en-US" altLang="ja-JP" sz="1400" b="1" dirty="0">
                <a:solidFill>
                  <a:srgbClr val="0000CC"/>
                </a:solidFill>
                <a:latin typeface="Arial" panose="020B0604020202020204" pitchFamily="34" charset="0"/>
                <a:cs typeface="Arial" panose="020B0604020202020204" pitchFamily="34" charset="0"/>
              </a:rPr>
              <a:t>10</a:t>
            </a:r>
            <a:r>
              <a:rPr kumimoji="1" lang="en-US" altLang="ja-JP" sz="1400" b="1" dirty="0">
                <a:solidFill>
                  <a:srgbClr val="0000CC"/>
                </a:solidFill>
                <a:latin typeface="Arial" panose="020B0604020202020204" pitchFamily="34" charset="0"/>
                <a:cs typeface="Arial" panose="020B0604020202020204" pitchFamily="34" charset="0"/>
              </a:rPr>
              <a:t>.0 ns</a:t>
            </a:r>
            <a:endParaRPr kumimoji="1" lang="ja-JP" altLang="en-US" b="1" dirty="0">
              <a:solidFill>
                <a:srgbClr val="0000CC"/>
              </a:solidFill>
              <a:latin typeface="Arial" panose="020B0604020202020204" pitchFamily="34" charset="0"/>
              <a:cs typeface="Arial" panose="020B0604020202020204" pitchFamily="34" charset="0"/>
            </a:endParaRPr>
          </a:p>
        </p:txBody>
      </p:sp>
      <p:sp>
        <p:nvSpPr>
          <p:cNvPr id="16" name="テキスト ボックス 15"/>
          <p:cNvSpPr txBox="1"/>
          <p:nvPr/>
        </p:nvSpPr>
        <p:spPr>
          <a:xfrm>
            <a:off x="7113300" y="2153876"/>
            <a:ext cx="790601" cy="307777"/>
          </a:xfrm>
          <a:prstGeom prst="rect">
            <a:avLst/>
          </a:prstGeom>
          <a:noFill/>
        </p:spPr>
        <p:txBody>
          <a:bodyPr wrap="none" rtlCol="0">
            <a:spAutoFit/>
          </a:bodyPr>
          <a:lstStyle/>
          <a:p>
            <a:r>
              <a:rPr lang="en-US" altLang="ja-JP" sz="1400" b="1" dirty="0">
                <a:solidFill>
                  <a:srgbClr val="9900FF"/>
                </a:solidFill>
                <a:latin typeface="Arial" panose="020B0604020202020204" pitchFamily="34" charset="0"/>
                <a:cs typeface="Arial" panose="020B0604020202020204" pitchFamily="34" charset="0"/>
              </a:rPr>
              <a:t>30</a:t>
            </a:r>
            <a:r>
              <a:rPr kumimoji="1" lang="en-US" altLang="ja-JP" sz="1400" b="1" dirty="0">
                <a:solidFill>
                  <a:srgbClr val="9900FF"/>
                </a:solidFill>
                <a:latin typeface="Arial" panose="020B0604020202020204" pitchFamily="34" charset="0"/>
                <a:cs typeface="Arial" panose="020B0604020202020204" pitchFamily="34" charset="0"/>
              </a:rPr>
              <a:t>.0 ns</a:t>
            </a:r>
            <a:endParaRPr kumimoji="1" lang="ja-JP" altLang="en-US" b="1" dirty="0">
              <a:solidFill>
                <a:srgbClr val="9900FF"/>
              </a:solidFill>
              <a:latin typeface="Arial" panose="020B0604020202020204" pitchFamily="34" charset="0"/>
              <a:cs typeface="Arial" panose="020B0604020202020204" pitchFamily="34" charset="0"/>
            </a:endParaRPr>
          </a:p>
        </p:txBody>
      </p:sp>
      <p:sp>
        <p:nvSpPr>
          <p:cNvPr id="6" name="正方形/長方形 5"/>
          <p:cNvSpPr/>
          <p:nvPr/>
        </p:nvSpPr>
        <p:spPr>
          <a:xfrm>
            <a:off x="1518713" y="1412776"/>
            <a:ext cx="2184316" cy="369332"/>
          </a:xfrm>
          <a:prstGeom prst="rect">
            <a:avLst/>
          </a:prstGeom>
        </p:spPr>
        <p:txBody>
          <a:bodyPr wrap="none">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 </a:t>
            </a:r>
            <a:r>
              <a:rPr lang="en-US" altLang="ja-JP" dirty="0">
                <a:latin typeface="Arial" panose="020B0604020202020204" pitchFamily="34" charset="0"/>
                <a:cs typeface="Arial" panose="020B0604020202020204" pitchFamily="34" charset="0"/>
              </a:rPr>
              <a:t>= 1×10</a:t>
            </a:r>
            <a:r>
              <a:rPr lang="en-US" altLang="ja-JP" baseline="30000" dirty="0">
                <a:latin typeface="Arial" panose="020B0604020202020204" pitchFamily="34" charset="0"/>
                <a:cs typeface="Arial" panose="020B0604020202020204" pitchFamily="34" charset="0"/>
              </a:rPr>
              <a:t>10</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endParaRPr lang="ja-JP" altLang="en-US" dirty="0"/>
          </a:p>
        </p:txBody>
      </p:sp>
      <p:sp>
        <p:nvSpPr>
          <p:cNvPr id="18" name="正方形/長方形 17"/>
          <p:cNvSpPr/>
          <p:nvPr/>
        </p:nvSpPr>
        <p:spPr>
          <a:xfrm>
            <a:off x="5652120" y="1412776"/>
            <a:ext cx="2099357" cy="369332"/>
          </a:xfrm>
          <a:prstGeom prst="rect">
            <a:avLst/>
          </a:prstGeom>
        </p:spPr>
        <p:txBody>
          <a:bodyPr wrap="none">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 </a:t>
            </a:r>
            <a:r>
              <a:rPr lang="en-US" altLang="ja-JP" dirty="0">
                <a:latin typeface="Arial" panose="020B0604020202020204" pitchFamily="34" charset="0"/>
                <a:cs typeface="Arial" panose="020B0604020202020204" pitchFamily="34" charset="0"/>
              </a:rPr>
              <a:t>= 7×10</a:t>
            </a:r>
            <a:r>
              <a:rPr lang="en-US" altLang="ja-JP" baseline="30000" dirty="0">
                <a:latin typeface="Arial" panose="020B0604020202020204" pitchFamily="34" charset="0"/>
                <a:cs typeface="Arial" panose="020B0604020202020204" pitchFamily="34" charset="0"/>
              </a:rPr>
              <a:t>9</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endParaRPr lang="ja-JP" altLang="en-US" dirty="0"/>
          </a:p>
        </p:txBody>
      </p:sp>
    </p:spTree>
    <p:extLst>
      <p:ext uri="{BB962C8B-B14F-4D97-AF65-F5344CB8AC3E}">
        <p14:creationId xmlns:p14="http://schemas.microsoft.com/office/powerpoint/2010/main" val="3880773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536" y="1243216"/>
            <a:ext cx="3954957" cy="313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080" y="1543534"/>
            <a:ext cx="4246126" cy="336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fontScale="90000"/>
          </a:bodyPr>
          <a:lstStyle/>
          <a:p>
            <a:r>
              <a:rPr lang="ja-JP" altLang="en-US" dirty="0"/>
              <a:t>衝撃波前方で吸収されるレーザーが増加しているため、</a:t>
            </a:r>
            <a:br>
              <a:rPr lang="en-US" altLang="ja-JP" dirty="0"/>
            </a:br>
            <a:r>
              <a:rPr lang="ja-JP" altLang="en-US" dirty="0"/>
              <a:t>デトネーションの速度が減少している。</a:t>
            </a:r>
            <a:endParaRPr kumimoji="1" lang="ja-JP" altLang="en-US" dirty="0"/>
          </a:p>
        </p:txBody>
      </p:sp>
      <p:sp>
        <p:nvSpPr>
          <p:cNvPr id="3" name="コンテンツ プレースホルダー 2"/>
          <p:cNvSpPr>
            <a:spLocks noGrp="1"/>
          </p:cNvSpPr>
          <p:nvPr>
            <p:ph idx="1"/>
          </p:nvPr>
        </p:nvSpPr>
        <p:spPr>
          <a:xfrm>
            <a:off x="9396536" y="5517232"/>
            <a:ext cx="4826882" cy="1080120"/>
          </a:xfrm>
        </p:spPr>
        <p:txBody>
          <a:bodyPr>
            <a:normAutofit/>
          </a:bodyPr>
          <a:lstStyle/>
          <a:p>
            <a:r>
              <a:rPr lang="ja-JP" altLang="en-US" sz="1800" dirty="0"/>
              <a:t>衝撃波前方の気体の質量密度が</a:t>
            </a:r>
            <a:endParaRPr lang="en-US" altLang="ja-JP" sz="1800" dirty="0"/>
          </a:p>
          <a:p>
            <a:pPr marL="0" indent="0">
              <a:buNone/>
            </a:pPr>
            <a:r>
              <a:rPr lang="en-US" altLang="ja-JP" sz="1800" dirty="0"/>
              <a:t>      </a:t>
            </a:r>
            <a:r>
              <a:rPr lang="ja-JP" altLang="en-US" sz="1800" dirty="0"/>
              <a:t>変化しないことを仮定。</a:t>
            </a:r>
            <a:endParaRPr kumimoji="1" lang="en-US" altLang="ja-JP" sz="1800" dirty="0"/>
          </a:p>
          <a:p>
            <a:r>
              <a:rPr kumimoji="1" lang="ja-JP" altLang="en-US" sz="1800" dirty="0"/>
              <a:t>レーザーは逆制動放射で吸収されると仮定。</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36</a:t>
            </a:fld>
            <a:endParaRPr lang="ja-JP" altLang="en-US" dirty="0"/>
          </a:p>
        </p:txBody>
      </p:sp>
      <p:sp>
        <p:nvSpPr>
          <p:cNvPr id="6" name="テキスト ボックス 5"/>
          <p:cNvSpPr txBox="1"/>
          <p:nvPr/>
        </p:nvSpPr>
        <p:spPr>
          <a:xfrm>
            <a:off x="3621828" y="1029376"/>
            <a:ext cx="2184316"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 </a:t>
            </a:r>
            <a:r>
              <a:rPr lang="en-US" altLang="ja-JP" dirty="0">
                <a:latin typeface="Arial" panose="020B0604020202020204" pitchFamily="34" charset="0"/>
                <a:cs typeface="Arial" panose="020B0604020202020204" pitchFamily="34" charset="0"/>
              </a:rPr>
              <a:t>= 1×10</a:t>
            </a:r>
            <a:r>
              <a:rPr lang="en-US" altLang="ja-JP" baseline="30000" dirty="0">
                <a:latin typeface="Arial" panose="020B0604020202020204" pitchFamily="34" charset="0"/>
                <a:cs typeface="Arial" panose="020B0604020202020204" pitchFamily="34" charset="0"/>
              </a:rPr>
              <a:t>10</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endParaRPr kumimoji="1" lang="ja-JP" altLang="en-US" dirty="0">
              <a:latin typeface="Arial" panose="020B0604020202020204" pitchFamily="34" charset="0"/>
              <a:cs typeface="Arial" panose="020B0604020202020204" pitchFamily="34" charset="0"/>
            </a:endParaRPr>
          </a:p>
        </p:txBody>
      </p:sp>
      <p:sp>
        <p:nvSpPr>
          <p:cNvPr id="7" name="テキスト ボックス 6"/>
          <p:cNvSpPr txBox="1"/>
          <p:nvPr/>
        </p:nvSpPr>
        <p:spPr>
          <a:xfrm>
            <a:off x="-3636912" y="5517232"/>
            <a:ext cx="3252814" cy="923330"/>
          </a:xfrm>
          <a:prstGeom prst="rect">
            <a:avLst/>
          </a:prstGeom>
          <a:noFill/>
        </p:spPr>
        <p:txBody>
          <a:bodyPr wrap="none" rtlCol="0">
            <a:spAutoFit/>
          </a:bodyPr>
          <a:lstStyle/>
          <a:p>
            <a:r>
              <a:rPr lang="en-US" altLang="ja-JP" dirty="0"/>
              <a:t>n</a:t>
            </a:r>
            <a:r>
              <a:rPr lang="en-US" altLang="ja-JP" baseline="-25000" dirty="0"/>
              <a:t>e</a:t>
            </a:r>
            <a:r>
              <a:rPr lang="en-US" altLang="ja-JP" dirty="0"/>
              <a:t> = </a:t>
            </a:r>
            <a:r>
              <a:rPr kumimoji="1" lang="en-US" altLang="ja-JP" dirty="0"/>
              <a:t>2×10</a:t>
            </a:r>
            <a:r>
              <a:rPr kumimoji="1" lang="en-US" altLang="ja-JP" baseline="30000" dirty="0"/>
              <a:t>20</a:t>
            </a:r>
            <a:r>
              <a:rPr kumimoji="1" lang="en-US" altLang="ja-JP" dirty="0"/>
              <a:t> cm</a:t>
            </a:r>
            <a:r>
              <a:rPr kumimoji="1" lang="en-US" altLang="ja-JP" baseline="30000" dirty="0"/>
              <a:t>-3</a:t>
            </a:r>
            <a:r>
              <a:rPr kumimoji="1" lang="en-US" altLang="ja-JP" dirty="0"/>
              <a:t> </a:t>
            </a:r>
            <a:r>
              <a:rPr kumimoji="1" lang="ja-JP" altLang="en-US" dirty="0"/>
              <a:t>のときに</a:t>
            </a:r>
            <a:endParaRPr kumimoji="1" lang="en-US" altLang="ja-JP" dirty="0"/>
          </a:p>
          <a:p>
            <a:r>
              <a:rPr lang="ja-JP" altLang="en-US" dirty="0"/>
              <a:t>レーザーを</a:t>
            </a:r>
            <a:r>
              <a:rPr lang="en-US" altLang="ja-JP" dirty="0"/>
              <a:t>99</a:t>
            </a:r>
            <a:r>
              <a:rPr lang="ja-JP" altLang="en-US" dirty="0"/>
              <a:t>％吸収する長さは</a:t>
            </a:r>
            <a:endParaRPr lang="en-US" altLang="ja-JP" dirty="0"/>
          </a:p>
          <a:p>
            <a:r>
              <a:rPr kumimoji="1" lang="en-US" altLang="ja-JP" dirty="0"/>
              <a:t>6.7μm</a:t>
            </a:r>
          </a:p>
        </p:txBody>
      </p:sp>
      <p:sp>
        <p:nvSpPr>
          <p:cNvPr id="8" name="テキスト ボックス 7"/>
          <p:cNvSpPr txBox="1"/>
          <p:nvPr/>
        </p:nvSpPr>
        <p:spPr>
          <a:xfrm>
            <a:off x="979096" y="1578278"/>
            <a:ext cx="3736920" cy="338554"/>
          </a:xfrm>
          <a:prstGeom prst="rect">
            <a:avLst/>
          </a:prstGeom>
          <a:noFill/>
        </p:spPr>
        <p:txBody>
          <a:bodyPr wrap="none" rtlCol="0">
            <a:spAutoFit/>
          </a:bodyPr>
          <a:lstStyle/>
          <a:p>
            <a:r>
              <a:rPr kumimoji="1" lang="ja-JP" altLang="en-US" sz="1600" dirty="0"/>
              <a:t>衝撃波後方で吸収されるレーザーの割合</a:t>
            </a:r>
          </a:p>
        </p:txBody>
      </p:sp>
      <p:sp>
        <p:nvSpPr>
          <p:cNvPr id="14" name="テキスト ボックス 13"/>
          <p:cNvSpPr txBox="1"/>
          <p:nvPr/>
        </p:nvSpPr>
        <p:spPr>
          <a:xfrm>
            <a:off x="10476656" y="3634591"/>
            <a:ext cx="6473247" cy="646331"/>
          </a:xfrm>
          <a:prstGeom prst="rect">
            <a:avLst/>
          </a:prstGeom>
          <a:noFill/>
        </p:spPr>
        <p:txBody>
          <a:bodyPr wrap="none" rtlCol="0">
            <a:spAutoFit/>
          </a:bodyPr>
          <a:lstStyle/>
          <a:p>
            <a:pPr marL="285750" indent="-285750">
              <a:buFont typeface="Arial" panose="020B0604020202020204" pitchFamily="34" charset="0"/>
              <a:buChar char="•"/>
            </a:pPr>
            <a:r>
              <a:rPr lang="ja-JP" altLang="en-US" dirty="0"/>
              <a:t>衝撃波前方で吸収されるレーザーが増加</a:t>
            </a:r>
            <a:endParaRPr lang="en-US" altLang="ja-JP" dirty="0"/>
          </a:p>
          <a:p>
            <a:r>
              <a:rPr lang="ja-JP" altLang="en-US" dirty="0"/>
              <a:t>→　衝撃波後方にレーザーが届かず、駆動力として働かなくなる。</a:t>
            </a:r>
            <a:endParaRPr kumimoji="1" lang="ja-JP" altLang="en-US"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534" y="1844824"/>
            <a:ext cx="38576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1880941"/>
            <a:ext cx="38576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1901307" y="4892824"/>
            <a:ext cx="5711820" cy="646331"/>
          </a:xfrm>
          <a:prstGeom prst="rect">
            <a:avLst/>
          </a:prstGeom>
          <a:noFill/>
        </p:spPr>
        <p:txBody>
          <a:bodyPr wrap="none" rtlCol="0">
            <a:spAutoFit/>
          </a:bodyPr>
          <a:lstStyle/>
          <a:p>
            <a:r>
              <a:rPr kumimoji="1" lang="ja-JP" altLang="en-US" dirty="0"/>
              <a:t>衝撃波後方で吸収される</a:t>
            </a:r>
            <a:r>
              <a:rPr lang="ja-JP" altLang="en-US" dirty="0"/>
              <a:t>レーザーが少なくなっている。</a:t>
            </a:r>
            <a:endParaRPr lang="en-US" altLang="ja-JP" dirty="0"/>
          </a:p>
          <a:p>
            <a:r>
              <a:rPr kumimoji="1" lang="ja-JP" altLang="en-US" dirty="0"/>
              <a:t>→　先行電離領域でレーザーがほとんど吸収されている。</a:t>
            </a:r>
          </a:p>
        </p:txBody>
      </p:sp>
    </p:spTree>
    <p:extLst>
      <p:ext uri="{BB962C8B-B14F-4D97-AF65-F5344CB8AC3E}">
        <p14:creationId xmlns:p14="http://schemas.microsoft.com/office/powerpoint/2010/main" val="1831889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レーザー強度を変化させたときに議論したいこと</a:t>
            </a:r>
            <a:endParaRPr kumimoji="1" lang="ja-JP" altLang="en-US" dirty="0"/>
          </a:p>
        </p:txBody>
      </p:sp>
      <p:sp>
        <p:nvSpPr>
          <p:cNvPr id="3" name="コンテンツ プレースホルダー 2"/>
          <p:cNvSpPr>
            <a:spLocks noGrp="1"/>
          </p:cNvSpPr>
          <p:nvPr>
            <p:ph idx="1"/>
          </p:nvPr>
        </p:nvSpPr>
        <p:spPr>
          <a:xfrm>
            <a:off x="251520" y="1196752"/>
            <a:ext cx="8640960" cy="5472608"/>
          </a:xfrm>
        </p:spPr>
        <p:txBody>
          <a:bodyPr/>
          <a:lstStyle/>
          <a:p>
            <a:r>
              <a:rPr lang="ja-JP" altLang="en-US" dirty="0"/>
              <a:t>衝撃波前方にレーザー加熱領域が自走するタイミングを観測する。</a:t>
            </a:r>
            <a:endParaRPr lang="en-US" altLang="ja-JP" dirty="0"/>
          </a:p>
          <a:p>
            <a:pPr marL="0" indent="0">
              <a:buNone/>
            </a:pPr>
            <a:r>
              <a:rPr lang="ja-JP" altLang="en-US" dirty="0"/>
              <a:t>→ デトネーション伝播速度が低下し始めたタイミングの温度・数密度</a:t>
            </a:r>
            <a:endParaRPr lang="en-US" altLang="ja-JP" dirty="0"/>
          </a:p>
          <a:p>
            <a:r>
              <a:rPr lang="ja-JP" altLang="en-US" dirty="0"/>
              <a:t>一定速度でデトネーションが伝播するまでに</a:t>
            </a:r>
            <a:r>
              <a:rPr lang="en-US" altLang="ja-JP" dirty="0"/>
              <a:t>2</a:t>
            </a:r>
            <a:r>
              <a:rPr lang="ja-JP" altLang="en-US" dirty="0"/>
              <a:t>段階速度が変化する。</a:t>
            </a:r>
            <a:endParaRPr lang="en-US" altLang="ja-JP" dirty="0"/>
          </a:p>
          <a:p>
            <a:pPr marL="0" indent="0">
              <a:buNone/>
            </a:pPr>
            <a:r>
              <a:rPr kumimoji="1" lang="ja-JP" altLang="en-US" dirty="0"/>
              <a:t>→ 衝撃波背後の電子生成機構を調べる。</a:t>
            </a:r>
            <a:endParaRPr kumimoji="1" lang="en-US" altLang="ja-JP" dirty="0"/>
          </a:p>
          <a:p>
            <a:pPr marL="0" indent="0">
              <a:buNone/>
            </a:pPr>
            <a:r>
              <a:rPr lang="ja-JP" altLang="en-US" dirty="0"/>
              <a:t>→ 輻射輸送（電子熱伝導）を無視した計算を行う。</a:t>
            </a:r>
            <a:endParaRPr lang="en-US" altLang="ja-JP" dirty="0"/>
          </a:p>
          <a:p>
            <a:pPr marL="0" indent="0">
              <a:buNone/>
            </a:pPr>
            <a:r>
              <a:rPr kumimoji="1" lang="ja-JP" altLang="en-US" dirty="0"/>
              <a:t>→ </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37</a:t>
            </a:fld>
            <a:endParaRPr lang="ja-JP" altLang="en-US" dirty="0"/>
          </a:p>
        </p:txBody>
      </p:sp>
    </p:spTree>
    <p:extLst>
      <p:ext uri="{BB962C8B-B14F-4D97-AF65-F5344CB8AC3E}">
        <p14:creationId xmlns:p14="http://schemas.microsoft.com/office/powerpoint/2010/main" val="544045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先行電離</a:t>
            </a:r>
          </a:p>
        </p:txBody>
      </p:sp>
      <p:sp>
        <p:nvSpPr>
          <p:cNvPr id="3" name="コンテンツ プレースホルダー 2"/>
          <p:cNvSpPr>
            <a:spLocks noGrp="1"/>
          </p:cNvSpPr>
          <p:nvPr>
            <p:ph idx="1"/>
          </p:nvPr>
        </p:nvSpPr>
        <p:spPr>
          <a:xfrm>
            <a:off x="251520" y="5157192"/>
            <a:ext cx="8640960" cy="1512168"/>
          </a:xfrm>
        </p:spPr>
        <p:txBody>
          <a:bodyPr/>
          <a:lstStyle/>
          <a:p>
            <a:r>
              <a:rPr lang="en-US" altLang="ja-JP" dirty="0"/>
              <a:t>2</a:t>
            </a:r>
            <a:r>
              <a:rPr lang="ja-JP" altLang="en-US" dirty="0"/>
              <a:t>温度モデルで計算　→　電子数密度がある程度ないとうまく計算できない。</a:t>
            </a:r>
            <a:endParaRPr lang="en-US" altLang="ja-JP" dirty="0"/>
          </a:p>
          <a:p>
            <a:r>
              <a:rPr kumimoji="1" lang="ja-JP" altLang="en-US" dirty="0"/>
              <a:t>電離度の下限値を</a:t>
            </a:r>
            <a:r>
              <a:rPr kumimoji="1" lang="en-US" altLang="ja-JP" dirty="0"/>
              <a:t>1×10</a:t>
            </a:r>
            <a:r>
              <a:rPr kumimoji="1" lang="en-US" altLang="ja-JP" baseline="30000" dirty="0"/>
              <a:t>-10</a:t>
            </a:r>
            <a:r>
              <a:rPr kumimoji="1" lang="en-US" altLang="ja-JP" dirty="0"/>
              <a:t> </a:t>
            </a:r>
            <a:r>
              <a:rPr kumimoji="1" lang="ja-JP" altLang="en-US" dirty="0"/>
              <a:t>に設定。</a:t>
            </a:r>
            <a:endParaRPr kumimoji="1" lang="en-US" altLang="ja-JP" dirty="0"/>
          </a:p>
          <a:p>
            <a:r>
              <a:rPr lang="en-US" altLang="ja-JP" dirty="0"/>
              <a:t>Z = 1×10</a:t>
            </a:r>
            <a:r>
              <a:rPr lang="en-US" altLang="ja-JP" baseline="30000" dirty="0"/>
              <a:t>-10 </a:t>
            </a:r>
            <a:r>
              <a:rPr lang="ja-JP" altLang="en-US" dirty="0"/>
              <a:t>以上になったタイミングで電離し始めたと決める。</a:t>
            </a:r>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38</a:t>
            </a:fld>
            <a:endParaRPr lang="ja-JP" altLang="en-US" dirty="0"/>
          </a:p>
        </p:txBody>
      </p:sp>
    </p:spTree>
    <p:extLst>
      <p:ext uri="{BB962C8B-B14F-4D97-AF65-F5344CB8AC3E}">
        <p14:creationId xmlns:p14="http://schemas.microsoft.com/office/powerpoint/2010/main" val="90096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レーザー駆動デトネーション</a:t>
            </a:r>
            <a:r>
              <a:rPr lang="ja-JP" altLang="en-US" dirty="0"/>
              <a:t>の特徴</a:t>
            </a:r>
            <a:endParaRPr kumimoji="1" lang="ja-JP" altLang="en-US" dirty="0"/>
          </a:p>
        </p:txBody>
      </p:sp>
      <p:sp>
        <p:nvSpPr>
          <p:cNvPr id="3" name="コンテンツ プレースホルダー 2"/>
          <p:cNvSpPr>
            <a:spLocks noGrp="1"/>
          </p:cNvSpPr>
          <p:nvPr>
            <p:ph idx="1"/>
          </p:nvPr>
        </p:nvSpPr>
        <p:spPr>
          <a:xfrm>
            <a:off x="4591606" y="3013338"/>
            <a:ext cx="4300873" cy="2847966"/>
          </a:xfrm>
        </p:spPr>
        <p:txBody>
          <a:bodyPr>
            <a:normAutofit/>
          </a:bodyPr>
          <a:lstStyle/>
          <a:p>
            <a:r>
              <a:rPr lang="ja-JP" altLang="en-US" sz="1800" dirty="0"/>
              <a:t>外部からレーザーが照射されることで衝撃波後方のプラズマを加熱。</a:t>
            </a:r>
            <a:endParaRPr lang="en-US" altLang="ja-JP" sz="1800" dirty="0"/>
          </a:p>
          <a:p>
            <a:endParaRPr lang="en-US" altLang="ja-JP" sz="1800" dirty="0"/>
          </a:p>
          <a:p>
            <a:r>
              <a:rPr lang="ja-JP" altLang="en-US" sz="1800" dirty="0"/>
              <a:t>衝撃波後方のプラズマは数万℃以上の高温になる。</a:t>
            </a:r>
            <a:endParaRPr lang="en-US" altLang="ja-JP" sz="1800" dirty="0"/>
          </a:p>
          <a:p>
            <a:endParaRPr lang="en-US" altLang="ja-JP" sz="1800" dirty="0"/>
          </a:p>
          <a:p>
            <a:r>
              <a:rPr lang="ja-JP" altLang="en-US" sz="1800" dirty="0"/>
              <a:t>プラズマから放射される輻射により</a:t>
            </a:r>
            <a:endParaRPr lang="en-US" altLang="ja-JP" sz="1800" dirty="0"/>
          </a:p>
          <a:p>
            <a:pPr marL="0" indent="0">
              <a:buNone/>
            </a:pPr>
            <a:r>
              <a:rPr lang="en-US" altLang="ja-JP" sz="1800" dirty="0"/>
              <a:t>     </a:t>
            </a:r>
            <a:r>
              <a:rPr lang="ja-JP" altLang="en-US" sz="1800" dirty="0"/>
              <a:t>衝撃波前方の気体が加熱される。</a:t>
            </a:r>
            <a:endParaRPr lang="en-US" altLang="ja-JP" sz="1800" dirty="0"/>
          </a:p>
          <a:p>
            <a:endParaRPr lang="en-US" altLang="ja-JP" sz="1800"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a:t>
            </a:fld>
            <a:endParaRPr lang="ja-JP" altLang="en-US" dirty="0"/>
          </a:p>
        </p:txBody>
      </p:sp>
      <p:pic>
        <p:nvPicPr>
          <p:cNvPr id="5" name="Picture 3" descr="C:\Users\naya\Documents\卒論関係\detonation ZND 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99" y="2168748"/>
            <a:ext cx="4140201" cy="3492500"/>
          </a:xfrm>
          <a:prstGeom prst="rect">
            <a:avLst/>
          </a:prstGeom>
          <a:noFill/>
          <a:extLst>
            <a:ext uri="{909E8E84-426E-40DD-AFC4-6F175D3DCCD1}">
              <a14:hiddenFill xmlns:a14="http://schemas.microsoft.com/office/drawing/2010/main">
                <a:solidFill>
                  <a:srgbClr val="FFFFFF"/>
                </a:solidFill>
              </a14:hiddenFill>
            </a:ext>
          </a:extLst>
        </p:spPr>
      </p:pic>
      <p:sp>
        <p:nvSpPr>
          <p:cNvPr id="6" name="左矢印 5"/>
          <p:cNvSpPr/>
          <p:nvPr/>
        </p:nvSpPr>
        <p:spPr>
          <a:xfrm>
            <a:off x="2483768" y="2780928"/>
            <a:ext cx="1800200" cy="792088"/>
          </a:xfrm>
          <a:prstGeom prst="leftArrow">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Laser</a:t>
            </a:r>
            <a:endParaRPr kumimoji="1" lang="ja-JP" altLang="en-US" dirty="0"/>
          </a:p>
        </p:txBody>
      </p:sp>
      <p:sp>
        <p:nvSpPr>
          <p:cNvPr id="7" name="右矢印 6"/>
          <p:cNvSpPr/>
          <p:nvPr/>
        </p:nvSpPr>
        <p:spPr>
          <a:xfrm>
            <a:off x="2627784" y="3573016"/>
            <a:ext cx="1656184" cy="864096"/>
          </a:xfrm>
          <a:prstGeom prst="rightArrow">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Propagation</a:t>
            </a:r>
            <a:endParaRPr kumimoji="1" lang="ja-JP" altLang="en-US" dirty="0"/>
          </a:p>
        </p:txBody>
      </p:sp>
      <p:sp>
        <p:nvSpPr>
          <p:cNvPr id="8" name="テキスト ボックス 7"/>
          <p:cNvSpPr txBox="1"/>
          <p:nvPr/>
        </p:nvSpPr>
        <p:spPr>
          <a:xfrm>
            <a:off x="678913" y="2305451"/>
            <a:ext cx="1732847" cy="707886"/>
          </a:xfrm>
          <a:prstGeom prst="rect">
            <a:avLst/>
          </a:prstGeom>
          <a:solidFill>
            <a:schemeClr val="bg1"/>
          </a:solidFill>
        </p:spPr>
        <p:txBody>
          <a:bodyPr wrap="none" rtlCol="0">
            <a:spAutoFit/>
          </a:bodyPr>
          <a:lstStyle/>
          <a:p>
            <a:r>
              <a:rPr lang="en-US" altLang="ja-JP" sz="2000" b="1" dirty="0">
                <a:solidFill>
                  <a:srgbClr val="FF0000"/>
                </a:solidFill>
              </a:rPr>
              <a:t>Hot plasma</a:t>
            </a:r>
          </a:p>
          <a:p>
            <a:r>
              <a:rPr kumimoji="1" lang="en-US" altLang="ja-JP" sz="2000" b="1" dirty="0">
                <a:solidFill>
                  <a:srgbClr val="FF0000"/>
                </a:solidFill>
              </a:rPr>
              <a:t>(Heating zone)</a:t>
            </a:r>
            <a:endParaRPr kumimoji="1" lang="ja-JP" altLang="en-US" sz="2000" b="1" dirty="0">
              <a:solidFill>
                <a:srgbClr val="FF0000"/>
              </a:solidFill>
            </a:endParaRPr>
          </a:p>
        </p:txBody>
      </p:sp>
      <p:sp>
        <p:nvSpPr>
          <p:cNvPr id="9" name="テキスト ボックス 8"/>
          <p:cNvSpPr txBox="1"/>
          <p:nvPr/>
        </p:nvSpPr>
        <p:spPr>
          <a:xfrm>
            <a:off x="2555776" y="4437112"/>
            <a:ext cx="1580882" cy="400110"/>
          </a:xfrm>
          <a:prstGeom prst="rect">
            <a:avLst/>
          </a:prstGeom>
          <a:solidFill>
            <a:schemeClr val="bg1"/>
          </a:solidFill>
        </p:spPr>
        <p:txBody>
          <a:bodyPr wrap="none" rtlCol="0">
            <a:spAutoFit/>
          </a:bodyPr>
          <a:lstStyle/>
          <a:p>
            <a:r>
              <a:rPr kumimoji="1" lang="en-US" altLang="ja-JP" sz="2000" b="1" dirty="0">
                <a:solidFill>
                  <a:srgbClr val="FF0000"/>
                </a:solidFill>
              </a:rPr>
              <a:t>Preheat zone</a:t>
            </a:r>
            <a:endParaRPr kumimoji="1" lang="ja-JP" altLang="en-US" sz="2000" b="1" dirty="0">
              <a:solidFill>
                <a:srgbClr val="FF0000"/>
              </a:solidFill>
            </a:endParaRPr>
          </a:p>
        </p:txBody>
      </p:sp>
      <p:sp>
        <p:nvSpPr>
          <p:cNvPr id="10" name="テキスト ボックス 9"/>
          <p:cNvSpPr txBox="1"/>
          <p:nvPr/>
        </p:nvSpPr>
        <p:spPr>
          <a:xfrm>
            <a:off x="1677193" y="5461193"/>
            <a:ext cx="1431033" cy="400110"/>
          </a:xfrm>
          <a:prstGeom prst="rect">
            <a:avLst/>
          </a:prstGeom>
          <a:solidFill>
            <a:schemeClr val="bg1"/>
          </a:solidFill>
        </p:spPr>
        <p:txBody>
          <a:bodyPr wrap="none" rtlCol="0">
            <a:spAutoFit/>
          </a:bodyPr>
          <a:lstStyle/>
          <a:p>
            <a:r>
              <a:rPr kumimoji="1" lang="en-US" altLang="ja-JP" sz="2000" b="1" dirty="0">
                <a:solidFill>
                  <a:schemeClr val="tx2"/>
                </a:solidFill>
              </a:rPr>
              <a:t>Shock wave</a:t>
            </a:r>
            <a:endParaRPr kumimoji="1" lang="ja-JP" altLang="en-US" sz="2000" b="1" dirty="0">
              <a:solidFill>
                <a:schemeClr val="tx2"/>
              </a:solidFill>
            </a:endParaRPr>
          </a:p>
        </p:txBody>
      </p:sp>
      <p:graphicFrame>
        <p:nvGraphicFramePr>
          <p:cNvPr id="11" name="コンテンツ プレースホルダー 4"/>
          <p:cNvGraphicFramePr>
            <a:graphicFrameLocks/>
          </p:cNvGraphicFramePr>
          <p:nvPr>
            <p:extLst>
              <p:ext uri="{D42A27DB-BD31-4B8C-83A1-F6EECF244321}">
                <p14:modId xmlns:p14="http://schemas.microsoft.com/office/powerpoint/2010/main" val="3988611349"/>
              </p:ext>
            </p:extLst>
          </p:nvPr>
        </p:nvGraphicFramePr>
        <p:xfrm>
          <a:off x="287523" y="1340768"/>
          <a:ext cx="4392489" cy="370840"/>
        </p:xfrm>
        <a:graphic>
          <a:graphicData uri="http://schemas.openxmlformats.org/drawingml/2006/table">
            <a:tbl>
              <a:tblPr firstRow="1" bandRow="1">
                <a:tableStyleId>{2D5ABB26-0587-4C30-8999-92F81FD0307C}</a:tableStyleId>
              </a:tblPr>
              <a:tblGrid>
                <a:gridCol w="4392489">
                  <a:extLst>
                    <a:ext uri="{9D8B030D-6E8A-4147-A177-3AD203B41FA5}">
                      <a16:colId xmlns:a16="http://schemas.microsoft.com/office/drawing/2014/main" val="20000"/>
                    </a:ext>
                  </a:extLst>
                </a:gridCol>
              </a:tblGrid>
              <a:tr h="370840">
                <a:tc>
                  <a:txBody>
                    <a:bodyPr/>
                    <a:lstStyle/>
                    <a:p>
                      <a:r>
                        <a:rPr kumimoji="1" lang="ja-JP" altLang="en-US" dirty="0"/>
                        <a:t>レーザー駆動デトネーションの</a:t>
                      </a:r>
                      <a:r>
                        <a:rPr kumimoji="1" lang="en-US" altLang="ja-JP" dirty="0">
                          <a:latin typeface="Arial" panose="020B0604020202020204" pitchFamily="34" charset="0"/>
                          <a:cs typeface="Arial" panose="020B0604020202020204" pitchFamily="34" charset="0"/>
                        </a:rPr>
                        <a:t>1</a:t>
                      </a:r>
                      <a:r>
                        <a:rPr kumimoji="1" lang="ja-JP" altLang="en-US" dirty="0"/>
                        <a:t>次元モデル</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 name="テキスト ボックス 11"/>
          <p:cNvSpPr txBox="1"/>
          <p:nvPr/>
        </p:nvSpPr>
        <p:spPr>
          <a:xfrm>
            <a:off x="4827247" y="1325991"/>
            <a:ext cx="2749471" cy="400110"/>
          </a:xfrm>
          <a:prstGeom prst="rect">
            <a:avLst/>
          </a:prstGeom>
          <a:noFill/>
          <a:ln w="19050">
            <a:solidFill>
              <a:schemeClr val="tx1"/>
            </a:solidFill>
          </a:ln>
        </p:spPr>
        <p:txBody>
          <a:bodyPr wrap="none" rtlCol="0">
            <a:spAutoFit/>
          </a:bodyPr>
          <a:lstStyle/>
          <a:p>
            <a:r>
              <a:rPr kumimoji="1" lang="ja-JP" altLang="en-US" sz="2000" dirty="0"/>
              <a:t>衝撃波後方の</a:t>
            </a:r>
            <a:r>
              <a:rPr lang="ja-JP" altLang="en-US" sz="2000" dirty="0"/>
              <a:t>最高</a:t>
            </a:r>
            <a:r>
              <a:rPr kumimoji="1" lang="ja-JP" altLang="en-US" sz="2000" dirty="0"/>
              <a:t>温度</a:t>
            </a:r>
          </a:p>
        </p:txBody>
      </p:sp>
      <p:sp>
        <p:nvSpPr>
          <p:cNvPr id="13" name="テキスト ボックス 12"/>
          <p:cNvSpPr txBox="1"/>
          <p:nvPr/>
        </p:nvSpPr>
        <p:spPr>
          <a:xfrm>
            <a:off x="4750953" y="1784461"/>
            <a:ext cx="3220753" cy="1200329"/>
          </a:xfrm>
          <a:prstGeom prst="rect">
            <a:avLst/>
          </a:prstGeom>
          <a:noFill/>
        </p:spPr>
        <p:txBody>
          <a:bodyPr wrap="none" rtlCol="0">
            <a:spAutoFit/>
          </a:bodyPr>
          <a:lstStyle/>
          <a:p>
            <a:pPr marL="342900" indent="-342900">
              <a:buFont typeface="Arial" panose="020B0604020202020204" pitchFamily="34" charset="0"/>
              <a:buChar char="•"/>
            </a:pPr>
            <a:r>
              <a:rPr lang="ja-JP" altLang="en-US" dirty="0"/>
              <a:t>化学駆動デトネーション</a:t>
            </a:r>
            <a:endParaRPr lang="en-US" altLang="ja-JP" dirty="0"/>
          </a:p>
          <a:p>
            <a:r>
              <a:rPr lang="ja-JP" altLang="en-US" dirty="0"/>
              <a:t>　　</a:t>
            </a:r>
            <a:r>
              <a:rPr lang="en-US" altLang="ja-JP" dirty="0">
                <a:latin typeface="Arial" panose="020B0604020202020204" pitchFamily="34" charset="0"/>
                <a:cs typeface="Arial" panose="020B0604020202020204" pitchFamily="34" charset="0"/>
              </a:rPr>
              <a:t>2,000</a:t>
            </a:r>
            <a:r>
              <a:rPr lang="en-US" altLang="ja-JP" dirty="0">
                <a:latin typeface="Arial" panose="020B0604020202020204" pitchFamily="34" charset="0"/>
                <a:ea typeface="Cambria Math" panose="02040503050406030204" pitchFamily="18" charset="0"/>
                <a:cs typeface="Arial" panose="020B0604020202020204" pitchFamily="34" charset="0"/>
              </a:rPr>
              <a:t>~</a:t>
            </a:r>
            <a:r>
              <a:rPr lang="en-US" altLang="ja-JP" dirty="0">
                <a:latin typeface="Arial" panose="020B0604020202020204" pitchFamily="34" charset="0"/>
                <a:cs typeface="Arial" panose="020B0604020202020204" pitchFamily="34" charset="0"/>
              </a:rPr>
              <a:t>4,000 </a:t>
            </a:r>
            <a:r>
              <a:rPr lang="ja-JP" altLang="en-US" dirty="0">
                <a:latin typeface="Arial" panose="020B0604020202020204" pitchFamily="34" charset="0"/>
                <a:cs typeface="Arial" panose="020B0604020202020204" pitchFamily="34" charset="0"/>
              </a:rPr>
              <a:t>℃</a:t>
            </a:r>
            <a:r>
              <a:rPr lang="ja-JP" altLang="en-US" dirty="0"/>
              <a:t>　程度</a:t>
            </a:r>
            <a:endParaRPr lang="en-US" altLang="ja-JP" dirty="0"/>
          </a:p>
          <a:p>
            <a:pPr marL="342900" indent="-342900">
              <a:buFont typeface="Arial" panose="020B0604020202020204" pitchFamily="34" charset="0"/>
              <a:buChar char="•"/>
            </a:pPr>
            <a:r>
              <a:rPr lang="ja-JP" altLang="en-US" dirty="0"/>
              <a:t>レーザー駆動デトネーション</a:t>
            </a:r>
            <a:endParaRPr lang="en-US" altLang="ja-JP" dirty="0"/>
          </a:p>
          <a:p>
            <a:r>
              <a:rPr lang="ja-JP" altLang="en-US" dirty="0"/>
              <a:t>　　</a:t>
            </a:r>
            <a:r>
              <a:rPr lang="en-US" altLang="ja-JP" dirty="0">
                <a:latin typeface="Arial" panose="020B0604020202020204" pitchFamily="34" charset="0"/>
                <a:cs typeface="Arial" panose="020B0604020202020204" pitchFamily="34" charset="0"/>
              </a:rPr>
              <a:t>10,000</a:t>
            </a:r>
            <a:r>
              <a:rPr lang="ja-JP" altLang="en-US" dirty="0"/>
              <a:t> ℃ 以上</a:t>
            </a:r>
            <a:endParaRPr lang="en-US" altLang="ja-JP" dirty="0"/>
          </a:p>
        </p:txBody>
      </p:sp>
    </p:spTree>
    <p:extLst>
      <p:ext uri="{BB962C8B-B14F-4D97-AF65-F5344CB8AC3E}">
        <p14:creationId xmlns:p14="http://schemas.microsoft.com/office/powerpoint/2010/main" val="1393930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先行電離に必要な加熱量は</a:t>
            </a:r>
            <a:br>
              <a:rPr kumimoji="1" lang="en-US" altLang="ja-JP" dirty="0"/>
            </a:br>
            <a:r>
              <a:rPr lang="ja-JP" altLang="en-US" dirty="0"/>
              <a:t>定容加熱を仮定した計算で見積もった。</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dirty="0"/>
                  <a:t>衝撃波前方は衝撃波加熱の影響は受けない</a:t>
                </a:r>
                <a:endParaRPr lang="en-US" altLang="ja-JP" dirty="0"/>
              </a:p>
              <a:p>
                <a:r>
                  <a:rPr kumimoji="1" lang="ja-JP" altLang="en-US" dirty="0"/>
                  <a:t>密度は</a:t>
                </a:r>
                <a:r>
                  <a:rPr lang="ja-JP" altLang="en-US" dirty="0"/>
                  <a:t>変化していない</a:t>
                </a:r>
                <a:endParaRPr lang="en-US" altLang="ja-JP" dirty="0"/>
              </a:p>
              <a:p>
                <a:r>
                  <a:rPr kumimoji="1" lang="ja-JP" altLang="en-US" dirty="0"/>
                  <a:t>定容加熱を仮定して計算</a:t>
                </a:r>
                <a:endParaRPr kumimoji="1" lang="en-US" altLang="ja-JP" dirty="0"/>
              </a:p>
              <a:p>
                <a:endParaRPr lang="en-US" altLang="ja-JP" dirty="0"/>
              </a:p>
              <a:p>
                <a:r>
                  <a:rPr kumimoji="1" lang="ja-JP" altLang="en-US" dirty="0"/>
                  <a:t>単位体積当たりの加熱量は</a:t>
                </a:r>
                <a:endParaRPr kumimoji="1" lang="en-US" altLang="ja-JP" dirty="0"/>
              </a:p>
              <a:p>
                <a14:m>
                  <m:oMath xmlns:m="http://schemas.openxmlformats.org/officeDocument/2006/math">
                    <m:r>
                      <a:rPr kumimoji="1" lang="en-US" altLang="ja-JP" b="0" i="1" smtClean="0">
                        <a:latin typeface="Cambria Math"/>
                      </a:rPr>
                      <m:t>𝑞</m:t>
                    </m:r>
                    <m:r>
                      <a:rPr kumimoji="1" lang="en-US" altLang="ja-JP" b="0" i="1" smtClean="0">
                        <a:latin typeface="Cambria Math"/>
                      </a:rPr>
                      <m:t>=</m:t>
                    </m:r>
                    <m:r>
                      <a:rPr kumimoji="1" lang="en-US" altLang="ja-JP" b="0" i="1" smtClean="0">
                        <a:latin typeface="Cambria Math"/>
                      </a:rPr>
                      <m:t>𝜌</m:t>
                    </m:r>
                    <m:r>
                      <a:rPr kumimoji="1" lang="en-US" altLang="ja-JP" b="0" i="1" smtClean="0">
                        <a:latin typeface="Cambria Math"/>
                        <a:ea typeface="Cambria Math"/>
                      </a:rPr>
                      <m:t>∆</m:t>
                    </m:r>
                    <m:d>
                      <m:dPr>
                        <m:ctrlPr>
                          <a:rPr kumimoji="1" lang="en-US" altLang="ja-JP" b="0" i="1" smtClean="0">
                            <a:latin typeface="Cambria Math" panose="02040503050406030204" pitchFamily="18" charset="0"/>
                            <a:ea typeface="Cambria Math"/>
                          </a:rPr>
                        </m:ctrlPr>
                      </m:dPr>
                      <m:e>
                        <m:sSub>
                          <m:sSubPr>
                            <m:ctrlPr>
                              <a:rPr kumimoji="1" lang="en-US" altLang="ja-JP" b="0" i="1" smtClean="0">
                                <a:latin typeface="Cambria Math" panose="02040503050406030204" pitchFamily="18" charset="0"/>
                                <a:ea typeface="Cambria Math"/>
                              </a:rPr>
                            </m:ctrlPr>
                          </m:sSubPr>
                          <m:e>
                            <m:r>
                              <a:rPr kumimoji="1" lang="en-US" altLang="ja-JP" b="0" i="1" smtClean="0">
                                <a:latin typeface="Cambria Math"/>
                                <a:ea typeface="Cambria Math"/>
                              </a:rPr>
                              <m:t>𝐶</m:t>
                            </m:r>
                          </m:e>
                          <m:sub>
                            <m:r>
                              <m:rPr>
                                <m:sty m:val="p"/>
                              </m:rPr>
                              <a:rPr kumimoji="1" lang="en-US" altLang="ja-JP" b="0" i="0" smtClean="0">
                                <a:latin typeface="Cambria Math"/>
                                <a:ea typeface="Cambria Math"/>
                              </a:rPr>
                              <m:t>v</m:t>
                            </m:r>
                          </m:sub>
                        </m:sSub>
                        <m:r>
                          <a:rPr kumimoji="1" lang="en-US" altLang="ja-JP" b="0" i="1" smtClean="0">
                            <a:latin typeface="Cambria Math"/>
                            <a:ea typeface="Cambria Math"/>
                          </a:rPr>
                          <m:t>𝑇</m:t>
                        </m:r>
                      </m:e>
                    </m:d>
                  </m:oMath>
                </a14:m>
                <a:endParaRPr kumimoji="1" lang="en-US" altLang="ja-JP" b="0" dirty="0">
                  <a:ea typeface="Cambria Math"/>
                </a:endParaRPr>
              </a:p>
              <a:p>
                <a:r>
                  <a:rPr lang="ja-JP" altLang="en-US" dirty="0"/>
                  <a:t>衝撃波前方で電離度が</a:t>
                </a:r>
                <a:r>
                  <a:rPr lang="en-US" altLang="ja-JP" dirty="0"/>
                  <a:t>10</a:t>
                </a:r>
                <a:r>
                  <a:rPr lang="en-US" altLang="ja-JP" baseline="30000" dirty="0"/>
                  <a:t>-10</a:t>
                </a:r>
                <a:r>
                  <a:rPr lang="en-US" altLang="ja-JP" dirty="0"/>
                  <a:t> </a:t>
                </a:r>
                <a:r>
                  <a:rPr lang="ja-JP" altLang="en-US" dirty="0"/>
                  <a:t>以上になるのは</a:t>
                </a:r>
                <a:r>
                  <a:rPr lang="en-US" altLang="ja-JP" dirty="0"/>
                  <a:t>2.8</a:t>
                </a:r>
                <a:r>
                  <a:rPr lang="ja-JP" altLang="en-US" dirty="0"/>
                  <a:t>　</a:t>
                </a:r>
                <a:r>
                  <a:rPr lang="en-US" altLang="ja-JP" dirty="0"/>
                  <a:t>J cm</a:t>
                </a:r>
                <a:r>
                  <a:rPr lang="en-US" altLang="ja-JP" baseline="30000" dirty="0"/>
                  <a:t>-3</a:t>
                </a:r>
                <a:r>
                  <a:rPr lang="ja-JP" altLang="en-US" dirty="0"/>
                  <a:t>　だけ加熱されたときである。（</a:t>
                </a:r>
                <a:r>
                  <a:rPr lang="en-US" altLang="ja-JP" dirty="0"/>
                  <a:t>EOS</a:t>
                </a:r>
                <a:r>
                  <a:rPr lang="ja-JP" altLang="en-US" dirty="0"/>
                  <a:t>テーブルから）</a:t>
                </a:r>
                <a:endParaRPr lang="en-US" altLang="ja-JP" dirty="0"/>
              </a:p>
              <a:p>
                <a:endParaRPr lang="en-US" altLang="ja-JP" dirty="0"/>
              </a:p>
              <a:p>
                <a:endParaRPr lang="en-US" altLang="ja-JP" dirty="0"/>
              </a:p>
              <a:p>
                <a:endParaRPr kumimoji="1"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3"/>
                <a:stretch>
                  <a:fillRect l="-564" t="-77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39</a:t>
            </a:fld>
            <a:endParaRPr lang="ja-JP" altLang="en-US" dirty="0"/>
          </a:p>
        </p:txBody>
      </p:sp>
    </p:spTree>
    <p:extLst>
      <p:ext uri="{BB962C8B-B14F-4D97-AF65-F5344CB8AC3E}">
        <p14:creationId xmlns:p14="http://schemas.microsoft.com/office/powerpoint/2010/main" val="2417068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定常伝播するデトネーションに遷移するときには</a:t>
            </a:r>
            <a:br>
              <a:rPr lang="en-US" altLang="ja-JP" dirty="0"/>
            </a:br>
            <a:r>
              <a:rPr lang="ja-JP" altLang="en-US" dirty="0"/>
              <a:t>○○であると考えられえる．</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40</a:t>
            </a:fld>
            <a:endParaRPr lang="ja-JP" altLang="en-US" dirty="0"/>
          </a:p>
        </p:txBody>
      </p:sp>
    </p:spTree>
    <p:extLst>
      <p:ext uri="{BB962C8B-B14F-4D97-AF65-F5344CB8AC3E}">
        <p14:creationId xmlns:p14="http://schemas.microsoft.com/office/powerpoint/2010/main" val="3167988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シミュレーションコード</a:t>
            </a:r>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41</a:t>
            </a:fld>
            <a:endParaRPr lang="ja-JP" altLang="en-US" dirty="0"/>
          </a:p>
        </p:txBody>
      </p:sp>
      <p:sp>
        <p:nvSpPr>
          <p:cNvPr id="5" name="テキスト ボックス 4"/>
          <p:cNvSpPr txBox="1"/>
          <p:nvPr/>
        </p:nvSpPr>
        <p:spPr>
          <a:xfrm>
            <a:off x="251520" y="5499809"/>
            <a:ext cx="5397183" cy="1169551"/>
          </a:xfrm>
          <a:prstGeom prst="rect">
            <a:avLst/>
          </a:prstGeom>
          <a:noFill/>
        </p:spPr>
        <p:txBody>
          <a:bodyPr wrap="none" rtlCol="0">
            <a:spAutoFit/>
          </a:bodyPr>
          <a:lstStyle/>
          <a:p>
            <a:r>
              <a:rPr lang="en-US" altLang="ja-JP" sz="1400" dirty="0">
                <a:ea typeface="Arial Unicode MS" panose="020B0604020202020204" pitchFamily="50" charset="-128"/>
                <a:cs typeface="Arial" panose="020B0604020202020204" pitchFamily="34" charset="0"/>
              </a:rPr>
              <a:t>[1] A. </a:t>
            </a:r>
            <a:r>
              <a:rPr lang="en-US" altLang="ja-JP" sz="1400" dirty="0" err="1">
                <a:ea typeface="Arial Unicode MS" panose="020B0604020202020204" pitchFamily="50" charset="-128"/>
                <a:cs typeface="Arial" panose="020B0604020202020204" pitchFamily="34" charset="0"/>
              </a:rPr>
              <a:t>Sunahara</a:t>
            </a:r>
            <a:r>
              <a:rPr lang="en-US" altLang="ja-JP" sz="1400" dirty="0">
                <a:ea typeface="Arial Unicode MS" panose="020B0604020202020204" pitchFamily="50" charset="-128"/>
                <a:cs typeface="Arial" panose="020B0604020202020204" pitchFamily="34" charset="0"/>
              </a:rPr>
              <a:t>, et al., </a:t>
            </a:r>
            <a:r>
              <a:rPr lang="en-US" altLang="ja-JP" sz="1400" i="1" dirty="0">
                <a:ea typeface="Arial Unicode MS" panose="020B0604020202020204" pitchFamily="50" charset="-128"/>
                <a:cs typeface="Arial" panose="020B0604020202020204" pitchFamily="34" charset="0"/>
              </a:rPr>
              <a:t>Fusion Eng. Des.</a:t>
            </a:r>
            <a:r>
              <a:rPr lang="en-US" altLang="ja-JP" sz="1400" dirty="0">
                <a:ea typeface="Arial Unicode MS" panose="020B0604020202020204" pitchFamily="50" charset="-128"/>
                <a:cs typeface="Arial" panose="020B0604020202020204" pitchFamily="34" charset="0"/>
              </a:rPr>
              <a:t> 85, p. 935 (2010).</a:t>
            </a:r>
          </a:p>
          <a:p>
            <a:r>
              <a:rPr lang="en-US" altLang="ja-JP" sz="1400" dirty="0">
                <a:ea typeface="Arial Unicode MS" panose="020B0604020202020204" pitchFamily="50" charset="-128"/>
                <a:cs typeface="Arial" panose="020B0604020202020204" pitchFamily="34" charset="0"/>
              </a:rPr>
              <a:t>[2] L. Spitzer, et al.,</a:t>
            </a:r>
            <a:r>
              <a:rPr lang="en-US" altLang="ja-JP" sz="1400" i="1" dirty="0">
                <a:ea typeface="Arial Unicode MS" panose="020B0604020202020204" pitchFamily="50" charset="-128"/>
                <a:cs typeface="Arial" panose="020B0604020202020204" pitchFamily="34" charset="0"/>
              </a:rPr>
              <a:t> Phys. Rev.</a:t>
            </a:r>
            <a:r>
              <a:rPr lang="en-US" altLang="ja-JP" sz="1400" dirty="0">
                <a:ea typeface="Arial Unicode MS" panose="020B0604020202020204" pitchFamily="50" charset="-128"/>
                <a:cs typeface="Arial" panose="020B0604020202020204" pitchFamily="34" charset="0"/>
              </a:rPr>
              <a:t> 89, p. 977 (1953). </a:t>
            </a:r>
          </a:p>
          <a:p>
            <a:r>
              <a:rPr lang="en-US" altLang="ja-JP" sz="1400" dirty="0">
                <a:ea typeface="Arial Unicode MS" panose="020B0604020202020204" pitchFamily="50" charset="-128"/>
                <a:cs typeface="Arial" panose="020B0604020202020204" pitchFamily="34" charset="0"/>
              </a:rPr>
              <a:t>[3] R. C. Malone, et al., </a:t>
            </a:r>
            <a:r>
              <a:rPr lang="en-US" altLang="ja-JP" sz="1400" i="1" dirty="0">
                <a:ea typeface="Arial Unicode MS" panose="020B0604020202020204" pitchFamily="50" charset="-128"/>
                <a:cs typeface="Arial" panose="020B0604020202020204" pitchFamily="34" charset="0"/>
              </a:rPr>
              <a:t>Phys. Rev. Lett.</a:t>
            </a:r>
            <a:r>
              <a:rPr lang="en-US" altLang="ja-JP" sz="1400" dirty="0">
                <a:ea typeface="Arial Unicode MS" panose="020B0604020202020204" pitchFamily="50" charset="-128"/>
                <a:cs typeface="Arial" panose="020B0604020202020204" pitchFamily="34" charset="0"/>
              </a:rPr>
              <a:t> 34, p. 721 (1975).</a:t>
            </a:r>
          </a:p>
          <a:p>
            <a:r>
              <a:rPr lang="en-US" altLang="ja-JP" sz="1400" dirty="0">
                <a:ea typeface="Arial Unicode MS" panose="020B0604020202020204" pitchFamily="50" charset="-128"/>
                <a:cs typeface="Arial" panose="020B0604020202020204" pitchFamily="34" charset="0"/>
              </a:rPr>
              <a:t>[4] </a:t>
            </a:r>
            <a:r>
              <a:rPr lang="en-US" altLang="ja-JP" sz="1400" dirty="0">
                <a:cs typeface="Arial" panose="020B0604020202020204" pitchFamily="34" charset="0"/>
              </a:rPr>
              <a:t>Y. </a:t>
            </a:r>
            <a:r>
              <a:rPr lang="en-US" altLang="ja-JP" sz="1400" dirty="0" err="1">
                <a:cs typeface="Arial" panose="020B0604020202020204" pitchFamily="34" charset="0"/>
              </a:rPr>
              <a:t>Ogino</a:t>
            </a:r>
            <a:r>
              <a:rPr lang="en-US" altLang="ja-JP" sz="1400" dirty="0">
                <a:cs typeface="Arial" panose="020B0604020202020204" pitchFamily="34" charset="0"/>
              </a:rPr>
              <a:t>, et al.,</a:t>
            </a:r>
            <a:r>
              <a:rPr lang="en-US" altLang="ja-JP" sz="1400" i="1" dirty="0">
                <a:cs typeface="Arial" panose="020B0604020202020204" pitchFamily="34" charset="0"/>
              </a:rPr>
              <a:t> Shock Waves </a:t>
            </a:r>
            <a:r>
              <a:rPr lang="en-US" altLang="ja-JP" sz="1400" dirty="0">
                <a:cs typeface="Arial" panose="020B0604020202020204" pitchFamily="34" charset="0"/>
              </a:rPr>
              <a:t>21, p. 289 (2011).</a:t>
            </a:r>
            <a:endParaRPr lang="en-US" altLang="ja-JP" sz="1400" dirty="0">
              <a:ea typeface="Arial Unicode MS" panose="020B0604020202020204" pitchFamily="50" charset="-128"/>
              <a:cs typeface="Arial" panose="020B0604020202020204" pitchFamily="34" charset="0"/>
            </a:endParaRPr>
          </a:p>
          <a:p>
            <a:r>
              <a:rPr lang="en-US" altLang="ja-JP" sz="1400" dirty="0">
                <a:ea typeface="Arial Unicode MS" panose="020B0604020202020204" pitchFamily="50" charset="-128"/>
                <a:cs typeface="Arial" panose="020B0604020202020204" pitchFamily="34" charset="0"/>
              </a:rPr>
              <a:t>[5] </a:t>
            </a:r>
            <a:r>
              <a:rPr lang="en-US" altLang="ja-JP" sz="1400" dirty="0">
                <a:cs typeface="Arial" panose="020B0604020202020204" pitchFamily="34" charset="0"/>
              </a:rPr>
              <a:t>J. A. </a:t>
            </a:r>
            <a:r>
              <a:rPr lang="en-US" altLang="ja-JP" sz="1400" dirty="0" err="1">
                <a:cs typeface="Arial" panose="020B0604020202020204" pitchFamily="34" charset="0"/>
              </a:rPr>
              <a:t>Fennelly</a:t>
            </a:r>
            <a:r>
              <a:rPr lang="en-US" altLang="ja-JP" sz="1400" dirty="0">
                <a:cs typeface="Arial" panose="020B0604020202020204" pitchFamily="34" charset="0"/>
              </a:rPr>
              <a:t> et al., </a:t>
            </a:r>
            <a:r>
              <a:rPr lang="en-US" altLang="ja-JP" sz="1400" i="1" dirty="0">
                <a:cs typeface="Arial" panose="020B0604020202020204" pitchFamily="34" charset="0"/>
              </a:rPr>
              <a:t>At. Data </a:t>
            </a:r>
            <a:r>
              <a:rPr lang="en-US" altLang="ja-JP" sz="1400" i="1" dirty="0" err="1">
                <a:cs typeface="Arial" panose="020B0604020202020204" pitchFamily="34" charset="0"/>
              </a:rPr>
              <a:t>Nucl</a:t>
            </a:r>
            <a:r>
              <a:rPr lang="en-US" altLang="ja-JP" sz="1400" i="1" dirty="0">
                <a:cs typeface="Arial" panose="020B0604020202020204" pitchFamily="34" charset="0"/>
              </a:rPr>
              <a:t>. Data</a:t>
            </a:r>
            <a:r>
              <a:rPr lang="en-US" altLang="ja-JP" sz="1400" dirty="0">
                <a:cs typeface="Arial" panose="020B0604020202020204" pitchFamily="34" charset="0"/>
              </a:rPr>
              <a:t> </a:t>
            </a:r>
            <a:r>
              <a:rPr lang="en-US" altLang="ja-JP" sz="1400" i="1" dirty="0">
                <a:cs typeface="Arial" panose="020B0604020202020204" pitchFamily="34" charset="0"/>
              </a:rPr>
              <a:t>Tables </a:t>
            </a:r>
            <a:r>
              <a:rPr lang="en-US" altLang="ja-JP" sz="1400" dirty="0">
                <a:cs typeface="Arial" panose="020B0604020202020204" pitchFamily="34" charset="0"/>
              </a:rPr>
              <a:t>51, p. 321 (1992).</a:t>
            </a:r>
          </a:p>
        </p:txBody>
      </p:sp>
      <p:sp>
        <p:nvSpPr>
          <p:cNvPr id="6" name="テキスト ボックス 5"/>
          <p:cNvSpPr txBox="1"/>
          <p:nvPr/>
        </p:nvSpPr>
        <p:spPr>
          <a:xfrm>
            <a:off x="251520" y="1412776"/>
            <a:ext cx="4505205" cy="4001095"/>
          </a:xfrm>
          <a:prstGeom prst="rect">
            <a:avLst/>
          </a:prstGeom>
          <a:noFill/>
        </p:spPr>
        <p:txBody>
          <a:bodyPr wrap="square" rtlCol="0">
            <a:spAutoFit/>
          </a:bodyPr>
          <a:lstStyle/>
          <a:p>
            <a:r>
              <a:rPr lang="en-US" altLang="ja-JP" sz="2000" b="1" dirty="0">
                <a:cs typeface="Arial" panose="020B0604020202020204" pitchFamily="34" charset="0"/>
              </a:rPr>
              <a:t>1</a:t>
            </a:r>
            <a:r>
              <a:rPr lang="ja-JP" altLang="en-US" sz="2000" b="1" dirty="0">
                <a:cs typeface="Arial" panose="020B0604020202020204" pitchFamily="34" charset="0"/>
              </a:rPr>
              <a:t>次元</a:t>
            </a:r>
            <a:r>
              <a:rPr lang="ja-JP" altLang="en-US" sz="2000" b="1" dirty="0"/>
              <a:t>輻射流体コード「</a:t>
            </a:r>
            <a:r>
              <a:rPr lang="en-US" altLang="ja-JP" sz="2000" b="1" dirty="0">
                <a:cs typeface="Arial" panose="020B0604020202020204" pitchFamily="34" charset="0"/>
              </a:rPr>
              <a:t>Star-1D</a:t>
            </a:r>
            <a:r>
              <a:rPr lang="ja-JP" altLang="en-US" sz="2000" b="1" dirty="0"/>
              <a:t>」</a:t>
            </a:r>
            <a:r>
              <a:rPr lang="en-US" altLang="ja-JP" sz="1400" dirty="0">
                <a:ea typeface="Arial Unicode MS" panose="020B0604020202020204" pitchFamily="50" charset="-128"/>
                <a:cs typeface="Arial" panose="020B0604020202020204" pitchFamily="34" charset="0"/>
              </a:rPr>
              <a:t>[1]</a:t>
            </a:r>
          </a:p>
          <a:p>
            <a:pPr marL="342900" indent="-342900">
              <a:buFont typeface="Wingdings" panose="05000000000000000000" pitchFamily="2" charset="2"/>
              <a:buChar char="u"/>
            </a:pPr>
            <a:r>
              <a:rPr lang="en-US" altLang="ja-JP" dirty="0">
                <a:cs typeface="Arial" panose="020B0604020202020204" pitchFamily="34" charset="0"/>
              </a:rPr>
              <a:t>Lagrange</a:t>
            </a:r>
            <a:r>
              <a:rPr lang="ja-JP" altLang="en-US" dirty="0"/>
              <a:t>型</a:t>
            </a:r>
            <a:r>
              <a:rPr lang="en-US" altLang="ja-JP" dirty="0">
                <a:cs typeface="Arial" panose="020B0604020202020204" pitchFamily="34" charset="0"/>
              </a:rPr>
              <a:t>1</a:t>
            </a:r>
            <a:r>
              <a:rPr lang="ja-JP" altLang="en-US" dirty="0"/>
              <a:t>流体</a:t>
            </a:r>
            <a:r>
              <a:rPr lang="en-US" altLang="ja-JP" dirty="0">
                <a:cs typeface="Arial" panose="020B0604020202020204" pitchFamily="34" charset="0"/>
              </a:rPr>
              <a:t>2</a:t>
            </a:r>
            <a:r>
              <a:rPr lang="ja-JP" altLang="en-US" dirty="0"/>
              <a:t>温度（電子・イオン）</a:t>
            </a:r>
            <a:endParaRPr lang="en-US" altLang="ja-JP" dirty="0"/>
          </a:p>
          <a:p>
            <a:pPr marL="285750" indent="-285750">
              <a:buFont typeface="Wingdings" panose="05000000000000000000" pitchFamily="2" charset="2"/>
              <a:buChar char="u"/>
            </a:pPr>
            <a:r>
              <a:rPr lang="ja-JP" altLang="en-US" dirty="0"/>
              <a:t>基礎式</a:t>
            </a:r>
            <a:endParaRPr lang="en-US" altLang="ja-JP" dirty="0"/>
          </a:p>
          <a:p>
            <a:pPr marL="547688" indent="-285750">
              <a:buFont typeface="Arial" panose="020B0604020202020204" pitchFamily="34" charset="0"/>
              <a:buChar char="•"/>
            </a:pPr>
            <a:r>
              <a:rPr lang="ja-JP" altLang="en-US" dirty="0"/>
              <a:t>連続の式</a:t>
            </a:r>
            <a:endParaRPr lang="en-US" altLang="ja-JP" dirty="0"/>
          </a:p>
          <a:p>
            <a:pPr marL="547688" indent="-285750">
              <a:buFont typeface="Arial" panose="020B0604020202020204" pitchFamily="34" charset="0"/>
              <a:buChar char="•"/>
            </a:pPr>
            <a:r>
              <a:rPr lang="ja-JP" altLang="en-US" dirty="0"/>
              <a:t>運動方程式</a:t>
            </a:r>
            <a:endParaRPr lang="en-US" altLang="ja-JP" dirty="0"/>
          </a:p>
          <a:p>
            <a:pPr marL="547688" indent="-285750">
              <a:buFont typeface="Arial" panose="020B0604020202020204" pitchFamily="34" charset="0"/>
              <a:buChar char="•"/>
            </a:pPr>
            <a:r>
              <a:rPr lang="ja-JP" altLang="en-US" dirty="0"/>
              <a:t>エネルギー保存式（電子・イオン）</a:t>
            </a:r>
            <a:endParaRPr lang="en-US" altLang="ja-JP" dirty="0"/>
          </a:p>
          <a:p>
            <a:pPr marL="342900" indent="-342900">
              <a:buFont typeface="Wingdings" panose="05000000000000000000" pitchFamily="2" charset="2"/>
              <a:buChar char="u"/>
            </a:pPr>
            <a:r>
              <a:rPr lang="ja-JP" altLang="en-US" dirty="0"/>
              <a:t>エネルギー輸送計算</a:t>
            </a:r>
            <a:endParaRPr lang="en-US" altLang="ja-JP" dirty="0"/>
          </a:p>
          <a:p>
            <a:pPr marL="620713" indent="-342900">
              <a:buFont typeface="Arial" panose="020B0604020202020204" pitchFamily="34" charset="0"/>
              <a:buChar char="•"/>
            </a:pPr>
            <a:r>
              <a:rPr lang="ja-JP" altLang="en-US" dirty="0"/>
              <a:t>レーザーエネルギー輸送</a:t>
            </a:r>
            <a:endParaRPr lang="en-US" altLang="ja-JP" dirty="0"/>
          </a:p>
          <a:p>
            <a:pPr marL="719138"/>
            <a:r>
              <a:rPr lang="ja-JP" altLang="en-US" dirty="0"/>
              <a:t>光線追跡法</a:t>
            </a:r>
            <a:endParaRPr lang="en-US" altLang="ja-JP" dirty="0"/>
          </a:p>
          <a:p>
            <a:pPr marL="620713" indent="-342900">
              <a:buFont typeface="Arial" panose="020B0604020202020204" pitchFamily="34" charset="0"/>
              <a:buChar char="•"/>
            </a:pPr>
            <a:r>
              <a:rPr lang="ja-JP" altLang="en-US" dirty="0"/>
              <a:t>電子熱伝導</a:t>
            </a:r>
            <a:endParaRPr lang="en-US" altLang="ja-JP" dirty="0"/>
          </a:p>
          <a:p>
            <a:pPr marL="719138"/>
            <a:r>
              <a:rPr lang="ja-JP" altLang="en-US" dirty="0"/>
              <a:t>流束制限付き</a:t>
            </a:r>
            <a:r>
              <a:rPr lang="en-US" altLang="ja-JP" dirty="0">
                <a:ea typeface="Arial Unicode MS" panose="020B0604020202020204" pitchFamily="50" charset="-128"/>
                <a:cs typeface="Arial" panose="020B0604020202020204" pitchFamily="34" charset="0"/>
              </a:rPr>
              <a:t>Spitzer-Harm model</a:t>
            </a:r>
            <a:r>
              <a:rPr lang="en-US" altLang="ja-JP" sz="1400" dirty="0">
                <a:ea typeface="Arial Unicode MS" panose="020B0604020202020204" pitchFamily="50" charset="-128"/>
                <a:cs typeface="Arial" panose="020B0604020202020204" pitchFamily="34" charset="0"/>
              </a:rPr>
              <a:t>[2]</a:t>
            </a:r>
            <a:endParaRPr lang="en-US" altLang="ja-JP" sz="1100" dirty="0">
              <a:ea typeface="Arial Unicode MS" panose="020B0604020202020204" pitchFamily="50" charset="-128"/>
              <a:cs typeface="Arial" panose="020B0604020202020204" pitchFamily="34" charset="0"/>
            </a:endParaRPr>
          </a:p>
          <a:p>
            <a:pPr marL="620713" indent="-342900">
              <a:buFont typeface="Arial" panose="020B0604020202020204" pitchFamily="34" charset="0"/>
              <a:buChar char="•"/>
            </a:pPr>
            <a:r>
              <a:rPr lang="ja-JP" altLang="en-US" dirty="0"/>
              <a:t>輻射輸送</a:t>
            </a:r>
            <a:endParaRPr lang="en-US" altLang="ja-JP" dirty="0"/>
          </a:p>
          <a:p>
            <a:pPr marL="719138"/>
            <a:r>
              <a:rPr lang="ja-JP" altLang="en-US" dirty="0"/>
              <a:t>流束制限付き多群拡散近似</a:t>
            </a:r>
            <a:r>
              <a:rPr lang="en-US" altLang="ja-JP" sz="1400" dirty="0">
                <a:ea typeface="Arial Unicode MS" panose="020B0604020202020204" pitchFamily="50" charset="-128"/>
                <a:cs typeface="Arial" panose="020B0604020202020204" pitchFamily="34" charset="0"/>
              </a:rPr>
              <a:t>[3]</a:t>
            </a:r>
            <a:endParaRPr lang="en-US" altLang="ja-JP" sz="1100" dirty="0">
              <a:ea typeface="Arial Unicode MS" panose="020B0604020202020204" pitchFamily="50" charset="-128"/>
              <a:cs typeface="Arial" panose="020B0604020202020204" pitchFamily="34" charset="0"/>
            </a:endParaRPr>
          </a:p>
          <a:p>
            <a:pPr marL="547688" indent="-285750">
              <a:buFont typeface="Arial" panose="020B0604020202020204" pitchFamily="34" charset="0"/>
              <a:buChar char="•"/>
            </a:pPr>
            <a:endParaRPr lang="en-US" altLang="ja-JP" dirty="0"/>
          </a:p>
        </p:txBody>
      </p:sp>
      <p:sp>
        <p:nvSpPr>
          <p:cNvPr id="7" name="テキスト ボックス 6"/>
          <p:cNvSpPr txBox="1"/>
          <p:nvPr/>
        </p:nvSpPr>
        <p:spPr>
          <a:xfrm>
            <a:off x="4499993" y="1685707"/>
            <a:ext cx="4320480" cy="2800767"/>
          </a:xfrm>
          <a:prstGeom prst="rect">
            <a:avLst/>
          </a:prstGeom>
          <a:noFill/>
        </p:spPr>
        <p:txBody>
          <a:bodyPr wrap="square" rtlCol="0">
            <a:spAutoFit/>
          </a:bodyPr>
          <a:lstStyle/>
          <a:p>
            <a:r>
              <a:rPr kumimoji="1" lang="ja-JP" altLang="en-US" dirty="0"/>
              <a:t>計算では</a:t>
            </a:r>
            <a:r>
              <a:rPr lang="en-US" altLang="ja-JP" dirty="0">
                <a:cs typeface="Arial" panose="020B0604020202020204" pitchFamily="34" charset="0"/>
              </a:rPr>
              <a:t>N</a:t>
            </a:r>
            <a:r>
              <a:rPr lang="en-US" altLang="ja-JP" baseline="-25000" dirty="0">
                <a:cs typeface="Arial" panose="020B0604020202020204" pitchFamily="34" charset="0"/>
              </a:rPr>
              <a:t>2</a:t>
            </a:r>
            <a:r>
              <a:rPr lang="ja-JP" altLang="en-US" dirty="0">
                <a:cs typeface="Arial" panose="020B0604020202020204" pitchFamily="34" charset="0"/>
              </a:rPr>
              <a:t>ガスを想定</a:t>
            </a:r>
            <a:endParaRPr kumimoji="1" lang="en-US" altLang="ja-JP" dirty="0"/>
          </a:p>
          <a:p>
            <a:pPr marL="285750" indent="-285750">
              <a:buFont typeface="Wingdings" panose="05000000000000000000" pitchFamily="2" charset="2"/>
              <a:buChar char="u"/>
            </a:pPr>
            <a:r>
              <a:rPr kumimoji="1" lang="en-US" altLang="ja-JP" dirty="0"/>
              <a:t>EOS       </a:t>
            </a:r>
            <a:endParaRPr lang="en-US" altLang="ja-JP" dirty="0"/>
          </a:p>
          <a:p>
            <a:pPr marL="644525" indent="-285750">
              <a:buFont typeface="Arial" panose="020B0604020202020204" pitchFamily="34" charset="0"/>
              <a:buChar char="•"/>
            </a:pPr>
            <a:r>
              <a:rPr kumimoji="1" lang="en-US" altLang="ja-JP" dirty="0"/>
              <a:t>LTE with molecular effects</a:t>
            </a:r>
          </a:p>
          <a:p>
            <a:endParaRPr kumimoji="1" lang="en-US" altLang="ja-JP" dirty="0"/>
          </a:p>
          <a:p>
            <a:pPr marL="285750" indent="-285750">
              <a:buFont typeface="Wingdings" panose="05000000000000000000" pitchFamily="2" charset="2"/>
              <a:buChar char="u"/>
            </a:pPr>
            <a:r>
              <a:rPr lang="en-US" altLang="ja-JP" dirty="0"/>
              <a:t>Opacity </a:t>
            </a:r>
          </a:p>
          <a:p>
            <a:pPr marL="644525" indent="-285750">
              <a:buFont typeface="Arial" panose="020B0604020202020204" pitchFamily="34" charset="0"/>
              <a:buChar char="•"/>
            </a:pPr>
            <a:r>
              <a:rPr lang="en-US" altLang="ja-JP" dirty="0">
                <a:ea typeface="Arial Unicode MS" panose="020B0604020202020204" pitchFamily="50" charset="-128"/>
                <a:cs typeface="Arial" panose="020B0604020202020204" pitchFamily="34" charset="0"/>
              </a:rPr>
              <a:t>Screened </a:t>
            </a:r>
            <a:r>
              <a:rPr lang="en-US" altLang="ja-JP" dirty="0" err="1">
                <a:ea typeface="Arial Unicode MS" panose="020B0604020202020204" pitchFamily="50" charset="-128"/>
                <a:cs typeface="Arial" panose="020B0604020202020204" pitchFamily="34" charset="0"/>
              </a:rPr>
              <a:t>hydrogenic</a:t>
            </a:r>
            <a:r>
              <a:rPr lang="en-US" altLang="ja-JP" dirty="0">
                <a:ea typeface="Arial Unicode MS" panose="020B0604020202020204" pitchFamily="50" charset="-128"/>
                <a:cs typeface="Arial" panose="020B0604020202020204" pitchFamily="34" charset="0"/>
              </a:rPr>
              <a:t> model</a:t>
            </a:r>
            <a:r>
              <a:rPr lang="ja-JP" altLang="en-US" dirty="0">
                <a:cs typeface="Arial" panose="020B0604020202020204" pitchFamily="34" charset="0"/>
              </a:rPr>
              <a:t> </a:t>
            </a:r>
            <a:r>
              <a:rPr lang="en-US" altLang="ja-JP" dirty="0">
                <a:cs typeface="Arial" panose="020B0604020202020204" pitchFamily="34" charset="0"/>
              </a:rPr>
              <a:t>(LTE(</a:t>
            </a:r>
            <a:r>
              <a:rPr lang="en-US" altLang="ja-JP" i="1" dirty="0" err="1">
                <a:cs typeface="Arial" panose="020B0604020202020204" pitchFamily="34" charset="0"/>
              </a:rPr>
              <a:t>T</a:t>
            </a:r>
            <a:r>
              <a:rPr lang="en-US" altLang="ja-JP" baseline="-25000" dirty="0" err="1">
                <a:cs typeface="Arial" panose="020B0604020202020204" pitchFamily="34" charset="0"/>
              </a:rPr>
              <a:t>e</a:t>
            </a:r>
            <a:r>
              <a:rPr lang="en-US" altLang="ja-JP" baseline="-25000" dirty="0">
                <a:cs typeface="Arial" panose="020B0604020202020204" pitchFamily="34" charset="0"/>
              </a:rPr>
              <a:t> </a:t>
            </a:r>
            <a:r>
              <a:rPr lang="en-US" altLang="ja-JP" dirty="0">
                <a:cs typeface="Arial" panose="020B0604020202020204" pitchFamily="34" charset="0"/>
              </a:rPr>
              <a:t>&gt; 1 eV))</a:t>
            </a:r>
          </a:p>
          <a:p>
            <a:pPr marL="644525" indent="-285750">
              <a:buFont typeface="Arial" panose="020B0604020202020204" pitchFamily="34" charset="0"/>
              <a:buChar char="•"/>
            </a:pPr>
            <a:r>
              <a:rPr lang="en-US" altLang="ja-JP" dirty="0">
                <a:cs typeface="Arial" panose="020B0604020202020204" pitchFamily="34" charset="0"/>
              </a:rPr>
              <a:t>Calculated by </a:t>
            </a:r>
            <a:r>
              <a:rPr lang="en-US" altLang="ja-JP" dirty="0" err="1">
                <a:cs typeface="Arial" panose="020B0604020202020204" pitchFamily="34" charset="0"/>
              </a:rPr>
              <a:t>Ogino</a:t>
            </a:r>
            <a:r>
              <a:rPr lang="en-US" altLang="ja-JP" sz="1400" dirty="0">
                <a:cs typeface="Arial" panose="020B0604020202020204" pitchFamily="34" charset="0"/>
              </a:rPr>
              <a:t>[4]</a:t>
            </a:r>
            <a:r>
              <a:rPr lang="en-US" altLang="ja-JP" dirty="0">
                <a:cs typeface="Arial" panose="020B0604020202020204" pitchFamily="34" charset="0"/>
              </a:rPr>
              <a:t>(</a:t>
            </a:r>
            <a:r>
              <a:rPr lang="en-US" altLang="ja-JP" i="1" dirty="0" err="1">
                <a:cs typeface="Arial" panose="020B0604020202020204" pitchFamily="34" charset="0"/>
              </a:rPr>
              <a:t>T</a:t>
            </a:r>
            <a:r>
              <a:rPr lang="en-US" altLang="ja-JP" baseline="-25000" dirty="0" err="1">
                <a:cs typeface="Arial" panose="020B0604020202020204" pitchFamily="34" charset="0"/>
              </a:rPr>
              <a:t>e</a:t>
            </a:r>
            <a:r>
              <a:rPr lang="en-US" altLang="ja-JP" baseline="-25000" dirty="0">
                <a:cs typeface="Arial" panose="020B0604020202020204" pitchFamily="34" charset="0"/>
              </a:rPr>
              <a:t> </a:t>
            </a:r>
            <a:r>
              <a:rPr lang="en-US" altLang="ja-JP" dirty="0">
                <a:cs typeface="Arial" panose="020B0604020202020204" pitchFamily="34" charset="0"/>
              </a:rPr>
              <a:t>&lt; 1 eV)</a:t>
            </a:r>
          </a:p>
          <a:p>
            <a:pPr marL="644525" indent="-285750">
              <a:buFont typeface="Arial" panose="020B0604020202020204" pitchFamily="34" charset="0"/>
              <a:buChar char="•"/>
            </a:pPr>
            <a:r>
              <a:rPr lang="en-US" altLang="ja-JP" dirty="0">
                <a:cs typeface="Arial" panose="020B0604020202020204" pitchFamily="34" charset="0"/>
              </a:rPr>
              <a:t>N</a:t>
            </a:r>
            <a:r>
              <a:rPr lang="en-US" altLang="ja-JP" baseline="-25000" dirty="0">
                <a:cs typeface="Arial" panose="020B0604020202020204" pitchFamily="34" charset="0"/>
              </a:rPr>
              <a:t>2</a:t>
            </a:r>
            <a:r>
              <a:rPr lang="ja-JP" altLang="en-US" dirty="0">
                <a:cs typeface="Arial" panose="020B0604020202020204" pitchFamily="34" charset="0"/>
              </a:rPr>
              <a:t> </a:t>
            </a:r>
            <a:r>
              <a:rPr lang="en-US" altLang="ja-JP" dirty="0">
                <a:cs typeface="Arial" panose="020B0604020202020204" pitchFamily="34" charset="0"/>
              </a:rPr>
              <a:t>Photoionization(PI)</a:t>
            </a:r>
            <a:r>
              <a:rPr lang="en-US" altLang="ja-JP" sz="1400" dirty="0">
                <a:cs typeface="Arial" panose="020B0604020202020204" pitchFamily="34" charset="0"/>
              </a:rPr>
              <a:t>[5]</a:t>
            </a:r>
            <a:endParaRPr lang="en-US" altLang="ja-JP" sz="1600" dirty="0">
              <a:cs typeface="Arial" panose="020B0604020202020204" pitchFamily="34" charset="0"/>
            </a:endParaRPr>
          </a:p>
          <a:p>
            <a:pPr marL="358775"/>
            <a:endParaRPr lang="en-US" altLang="ja-JP" sz="1400" dirty="0">
              <a:cs typeface="Arial" panose="020B0604020202020204" pitchFamily="34" charset="0"/>
            </a:endParaRPr>
          </a:p>
        </p:txBody>
      </p:sp>
    </p:spTree>
    <p:extLst>
      <p:ext uri="{BB962C8B-B14F-4D97-AF65-F5344CB8AC3E}">
        <p14:creationId xmlns:p14="http://schemas.microsoft.com/office/powerpoint/2010/main" val="3438234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衝撃波とレーザー加熱領域が近づいていくときに</a:t>
            </a:r>
            <a:br>
              <a:rPr kumimoji="1" lang="en-US" altLang="ja-JP" dirty="0"/>
            </a:br>
            <a:r>
              <a:rPr lang="ja-JP" altLang="en-US" dirty="0"/>
              <a:t>衝撃波移動速度が上昇している。</a:t>
            </a:r>
            <a:endParaRPr kumimoji="1" lang="ja-JP" altLang="en-US" dirty="0"/>
          </a:p>
        </p:txBody>
      </p:sp>
      <p:sp>
        <p:nvSpPr>
          <p:cNvPr id="3" name="コンテンツ プレースホルダー 2"/>
          <p:cNvSpPr>
            <a:spLocks noGrp="1"/>
          </p:cNvSpPr>
          <p:nvPr>
            <p:ph idx="1"/>
          </p:nvPr>
        </p:nvSpPr>
        <p:spPr>
          <a:xfrm>
            <a:off x="323528" y="5229200"/>
            <a:ext cx="8568952" cy="1440160"/>
          </a:xfrm>
        </p:spPr>
        <p:txBody>
          <a:bodyPr>
            <a:normAutofit/>
          </a:bodyPr>
          <a:lstStyle/>
          <a:p>
            <a:r>
              <a:rPr lang="ja-JP" altLang="en-US" sz="1800" dirty="0"/>
              <a:t>衝撃波位置とレーザー加熱率のピーク位置をプロット</a:t>
            </a:r>
            <a:endParaRPr lang="en-US" altLang="ja-JP" sz="1800" dirty="0"/>
          </a:p>
          <a:p>
            <a:pPr marL="0" indent="0">
              <a:buNone/>
            </a:pPr>
            <a:r>
              <a:rPr lang="en-US" altLang="ja-JP" sz="1800" i="1" dirty="0" err="1"/>
              <a:t>t</a:t>
            </a:r>
            <a:r>
              <a:rPr lang="en-US" altLang="ja-JP" sz="1800" baseline="-25000" dirty="0" err="1"/>
              <a:t>s</a:t>
            </a:r>
            <a:r>
              <a:rPr lang="en-US" altLang="ja-JP" sz="1800" dirty="0"/>
              <a:t> = 45 – 55 ns </a:t>
            </a:r>
            <a:r>
              <a:rPr lang="ja-JP" altLang="en-US" sz="1800" dirty="0"/>
              <a:t>付近で</a:t>
            </a:r>
            <a:endParaRPr kumimoji="1" lang="en-US" altLang="ja-JP" sz="1800" dirty="0"/>
          </a:p>
          <a:p>
            <a:r>
              <a:rPr kumimoji="1" lang="ja-JP" altLang="en-US" sz="1800" dirty="0"/>
              <a:t>衝撃波移動速度が上昇している。</a:t>
            </a:r>
            <a:endParaRPr kumimoji="1" lang="en-US" altLang="ja-JP" sz="1800" dirty="0"/>
          </a:p>
          <a:p>
            <a:r>
              <a:rPr kumimoji="1" lang="ja-JP" altLang="en-US" sz="1800" dirty="0"/>
              <a:t>レーザー加熱領域が衝撃波に近づいている。</a:t>
            </a:r>
            <a:endParaRPr kumimoji="1" lang="en-US" altLang="ja-JP" sz="1800"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42</a:t>
            </a:fld>
            <a:endParaRPr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33007"/>
            <a:ext cx="4320480" cy="342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628800"/>
            <a:ext cx="4320480" cy="342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040" y="1433887"/>
            <a:ext cx="45720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3707904" y="1210265"/>
            <a:ext cx="2099357" cy="369332"/>
          </a:xfrm>
          <a:prstGeom prst="rect">
            <a:avLst/>
          </a:prstGeom>
          <a:noFill/>
        </p:spPr>
        <p:txBody>
          <a:bodyPr wrap="none" rtlCol="0">
            <a:spAutoFit/>
          </a:bodyPr>
          <a:lstStyle/>
          <a:p>
            <a:r>
              <a:rPr lang="en-US" altLang="ja-JP" i="1" dirty="0">
                <a:latin typeface="Arial" panose="020B0604020202020204" pitchFamily="34" charset="0"/>
                <a:cs typeface="Arial" panose="020B0604020202020204" pitchFamily="34" charset="0"/>
              </a:rPr>
              <a:t>S</a:t>
            </a:r>
            <a:r>
              <a:rPr lang="en-US" altLang="ja-JP" baseline="-25000" dirty="0">
                <a:latin typeface="Arial" panose="020B0604020202020204" pitchFamily="34" charset="0"/>
                <a:cs typeface="Arial" panose="020B0604020202020204" pitchFamily="34" charset="0"/>
              </a:rPr>
              <a:t>L</a:t>
            </a:r>
            <a:r>
              <a:rPr kumimoji="1" lang="en-US" altLang="ja-JP" baseline="-2500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7×10</a:t>
            </a:r>
            <a:r>
              <a:rPr lang="en-US" altLang="ja-JP" baseline="30000" dirty="0">
                <a:latin typeface="Arial" panose="020B0604020202020204" pitchFamily="34" charset="0"/>
                <a:cs typeface="Arial" panose="020B0604020202020204" pitchFamily="34" charset="0"/>
              </a:rPr>
              <a:t>8</a:t>
            </a:r>
            <a:r>
              <a:rPr lang="en-US" altLang="ja-JP" dirty="0">
                <a:latin typeface="Arial" panose="020B0604020202020204" pitchFamily="34" charset="0"/>
                <a:cs typeface="Arial" panose="020B0604020202020204" pitchFamily="34" charset="0"/>
              </a:rPr>
              <a:t> W/cm</a:t>
            </a:r>
            <a:r>
              <a:rPr lang="en-US" altLang="ja-JP" baseline="30000" dirty="0">
                <a:latin typeface="Arial" panose="020B0604020202020204" pitchFamily="34" charset="0"/>
                <a:cs typeface="Arial" panose="020B0604020202020204" pitchFamily="34" charset="0"/>
              </a:rPr>
              <a:t>2</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685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レーザー強度を変化させた計算を行った。</a:t>
            </a:r>
          </a:p>
        </p:txBody>
      </p:sp>
      <p:sp>
        <p:nvSpPr>
          <p:cNvPr id="3" name="コンテンツ プレースホルダー 2"/>
          <p:cNvSpPr>
            <a:spLocks noGrp="1"/>
          </p:cNvSpPr>
          <p:nvPr>
            <p:ph idx="1"/>
          </p:nvPr>
        </p:nvSpPr>
        <p:spPr/>
        <p:txBody>
          <a:bodyPr/>
          <a:lstStyle/>
          <a:p>
            <a:r>
              <a:rPr kumimoji="1" lang="ja-JP" altLang="en-US" dirty="0"/>
              <a:t>先行電離領域でレーザーが吸収されていた。</a:t>
            </a:r>
            <a:endParaRPr kumimoji="1" lang="en-US" altLang="ja-JP" dirty="0"/>
          </a:p>
          <a:p>
            <a:pPr>
              <a:buFont typeface="Wingdings" panose="05000000000000000000" pitchFamily="2" charset="2"/>
              <a:buChar char="Ø"/>
            </a:pPr>
            <a:r>
              <a:rPr kumimoji="1" lang="ja-JP" altLang="en-US" dirty="0"/>
              <a:t>レーザー照射し続けると先行電離領域が加熱されて</a:t>
            </a:r>
            <a:endParaRPr kumimoji="1" lang="en-US" altLang="ja-JP" dirty="0"/>
          </a:p>
          <a:p>
            <a:pPr marL="0" indent="0">
              <a:buNone/>
            </a:pPr>
            <a:r>
              <a:rPr lang="en-US" altLang="ja-JP" dirty="0"/>
              <a:t>     </a:t>
            </a:r>
            <a:r>
              <a:rPr lang="ja-JP" altLang="en-US" dirty="0"/>
              <a:t>衝撃波後方にレーザーエネルギーが届かなくなるのでは。</a:t>
            </a:r>
            <a:endParaRPr kumimoji="1" lang="en-US" altLang="ja-JP" dirty="0"/>
          </a:p>
          <a:p>
            <a:pPr marL="0" indent="0">
              <a:buNone/>
            </a:pPr>
            <a:r>
              <a:rPr lang="ja-JP" altLang="en-US" dirty="0"/>
              <a:t>→　デトネーションとして伝播しなくなる条件</a:t>
            </a:r>
            <a:endParaRPr lang="en-US" altLang="ja-JP" dirty="0"/>
          </a:p>
          <a:p>
            <a:pPr marL="0" indent="0">
              <a:buNone/>
            </a:pPr>
            <a:endParaRPr kumimoji="1" lang="en-US" altLang="ja-JP" dirty="0"/>
          </a:p>
          <a:p>
            <a:r>
              <a:rPr lang="ja-JP" altLang="en-US" dirty="0"/>
              <a:t>レーザー強度を下げると衝撃波後方の温度は下がる。</a:t>
            </a:r>
            <a:endParaRPr lang="en-US" altLang="ja-JP" dirty="0"/>
          </a:p>
          <a:p>
            <a:pPr>
              <a:buFont typeface="Wingdings" panose="05000000000000000000" pitchFamily="2" charset="2"/>
              <a:buChar char="Ø"/>
            </a:pPr>
            <a:r>
              <a:rPr kumimoji="1" lang="ja-JP" altLang="en-US" dirty="0"/>
              <a:t>輻射輸送による加熱の影響が小さくなるため、</a:t>
            </a:r>
            <a:endParaRPr kumimoji="1" lang="en-US" altLang="ja-JP" dirty="0"/>
          </a:p>
          <a:p>
            <a:pPr marL="0" indent="0">
              <a:buNone/>
            </a:pPr>
            <a:r>
              <a:rPr lang="en-US" altLang="ja-JP" dirty="0"/>
              <a:t>     </a:t>
            </a:r>
            <a:r>
              <a:rPr kumimoji="1" lang="ja-JP" altLang="en-US" dirty="0"/>
              <a:t>先行電離が生じなくなるのでは。</a:t>
            </a:r>
            <a:endParaRPr kumimoji="1" lang="en-US" altLang="ja-JP" dirty="0"/>
          </a:p>
          <a:p>
            <a:pPr marL="0" indent="0">
              <a:buNone/>
            </a:pPr>
            <a:r>
              <a:rPr lang="ja-JP" altLang="en-US" dirty="0"/>
              <a:t>→　先行電離が生じない条件</a:t>
            </a:r>
            <a:endParaRPr lang="en-US" altLang="ja-JP" dirty="0"/>
          </a:p>
          <a:p>
            <a:pPr marL="0" indent="0">
              <a:buNone/>
            </a:pPr>
            <a:r>
              <a:rPr kumimoji="1" lang="ja-JP" altLang="en-US" dirty="0"/>
              <a:t>→　レーザー吸収の過程の解析</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43</a:t>
            </a:fld>
            <a:endParaRPr lang="ja-JP" altLang="en-US" dirty="0"/>
          </a:p>
        </p:txBody>
      </p:sp>
    </p:spTree>
    <p:extLst>
      <p:ext uri="{BB962C8B-B14F-4D97-AF65-F5344CB8AC3E}">
        <p14:creationId xmlns:p14="http://schemas.microsoft.com/office/powerpoint/2010/main" val="115876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低強度（</a:t>
            </a:r>
            <a:r>
              <a:rPr lang="en-US" altLang="ja-JP" i="1" dirty="0"/>
              <a:t>S</a:t>
            </a:r>
            <a:r>
              <a:rPr lang="en-US" altLang="ja-JP" baseline="-25000" dirty="0"/>
              <a:t>L </a:t>
            </a:r>
            <a:r>
              <a:rPr lang="en-US" altLang="ja-JP" dirty="0"/>
              <a:t>=</a:t>
            </a:r>
            <a:r>
              <a:rPr lang="ja-JP" altLang="en-US" dirty="0"/>
              <a:t> </a:t>
            </a:r>
            <a:r>
              <a:rPr lang="en-US" altLang="ja-JP" dirty="0"/>
              <a:t>5×10</a:t>
            </a:r>
            <a:r>
              <a:rPr lang="en-US" altLang="ja-JP" baseline="30000" dirty="0"/>
              <a:t>8</a:t>
            </a:r>
            <a:r>
              <a:rPr lang="en-US" altLang="ja-JP" dirty="0"/>
              <a:t> ~ 1×10</a:t>
            </a:r>
            <a:r>
              <a:rPr lang="en-US" altLang="ja-JP" baseline="30000" dirty="0"/>
              <a:t>9</a:t>
            </a:r>
            <a:r>
              <a:rPr lang="en-US" altLang="ja-JP" dirty="0"/>
              <a:t> W/cm</a:t>
            </a:r>
            <a:r>
              <a:rPr lang="en-US" altLang="ja-JP" baseline="30000" dirty="0"/>
              <a:t>2</a:t>
            </a:r>
            <a:r>
              <a:rPr lang="ja-JP" altLang="en-US" dirty="0"/>
              <a:t>）</a:t>
            </a:r>
            <a:endParaRPr kumimoji="1" lang="ja-JP" altLang="en-US" dirty="0"/>
          </a:p>
        </p:txBody>
      </p:sp>
      <p:sp>
        <p:nvSpPr>
          <p:cNvPr id="3" name="コンテンツ プレースホルダー 2"/>
          <p:cNvSpPr>
            <a:spLocks noGrp="1"/>
          </p:cNvSpPr>
          <p:nvPr>
            <p:ph idx="1"/>
          </p:nvPr>
        </p:nvSpPr>
        <p:spPr/>
        <p:txBody>
          <a:bodyPr/>
          <a:lstStyle/>
          <a:p>
            <a:r>
              <a:rPr lang="ja-JP" altLang="en-US" dirty="0"/>
              <a:t>レーザー強度を下げると衝撃波後方の温度は下がる。</a:t>
            </a:r>
            <a:endParaRPr lang="en-US" altLang="ja-JP" dirty="0"/>
          </a:p>
          <a:p>
            <a:pPr>
              <a:buFont typeface="Wingdings" panose="05000000000000000000" pitchFamily="2" charset="2"/>
              <a:buChar char="Ø"/>
            </a:pPr>
            <a:r>
              <a:rPr lang="ja-JP" altLang="en-US" dirty="0"/>
              <a:t>輻射輸送による加熱の影響が小さくなるため、</a:t>
            </a:r>
            <a:endParaRPr lang="en-US" altLang="ja-JP" dirty="0"/>
          </a:p>
          <a:p>
            <a:pPr marL="0" indent="0">
              <a:buNone/>
            </a:pPr>
            <a:r>
              <a:rPr lang="en-US" altLang="ja-JP" dirty="0"/>
              <a:t>     </a:t>
            </a:r>
            <a:r>
              <a:rPr lang="ja-JP" altLang="en-US" dirty="0"/>
              <a:t>先行電離が生じなくなるのでは。</a:t>
            </a:r>
            <a:endParaRPr lang="en-US" altLang="ja-JP" dirty="0"/>
          </a:p>
          <a:p>
            <a:pPr marL="0" indent="0">
              <a:buNone/>
            </a:pPr>
            <a:r>
              <a:rPr lang="ja-JP" altLang="en-US" dirty="0"/>
              <a:t>→　先行電離が生じない条件</a:t>
            </a:r>
            <a:endParaRPr lang="en-US" altLang="ja-JP" dirty="0"/>
          </a:p>
          <a:p>
            <a:pPr marL="0" indent="0">
              <a:buNone/>
            </a:pPr>
            <a:r>
              <a:rPr lang="ja-JP" altLang="en-US" dirty="0"/>
              <a:t>→　レーザー吸収の過程の解析</a:t>
            </a:r>
            <a:endParaRPr lang="en-US" altLang="ja-JP"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44</a:t>
            </a:fld>
            <a:endParaRPr lang="ja-JP" altLang="en-US" dirty="0"/>
          </a:p>
        </p:txBody>
      </p:sp>
    </p:spTree>
    <p:extLst>
      <p:ext uri="{BB962C8B-B14F-4D97-AF65-F5344CB8AC3E}">
        <p14:creationId xmlns:p14="http://schemas.microsoft.com/office/powerpoint/2010/main" val="1129569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高強度（</a:t>
            </a:r>
            <a:r>
              <a:rPr kumimoji="1" lang="en-US" altLang="ja-JP" i="1" dirty="0"/>
              <a:t>S</a:t>
            </a:r>
            <a:r>
              <a:rPr kumimoji="1" lang="en-US" altLang="ja-JP" baseline="-25000" dirty="0"/>
              <a:t>L </a:t>
            </a:r>
            <a:r>
              <a:rPr kumimoji="1" lang="en-US" altLang="ja-JP" dirty="0"/>
              <a:t>=</a:t>
            </a:r>
            <a:r>
              <a:rPr kumimoji="1" lang="ja-JP" altLang="en-US" dirty="0"/>
              <a:t> </a:t>
            </a:r>
            <a:r>
              <a:rPr kumimoji="1" lang="en-US" altLang="ja-JP" dirty="0"/>
              <a:t>7×10</a:t>
            </a:r>
            <a:r>
              <a:rPr kumimoji="1" lang="en-US" altLang="ja-JP" baseline="30000" dirty="0"/>
              <a:t>9</a:t>
            </a:r>
            <a:r>
              <a:rPr kumimoji="1" lang="en-US" altLang="ja-JP" dirty="0"/>
              <a:t> ~ 1×10</a:t>
            </a:r>
            <a:r>
              <a:rPr kumimoji="1" lang="en-US" altLang="ja-JP" baseline="30000" dirty="0"/>
              <a:t>10</a:t>
            </a:r>
            <a:r>
              <a:rPr kumimoji="1" lang="en-US" altLang="ja-JP" dirty="0"/>
              <a:t> W/cm</a:t>
            </a:r>
            <a:r>
              <a:rPr kumimoji="1" lang="en-US" altLang="ja-JP" baseline="30000" dirty="0"/>
              <a:t>2</a:t>
            </a:r>
            <a:r>
              <a:rPr kumimoji="1" lang="ja-JP" altLang="en-US" dirty="0"/>
              <a:t>）</a:t>
            </a:r>
          </a:p>
        </p:txBody>
      </p:sp>
      <p:sp>
        <p:nvSpPr>
          <p:cNvPr id="3" name="コンテンツ プレースホルダー 2"/>
          <p:cNvSpPr>
            <a:spLocks noGrp="1"/>
          </p:cNvSpPr>
          <p:nvPr>
            <p:ph idx="1"/>
          </p:nvPr>
        </p:nvSpPr>
        <p:spPr/>
        <p:txBody>
          <a:bodyPr/>
          <a:lstStyle/>
          <a:p>
            <a:r>
              <a:rPr lang="ja-JP" altLang="en-US" dirty="0"/>
              <a:t>先行電離領域でレーザーが吸収されていた。</a:t>
            </a:r>
            <a:endParaRPr lang="en-US" altLang="ja-JP" dirty="0"/>
          </a:p>
          <a:p>
            <a:pPr>
              <a:buFont typeface="Wingdings" panose="05000000000000000000" pitchFamily="2" charset="2"/>
              <a:buChar char="Ø"/>
            </a:pPr>
            <a:r>
              <a:rPr lang="ja-JP" altLang="en-US" dirty="0"/>
              <a:t>レーザー照射し続けると先行電離領域が加熱されて</a:t>
            </a:r>
            <a:endParaRPr lang="en-US" altLang="ja-JP" dirty="0"/>
          </a:p>
          <a:p>
            <a:pPr marL="0" indent="0">
              <a:buNone/>
            </a:pPr>
            <a:r>
              <a:rPr lang="en-US" altLang="ja-JP" dirty="0"/>
              <a:t>     </a:t>
            </a:r>
            <a:r>
              <a:rPr lang="ja-JP" altLang="en-US" dirty="0"/>
              <a:t>衝撃波後方にレーザーエネルギーが届かなくなるのでは。</a:t>
            </a:r>
            <a:endParaRPr lang="en-US" altLang="ja-JP" dirty="0"/>
          </a:p>
          <a:p>
            <a:pPr marL="0" indent="0">
              <a:buNone/>
            </a:pPr>
            <a:r>
              <a:rPr lang="ja-JP" altLang="en-US" dirty="0"/>
              <a:t>→　デトネーションとして伝播しなくなる条件</a:t>
            </a:r>
            <a:endParaRPr lang="en-US" altLang="ja-JP"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45</a:t>
            </a:fld>
            <a:endParaRPr lang="ja-JP" altLang="en-US" dirty="0"/>
          </a:p>
        </p:txBody>
      </p:sp>
    </p:spTree>
    <p:extLst>
      <p:ext uri="{BB962C8B-B14F-4D97-AF65-F5344CB8AC3E}">
        <p14:creationId xmlns:p14="http://schemas.microsoft.com/office/powerpoint/2010/main" val="64501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a:spLocks noGrp="1"/>
          </p:cNvSpPr>
          <p:nvPr>
            <p:ph type="title"/>
          </p:nvPr>
        </p:nvSpPr>
        <p:spPr>
          <a:xfrm>
            <a:off x="825292" y="260648"/>
            <a:ext cx="7861507" cy="706090"/>
          </a:xfrm>
        </p:spPr>
        <p:txBody>
          <a:bodyPr>
            <a:noAutofit/>
          </a:bodyPr>
          <a:lstStyle/>
          <a:p>
            <a:pPr algn="l"/>
            <a:r>
              <a:rPr kumimoji="1" lang="ja-JP" altLang="en-US" sz="2500" dirty="0"/>
              <a:t>対象とする実験の概要</a:t>
            </a:r>
          </a:p>
        </p:txBody>
      </p:sp>
      <mc:AlternateContent xmlns:mc="http://schemas.openxmlformats.org/markup-compatibility/2006" xmlns:a14="http://schemas.microsoft.com/office/drawing/2010/main">
        <mc:Choice Requires="a14">
          <p:sp>
            <p:nvSpPr>
              <p:cNvPr id="28" name="テキスト ボックス 27"/>
              <p:cNvSpPr txBox="1"/>
              <p:nvPr/>
            </p:nvSpPr>
            <p:spPr>
              <a:xfrm>
                <a:off x="4841824" y="4953942"/>
                <a:ext cx="3127622" cy="923330"/>
              </a:xfrm>
              <a:prstGeom prst="rect">
                <a:avLst/>
              </a:prstGeom>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latin typeface="Cambria Math"/>
                  </a:rPr>
                  <a:t>シュリーレン像の明暗</a:t>
                </a:r>
                <a:endParaRPr kumimoji="1" lang="en-US" altLang="ja-JP" dirty="0">
                  <a:latin typeface="Cambria Math"/>
                </a:endParaRPr>
              </a:p>
              <a:p>
                <a14:m>
                  <m:oMath xmlns:m="http://schemas.openxmlformats.org/officeDocument/2006/math">
                    <m:f>
                      <m:fPr>
                        <m:type m:val="lin"/>
                        <m:ctrlPr>
                          <a:rPr kumimoji="1" lang="en-US" altLang="ja-JP" i="1" smtClean="0">
                            <a:latin typeface="Cambria Math" panose="02040503050406030204" pitchFamily="18" charset="0"/>
                            <a:ea typeface="Cambria Math"/>
                          </a:rPr>
                        </m:ctrlPr>
                      </m:fPr>
                      <m:num>
                        <m:r>
                          <a:rPr kumimoji="1" lang="ja-JP" altLang="en-US" i="1" smtClean="0">
                            <a:latin typeface="Cambria Math"/>
                            <a:ea typeface="Cambria Math"/>
                          </a:rPr>
                          <m:t>𝜕𝜌</m:t>
                        </m:r>
                      </m:num>
                      <m:den>
                        <m:r>
                          <a:rPr kumimoji="1" lang="ja-JP" altLang="en-US" i="1" smtClean="0">
                            <a:latin typeface="Cambria Math"/>
                            <a:ea typeface="Cambria Math"/>
                          </a:rPr>
                          <m:t>𝜕</m:t>
                        </m:r>
                        <m:r>
                          <a:rPr kumimoji="1" lang="en-US" altLang="ja-JP" b="0" i="1" smtClean="0">
                            <a:latin typeface="Cambria Math"/>
                            <a:ea typeface="Cambria Math"/>
                          </a:rPr>
                          <m:t>𝑥</m:t>
                        </m:r>
                      </m:den>
                    </m:f>
                    <m:r>
                      <a:rPr kumimoji="1" lang="en-US" altLang="ja-JP" i="1" smtClean="0">
                        <a:latin typeface="Cambria Math"/>
                        <a:ea typeface="Cambria Math"/>
                      </a:rPr>
                      <m:t>&lt;</m:t>
                    </m:r>
                    <m:r>
                      <a:rPr kumimoji="1" lang="en-US" altLang="ja-JP" b="0" i="1" smtClean="0">
                        <a:latin typeface="Cambria Math"/>
                        <a:ea typeface="Cambria Math"/>
                      </a:rPr>
                      <m:t>0</m:t>
                    </m:r>
                  </m:oMath>
                </a14:m>
                <a:r>
                  <a:rPr kumimoji="1" lang="en-US" altLang="ja-JP" dirty="0"/>
                  <a:t>	</a:t>
                </a:r>
                <a:r>
                  <a:rPr kumimoji="1" lang="ja-JP" altLang="en-US" dirty="0"/>
                  <a:t>：暗くなる</a:t>
                </a:r>
                <a:endParaRPr kumimoji="1" lang="en-US" altLang="ja-JP" dirty="0"/>
              </a:p>
              <a:p>
                <a14:m>
                  <m:oMath xmlns:m="http://schemas.openxmlformats.org/officeDocument/2006/math">
                    <m:f>
                      <m:fPr>
                        <m:type m:val="lin"/>
                        <m:ctrlPr>
                          <a:rPr kumimoji="1" lang="en-US" altLang="ja-JP" i="1" smtClean="0">
                            <a:latin typeface="Cambria Math" panose="02040503050406030204" pitchFamily="18" charset="0"/>
                            <a:ea typeface="Cambria Math"/>
                          </a:rPr>
                        </m:ctrlPr>
                      </m:fPr>
                      <m:num>
                        <m:r>
                          <a:rPr kumimoji="1" lang="ja-JP" altLang="en-US" i="1" smtClean="0">
                            <a:latin typeface="Cambria Math"/>
                            <a:ea typeface="Cambria Math"/>
                          </a:rPr>
                          <m:t>𝜕</m:t>
                        </m:r>
                        <m:sSub>
                          <m:sSubPr>
                            <m:ctrlPr>
                              <a:rPr kumimoji="1" lang="en-US" altLang="ja-JP" i="1" smtClean="0">
                                <a:latin typeface="Cambria Math" panose="02040503050406030204" pitchFamily="18" charset="0"/>
                                <a:ea typeface="Cambria Math"/>
                              </a:rPr>
                            </m:ctrlPr>
                          </m:sSubPr>
                          <m:e>
                            <m:r>
                              <a:rPr kumimoji="1" lang="en-US" altLang="ja-JP" b="0" i="1" smtClean="0">
                                <a:latin typeface="Cambria Math"/>
                                <a:ea typeface="Cambria Math"/>
                              </a:rPr>
                              <m:t>𝑛</m:t>
                            </m:r>
                          </m:e>
                          <m:sub>
                            <m:r>
                              <m:rPr>
                                <m:sty m:val="p"/>
                              </m:rPr>
                              <a:rPr kumimoji="1" lang="en-US" altLang="ja-JP" b="0" i="0" smtClean="0">
                                <a:latin typeface="Cambria Math"/>
                                <a:ea typeface="Cambria Math"/>
                              </a:rPr>
                              <m:t>e</m:t>
                            </m:r>
                          </m:sub>
                        </m:sSub>
                      </m:num>
                      <m:den>
                        <m:r>
                          <a:rPr kumimoji="1" lang="ja-JP" altLang="en-US" i="1" smtClean="0">
                            <a:latin typeface="Cambria Math"/>
                            <a:ea typeface="Cambria Math"/>
                          </a:rPr>
                          <m:t>𝜕</m:t>
                        </m:r>
                        <m:r>
                          <a:rPr kumimoji="1" lang="en-US" altLang="ja-JP" b="0" i="1" smtClean="0">
                            <a:latin typeface="Cambria Math"/>
                            <a:ea typeface="Cambria Math"/>
                          </a:rPr>
                          <m:t>𝑥</m:t>
                        </m:r>
                      </m:den>
                    </m:f>
                    <m:r>
                      <a:rPr kumimoji="1" lang="en-US" altLang="ja-JP" i="1" smtClean="0">
                        <a:latin typeface="Cambria Math"/>
                        <a:ea typeface="Cambria Math"/>
                      </a:rPr>
                      <m:t>&lt;</m:t>
                    </m:r>
                    <m:r>
                      <a:rPr kumimoji="1" lang="en-US" altLang="ja-JP" b="0" i="1" smtClean="0">
                        <a:latin typeface="Cambria Math"/>
                        <a:ea typeface="Cambria Math"/>
                      </a:rPr>
                      <m:t>0</m:t>
                    </m:r>
                  </m:oMath>
                </a14:m>
                <a:r>
                  <a:rPr kumimoji="1" lang="en-US" altLang="ja-JP" dirty="0"/>
                  <a:t>	</a:t>
                </a:r>
                <a:r>
                  <a:rPr kumimoji="1" lang="ja-JP" altLang="en-US" dirty="0"/>
                  <a:t>：明るくなる</a:t>
                </a: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841824" y="4953942"/>
                <a:ext cx="3127622" cy="923330"/>
              </a:xfrm>
              <a:prstGeom prst="rect">
                <a:avLst/>
              </a:prstGeom>
              <a:blipFill rotWithShape="1">
                <a:blip r:embed="rId3"/>
                <a:stretch>
                  <a:fillRect l="-2144" t="-15894" r="-975" b="-72185"/>
                </a:stretch>
              </a:blipFill>
              <a:ln w="38100">
                <a:noFill/>
              </a:ln>
            </p:spPr>
            <p:txBody>
              <a:bodyPr/>
              <a:lstStyle/>
              <a:p>
                <a:r>
                  <a:rPr lang="ja-JP" altLang="en-US">
                    <a:noFill/>
                  </a:rPr>
                  <a:t> </a:t>
                </a:r>
              </a:p>
            </p:txBody>
          </p:sp>
        </mc:Fallback>
      </mc:AlternateContent>
      <p:sp>
        <p:nvSpPr>
          <p:cNvPr id="37" name="テキスト ボックス 36"/>
          <p:cNvSpPr txBox="1"/>
          <p:nvPr/>
        </p:nvSpPr>
        <p:spPr>
          <a:xfrm>
            <a:off x="250099" y="6364707"/>
            <a:ext cx="4875950" cy="307777"/>
          </a:xfrm>
          <a:prstGeom prst="rect">
            <a:avLst/>
          </a:prstGeom>
          <a:noFill/>
        </p:spPr>
        <p:txBody>
          <a:bodyPr wrap="none" rtlCol="0">
            <a:spAutoFit/>
          </a:bodyPr>
          <a:lstStyle/>
          <a:p>
            <a:r>
              <a:rPr kumimoji="1" lang="en-US" altLang="ja-JP" sz="1400" dirty="0">
                <a:latin typeface="Arial" panose="020B0604020202020204" pitchFamily="34" charset="0"/>
                <a:ea typeface="Arial Unicode MS" panose="020B0604020202020204" pitchFamily="50" charset="-128"/>
                <a:cs typeface="Arial" panose="020B0604020202020204" pitchFamily="34" charset="0"/>
              </a:rPr>
              <a:t>[1]</a:t>
            </a:r>
            <a:r>
              <a:rPr lang="en-US" altLang="ja-JP" sz="1400" dirty="0">
                <a:latin typeface="Arial" panose="020B0604020202020204" pitchFamily="34" charset="0"/>
                <a:ea typeface="Arial Unicode MS" panose="020B0604020202020204" pitchFamily="50" charset="-128"/>
                <a:cs typeface="Arial" panose="020B0604020202020204" pitchFamily="34" charset="0"/>
              </a:rPr>
              <a:t> T. Endo, et al., </a:t>
            </a:r>
            <a:r>
              <a:rPr lang="en-US" altLang="ja-JP" sz="1400" i="1" dirty="0">
                <a:latin typeface="Arial" panose="020B0604020202020204" pitchFamily="34" charset="0"/>
                <a:ea typeface="Arial Unicode MS" panose="020B0604020202020204" pitchFamily="50" charset="-128"/>
                <a:cs typeface="Arial" panose="020B0604020202020204" pitchFamily="34" charset="0"/>
              </a:rPr>
              <a:t>J. Plasma Fusion Res.</a:t>
            </a:r>
            <a:r>
              <a:rPr lang="en-US" altLang="ja-JP" sz="1400" dirty="0">
                <a:latin typeface="Arial" panose="020B0604020202020204" pitchFamily="34" charset="0"/>
                <a:ea typeface="Arial Unicode MS" panose="020B0604020202020204" pitchFamily="50" charset="-128"/>
                <a:cs typeface="Arial" panose="020B0604020202020204" pitchFamily="34" charset="0"/>
              </a:rPr>
              <a:t> 86, p. 598 (2010).</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3" name="正方形/長方形 2"/>
              <p:cNvSpPr/>
              <p:nvPr/>
            </p:nvSpPr>
            <p:spPr>
              <a:xfrm>
                <a:off x="6525891" y="1700808"/>
                <a:ext cx="2382512" cy="646331"/>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𝑝</m:t>
                        </m:r>
                      </m:e>
                      <m:sub>
                        <m:r>
                          <a:rPr lang="en-US" altLang="ja-JP" i="1">
                            <a:latin typeface="Cambria Math"/>
                          </a:rPr>
                          <m:t>1</m:t>
                        </m:r>
                      </m:sub>
                    </m:sSub>
                  </m:oMath>
                </a14:m>
                <a:r>
                  <a:rPr lang="ja-JP" altLang="en-US" dirty="0"/>
                  <a:t> </a:t>
                </a:r>
                <a:r>
                  <a:rPr lang="en-US" altLang="ja-JP" dirty="0"/>
                  <a:t>:</a:t>
                </a:r>
                <a:r>
                  <a:rPr lang="ja-JP" altLang="en-US" dirty="0"/>
                  <a:t> 窒素ガスの初期圧</a:t>
                </a:r>
                <a:endParaRPr lang="en-US" altLang="ja-JP" dirty="0"/>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𝑆</m:t>
                        </m:r>
                      </m:e>
                      <m:sub>
                        <m:r>
                          <m:rPr>
                            <m:sty m:val="p"/>
                          </m:rPr>
                          <a:rPr lang="en-US" altLang="ja-JP">
                            <a:latin typeface="Cambria Math"/>
                          </a:rPr>
                          <m:t>L</m:t>
                        </m:r>
                      </m:sub>
                    </m:sSub>
                  </m:oMath>
                </a14:m>
                <a:r>
                  <a:rPr lang="ja-JP" altLang="en-US" dirty="0"/>
                  <a:t> </a:t>
                </a:r>
                <a:r>
                  <a:rPr lang="en-US" altLang="ja-JP" dirty="0"/>
                  <a:t>: </a:t>
                </a:r>
                <a:r>
                  <a:rPr lang="ja-JP" altLang="en-US" dirty="0"/>
                  <a:t>レーザー強度</a:t>
                </a:r>
              </a:p>
            </p:txBody>
          </p:sp>
        </mc:Choice>
        <mc:Fallback xmlns="">
          <p:sp>
            <p:nvSpPr>
              <p:cNvPr id="3" name="正方形/長方形 2"/>
              <p:cNvSpPr>
                <a:spLocks noRot="1" noChangeAspect="1" noMove="1" noResize="1" noEditPoints="1" noAdjustHandles="1" noChangeArrowheads="1" noChangeShapeType="1" noTextEdit="1"/>
              </p:cNvSpPr>
              <p:nvPr/>
            </p:nvSpPr>
            <p:spPr>
              <a:xfrm>
                <a:off x="6525891" y="1700808"/>
                <a:ext cx="2382512" cy="646331"/>
              </a:xfrm>
              <a:prstGeom prst="rect">
                <a:avLst/>
              </a:prstGeom>
              <a:blipFill rotWithShape="1">
                <a:blip r:embed="rId4"/>
                <a:stretch>
                  <a:fillRect t="-6604" r="-2308" b="-15094"/>
                </a:stretch>
              </a:blipFill>
            </p:spPr>
            <p:txBody>
              <a:bodyPr/>
              <a:lstStyle/>
              <a:p>
                <a:r>
                  <a:rPr lang="ja-JP" altLang="en-US">
                    <a:noFill/>
                  </a:rPr>
                  <a:t> </a:t>
                </a:r>
              </a:p>
            </p:txBody>
          </p:sp>
        </mc:Fallback>
      </mc:AlternateContent>
      <p:pic>
        <p:nvPicPr>
          <p:cNvPr id="1026" name="Picture 2" descr="C:\Users\naya\Documents\学会関係\Fig1 Hon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486" y="2420888"/>
            <a:ext cx="3336442" cy="24961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ya\Documents\学会関係\Fig2 Hond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2408161"/>
            <a:ext cx="4387349" cy="239393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619672" y="1907540"/>
            <a:ext cx="1537600" cy="369332"/>
          </a:xfrm>
          <a:prstGeom prst="rect">
            <a:avLst/>
          </a:prstGeom>
          <a:noFill/>
        </p:spPr>
        <p:txBody>
          <a:bodyPr wrap="none" rtlCol="0">
            <a:spAutoFit/>
          </a:bodyPr>
          <a:lstStyle/>
          <a:p>
            <a:r>
              <a:rPr lang="ja-JP" altLang="en-US" dirty="0"/>
              <a:t>実験配置図</a:t>
            </a:r>
            <a:r>
              <a:rPr lang="en-US" altLang="ja-JP" sz="1400" dirty="0">
                <a:latin typeface="Arial" panose="020B0604020202020204" pitchFamily="34" charset="0"/>
                <a:ea typeface="Arial Unicode MS" panose="020B0604020202020204" pitchFamily="50" charset="-128"/>
                <a:cs typeface="Arial" panose="020B0604020202020204" pitchFamily="34" charset="0"/>
              </a:rPr>
              <a:t>[1]</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円/楕円 1"/>
          <p:cNvSpPr/>
          <p:nvPr/>
        </p:nvSpPr>
        <p:spPr>
          <a:xfrm>
            <a:off x="6582674" y="3372635"/>
            <a:ext cx="288032" cy="72008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7" name="直線矢印コネクタ 6"/>
          <p:cNvCxnSpPr/>
          <p:nvPr/>
        </p:nvCxnSpPr>
        <p:spPr>
          <a:xfrm flipH="1">
            <a:off x="6754746" y="3012595"/>
            <a:ext cx="115960" cy="36004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359538" y="2676806"/>
            <a:ext cx="1107996" cy="369332"/>
          </a:xfrm>
          <a:prstGeom prst="rect">
            <a:avLst/>
          </a:prstGeom>
          <a:solidFill>
            <a:schemeClr val="bg1"/>
          </a:solidFill>
        </p:spPr>
        <p:txBody>
          <a:bodyPr wrap="none" rtlCol="0">
            <a:spAutoFit/>
          </a:bodyPr>
          <a:lstStyle/>
          <a:p>
            <a:r>
              <a:rPr kumimoji="1" lang="ja-JP" altLang="en-US" dirty="0"/>
              <a:t>先行電離</a:t>
            </a:r>
          </a:p>
        </p:txBody>
      </p:sp>
      <p:sp>
        <p:nvSpPr>
          <p:cNvPr id="12" name="スライド番号プレースホルダー 11"/>
          <p:cNvSpPr>
            <a:spLocks noGrp="1"/>
          </p:cNvSpPr>
          <p:nvPr>
            <p:ph type="sldNum" sz="quarter" idx="4"/>
          </p:nvPr>
        </p:nvSpPr>
        <p:spPr/>
        <p:txBody>
          <a:bodyPr/>
          <a:lstStyle/>
          <a:p>
            <a:fld id="{A3160BA4-7997-498F-9B55-6E0A16CD0A7D}" type="slidenum">
              <a:rPr lang="ja-JP" altLang="en-US" smtClean="0"/>
              <a:pPr/>
              <a:t>4</a:t>
            </a:fld>
            <a:endParaRPr lang="ja-JP" altLang="en-US" dirty="0"/>
          </a:p>
        </p:txBody>
      </p:sp>
      <p:sp>
        <p:nvSpPr>
          <p:cNvPr id="16" name="角丸四角形 15"/>
          <p:cNvSpPr/>
          <p:nvPr/>
        </p:nvSpPr>
        <p:spPr>
          <a:xfrm>
            <a:off x="9540552" y="5438476"/>
            <a:ext cx="7577492" cy="108012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ja-JP" altLang="en-US" sz="2400" b="1" dirty="0"/>
              <a:t>数値シミュレーションを用いて、先行電離の生成機構や、</a:t>
            </a:r>
            <a:endParaRPr lang="en-US" altLang="ja-JP" sz="2400" b="1" dirty="0"/>
          </a:p>
          <a:p>
            <a:pPr algn="just"/>
            <a:r>
              <a:rPr lang="ja-JP" altLang="en-US" sz="2400" b="1" dirty="0"/>
              <a:t>デトネーションの加熱構造・伝播速度を評価する。</a:t>
            </a:r>
            <a:endParaRPr lang="en-US" altLang="ja-JP" sz="2400" b="1" dirty="0"/>
          </a:p>
        </p:txBody>
      </p:sp>
      <p:sp>
        <p:nvSpPr>
          <p:cNvPr id="5" name="正方形/長方形 4"/>
          <p:cNvSpPr/>
          <p:nvPr/>
        </p:nvSpPr>
        <p:spPr>
          <a:xfrm>
            <a:off x="825292" y="5211150"/>
            <a:ext cx="3170644" cy="646331"/>
          </a:xfrm>
          <a:prstGeom prst="rect">
            <a:avLst/>
          </a:prstGeom>
        </p:spPr>
        <p:txBody>
          <a:bodyPr wrap="square">
            <a:spAutoFit/>
          </a:bodyPr>
          <a:lstStyle/>
          <a:p>
            <a:r>
              <a:rPr lang="ja-JP" altLang="en-US" dirty="0"/>
              <a:t>衝撃波前方で電離領域が</a:t>
            </a:r>
            <a:br>
              <a:rPr lang="en-US" altLang="ja-JP" dirty="0"/>
            </a:br>
            <a:r>
              <a:rPr lang="ja-JP" altLang="en-US" dirty="0"/>
              <a:t>存在することが確認されている。</a:t>
            </a:r>
          </a:p>
        </p:txBody>
      </p:sp>
    </p:spTree>
    <p:extLst>
      <p:ext uri="{BB962C8B-B14F-4D97-AF65-F5344CB8AC3E}">
        <p14:creationId xmlns:p14="http://schemas.microsoft.com/office/powerpoint/2010/main" val="254370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研究目的</a:t>
            </a:r>
          </a:p>
        </p:txBody>
      </p:sp>
      <p:sp>
        <p:nvSpPr>
          <p:cNvPr id="3" name="コンテンツ プレースホルダー 2"/>
          <p:cNvSpPr>
            <a:spLocks noGrp="1"/>
          </p:cNvSpPr>
          <p:nvPr>
            <p:ph idx="1"/>
          </p:nvPr>
        </p:nvSpPr>
        <p:spPr>
          <a:xfrm>
            <a:off x="251520" y="1124744"/>
            <a:ext cx="6696744" cy="5544616"/>
          </a:xfrm>
        </p:spPr>
        <p:txBody>
          <a:bodyPr>
            <a:normAutofit/>
          </a:bodyPr>
          <a:lstStyle/>
          <a:p>
            <a:endParaRPr kumimoji="1" lang="en-US" altLang="ja-JP" sz="1800" dirty="0"/>
          </a:p>
          <a:p>
            <a:pPr marL="0" indent="0">
              <a:buNone/>
            </a:pPr>
            <a:r>
              <a:rPr lang="ja-JP" altLang="en-US" sz="1800" b="1" dirty="0"/>
              <a:t>実験で観測された先行電離の生成機構</a:t>
            </a:r>
            <a:endParaRPr lang="en-US" altLang="ja-JP" sz="1800" b="1" dirty="0"/>
          </a:p>
          <a:p>
            <a:r>
              <a:rPr kumimoji="1" lang="ja-JP" altLang="en-US" sz="1800" dirty="0"/>
              <a:t>非局所的なエネルギー輸送に着目して、先行電離の生成機構やデトネーションの加熱構造や伝播速度に及ぼす影響を評価する。</a:t>
            </a:r>
            <a:endParaRPr kumimoji="1" lang="en-US" altLang="ja-JP" sz="1800" dirty="0"/>
          </a:p>
          <a:p>
            <a:endParaRPr lang="en-US" altLang="ja-JP" sz="1800" dirty="0"/>
          </a:p>
          <a:p>
            <a:pPr marL="0" indent="0">
              <a:buNone/>
            </a:pPr>
            <a:r>
              <a:rPr lang="ja-JP" altLang="en-US" sz="1800" b="1" dirty="0"/>
              <a:t>デトネーション伝播機構のレーザー強度依存性</a:t>
            </a:r>
            <a:endParaRPr lang="en-US" altLang="ja-JP" sz="1800" b="1" dirty="0"/>
          </a:p>
          <a:p>
            <a:r>
              <a:rPr kumimoji="1" lang="ja-JP" altLang="en-US" sz="1800" dirty="0"/>
              <a:t>レーザー強度を変化させた計算を行い、衝撃波付近の</a:t>
            </a:r>
            <a:endParaRPr kumimoji="1" lang="en-US" altLang="ja-JP" sz="1800" dirty="0"/>
          </a:p>
          <a:p>
            <a:pPr marL="355600" indent="0">
              <a:buNone/>
            </a:pPr>
            <a:r>
              <a:rPr lang="ja-JP" altLang="en-US" sz="1800" dirty="0"/>
              <a:t>加熱構造に及ぼす非局所エネルギーの影響を評価する。</a:t>
            </a:r>
            <a:endParaRPr kumimoji="1" lang="en-US" altLang="ja-JP" sz="1800" dirty="0"/>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5</a:t>
            </a:fld>
            <a:endParaRPr lang="ja-JP" altLang="en-US" dirty="0"/>
          </a:p>
        </p:txBody>
      </p:sp>
      <p:graphicFrame>
        <p:nvGraphicFramePr>
          <p:cNvPr id="5" name="コンテンツ プレースホルダー 8"/>
          <p:cNvGraphicFramePr>
            <a:graphicFrameLocks/>
          </p:cNvGraphicFramePr>
          <p:nvPr>
            <p:extLst>
              <p:ext uri="{D42A27DB-BD31-4B8C-83A1-F6EECF244321}">
                <p14:modId xmlns:p14="http://schemas.microsoft.com/office/powerpoint/2010/main" val="1713376025"/>
              </p:ext>
            </p:extLst>
          </p:nvPr>
        </p:nvGraphicFramePr>
        <p:xfrm>
          <a:off x="-1764704" y="4725144"/>
          <a:ext cx="782536" cy="396240"/>
        </p:xfrm>
        <a:graphic>
          <a:graphicData uri="http://schemas.openxmlformats.org/drawingml/2006/table">
            <a:tbl>
              <a:tblPr firstRow="1" bandRow="1">
                <a:tableStyleId>{2D5ABB26-0587-4C30-8999-92F81FD0307C}</a:tableStyleId>
              </a:tblPr>
              <a:tblGrid>
                <a:gridCol w="782536">
                  <a:extLst>
                    <a:ext uri="{9D8B030D-6E8A-4147-A177-3AD203B41FA5}">
                      <a16:colId xmlns:a16="http://schemas.microsoft.com/office/drawing/2014/main" val="20000"/>
                    </a:ext>
                  </a:extLst>
                </a:gridCol>
              </a:tblGrid>
              <a:tr h="370840">
                <a:tc>
                  <a:txBody>
                    <a:bodyPr/>
                    <a:lstStyle/>
                    <a:p>
                      <a:r>
                        <a:rPr kumimoji="1" lang="ja-JP" altLang="en-US" sz="2000" dirty="0"/>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テキスト ボックス 5"/>
          <p:cNvSpPr txBox="1"/>
          <p:nvPr/>
        </p:nvSpPr>
        <p:spPr>
          <a:xfrm>
            <a:off x="-6517232" y="1556792"/>
            <a:ext cx="6336704" cy="646331"/>
          </a:xfrm>
          <a:prstGeom prst="rect">
            <a:avLst/>
          </a:prstGeom>
          <a:noFill/>
        </p:spPr>
        <p:txBody>
          <a:bodyPr wrap="square" rtlCol="0">
            <a:spAutoFit/>
          </a:bodyPr>
          <a:lstStyle/>
          <a:p>
            <a:pPr>
              <a:defRPr/>
            </a:pPr>
            <a:r>
              <a:rPr lang="ja-JP" altLang="en-US" b="1" dirty="0"/>
              <a:t>非局所的なエネルギー輸送に着目し、先行電離の生成機構や、</a:t>
            </a:r>
            <a:endParaRPr lang="en-US" altLang="ja-JP" b="1" dirty="0"/>
          </a:p>
          <a:p>
            <a:pPr>
              <a:defRPr/>
            </a:pPr>
            <a:r>
              <a:rPr lang="ja-JP" altLang="en-US" b="1" dirty="0"/>
              <a:t>デトネーションの加熱構造・伝播速度に及ぼす影響を評価する。</a:t>
            </a:r>
            <a:endParaRPr lang="en-US" altLang="ja-JP" b="1" dirty="0"/>
          </a:p>
        </p:txBody>
      </p:sp>
    </p:spTree>
    <p:extLst>
      <p:ext uri="{BB962C8B-B14F-4D97-AF65-F5344CB8AC3E}">
        <p14:creationId xmlns:p14="http://schemas.microsoft.com/office/powerpoint/2010/main" val="350915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solidFill>
                  <a:schemeClr val="bg1">
                    <a:lumMod val="50000"/>
                  </a:schemeClr>
                </a:solidFill>
              </a:rPr>
              <a:t>研究背景・目的</a:t>
            </a:r>
            <a:endParaRPr kumimoji="1" lang="en-US" altLang="ja-JP" dirty="0">
              <a:solidFill>
                <a:schemeClr val="bg1">
                  <a:lumMod val="50000"/>
                </a:schemeClr>
              </a:solidFill>
            </a:endParaRPr>
          </a:p>
          <a:p>
            <a:endParaRPr lang="en-US" altLang="ja-JP" dirty="0"/>
          </a:p>
          <a:p>
            <a:r>
              <a:rPr kumimoji="1" lang="ja-JP" altLang="en-US" dirty="0"/>
              <a:t>シミュレーション</a:t>
            </a:r>
            <a:r>
              <a:rPr lang="ja-JP" altLang="en-US" dirty="0"/>
              <a:t>モデル</a:t>
            </a:r>
            <a:endParaRPr kumimoji="1" lang="en-US" altLang="ja-JP" dirty="0"/>
          </a:p>
          <a:p>
            <a:endParaRPr lang="en-US" altLang="ja-JP" dirty="0"/>
          </a:p>
          <a:p>
            <a:r>
              <a:rPr lang="ja-JP" altLang="en-US" dirty="0">
                <a:solidFill>
                  <a:schemeClr val="bg1">
                    <a:lumMod val="50000"/>
                  </a:schemeClr>
                </a:solidFill>
              </a:rPr>
              <a:t>結果・考察</a:t>
            </a:r>
            <a:endParaRPr kumimoji="1" lang="en-US" altLang="ja-JP" dirty="0">
              <a:solidFill>
                <a:schemeClr val="bg1">
                  <a:lumMod val="50000"/>
                </a:schemeClr>
              </a:solidFill>
            </a:endParaRPr>
          </a:p>
          <a:p>
            <a:pPr>
              <a:buFont typeface="Wingdings" panose="05000000000000000000" pitchFamily="2" charset="2"/>
              <a:buChar char="Ø"/>
            </a:pPr>
            <a:r>
              <a:rPr lang="ja-JP" altLang="en-US" dirty="0">
                <a:solidFill>
                  <a:schemeClr val="bg1">
                    <a:lumMod val="50000"/>
                  </a:schemeClr>
                </a:solidFill>
              </a:rPr>
              <a:t>実験結果の解析</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衝撃波付近の加熱構造</a:t>
            </a:r>
            <a:endParaRPr lang="en-US" altLang="ja-JP" dirty="0">
              <a:solidFill>
                <a:schemeClr val="bg1">
                  <a:lumMod val="50000"/>
                </a:schemeClr>
              </a:solidFill>
            </a:endParaRPr>
          </a:p>
          <a:p>
            <a:pPr marL="536575" indent="0">
              <a:buNone/>
            </a:pPr>
            <a:r>
              <a:rPr lang="ja-JP" altLang="en-US" dirty="0">
                <a:solidFill>
                  <a:schemeClr val="bg1">
                    <a:lumMod val="50000"/>
                  </a:schemeClr>
                </a:solidFill>
              </a:rPr>
              <a:t>非局所的なエネルギー輸送が伝播速度に及ぼす影響</a:t>
            </a:r>
            <a:endParaRPr lang="en-US" altLang="ja-JP" dirty="0">
              <a:solidFill>
                <a:schemeClr val="bg1">
                  <a:lumMod val="50000"/>
                </a:schemeClr>
              </a:solidFill>
            </a:endParaRPr>
          </a:p>
          <a:p>
            <a:pPr>
              <a:buFont typeface="Wingdings" panose="05000000000000000000" pitchFamily="2" charset="2"/>
              <a:buChar char="Ø"/>
            </a:pPr>
            <a:r>
              <a:rPr lang="ja-JP" altLang="en-US" dirty="0">
                <a:solidFill>
                  <a:schemeClr val="bg1">
                    <a:lumMod val="50000"/>
                  </a:schemeClr>
                </a:solidFill>
              </a:rPr>
              <a:t>レーザー強度依存性</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レーザー強度が高い場合</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レーザー強度が低い場合</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レーザー強度に対するデトネーション伝播特性の評価</a:t>
            </a:r>
            <a:endParaRPr lang="en-US" altLang="ja-JP" dirty="0">
              <a:solidFill>
                <a:schemeClr val="bg1">
                  <a:lumMod val="50000"/>
                </a:schemeClr>
              </a:solidFill>
            </a:endParaRPr>
          </a:p>
          <a:p>
            <a:pPr marL="546100" indent="0">
              <a:buNone/>
            </a:pPr>
            <a:endParaRPr lang="en-US" altLang="ja-JP" dirty="0">
              <a:solidFill>
                <a:schemeClr val="bg1">
                  <a:lumMod val="50000"/>
                </a:schemeClr>
              </a:solidFill>
            </a:endParaRPr>
          </a:p>
          <a:p>
            <a:r>
              <a:rPr kumimoji="1" lang="ja-JP" altLang="en-US" dirty="0">
                <a:solidFill>
                  <a:schemeClr val="bg1">
                    <a:lumMod val="50000"/>
                  </a:schemeClr>
                </a:solidFill>
              </a:rPr>
              <a:t>まとめ</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6</a:t>
            </a:fld>
            <a:endParaRPr lang="ja-JP" altLang="en-US" dirty="0"/>
          </a:p>
        </p:txBody>
      </p:sp>
    </p:spTree>
    <p:extLst>
      <p:ext uri="{BB962C8B-B14F-4D97-AF65-F5344CB8AC3E}">
        <p14:creationId xmlns:p14="http://schemas.microsoft.com/office/powerpoint/2010/main" val="374937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899592" y="260648"/>
            <a:ext cx="7056784" cy="706090"/>
          </a:xfrm>
        </p:spPr>
        <p:txBody>
          <a:bodyPr>
            <a:normAutofit/>
          </a:bodyPr>
          <a:lstStyle/>
          <a:p>
            <a:pPr algn="l"/>
            <a:r>
              <a:rPr lang="ja-JP" altLang="en-US" dirty="0"/>
              <a:t>シミュレーションモデル</a:t>
            </a:r>
            <a:endParaRPr kumimoji="1" lang="ja-JP" altLang="en-US" dirty="0"/>
          </a:p>
        </p:txBody>
      </p:sp>
      <p:sp>
        <p:nvSpPr>
          <p:cNvPr id="6" name="テキスト ボックス 5"/>
          <p:cNvSpPr txBox="1"/>
          <p:nvPr/>
        </p:nvSpPr>
        <p:spPr>
          <a:xfrm>
            <a:off x="179512" y="5101226"/>
            <a:ext cx="8640960" cy="1600438"/>
          </a:xfrm>
          <a:prstGeom prst="rect">
            <a:avLst/>
          </a:prstGeom>
          <a:noFill/>
        </p:spPr>
        <p:txBody>
          <a:bodyPr wrap="square" rtlCol="0">
            <a:spAutoFit/>
          </a:bodyPr>
          <a:lstStyle/>
          <a:p>
            <a:r>
              <a:rPr lang="en-US" altLang="ja-JP" sz="1400" dirty="0">
                <a:ea typeface="Arial Unicode MS" panose="020B0604020202020204" pitchFamily="50" charset="-128"/>
                <a:cs typeface="Arial" panose="020B0604020202020204" pitchFamily="34" charset="0"/>
              </a:rPr>
              <a:t>[2] A. </a:t>
            </a:r>
            <a:r>
              <a:rPr lang="en-US" altLang="ja-JP" sz="1400" dirty="0" err="1">
                <a:ea typeface="Arial Unicode MS" panose="020B0604020202020204" pitchFamily="50" charset="-128"/>
                <a:cs typeface="Arial" panose="020B0604020202020204" pitchFamily="34" charset="0"/>
              </a:rPr>
              <a:t>Sunahara</a:t>
            </a:r>
            <a:r>
              <a:rPr lang="en-US" altLang="ja-JP" sz="1400" dirty="0">
                <a:ea typeface="Arial Unicode MS" panose="020B0604020202020204" pitchFamily="50" charset="-128"/>
                <a:cs typeface="Arial" panose="020B0604020202020204" pitchFamily="34" charset="0"/>
              </a:rPr>
              <a:t>, et al., </a:t>
            </a:r>
            <a:r>
              <a:rPr lang="en-US" altLang="ja-JP" sz="1400" i="1" dirty="0">
                <a:ea typeface="Arial Unicode MS" panose="020B0604020202020204" pitchFamily="50" charset="-128"/>
                <a:cs typeface="Arial" panose="020B0604020202020204" pitchFamily="34" charset="0"/>
              </a:rPr>
              <a:t>Fusion Eng. Des.</a:t>
            </a:r>
            <a:r>
              <a:rPr lang="en-US" altLang="ja-JP" sz="1400" dirty="0">
                <a:ea typeface="Arial Unicode MS" panose="020B0604020202020204" pitchFamily="50" charset="-128"/>
                <a:cs typeface="Arial" panose="020B0604020202020204" pitchFamily="34" charset="0"/>
              </a:rPr>
              <a:t> 85, p. 935 (2010).</a:t>
            </a:r>
          </a:p>
          <a:p>
            <a:r>
              <a:rPr lang="en-US" altLang="ja-JP" sz="1400" dirty="0">
                <a:ea typeface="Arial Unicode MS" panose="020B0604020202020204" pitchFamily="50" charset="-128"/>
                <a:cs typeface="Arial" panose="020B0604020202020204" pitchFamily="34" charset="0"/>
              </a:rPr>
              <a:t>[3] L. Spitzer, et al.,</a:t>
            </a:r>
            <a:r>
              <a:rPr lang="en-US" altLang="ja-JP" sz="1400" i="1" dirty="0">
                <a:ea typeface="Arial Unicode MS" panose="020B0604020202020204" pitchFamily="50" charset="-128"/>
                <a:cs typeface="Arial" panose="020B0604020202020204" pitchFamily="34" charset="0"/>
              </a:rPr>
              <a:t> Phys. Rev.</a:t>
            </a:r>
            <a:r>
              <a:rPr lang="en-US" altLang="ja-JP" sz="1400" dirty="0">
                <a:ea typeface="Arial Unicode MS" panose="020B0604020202020204" pitchFamily="50" charset="-128"/>
                <a:cs typeface="Arial" panose="020B0604020202020204" pitchFamily="34" charset="0"/>
              </a:rPr>
              <a:t> 89, p. 977 (1953). </a:t>
            </a:r>
          </a:p>
          <a:p>
            <a:r>
              <a:rPr lang="en-US" altLang="ja-JP" sz="1400" dirty="0">
                <a:ea typeface="Arial Unicode MS" panose="020B0604020202020204" pitchFamily="50" charset="-128"/>
                <a:cs typeface="Arial" panose="020B0604020202020204" pitchFamily="34" charset="0"/>
              </a:rPr>
              <a:t>[4] R. C. Malone, et al., </a:t>
            </a:r>
            <a:r>
              <a:rPr lang="en-US" altLang="ja-JP" sz="1400" i="1" dirty="0">
                <a:ea typeface="Arial Unicode MS" panose="020B0604020202020204" pitchFamily="50" charset="-128"/>
                <a:cs typeface="Arial" panose="020B0604020202020204" pitchFamily="34" charset="0"/>
              </a:rPr>
              <a:t>Phys. Rev. Lett.</a:t>
            </a:r>
            <a:r>
              <a:rPr lang="en-US" altLang="ja-JP" sz="1400" dirty="0">
                <a:ea typeface="Arial Unicode MS" panose="020B0604020202020204" pitchFamily="50" charset="-128"/>
                <a:cs typeface="Arial" panose="020B0604020202020204" pitchFamily="34" charset="0"/>
              </a:rPr>
              <a:t> 34, p. 721 (1975).</a:t>
            </a:r>
          </a:p>
          <a:p>
            <a:r>
              <a:rPr lang="en-US" altLang="ja-JP" sz="1400" dirty="0">
                <a:cs typeface="Arial" panose="020B0604020202020204" pitchFamily="34" charset="0"/>
              </a:rPr>
              <a:t>[5] S. P. Lyon, J. D. Johnson, Group T-1, SESAME : The Los Alamos National Laboratory Equation of State Database, LANL Tech. Rep. LA-UR-92-3407, Los Alamos National Laboratory, Los Alamos (1992).</a:t>
            </a:r>
          </a:p>
          <a:p>
            <a:r>
              <a:rPr lang="en-US" altLang="ja-JP" sz="1400" dirty="0">
                <a:cs typeface="Arial" panose="020B0604020202020204" pitchFamily="34" charset="0"/>
              </a:rPr>
              <a:t>[6] Y. </a:t>
            </a:r>
            <a:r>
              <a:rPr lang="en-US" altLang="ja-JP" sz="1400" dirty="0" err="1">
                <a:cs typeface="Arial" panose="020B0604020202020204" pitchFamily="34" charset="0"/>
              </a:rPr>
              <a:t>Ogino</a:t>
            </a:r>
            <a:r>
              <a:rPr lang="en-US" altLang="ja-JP" sz="1400" dirty="0">
                <a:cs typeface="Arial" panose="020B0604020202020204" pitchFamily="34" charset="0"/>
              </a:rPr>
              <a:t>, et al.,</a:t>
            </a:r>
            <a:r>
              <a:rPr lang="en-US" altLang="ja-JP" sz="1400" i="1" dirty="0">
                <a:cs typeface="Arial" panose="020B0604020202020204" pitchFamily="34" charset="0"/>
              </a:rPr>
              <a:t> Shock Waves </a:t>
            </a:r>
            <a:r>
              <a:rPr lang="en-US" altLang="ja-JP" sz="1400" dirty="0">
                <a:cs typeface="Arial" panose="020B0604020202020204" pitchFamily="34" charset="0"/>
              </a:rPr>
              <a:t>21, p. 289 (2011).</a:t>
            </a:r>
          </a:p>
          <a:p>
            <a:r>
              <a:rPr lang="en-US" altLang="ja-JP" sz="1400" dirty="0">
                <a:cs typeface="Arial" panose="020B0604020202020204" pitchFamily="34" charset="0"/>
              </a:rPr>
              <a:t>[7] J. A. </a:t>
            </a:r>
            <a:r>
              <a:rPr lang="en-US" altLang="ja-JP" sz="1400" dirty="0" err="1">
                <a:cs typeface="Arial" panose="020B0604020202020204" pitchFamily="34" charset="0"/>
              </a:rPr>
              <a:t>Fennelly</a:t>
            </a:r>
            <a:r>
              <a:rPr lang="en-US" altLang="ja-JP" sz="1400" dirty="0">
                <a:cs typeface="Arial" panose="020B0604020202020204" pitchFamily="34" charset="0"/>
              </a:rPr>
              <a:t> et al., </a:t>
            </a:r>
            <a:r>
              <a:rPr lang="en-US" altLang="ja-JP" sz="1400" i="1" dirty="0">
                <a:cs typeface="Arial" panose="020B0604020202020204" pitchFamily="34" charset="0"/>
              </a:rPr>
              <a:t>At. Data </a:t>
            </a:r>
            <a:r>
              <a:rPr lang="en-US" altLang="ja-JP" sz="1400" i="1" dirty="0" err="1">
                <a:cs typeface="Arial" panose="020B0604020202020204" pitchFamily="34" charset="0"/>
              </a:rPr>
              <a:t>Nucl</a:t>
            </a:r>
            <a:r>
              <a:rPr lang="en-US" altLang="ja-JP" sz="1400" i="1" dirty="0">
                <a:cs typeface="Arial" panose="020B0604020202020204" pitchFamily="34" charset="0"/>
              </a:rPr>
              <a:t>. Data</a:t>
            </a:r>
            <a:r>
              <a:rPr lang="en-US" altLang="ja-JP" sz="1400" dirty="0">
                <a:cs typeface="Arial" panose="020B0604020202020204" pitchFamily="34" charset="0"/>
              </a:rPr>
              <a:t> </a:t>
            </a:r>
            <a:r>
              <a:rPr lang="en-US" altLang="ja-JP" sz="1400" i="1" dirty="0">
                <a:cs typeface="Arial" panose="020B0604020202020204" pitchFamily="34" charset="0"/>
              </a:rPr>
              <a:t>Tables </a:t>
            </a:r>
            <a:r>
              <a:rPr lang="en-US" altLang="ja-JP" sz="1400" dirty="0">
                <a:cs typeface="Arial" panose="020B0604020202020204" pitchFamily="34" charset="0"/>
              </a:rPr>
              <a:t>51, p. 321 (1992).</a:t>
            </a:r>
          </a:p>
        </p:txBody>
      </p:sp>
      <p:sp>
        <p:nvSpPr>
          <p:cNvPr id="8" name="テキスト ボックス 7"/>
          <p:cNvSpPr txBox="1"/>
          <p:nvPr/>
        </p:nvSpPr>
        <p:spPr>
          <a:xfrm>
            <a:off x="251520" y="1068778"/>
            <a:ext cx="5112568" cy="3693319"/>
          </a:xfrm>
          <a:prstGeom prst="rect">
            <a:avLst/>
          </a:prstGeom>
          <a:noFill/>
        </p:spPr>
        <p:txBody>
          <a:bodyPr wrap="square" rtlCol="0">
            <a:spAutoFit/>
          </a:bodyPr>
          <a:lstStyle/>
          <a:p>
            <a:r>
              <a:rPr lang="en-US" altLang="ja-JP" b="1" dirty="0">
                <a:cs typeface="Arial" panose="020B0604020202020204" pitchFamily="34" charset="0"/>
              </a:rPr>
              <a:t>1</a:t>
            </a:r>
            <a:r>
              <a:rPr lang="ja-JP" altLang="en-US" b="1" dirty="0">
                <a:latin typeface="Arial" panose="020B0604020202020204" pitchFamily="34" charset="0"/>
                <a:cs typeface="Arial" panose="020B0604020202020204" pitchFamily="34" charset="0"/>
              </a:rPr>
              <a:t>次元</a:t>
            </a:r>
            <a:r>
              <a:rPr lang="ja-JP" altLang="en-US" b="1" dirty="0"/>
              <a:t>輻射流体コード「</a:t>
            </a:r>
            <a:r>
              <a:rPr lang="en-US" altLang="ja-JP" b="1" dirty="0">
                <a:cs typeface="Arial" panose="020B0604020202020204" pitchFamily="34" charset="0"/>
              </a:rPr>
              <a:t>Star-1D</a:t>
            </a:r>
            <a:r>
              <a:rPr lang="ja-JP" altLang="en-US" b="1" dirty="0"/>
              <a:t>」</a:t>
            </a:r>
            <a:r>
              <a:rPr lang="en-US" altLang="ja-JP" sz="1400" dirty="0">
                <a:ea typeface="Arial Unicode MS" panose="020B0604020202020204" pitchFamily="50" charset="-128"/>
                <a:cs typeface="Arial" panose="020B0604020202020204" pitchFamily="34" charset="0"/>
              </a:rPr>
              <a:t>[2]</a:t>
            </a:r>
            <a:endParaRPr lang="en-US" altLang="ja-JP" sz="1200" dirty="0">
              <a:ea typeface="Arial Unicode MS" panose="020B0604020202020204" pitchFamily="50" charset="-128"/>
              <a:cs typeface="Arial" panose="020B0604020202020204" pitchFamily="34" charset="0"/>
            </a:endParaRPr>
          </a:p>
          <a:p>
            <a:pPr marL="342900" indent="-342900">
              <a:buFont typeface="Wingdings" panose="05000000000000000000" pitchFamily="2" charset="2"/>
              <a:buChar char="u"/>
            </a:pPr>
            <a:r>
              <a:rPr lang="en-US" altLang="ja-JP" dirty="0">
                <a:cs typeface="Arial" panose="020B0604020202020204" pitchFamily="34" charset="0"/>
              </a:rPr>
              <a:t>Lagrange</a:t>
            </a:r>
            <a:r>
              <a:rPr lang="ja-JP" altLang="en-US" dirty="0"/>
              <a:t>型</a:t>
            </a:r>
            <a:r>
              <a:rPr lang="en-US" altLang="ja-JP" dirty="0">
                <a:cs typeface="Arial" panose="020B0604020202020204" pitchFamily="34" charset="0"/>
              </a:rPr>
              <a:t>1</a:t>
            </a:r>
            <a:r>
              <a:rPr lang="ja-JP" altLang="en-US" dirty="0"/>
              <a:t>流体</a:t>
            </a:r>
            <a:r>
              <a:rPr lang="en-US" altLang="ja-JP" dirty="0">
                <a:cs typeface="Arial" panose="020B0604020202020204" pitchFamily="34" charset="0"/>
              </a:rPr>
              <a:t>2</a:t>
            </a:r>
            <a:r>
              <a:rPr lang="ja-JP" altLang="en-US" dirty="0"/>
              <a:t>温度（電子・イオン）</a:t>
            </a:r>
            <a:endParaRPr lang="en-US" altLang="ja-JP" dirty="0"/>
          </a:p>
          <a:p>
            <a:pPr marL="285750" indent="-285750">
              <a:buFont typeface="Wingdings" panose="05000000000000000000" pitchFamily="2" charset="2"/>
              <a:buChar char="u"/>
            </a:pPr>
            <a:r>
              <a:rPr lang="ja-JP" altLang="en-US" dirty="0"/>
              <a:t>基礎式</a:t>
            </a:r>
            <a:endParaRPr lang="en-US" altLang="ja-JP" dirty="0"/>
          </a:p>
          <a:p>
            <a:pPr marL="542925" indent="-285750">
              <a:buFont typeface="Arial" panose="020B0604020202020204" pitchFamily="34" charset="0"/>
              <a:buChar char="•"/>
            </a:pPr>
            <a:r>
              <a:rPr lang="ja-JP" altLang="en-US" dirty="0"/>
              <a:t>連続の方程式</a:t>
            </a:r>
            <a:endParaRPr lang="en-US" altLang="ja-JP" dirty="0"/>
          </a:p>
          <a:p>
            <a:pPr marL="542925" indent="-285750">
              <a:buFont typeface="Arial" panose="020B0604020202020204" pitchFamily="34" charset="0"/>
              <a:buChar char="•"/>
            </a:pPr>
            <a:r>
              <a:rPr lang="ja-JP" altLang="en-US" dirty="0"/>
              <a:t>運動方程式</a:t>
            </a:r>
            <a:endParaRPr lang="en-US" altLang="ja-JP" dirty="0"/>
          </a:p>
          <a:p>
            <a:pPr marL="542925" indent="-285750">
              <a:buFont typeface="Arial" panose="020B0604020202020204" pitchFamily="34" charset="0"/>
              <a:buChar char="•"/>
            </a:pPr>
            <a:r>
              <a:rPr lang="ja-JP" altLang="en-US" dirty="0"/>
              <a:t>エネルギー保存の式（電子・イオン）</a:t>
            </a:r>
            <a:endParaRPr lang="en-US" altLang="ja-JP" dirty="0"/>
          </a:p>
          <a:p>
            <a:pPr marL="342900" indent="-342900">
              <a:buFont typeface="Wingdings" panose="05000000000000000000" pitchFamily="2" charset="2"/>
              <a:buChar char="u"/>
            </a:pPr>
            <a:r>
              <a:rPr lang="ja-JP" altLang="en-US" dirty="0"/>
              <a:t>エネルギー輸送計算</a:t>
            </a:r>
            <a:endParaRPr lang="en-US" altLang="ja-JP" dirty="0"/>
          </a:p>
          <a:p>
            <a:pPr marL="627063" indent="-342900">
              <a:buFont typeface="Arial" panose="020B0604020202020204" pitchFamily="34" charset="0"/>
              <a:buChar char="•"/>
            </a:pPr>
            <a:r>
              <a:rPr lang="ja-JP" altLang="en-US" dirty="0"/>
              <a:t>レーザーエネルギー輸送</a:t>
            </a:r>
            <a:endParaRPr lang="en-US" altLang="ja-JP" dirty="0"/>
          </a:p>
          <a:p>
            <a:pPr marL="627063" indent="-342900"/>
            <a:r>
              <a:rPr lang="ja-JP" altLang="en-US" dirty="0"/>
              <a:t>　      光線追跡法（レーザー吸収は逆制動放射）</a:t>
            </a:r>
            <a:endParaRPr lang="en-US" altLang="ja-JP" dirty="0"/>
          </a:p>
          <a:p>
            <a:pPr marL="627063" indent="-342900">
              <a:buFont typeface="Arial" panose="020B0604020202020204" pitchFamily="34" charset="0"/>
              <a:buChar char="•"/>
            </a:pPr>
            <a:r>
              <a:rPr lang="ja-JP" altLang="en-US" dirty="0"/>
              <a:t>電子熱伝導</a:t>
            </a:r>
            <a:endParaRPr lang="en-US" altLang="ja-JP" dirty="0"/>
          </a:p>
          <a:p>
            <a:pPr marL="627063" indent="-342900"/>
            <a:r>
              <a:rPr lang="ja-JP" altLang="en-US" dirty="0"/>
              <a:t>　      流束制限付き</a:t>
            </a:r>
            <a:r>
              <a:rPr lang="en-US" altLang="ja-JP" dirty="0">
                <a:ea typeface="Arial Unicode MS" panose="020B0604020202020204" pitchFamily="50" charset="-128"/>
                <a:cs typeface="Arial" panose="020B0604020202020204" pitchFamily="34" charset="0"/>
              </a:rPr>
              <a:t>Spitzer-Harm model</a:t>
            </a:r>
            <a:r>
              <a:rPr lang="en-US" altLang="ja-JP" sz="1400" dirty="0">
                <a:ea typeface="Arial Unicode MS" panose="020B0604020202020204" pitchFamily="50" charset="-128"/>
                <a:cs typeface="Arial" panose="020B0604020202020204" pitchFamily="34" charset="0"/>
              </a:rPr>
              <a:t>[3]</a:t>
            </a:r>
            <a:endParaRPr lang="en-US" altLang="ja-JP" sz="1100" dirty="0">
              <a:ea typeface="Arial Unicode MS" panose="020B0604020202020204" pitchFamily="50" charset="-128"/>
              <a:cs typeface="Arial" panose="020B0604020202020204" pitchFamily="34" charset="0"/>
            </a:endParaRPr>
          </a:p>
          <a:p>
            <a:pPr marL="627063" indent="-342900">
              <a:buFont typeface="Arial" panose="020B0604020202020204" pitchFamily="34" charset="0"/>
              <a:buChar char="•"/>
            </a:pPr>
            <a:r>
              <a:rPr lang="ja-JP" altLang="en-US" dirty="0"/>
              <a:t>輻射輸送</a:t>
            </a:r>
            <a:endParaRPr lang="en-US" altLang="ja-JP" dirty="0"/>
          </a:p>
          <a:p>
            <a:pPr marL="627063" indent="-342900"/>
            <a:r>
              <a:rPr lang="ja-JP" altLang="en-US" dirty="0"/>
              <a:t>　      流束制限付き多群拡散近似</a:t>
            </a:r>
            <a:r>
              <a:rPr lang="en-US" altLang="ja-JP" sz="1400" dirty="0">
                <a:ea typeface="Arial Unicode MS" panose="020B0604020202020204" pitchFamily="50" charset="-128"/>
                <a:cs typeface="Arial" panose="020B0604020202020204" pitchFamily="34" charset="0"/>
              </a:rPr>
              <a:t>[4]</a:t>
            </a:r>
            <a:endParaRPr lang="en-US" altLang="ja-JP" sz="1200" dirty="0">
              <a:ea typeface="Arial Unicode MS" panose="020B0604020202020204" pitchFamily="50" charset="-128"/>
              <a:cs typeface="Arial" panose="020B0604020202020204" pitchFamily="34" charset="0"/>
            </a:endParaRPr>
          </a:p>
        </p:txBody>
      </p:sp>
      <p:sp>
        <p:nvSpPr>
          <p:cNvPr id="2" name="スライド番号プレースホルダー 1"/>
          <p:cNvSpPr>
            <a:spLocks noGrp="1"/>
          </p:cNvSpPr>
          <p:nvPr>
            <p:ph type="sldNum" sz="quarter" idx="4"/>
          </p:nvPr>
        </p:nvSpPr>
        <p:spPr/>
        <p:txBody>
          <a:bodyPr/>
          <a:lstStyle/>
          <a:p>
            <a:fld id="{A3160BA4-7997-498F-9B55-6E0A16CD0A7D}" type="slidenum">
              <a:rPr lang="ja-JP" altLang="en-US" smtClean="0"/>
              <a:pPr/>
              <a:t>7</a:t>
            </a:fld>
            <a:endParaRPr lang="ja-JP" altLang="en-US" dirty="0"/>
          </a:p>
        </p:txBody>
      </p:sp>
      <p:sp>
        <p:nvSpPr>
          <p:cNvPr id="3" name="テキスト ボックス 2"/>
          <p:cNvSpPr txBox="1"/>
          <p:nvPr/>
        </p:nvSpPr>
        <p:spPr>
          <a:xfrm>
            <a:off x="4887418" y="1340768"/>
            <a:ext cx="4005062" cy="3693319"/>
          </a:xfrm>
          <a:prstGeom prst="rect">
            <a:avLst/>
          </a:prstGeom>
          <a:noFill/>
        </p:spPr>
        <p:txBody>
          <a:bodyPr wrap="square" rtlCol="0">
            <a:spAutoFit/>
          </a:bodyPr>
          <a:lstStyle/>
          <a:p>
            <a:r>
              <a:rPr kumimoji="1" lang="en-US" altLang="ja-JP" dirty="0"/>
              <a:t>Al</a:t>
            </a:r>
          </a:p>
          <a:p>
            <a:r>
              <a:rPr lang="en-US" altLang="ja-JP" dirty="0"/>
              <a:t>EOS :</a:t>
            </a:r>
            <a:r>
              <a:rPr lang="en-US" altLang="ja-JP" dirty="0">
                <a:ea typeface="Arial Unicode MS" panose="020B0604020202020204" pitchFamily="50" charset="-128"/>
                <a:cs typeface="Arial" panose="020B0604020202020204" pitchFamily="34" charset="0"/>
              </a:rPr>
              <a:t>SESAME</a:t>
            </a:r>
            <a:r>
              <a:rPr lang="en-US" altLang="ja-JP" sz="1400" dirty="0">
                <a:ea typeface="Arial Unicode MS" panose="020B0604020202020204" pitchFamily="50" charset="-128"/>
                <a:cs typeface="Arial" panose="020B0604020202020204" pitchFamily="34" charset="0"/>
              </a:rPr>
              <a:t>[5]</a:t>
            </a:r>
            <a:endParaRPr lang="en-US" altLang="ja-JP" sz="1600" dirty="0">
              <a:ea typeface="Arial Unicode MS" panose="020B0604020202020204" pitchFamily="50" charset="-128"/>
              <a:cs typeface="Arial" panose="020B0604020202020204" pitchFamily="34" charset="0"/>
            </a:endParaRPr>
          </a:p>
          <a:p>
            <a:r>
              <a:rPr lang="en-US" altLang="ja-JP" dirty="0">
                <a:ea typeface="Arial Unicode MS" panose="020B0604020202020204" pitchFamily="50" charset="-128"/>
                <a:cs typeface="Arial" panose="020B0604020202020204" pitchFamily="34" charset="0"/>
              </a:rPr>
              <a:t>Opacity :Screened </a:t>
            </a:r>
            <a:r>
              <a:rPr lang="en-US" altLang="ja-JP" dirty="0" err="1">
                <a:ea typeface="Arial Unicode MS" panose="020B0604020202020204" pitchFamily="50" charset="-128"/>
                <a:cs typeface="Arial" panose="020B0604020202020204" pitchFamily="34" charset="0"/>
              </a:rPr>
              <a:t>hydrogenic</a:t>
            </a:r>
            <a:r>
              <a:rPr lang="en-US" altLang="ja-JP" dirty="0">
                <a:ea typeface="Arial Unicode MS" panose="020B0604020202020204" pitchFamily="50" charset="-128"/>
                <a:cs typeface="Arial" panose="020B0604020202020204" pitchFamily="34" charset="0"/>
              </a:rPr>
              <a:t> model</a:t>
            </a:r>
            <a:r>
              <a:rPr lang="en-US" altLang="ja-JP" dirty="0">
                <a:cs typeface="Arial" panose="020B0604020202020204" pitchFamily="34" charset="0"/>
              </a:rPr>
              <a:t> </a:t>
            </a:r>
          </a:p>
          <a:p>
            <a:r>
              <a:rPr lang="en-US" altLang="ja-JP" dirty="0">
                <a:ea typeface="Arial Unicode MS" panose="020B0604020202020204" pitchFamily="50" charset="-128"/>
                <a:cs typeface="Arial" panose="020B0604020202020204" pitchFamily="34" charset="0"/>
              </a:rPr>
              <a:t>              (CRE)</a:t>
            </a:r>
          </a:p>
          <a:p>
            <a:r>
              <a:rPr kumimoji="1" lang="en-US" altLang="ja-JP" dirty="0">
                <a:ea typeface="Arial Unicode MS" panose="020B0604020202020204" pitchFamily="50" charset="-128"/>
                <a:cs typeface="Arial" panose="020B0604020202020204" pitchFamily="34" charset="0"/>
              </a:rPr>
              <a:t>N</a:t>
            </a:r>
            <a:r>
              <a:rPr kumimoji="1" lang="en-US" altLang="ja-JP" baseline="-25000" dirty="0">
                <a:ea typeface="Arial Unicode MS" panose="020B0604020202020204" pitchFamily="50" charset="-128"/>
                <a:cs typeface="Arial" panose="020B0604020202020204" pitchFamily="34" charset="0"/>
              </a:rPr>
              <a:t>2</a:t>
            </a:r>
          </a:p>
          <a:p>
            <a:r>
              <a:rPr lang="en-US" altLang="ja-JP" dirty="0">
                <a:cs typeface="Arial" panose="020B0604020202020204" pitchFamily="34" charset="0"/>
              </a:rPr>
              <a:t>EOS : LTE with molecular effects</a:t>
            </a:r>
          </a:p>
          <a:p>
            <a:r>
              <a:rPr lang="en-US" altLang="ja-JP" dirty="0">
                <a:cs typeface="Arial" panose="020B0604020202020204" pitchFamily="34" charset="0"/>
              </a:rPr>
              <a:t>Opacity :</a:t>
            </a:r>
            <a:r>
              <a:rPr lang="en-US" altLang="ja-JP" dirty="0">
                <a:ea typeface="Arial Unicode MS" panose="020B0604020202020204" pitchFamily="50" charset="-128"/>
                <a:cs typeface="Arial" panose="020B0604020202020204" pitchFamily="34" charset="0"/>
              </a:rPr>
              <a:t> Screened </a:t>
            </a:r>
            <a:r>
              <a:rPr lang="en-US" altLang="ja-JP" dirty="0" err="1">
                <a:ea typeface="Arial Unicode MS" panose="020B0604020202020204" pitchFamily="50" charset="-128"/>
                <a:cs typeface="Arial" panose="020B0604020202020204" pitchFamily="34" charset="0"/>
              </a:rPr>
              <a:t>hydrogenic</a:t>
            </a:r>
            <a:r>
              <a:rPr lang="en-US" altLang="ja-JP" dirty="0">
                <a:ea typeface="Arial Unicode MS" panose="020B0604020202020204" pitchFamily="50" charset="-128"/>
                <a:cs typeface="Arial" panose="020B0604020202020204" pitchFamily="34" charset="0"/>
              </a:rPr>
              <a:t> model</a:t>
            </a:r>
            <a:r>
              <a:rPr lang="ja-JP" altLang="en-US" dirty="0">
                <a:cs typeface="Arial" panose="020B0604020202020204" pitchFamily="34" charset="0"/>
              </a:rPr>
              <a:t> </a:t>
            </a:r>
            <a:endParaRPr lang="en-US" altLang="ja-JP" dirty="0">
              <a:cs typeface="Arial" panose="020B0604020202020204" pitchFamily="34" charset="0"/>
            </a:endParaRPr>
          </a:p>
          <a:p>
            <a:r>
              <a:rPr lang="en-US" altLang="ja-JP" dirty="0">
                <a:cs typeface="Arial" panose="020B0604020202020204" pitchFamily="34" charset="0"/>
              </a:rPr>
              <a:t>                (LTE) (</a:t>
            </a:r>
            <a:r>
              <a:rPr lang="en-US" altLang="ja-JP" i="1" dirty="0" err="1">
                <a:cs typeface="Arial" panose="020B0604020202020204" pitchFamily="34" charset="0"/>
              </a:rPr>
              <a:t>T</a:t>
            </a:r>
            <a:r>
              <a:rPr lang="en-US" altLang="ja-JP" baseline="-25000" dirty="0" err="1">
                <a:cs typeface="Arial" panose="020B0604020202020204" pitchFamily="34" charset="0"/>
              </a:rPr>
              <a:t>e</a:t>
            </a:r>
            <a:r>
              <a:rPr lang="en-US" altLang="ja-JP" baseline="-25000" dirty="0">
                <a:cs typeface="Arial" panose="020B0604020202020204" pitchFamily="34" charset="0"/>
              </a:rPr>
              <a:t> </a:t>
            </a:r>
            <a:r>
              <a:rPr lang="en-US" altLang="ja-JP" dirty="0">
                <a:cs typeface="Arial" panose="020B0604020202020204" pitchFamily="34" charset="0"/>
              </a:rPr>
              <a:t>&gt; 1 eV)+</a:t>
            </a:r>
          </a:p>
          <a:p>
            <a:r>
              <a:rPr lang="en-US" altLang="ja-JP" dirty="0">
                <a:cs typeface="Arial" panose="020B0604020202020204" pitchFamily="34" charset="0"/>
              </a:rPr>
              <a:t>	 Calculated by </a:t>
            </a:r>
            <a:r>
              <a:rPr lang="en-US" altLang="ja-JP" dirty="0" err="1">
                <a:cs typeface="Arial" panose="020B0604020202020204" pitchFamily="34" charset="0"/>
              </a:rPr>
              <a:t>Ogino</a:t>
            </a:r>
            <a:r>
              <a:rPr lang="en-US" altLang="ja-JP" sz="1400" dirty="0">
                <a:cs typeface="Arial" panose="020B0604020202020204" pitchFamily="34" charset="0"/>
              </a:rPr>
              <a:t>[6]</a:t>
            </a:r>
            <a:endParaRPr lang="en-US" altLang="ja-JP" sz="1600" dirty="0">
              <a:cs typeface="Arial" panose="020B0604020202020204" pitchFamily="34" charset="0"/>
            </a:endParaRPr>
          </a:p>
          <a:p>
            <a:r>
              <a:rPr lang="en-US" altLang="ja-JP" sz="1600" dirty="0">
                <a:cs typeface="Arial" panose="020B0604020202020204" pitchFamily="34" charset="0"/>
              </a:rPr>
              <a:t>                  </a:t>
            </a:r>
            <a:r>
              <a:rPr lang="en-US" altLang="ja-JP" dirty="0">
                <a:cs typeface="Arial" panose="020B0604020202020204" pitchFamily="34" charset="0"/>
              </a:rPr>
              <a:t>(</a:t>
            </a:r>
            <a:r>
              <a:rPr lang="en-US" altLang="ja-JP" i="1" dirty="0" err="1">
                <a:cs typeface="Arial" panose="020B0604020202020204" pitchFamily="34" charset="0"/>
              </a:rPr>
              <a:t>T</a:t>
            </a:r>
            <a:r>
              <a:rPr lang="en-US" altLang="ja-JP" baseline="-25000" dirty="0" err="1">
                <a:cs typeface="Arial" panose="020B0604020202020204" pitchFamily="34" charset="0"/>
              </a:rPr>
              <a:t>e</a:t>
            </a:r>
            <a:r>
              <a:rPr lang="en-US" altLang="ja-JP" baseline="-25000" dirty="0">
                <a:cs typeface="Arial" panose="020B0604020202020204" pitchFamily="34" charset="0"/>
              </a:rPr>
              <a:t> </a:t>
            </a:r>
            <a:r>
              <a:rPr lang="en-US" altLang="ja-JP" dirty="0">
                <a:cs typeface="Arial" panose="020B0604020202020204" pitchFamily="34" charset="0"/>
              </a:rPr>
              <a:t>&lt; 1 eV) +</a:t>
            </a:r>
          </a:p>
          <a:p>
            <a:r>
              <a:rPr lang="en-US" altLang="ja-JP" dirty="0">
                <a:cs typeface="Arial" panose="020B0604020202020204" pitchFamily="34" charset="0"/>
              </a:rPr>
              <a:t>	  N</a:t>
            </a:r>
            <a:r>
              <a:rPr lang="en-US" altLang="ja-JP" baseline="-25000" dirty="0">
                <a:cs typeface="Arial" panose="020B0604020202020204" pitchFamily="34" charset="0"/>
              </a:rPr>
              <a:t>2</a:t>
            </a:r>
            <a:r>
              <a:rPr lang="ja-JP" altLang="en-US" dirty="0">
                <a:cs typeface="Arial" panose="020B0604020202020204" pitchFamily="34" charset="0"/>
              </a:rPr>
              <a:t> </a:t>
            </a:r>
            <a:r>
              <a:rPr lang="en-US" altLang="ja-JP" dirty="0">
                <a:cs typeface="Arial" panose="020B0604020202020204" pitchFamily="34" charset="0"/>
              </a:rPr>
              <a:t>Photoionization(PI)</a:t>
            </a:r>
            <a:r>
              <a:rPr lang="en-US" altLang="ja-JP" sz="1400" dirty="0">
                <a:cs typeface="Arial" panose="020B0604020202020204" pitchFamily="34" charset="0"/>
              </a:rPr>
              <a:t>[7]</a:t>
            </a:r>
            <a:endParaRPr lang="ja-JP" altLang="en-US" sz="1600" dirty="0">
              <a:cs typeface="Arial" panose="020B0604020202020204" pitchFamily="34" charset="0"/>
            </a:endParaRPr>
          </a:p>
          <a:p>
            <a:endParaRPr kumimoji="1" lang="en-US" altLang="ja-JP" dirty="0">
              <a:ea typeface="Arial Unicode MS" panose="020B0604020202020204" pitchFamily="50" charset="-128"/>
              <a:cs typeface="Arial" panose="020B0604020202020204" pitchFamily="34" charset="0"/>
            </a:endParaRPr>
          </a:p>
          <a:p>
            <a:endParaRPr kumimoji="1" lang="ja-JP" altLang="en-US" dirty="0"/>
          </a:p>
        </p:txBody>
      </p:sp>
    </p:spTree>
    <p:extLst>
      <p:ext uri="{BB962C8B-B14F-4D97-AF65-F5344CB8AC3E}">
        <p14:creationId xmlns:p14="http://schemas.microsoft.com/office/powerpoint/2010/main" val="75877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solidFill>
                  <a:schemeClr val="bg1">
                    <a:lumMod val="50000"/>
                  </a:schemeClr>
                </a:solidFill>
              </a:rPr>
              <a:t>研究背景・目的</a:t>
            </a:r>
            <a:endParaRPr kumimoji="1" lang="en-US" altLang="ja-JP" dirty="0">
              <a:solidFill>
                <a:schemeClr val="bg1">
                  <a:lumMod val="50000"/>
                </a:schemeClr>
              </a:solidFill>
            </a:endParaRPr>
          </a:p>
          <a:p>
            <a:endParaRPr lang="en-US" altLang="ja-JP" dirty="0">
              <a:solidFill>
                <a:schemeClr val="bg1">
                  <a:lumMod val="50000"/>
                </a:schemeClr>
              </a:solidFill>
            </a:endParaRPr>
          </a:p>
          <a:p>
            <a:r>
              <a:rPr kumimoji="1" lang="ja-JP" altLang="en-US" dirty="0">
                <a:solidFill>
                  <a:schemeClr val="bg1">
                    <a:lumMod val="50000"/>
                  </a:schemeClr>
                </a:solidFill>
              </a:rPr>
              <a:t>シミュレーション</a:t>
            </a:r>
            <a:r>
              <a:rPr lang="ja-JP" altLang="en-US" dirty="0">
                <a:solidFill>
                  <a:schemeClr val="bg1">
                    <a:lumMod val="50000"/>
                  </a:schemeClr>
                </a:solidFill>
              </a:rPr>
              <a:t>モデル</a:t>
            </a:r>
            <a:endParaRPr kumimoji="1" lang="en-US" altLang="ja-JP" dirty="0">
              <a:solidFill>
                <a:schemeClr val="bg1">
                  <a:lumMod val="50000"/>
                </a:schemeClr>
              </a:solidFill>
            </a:endParaRPr>
          </a:p>
          <a:p>
            <a:endParaRPr lang="en-US" altLang="ja-JP" dirty="0"/>
          </a:p>
          <a:p>
            <a:r>
              <a:rPr lang="ja-JP" altLang="en-US" dirty="0"/>
              <a:t>結果・考察</a:t>
            </a:r>
            <a:endParaRPr kumimoji="1" lang="en-US" altLang="ja-JP" dirty="0"/>
          </a:p>
          <a:p>
            <a:pPr>
              <a:buFont typeface="Wingdings" panose="05000000000000000000" pitchFamily="2" charset="2"/>
              <a:buChar char="Ø"/>
            </a:pPr>
            <a:r>
              <a:rPr lang="ja-JP" altLang="en-US" dirty="0"/>
              <a:t>実験結果の解析</a:t>
            </a:r>
            <a:endParaRPr lang="en-US" altLang="ja-JP" dirty="0"/>
          </a:p>
          <a:p>
            <a:pPr marL="536575" indent="0">
              <a:buNone/>
            </a:pPr>
            <a:r>
              <a:rPr lang="ja-JP" altLang="en-US" dirty="0"/>
              <a:t>衝撃波付近の加熱構造</a:t>
            </a:r>
            <a:endParaRPr lang="en-US" altLang="ja-JP" dirty="0"/>
          </a:p>
          <a:p>
            <a:pPr marL="536575" indent="0">
              <a:buNone/>
            </a:pPr>
            <a:r>
              <a:rPr lang="ja-JP" altLang="en-US" dirty="0">
                <a:solidFill>
                  <a:schemeClr val="bg1">
                    <a:lumMod val="50000"/>
                  </a:schemeClr>
                </a:solidFill>
              </a:rPr>
              <a:t>非局所的なエネルギー輸送が伝播速度に及ぼす影響</a:t>
            </a:r>
            <a:endParaRPr lang="en-US" altLang="ja-JP" dirty="0">
              <a:solidFill>
                <a:schemeClr val="bg1">
                  <a:lumMod val="50000"/>
                </a:schemeClr>
              </a:solidFill>
            </a:endParaRPr>
          </a:p>
          <a:p>
            <a:pPr>
              <a:buFont typeface="Wingdings" panose="05000000000000000000" pitchFamily="2" charset="2"/>
              <a:buChar char="Ø"/>
            </a:pPr>
            <a:r>
              <a:rPr lang="ja-JP" altLang="en-US" dirty="0">
                <a:solidFill>
                  <a:schemeClr val="bg1">
                    <a:lumMod val="50000"/>
                  </a:schemeClr>
                </a:solidFill>
              </a:rPr>
              <a:t>レーザー強度依存性</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レーザー強度が高い場合</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レーザー強度が低い場合</a:t>
            </a:r>
            <a:endParaRPr lang="en-US" altLang="ja-JP" dirty="0">
              <a:solidFill>
                <a:schemeClr val="bg1">
                  <a:lumMod val="50000"/>
                </a:schemeClr>
              </a:solidFill>
            </a:endParaRPr>
          </a:p>
          <a:p>
            <a:pPr marL="546100" indent="0">
              <a:buNone/>
            </a:pPr>
            <a:r>
              <a:rPr lang="ja-JP" altLang="en-US" dirty="0">
                <a:solidFill>
                  <a:schemeClr val="bg1">
                    <a:lumMod val="50000"/>
                  </a:schemeClr>
                </a:solidFill>
              </a:rPr>
              <a:t>レーザー強度に対するデトネーション伝播特性の評価</a:t>
            </a:r>
            <a:endParaRPr lang="en-US" altLang="ja-JP" dirty="0">
              <a:solidFill>
                <a:schemeClr val="bg1">
                  <a:lumMod val="50000"/>
                </a:schemeClr>
              </a:solidFill>
            </a:endParaRPr>
          </a:p>
          <a:p>
            <a:pPr marL="546100" indent="0">
              <a:buNone/>
            </a:pPr>
            <a:endParaRPr lang="en-US" altLang="ja-JP" dirty="0">
              <a:solidFill>
                <a:schemeClr val="bg1">
                  <a:lumMod val="50000"/>
                </a:schemeClr>
              </a:solidFill>
            </a:endParaRPr>
          </a:p>
          <a:p>
            <a:r>
              <a:rPr kumimoji="1" lang="ja-JP" altLang="en-US" dirty="0">
                <a:solidFill>
                  <a:schemeClr val="bg1">
                    <a:lumMod val="50000"/>
                  </a:schemeClr>
                </a:solidFill>
              </a:rPr>
              <a:t>まとめ</a:t>
            </a:r>
          </a:p>
        </p:txBody>
      </p:sp>
      <p:sp>
        <p:nvSpPr>
          <p:cNvPr id="4" name="スライド番号プレースホルダー 3"/>
          <p:cNvSpPr>
            <a:spLocks noGrp="1"/>
          </p:cNvSpPr>
          <p:nvPr>
            <p:ph type="sldNum" sz="quarter" idx="4"/>
          </p:nvPr>
        </p:nvSpPr>
        <p:spPr/>
        <p:txBody>
          <a:bodyPr/>
          <a:lstStyle/>
          <a:p>
            <a:fld id="{A3160BA4-7997-498F-9B55-6E0A16CD0A7D}" type="slidenum">
              <a:rPr lang="ja-JP" altLang="en-US" smtClean="0"/>
              <a:pPr/>
              <a:t>8</a:t>
            </a:fld>
            <a:endParaRPr lang="ja-JP" altLang="en-US" dirty="0"/>
          </a:p>
        </p:txBody>
      </p:sp>
    </p:spTree>
    <p:extLst>
      <p:ext uri="{BB962C8B-B14F-4D97-AF65-F5344CB8AC3E}">
        <p14:creationId xmlns:p14="http://schemas.microsoft.com/office/powerpoint/2010/main" val="3749378440"/>
      </p:ext>
    </p:extLst>
  </p:cSld>
  <p:clrMapOvr>
    <a:masterClrMapping/>
  </p:clrMapOvr>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ＭＳ Ｐゴシック"/>
        <a:cs typeface=""/>
      </a:majorFont>
      <a:minorFont>
        <a:latin typeface="Segoe U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6363</TotalTime>
  <Words>4172</Words>
  <Application>Microsoft Office PowerPoint</Application>
  <PresentationFormat>画面に合わせる (4:3)</PresentationFormat>
  <Paragraphs>779</Paragraphs>
  <Slides>46</Slides>
  <Notes>22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46</vt:i4>
      </vt:variant>
    </vt:vector>
  </HeadingPairs>
  <TitlesOfParts>
    <vt:vector size="54" baseType="lpstr">
      <vt:lpstr>Arial Unicode MS</vt:lpstr>
      <vt:lpstr>ＭＳ Ｐゴシック</vt:lpstr>
      <vt:lpstr>Arial</vt:lpstr>
      <vt:lpstr>Calibri</vt:lpstr>
      <vt:lpstr>Cambria Math</vt:lpstr>
      <vt:lpstr>Segoe UI</vt:lpstr>
      <vt:lpstr>Wingdings</vt:lpstr>
      <vt:lpstr>2_Office ​​テーマ</vt:lpstr>
      <vt:lpstr>レーザー駆動デトネーションの1次元構造における 非局所エネルギー輸送の効果</vt:lpstr>
      <vt:lpstr>アウトライン</vt:lpstr>
      <vt:lpstr>アウトライン</vt:lpstr>
      <vt:lpstr>レーザー駆動デトネーションの特徴</vt:lpstr>
      <vt:lpstr>対象とする実験の概要</vt:lpstr>
      <vt:lpstr>研究目的</vt:lpstr>
      <vt:lpstr>アウトライン</vt:lpstr>
      <vt:lpstr>シミュレーションモデル</vt:lpstr>
      <vt:lpstr>アウトライン</vt:lpstr>
      <vt:lpstr>実験結果の解析におけるシミュレーション条件</vt:lpstr>
      <vt:lpstr>衝撃波付近の加熱機構</vt:lpstr>
      <vt:lpstr>中性粒子と電子との衝突によるレーザー吸収の効果</vt:lpstr>
      <vt:lpstr>中性粒子と電子との衝突による レーザー吸収の効果の有無</vt:lpstr>
      <vt:lpstr>実験とシミュレーションで評価された 衝撃波移動速度の比較</vt:lpstr>
      <vt:lpstr>アウトライン</vt:lpstr>
      <vt:lpstr>検査体積の設定</vt:lpstr>
      <vt:lpstr>駆動効率とデトネーション伝播速度の関係</vt:lpstr>
      <vt:lpstr>検査体積に流入するエネルギー流束の内訳</vt:lpstr>
      <vt:lpstr>実験結果の解析に対するまとめ</vt:lpstr>
      <vt:lpstr>アウトライン</vt:lpstr>
      <vt:lpstr>レーザー強度を変化させたときのシミュレーション条件</vt:lpstr>
      <vt:lpstr>アウトライン</vt:lpstr>
      <vt:lpstr>衝撃波付近の温度・数密度と加熱構造の時間発展</vt:lpstr>
      <vt:lpstr>レーザー・輻射加熱領域と衝撃波位置の関係</vt:lpstr>
      <vt:lpstr>アウトライン</vt:lpstr>
      <vt:lpstr>衝撃波付近の加熱構造</vt:lpstr>
      <vt:lpstr>衝撃波移動速度と 衝撃波、レーザー加熱領域の位置</vt:lpstr>
      <vt:lpstr>レーザー吸収率100 %としたときの理論的な伝播速度と シミュレーションで評価された伝播速度の比較</vt:lpstr>
      <vt:lpstr>まとめ</vt:lpstr>
      <vt:lpstr>予備スライド</vt:lpstr>
      <vt:lpstr>衝撃波付近の加熱構造</vt:lpstr>
      <vt:lpstr>衝撃波付近の加熱構造</vt:lpstr>
      <vt:lpstr>速度比較</vt:lpstr>
      <vt:lpstr>PowerPoint プレゼンテーション</vt:lpstr>
      <vt:lpstr>PowerPoint プレゼンテーション</vt:lpstr>
      <vt:lpstr>PowerPoint プレゼンテーション</vt:lpstr>
      <vt:lpstr>衝撃波前方で吸収されるレーザーが増加しているため、 デトネーションの速度が減少している。</vt:lpstr>
      <vt:lpstr>レーザー強度を変化させたときに議論したいこと</vt:lpstr>
      <vt:lpstr>先行電離</vt:lpstr>
      <vt:lpstr>先行電離に必要な加熱量は 定容加熱を仮定した計算で見積もった。</vt:lpstr>
      <vt:lpstr>定常伝播するデトネーションに遷移するときには ○○であると考えられえる．</vt:lpstr>
      <vt:lpstr>シミュレーションコード</vt:lpstr>
      <vt:lpstr>衝撃波とレーザー加熱領域が近づいていくときに 衝撃波移動速度が上昇している。</vt:lpstr>
      <vt:lpstr>レーザー強度を変化させた計算を行った。</vt:lpstr>
      <vt:lpstr>低強度（SL = 5×108 ~ 1×109 W/cm2）</vt:lpstr>
      <vt:lpstr>高強度（SL = 7×109 ~ 1×1010 W/cm2）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アウトライン</dc:title>
  <dc:creator>naya</dc:creator>
  <cp:lastModifiedBy>甲斐祐亮</cp:lastModifiedBy>
  <cp:revision>120</cp:revision>
  <cp:lastPrinted>2017-01-06T00:40:02Z</cp:lastPrinted>
  <dcterms:created xsi:type="dcterms:W3CDTF">2017-01-05T05:56:54Z</dcterms:created>
  <dcterms:modified xsi:type="dcterms:W3CDTF">2017-01-10T06:54:35Z</dcterms:modified>
</cp:coreProperties>
</file>